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69"/>
    <a:srgbClr val="65AA00"/>
    <a:srgbClr val="0092F7"/>
    <a:srgbClr val="AA0065"/>
    <a:srgbClr val="960059"/>
    <a:srgbClr val="860050"/>
    <a:srgbClr val="DA0082"/>
    <a:srgbClr val="920057"/>
    <a:srgbClr val="8A0052"/>
    <a:srgbClr val="0042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E423EF-E7C9-4D15-82FD-0D095F9C3F4D}" v="1" dt="2025-03-03T14:31:04.4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39" autoAdjust="0"/>
    <p:restoredTop sz="94660"/>
  </p:normalViewPr>
  <p:slideViewPr>
    <p:cSldViewPr snapToGrid="0">
      <p:cViewPr varScale="1">
        <p:scale>
          <a:sx n="45" d="100"/>
          <a:sy n="45" d="100"/>
        </p:scale>
        <p:origin x="548" y="3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Duquette" userId="37213931635_tp_box_2" providerId="OAuth2" clId="{E0E423EF-E7C9-4D15-82FD-0D095F9C3F4D}"/>
    <pc:docChg chg="custSel delSld modSld">
      <pc:chgData name="Peter Duquette" userId="37213931635_tp_box_2" providerId="OAuth2" clId="{E0E423EF-E7C9-4D15-82FD-0D095F9C3F4D}" dt="2025-03-03T14:51:17.096" v="1746" actId="47"/>
      <pc:docMkLst>
        <pc:docMk/>
      </pc:docMkLst>
      <pc:sldChg chg="delSp modSp mod">
        <pc:chgData name="Peter Duquette" userId="37213931635_tp_box_2" providerId="OAuth2" clId="{E0E423EF-E7C9-4D15-82FD-0D095F9C3F4D}" dt="2025-03-03T14:51:04.824" v="1744" actId="20577"/>
        <pc:sldMkLst>
          <pc:docMk/>
          <pc:sldMk cId="2867428870" sldId="268"/>
        </pc:sldMkLst>
        <pc:spChg chg="del mod">
          <ac:chgData name="Peter Duquette" userId="37213931635_tp_box_2" providerId="OAuth2" clId="{E0E423EF-E7C9-4D15-82FD-0D095F9C3F4D}" dt="2025-03-03T14:35:12.207" v="302" actId="478"/>
          <ac:spMkLst>
            <pc:docMk/>
            <pc:sldMk cId="2867428870" sldId="268"/>
            <ac:spMk id="2" creationId="{F36A2367-4C1F-DF61-526E-3B5E7804B265}"/>
          </ac:spMkLst>
        </pc:spChg>
        <pc:spChg chg="mod">
          <ac:chgData name="Peter Duquette" userId="37213931635_tp_box_2" providerId="OAuth2" clId="{E0E423EF-E7C9-4D15-82FD-0D095F9C3F4D}" dt="2025-03-03T14:29:49.699" v="62" actId="20577"/>
          <ac:spMkLst>
            <pc:docMk/>
            <pc:sldMk cId="2867428870" sldId="268"/>
            <ac:spMk id="24" creationId="{00000000-0000-0000-0000-000000000000}"/>
          </ac:spMkLst>
        </pc:spChg>
        <pc:spChg chg="mod">
          <ac:chgData name="Peter Duquette" userId="37213931635_tp_box_2" providerId="OAuth2" clId="{E0E423EF-E7C9-4D15-82FD-0D095F9C3F4D}" dt="2025-03-03T14:41:25.007" v="689" actId="20577"/>
          <ac:spMkLst>
            <pc:docMk/>
            <pc:sldMk cId="2867428870" sldId="268"/>
            <ac:spMk id="25" creationId="{00000000-0000-0000-0000-000000000000}"/>
          </ac:spMkLst>
        </pc:spChg>
        <pc:spChg chg="mod">
          <ac:chgData name="Peter Duquette" userId="37213931635_tp_box_2" providerId="OAuth2" clId="{E0E423EF-E7C9-4D15-82FD-0D095F9C3F4D}" dt="2025-03-03T14:50:02.757" v="1599" actId="20577"/>
          <ac:spMkLst>
            <pc:docMk/>
            <pc:sldMk cId="2867428870" sldId="268"/>
            <ac:spMk id="26" creationId="{00000000-0000-0000-0000-000000000000}"/>
          </ac:spMkLst>
        </pc:spChg>
        <pc:spChg chg="mod">
          <ac:chgData name="Peter Duquette" userId="37213931635_tp_box_2" providerId="OAuth2" clId="{E0E423EF-E7C9-4D15-82FD-0D095F9C3F4D}" dt="2025-03-03T14:34:59.866" v="300" actId="20577"/>
          <ac:spMkLst>
            <pc:docMk/>
            <pc:sldMk cId="2867428870" sldId="268"/>
            <ac:spMk id="27" creationId="{00000000-0000-0000-0000-000000000000}"/>
          </ac:spMkLst>
        </pc:spChg>
        <pc:spChg chg="mod">
          <ac:chgData name="Peter Duquette" userId="37213931635_tp_box_2" providerId="OAuth2" clId="{E0E423EF-E7C9-4D15-82FD-0D095F9C3F4D}" dt="2025-03-03T14:51:04.824" v="1744" actId="20577"/>
          <ac:spMkLst>
            <pc:docMk/>
            <pc:sldMk cId="2867428870" sldId="268"/>
            <ac:spMk id="28" creationId="{00000000-0000-0000-0000-000000000000}"/>
          </ac:spMkLst>
        </pc:spChg>
      </pc:sldChg>
      <pc:sldChg chg="del">
        <pc:chgData name="Peter Duquette" userId="37213931635_tp_box_2" providerId="OAuth2" clId="{E0E423EF-E7C9-4D15-82FD-0D095F9C3F4D}" dt="2025-03-03T14:51:13.244" v="1745" actId="2696"/>
        <pc:sldMkLst>
          <pc:docMk/>
          <pc:sldMk cId="808818969" sldId="269"/>
        </pc:sldMkLst>
      </pc:sldChg>
      <pc:sldChg chg="del">
        <pc:chgData name="Peter Duquette" userId="37213931635_tp_box_2" providerId="OAuth2" clId="{E0E423EF-E7C9-4D15-82FD-0D095F9C3F4D}" dt="2025-03-03T14:51:17.096" v="1746" actId="47"/>
        <pc:sldMkLst>
          <pc:docMk/>
          <pc:sldMk cId="3242791597" sldId="270"/>
        </pc:sldMkLst>
      </pc:sldChg>
      <pc:sldChg chg="del">
        <pc:chgData name="Peter Duquette" userId="37213931635_tp_box_2" providerId="OAuth2" clId="{E0E423EF-E7C9-4D15-82FD-0D095F9C3F4D}" dt="2025-03-03T14:51:17.096" v="1746" actId="47"/>
        <pc:sldMkLst>
          <pc:docMk/>
          <pc:sldMk cId="1120905658" sldId="271"/>
        </pc:sldMkLst>
      </pc:sldChg>
      <pc:sldChg chg="del">
        <pc:chgData name="Peter Duquette" userId="37213931635_tp_box_2" providerId="OAuth2" clId="{E0E423EF-E7C9-4D15-82FD-0D095F9C3F4D}" dt="2025-03-03T14:51:17.096" v="1746" actId="47"/>
        <pc:sldMkLst>
          <pc:docMk/>
          <pc:sldMk cId="4048924459" sldId="272"/>
        </pc:sldMkLst>
      </pc:sldChg>
      <pc:sldChg chg="del">
        <pc:chgData name="Peter Duquette" userId="37213931635_tp_box_2" providerId="OAuth2" clId="{E0E423EF-E7C9-4D15-82FD-0D095F9C3F4D}" dt="2025-03-03T14:51:17.096" v="1746" actId="47"/>
        <pc:sldMkLst>
          <pc:docMk/>
          <pc:sldMk cId="2977807225" sldId="273"/>
        </pc:sldMkLst>
      </pc:sldChg>
      <pc:sldChg chg="del">
        <pc:chgData name="Peter Duquette" userId="37213931635_tp_box_2" providerId="OAuth2" clId="{E0E423EF-E7C9-4D15-82FD-0D095F9C3F4D}" dt="2025-03-03T14:51:17.096" v="1746" actId="47"/>
        <pc:sldMkLst>
          <pc:docMk/>
          <pc:sldMk cId="1305034209" sldId="274"/>
        </pc:sldMkLst>
      </pc:sldChg>
      <pc:sldMasterChg chg="delSldLayout">
        <pc:chgData name="Peter Duquette" userId="37213931635_tp_box_2" providerId="OAuth2" clId="{E0E423EF-E7C9-4D15-82FD-0D095F9C3F4D}" dt="2025-03-03T14:51:17.096" v="1746" actId="47"/>
        <pc:sldMasterMkLst>
          <pc:docMk/>
          <pc:sldMasterMk cId="690031264" sldId="2147483648"/>
        </pc:sldMasterMkLst>
        <pc:sldLayoutChg chg="del">
          <pc:chgData name="Peter Duquette" userId="37213931635_tp_box_2" providerId="OAuth2" clId="{E0E423EF-E7C9-4D15-82FD-0D095F9C3F4D}" dt="2025-03-03T14:51:17.096" v="1746" actId="47"/>
          <pc:sldLayoutMkLst>
            <pc:docMk/>
            <pc:sldMasterMk cId="690031264" sldId="2147483648"/>
            <pc:sldLayoutMk cId="2266668884" sldId="2147483651"/>
          </pc:sldLayoutMkLst>
        </pc:sldLayout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riginal Article">
    <p:spTree>
      <p:nvGrpSpPr>
        <p:cNvPr id="1" name=""/>
        <p:cNvGrpSpPr/>
        <p:nvPr/>
      </p:nvGrpSpPr>
      <p:grpSpPr>
        <a:xfrm>
          <a:off x="0" y="0"/>
          <a:ext cx="0" cy="0"/>
          <a:chOff x="0" y="0"/>
          <a:chExt cx="0" cy="0"/>
        </a:xfrm>
      </p:grpSpPr>
      <p:sp>
        <p:nvSpPr>
          <p:cNvPr id="16" name="Flowchart: Stored Data 4">
            <a:extLst>
              <a:ext uri="{FF2B5EF4-FFF2-40B4-BE49-F238E27FC236}">
                <a16:creationId xmlns:a16="http://schemas.microsoft.com/office/drawing/2014/main" id="{6750A1AE-34CF-C798-885B-4AD2785F8297}"/>
              </a:ext>
            </a:extLst>
          </p:cNvPr>
          <p:cNvSpPr/>
          <p:nvPr userDrawn="1"/>
        </p:nvSpPr>
        <p:spPr>
          <a:xfrm rot="5400000">
            <a:off x="5288230" y="-4790379"/>
            <a:ext cx="1614236" cy="12203777"/>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4 h 9996"/>
              <a:gd name="connsiteX1" fmla="*/ 7009 w 10000"/>
              <a:gd name="connsiteY1" fmla="*/ 0 h 9996"/>
              <a:gd name="connsiteX2" fmla="*/ 6949 w 10000"/>
              <a:gd name="connsiteY2" fmla="*/ 9637 h 9996"/>
              <a:gd name="connsiteX3" fmla="*/ 10000 w 10000"/>
              <a:gd name="connsiteY3" fmla="*/ 9996 h 9996"/>
              <a:gd name="connsiteX4" fmla="*/ 128 w 10000"/>
              <a:gd name="connsiteY4" fmla="*/ 9992 h 9996"/>
              <a:gd name="connsiteX5" fmla="*/ 0 w 10000"/>
              <a:gd name="connsiteY5" fmla="*/ 4 h 9996"/>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4"/>
              <a:gd name="connsiteX1" fmla="*/ 7009 w 10000"/>
              <a:gd name="connsiteY1" fmla="*/ 0 h 10004"/>
              <a:gd name="connsiteX2" fmla="*/ 6949 w 10000"/>
              <a:gd name="connsiteY2" fmla="*/ 9641 h 10004"/>
              <a:gd name="connsiteX3" fmla="*/ 10000 w 10000"/>
              <a:gd name="connsiteY3" fmla="*/ 10000 h 10004"/>
              <a:gd name="connsiteX4" fmla="*/ 128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7009" y="0"/>
                </a:lnTo>
                <a:cubicBezTo>
                  <a:pt x="6847" y="1556"/>
                  <a:pt x="6821" y="9283"/>
                  <a:pt x="6949" y="9641"/>
                </a:cubicBezTo>
                <a:cubicBezTo>
                  <a:pt x="6923" y="9843"/>
                  <a:pt x="8314" y="10000"/>
                  <a:pt x="10000" y="10000"/>
                </a:cubicBezTo>
                <a:lnTo>
                  <a:pt x="128" y="10004"/>
                </a:lnTo>
                <a:cubicBezTo>
                  <a:pt x="97" y="8408"/>
                  <a:pt x="98" y="1073"/>
                  <a:pt x="0" y="4"/>
                </a:cubicBezTo>
                <a:close/>
              </a:path>
            </a:pathLst>
          </a:custGeom>
          <a:solidFill>
            <a:srgbClr val="0092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 name="Flowchart: Stored Data 4">
            <a:extLst>
              <a:ext uri="{FF2B5EF4-FFF2-40B4-BE49-F238E27FC236}">
                <a16:creationId xmlns:a16="http://schemas.microsoft.com/office/drawing/2014/main" id="{D150C2D2-09E4-F78B-7FA6-F42DD5FA59F4}"/>
              </a:ext>
            </a:extLst>
          </p:cNvPr>
          <p:cNvSpPr/>
          <p:nvPr userDrawn="1"/>
        </p:nvSpPr>
        <p:spPr>
          <a:xfrm rot="5400000">
            <a:off x="5283465" y="-5325515"/>
            <a:ext cx="1614236" cy="1221477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0 h 9996"/>
              <a:gd name="connsiteX1" fmla="*/ 7001 w 10056"/>
              <a:gd name="connsiteY1" fmla="*/ 1 h 9996"/>
              <a:gd name="connsiteX2" fmla="*/ 6988 w 10056"/>
              <a:gd name="connsiteY2" fmla="*/ 9624 h 9996"/>
              <a:gd name="connsiteX3" fmla="*/ 10056 w 10056"/>
              <a:gd name="connsiteY3" fmla="*/ 9983 h 9996"/>
              <a:gd name="connsiteX4" fmla="*/ 62 w 10056"/>
              <a:gd name="connsiteY4" fmla="*/ 9996 h 9996"/>
              <a:gd name="connsiteX5" fmla="*/ 0 w 10056"/>
              <a:gd name="connsiteY5" fmla="*/ 0 h 9996"/>
              <a:gd name="connsiteX0" fmla="*/ 0 w 10000"/>
              <a:gd name="connsiteY0" fmla="*/ 2 h 10002"/>
              <a:gd name="connsiteX1" fmla="*/ 6962 w 10000"/>
              <a:gd name="connsiteY1" fmla="*/ 0 h 10002"/>
              <a:gd name="connsiteX2" fmla="*/ 6949 w 10000"/>
              <a:gd name="connsiteY2" fmla="*/ 9630 h 10002"/>
              <a:gd name="connsiteX3" fmla="*/ 10000 w 10000"/>
              <a:gd name="connsiteY3" fmla="*/ 9989 h 10002"/>
              <a:gd name="connsiteX4" fmla="*/ 62 w 10000"/>
              <a:gd name="connsiteY4" fmla="*/ 10002 h 10002"/>
              <a:gd name="connsiteX5" fmla="*/ 0 w 10000"/>
              <a:gd name="connsiteY5" fmla="*/ 2 h 10002"/>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6927" y="0"/>
                </a:lnTo>
                <a:cubicBezTo>
                  <a:pt x="6894" y="1547"/>
                  <a:pt x="6891" y="9283"/>
                  <a:pt x="6949" y="9632"/>
                </a:cubicBezTo>
                <a:cubicBezTo>
                  <a:pt x="6923" y="9834"/>
                  <a:pt x="8645" y="9997"/>
                  <a:pt x="10000" y="9991"/>
                </a:cubicBezTo>
                <a:lnTo>
                  <a:pt x="62" y="10004"/>
                </a:lnTo>
                <a:cubicBezTo>
                  <a:pt x="31" y="8409"/>
                  <a:pt x="98" y="1072"/>
                  <a:pt x="0" y="4"/>
                </a:cubicBezTo>
                <a:close/>
              </a:path>
            </a:pathLst>
          </a:custGeom>
          <a:solidFill>
            <a:srgbClr val="0039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7489445" y="5672093"/>
            <a:ext cx="4708523" cy="421061"/>
          </a:xfrm>
          <a:prstGeom prst="rect">
            <a:avLst/>
          </a:prstGeom>
          <a:gradFill flip="none" rotWithShape="1">
            <a:gsLst>
              <a:gs pos="0">
                <a:srgbClr val="AA0065">
                  <a:shade val="30000"/>
                  <a:satMod val="115000"/>
                </a:srgbClr>
              </a:gs>
              <a:gs pos="50000">
                <a:srgbClr val="AA0065">
                  <a:shade val="67500"/>
                  <a:satMod val="115000"/>
                </a:srgbClr>
              </a:gs>
              <a:gs pos="100000">
                <a:srgbClr val="AA0065">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3" name="Group 12"/>
          <p:cNvGrpSpPr/>
          <p:nvPr userDrawn="1"/>
        </p:nvGrpSpPr>
        <p:grpSpPr>
          <a:xfrm>
            <a:off x="7637330" y="6112457"/>
            <a:ext cx="4174624" cy="723275"/>
            <a:chOff x="7646796" y="6098813"/>
            <a:chExt cx="4174624" cy="723275"/>
          </a:xfrm>
        </p:grpSpPr>
        <p:pic>
          <p:nvPicPr>
            <p:cNvPr id="14" name="Picture 10" descr="LOGO_IPNA_B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6796" y="6186597"/>
              <a:ext cx="581637" cy="5816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2"/>
            <p:cNvSpPr>
              <a:spLocks noChangeArrowheads="1"/>
            </p:cNvSpPr>
            <p:nvPr/>
          </p:nvSpPr>
          <p:spPr bwMode="auto">
            <a:xfrm>
              <a:off x="8208157" y="6098813"/>
              <a:ext cx="361326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solidFill>
                    <a:srgbClr val="296DC0"/>
                  </a:solidFill>
                  <a:effectLst/>
                  <a:latin typeface="Arial" panose="020B0604020202020204" pitchFamily="34" charset="0"/>
                  <a:ea typeface="Calibri" panose="020F0502020204030204" pitchFamily="34" charset="0"/>
                  <a:cs typeface="Calibri" panose="020F0502020204030204" pitchFamily="34" charset="0"/>
                </a:rPr>
                <a:t>Pediatric Nephrology</a:t>
              </a:r>
              <a:endParaRPr kumimoji="0" lang="en-GB" altLang="en-US" sz="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Journal of the </a:t>
              </a:r>
              <a:b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GB"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International Pediatric Nephrology Association</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grpSp>
      <p:sp>
        <p:nvSpPr>
          <p:cNvPr id="37" name="Rectangle 36">
            <a:extLst>
              <a:ext uri="{FF2B5EF4-FFF2-40B4-BE49-F238E27FC236}">
                <a16:creationId xmlns:a16="http://schemas.microsoft.com/office/drawing/2014/main" id="{FB861B61-643E-7D14-D771-2A7BF1205723}"/>
              </a:ext>
            </a:extLst>
          </p:cNvPr>
          <p:cNvSpPr/>
          <p:nvPr userDrawn="1"/>
        </p:nvSpPr>
        <p:spPr>
          <a:xfrm>
            <a:off x="10265756" y="-25248"/>
            <a:ext cx="1935480" cy="1116814"/>
          </a:xfrm>
          <a:prstGeom prst="rect">
            <a:avLst/>
          </a:prstGeom>
          <a:solidFill>
            <a:srgbClr val="65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33">
            <a:extLst>
              <a:ext uri="{FF2B5EF4-FFF2-40B4-BE49-F238E27FC236}">
                <a16:creationId xmlns:a16="http://schemas.microsoft.com/office/drawing/2014/main" id="{49043F73-8834-4114-AD27-24C1BD0B05A6}"/>
              </a:ext>
            </a:extLst>
          </p:cNvPr>
          <p:cNvGrpSpPr/>
          <p:nvPr userDrawn="1"/>
        </p:nvGrpSpPr>
        <p:grpSpPr>
          <a:xfrm>
            <a:off x="10507067" y="138710"/>
            <a:ext cx="1613769" cy="780217"/>
            <a:chOff x="10446107" y="176810"/>
            <a:chExt cx="1613769" cy="780217"/>
          </a:xfrm>
        </p:grpSpPr>
        <p:sp>
          <p:nvSpPr>
            <p:cNvPr id="19" name="TextBox 18"/>
            <p:cNvSpPr txBox="1"/>
            <p:nvPr/>
          </p:nvSpPr>
          <p:spPr>
            <a:xfrm>
              <a:off x="10618401" y="433807"/>
              <a:ext cx="1441475" cy="523220"/>
            </a:xfrm>
            <a:prstGeom prst="rect">
              <a:avLst/>
            </a:prstGeom>
            <a:noFill/>
          </p:spPr>
          <p:txBody>
            <a:bodyPr wrap="square" rtlCol="0">
              <a:spAutoFit/>
            </a:bodyPr>
            <a:lstStyle/>
            <a:p>
              <a:r>
                <a:rPr lang="en-GB" sz="2800" dirty="0">
                  <a:solidFill>
                    <a:schemeClr val="bg1"/>
                  </a:solidFill>
                </a:rPr>
                <a:t>Article</a:t>
              </a:r>
            </a:p>
          </p:txBody>
        </p:sp>
        <p:sp>
          <p:nvSpPr>
            <p:cNvPr id="18" name="TextBox 17"/>
            <p:cNvSpPr txBox="1"/>
            <p:nvPr/>
          </p:nvSpPr>
          <p:spPr>
            <a:xfrm>
              <a:off x="10446107" y="176810"/>
              <a:ext cx="1593052" cy="523220"/>
            </a:xfrm>
            <a:prstGeom prst="rect">
              <a:avLst/>
            </a:prstGeom>
            <a:noFill/>
          </p:spPr>
          <p:txBody>
            <a:bodyPr wrap="square" rtlCol="0">
              <a:spAutoFit/>
            </a:bodyPr>
            <a:lstStyle/>
            <a:p>
              <a:r>
                <a:rPr lang="en-GB" sz="2800" dirty="0">
                  <a:solidFill>
                    <a:schemeClr val="bg1"/>
                  </a:solidFill>
                </a:rPr>
                <a:t>Original</a:t>
              </a:r>
            </a:p>
          </p:txBody>
        </p:sp>
      </p:grpSp>
      <p:sp>
        <p:nvSpPr>
          <p:cNvPr id="29" name="Flowchart: Stored Data 4">
            <a:extLst>
              <a:ext uri="{FF2B5EF4-FFF2-40B4-BE49-F238E27FC236}">
                <a16:creationId xmlns:a16="http://schemas.microsoft.com/office/drawing/2014/main" id="{17034CCF-1EDD-D498-AB89-09358AFA3492}"/>
              </a:ext>
            </a:extLst>
          </p:cNvPr>
          <p:cNvSpPr/>
          <p:nvPr userDrawn="1"/>
        </p:nvSpPr>
        <p:spPr>
          <a:xfrm rot="16200000" flipV="1">
            <a:off x="2885446" y="2269341"/>
            <a:ext cx="1695596" cy="7512401"/>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0 h 9996"/>
              <a:gd name="connsiteX1" fmla="*/ 6799 w 10000"/>
              <a:gd name="connsiteY1" fmla="*/ 3842 h 9996"/>
              <a:gd name="connsiteX2" fmla="*/ 6949 w 10000"/>
              <a:gd name="connsiteY2" fmla="*/ 9633 h 9996"/>
              <a:gd name="connsiteX3" fmla="*/ 10000 w 10000"/>
              <a:gd name="connsiteY3" fmla="*/ 9992 h 9996"/>
              <a:gd name="connsiteX4" fmla="*/ 128 w 10000"/>
              <a:gd name="connsiteY4" fmla="*/ 9996 h 9996"/>
              <a:gd name="connsiteX5" fmla="*/ 0 w 10000"/>
              <a:gd name="connsiteY5" fmla="*/ 0 h 9996"/>
              <a:gd name="connsiteX0" fmla="*/ 0 w 9895"/>
              <a:gd name="connsiteY0" fmla="*/ 11 h 6156"/>
              <a:gd name="connsiteX1" fmla="*/ 6694 w 9895"/>
              <a:gd name="connsiteY1" fmla="*/ 0 h 6156"/>
              <a:gd name="connsiteX2" fmla="*/ 6844 w 9895"/>
              <a:gd name="connsiteY2" fmla="*/ 5793 h 6156"/>
              <a:gd name="connsiteX3" fmla="*/ 9895 w 9895"/>
              <a:gd name="connsiteY3" fmla="*/ 6152 h 6156"/>
              <a:gd name="connsiteX4" fmla="*/ 23 w 9895"/>
              <a:gd name="connsiteY4" fmla="*/ 6156 h 6156"/>
              <a:gd name="connsiteX5" fmla="*/ 0 w 9895"/>
              <a:gd name="connsiteY5" fmla="*/ 11 h 6156"/>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1030 w 11007"/>
              <a:gd name="connsiteY4" fmla="*/ 10000 h 10000"/>
              <a:gd name="connsiteX5" fmla="*/ 0 w 11007"/>
              <a:gd name="connsiteY5" fmla="*/ 7 h 10000"/>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23 w 11007"/>
              <a:gd name="connsiteY4" fmla="*/ 10000 h 10000"/>
              <a:gd name="connsiteX5" fmla="*/ 0 w 11007"/>
              <a:gd name="connsiteY5" fmla="*/ 7 h 10000"/>
              <a:gd name="connsiteX0" fmla="*/ 76 w 10988"/>
              <a:gd name="connsiteY0" fmla="*/ 45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76 w 10988"/>
              <a:gd name="connsiteY5" fmla="*/ 45 h 10000"/>
              <a:gd name="connsiteX0" fmla="*/ 16 w 10988"/>
              <a:gd name="connsiteY0" fmla="*/ 20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16 w 10988"/>
              <a:gd name="connsiteY5" fmla="*/ 20 h 10000"/>
              <a:gd name="connsiteX0" fmla="*/ 16 w 10988"/>
              <a:gd name="connsiteY0" fmla="*/ 0 h 9980"/>
              <a:gd name="connsiteX1" fmla="*/ 7753 w 10988"/>
              <a:gd name="connsiteY1" fmla="*/ 0 h 9980"/>
              <a:gd name="connsiteX2" fmla="*/ 7905 w 10988"/>
              <a:gd name="connsiteY2" fmla="*/ 9390 h 9980"/>
              <a:gd name="connsiteX3" fmla="*/ 10988 w 10988"/>
              <a:gd name="connsiteY3" fmla="*/ 9974 h 9980"/>
              <a:gd name="connsiteX4" fmla="*/ 4 w 10988"/>
              <a:gd name="connsiteY4" fmla="*/ 9980 h 9980"/>
              <a:gd name="connsiteX5" fmla="*/ 16 w 10988"/>
              <a:gd name="connsiteY5" fmla="*/ 0 h 9980"/>
              <a:gd name="connsiteX0" fmla="*/ 0 w 9985"/>
              <a:gd name="connsiteY0" fmla="*/ 0 h 9994"/>
              <a:gd name="connsiteX1" fmla="*/ 7041 w 9985"/>
              <a:gd name="connsiteY1" fmla="*/ 0 h 9994"/>
              <a:gd name="connsiteX2" fmla="*/ 7179 w 9985"/>
              <a:gd name="connsiteY2" fmla="*/ 9409 h 9994"/>
              <a:gd name="connsiteX3" fmla="*/ 9985 w 9985"/>
              <a:gd name="connsiteY3" fmla="*/ 9994 h 9994"/>
              <a:gd name="connsiteX4" fmla="*/ 11 w 9985"/>
              <a:gd name="connsiteY4" fmla="*/ 9987 h 9994"/>
              <a:gd name="connsiteX5" fmla="*/ 0 w 9985"/>
              <a:gd name="connsiteY5" fmla="*/ 0 h 9994"/>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11 w 10000"/>
              <a:gd name="connsiteY4" fmla="*/ 9996 h 10000"/>
              <a:gd name="connsiteX5" fmla="*/ 0 w 10000"/>
              <a:gd name="connsiteY5" fmla="*/ 0 h 10000"/>
              <a:gd name="connsiteX0" fmla="*/ 35 w 10035"/>
              <a:gd name="connsiteY0" fmla="*/ 0 h 10009"/>
              <a:gd name="connsiteX1" fmla="*/ 7087 w 10035"/>
              <a:gd name="connsiteY1" fmla="*/ 0 h 10009"/>
              <a:gd name="connsiteX2" fmla="*/ 7225 w 10035"/>
              <a:gd name="connsiteY2" fmla="*/ 9415 h 10009"/>
              <a:gd name="connsiteX3" fmla="*/ 10035 w 10035"/>
              <a:gd name="connsiteY3" fmla="*/ 10000 h 10009"/>
              <a:gd name="connsiteX4" fmla="*/ 3 w 10035"/>
              <a:gd name="connsiteY4" fmla="*/ 10009 h 10009"/>
              <a:gd name="connsiteX5" fmla="*/ 35 w 10035"/>
              <a:gd name="connsiteY5" fmla="*/ 0 h 10009"/>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66 w 10000"/>
              <a:gd name="connsiteY4" fmla="*/ 9989 h 10000"/>
              <a:gd name="connsiteX5" fmla="*/ 0 w 10000"/>
              <a:gd name="connsiteY5" fmla="*/ 0 h 10000"/>
              <a:gd name="connsiteX0" fmla="*/ 0 w 10000"/>
              <a:gd name="connsiteY0" fmla="*/ 0 h 10002"/>
              <a:gd name="connsiteX1" fmla="*/ 7052 w 10000"/>
              <a:gd name="connsiteY1" fmla="*/ 0 h 10002"/>
              <a:gd name="connsiteX2" fmla="*/ 7190 w 10000"/>
              <a:gd name="connsiteY2" fmla="*/ 9415 h 10002"/>
              <a:gd name="connsiteX3" fmla="*/ 10000 w 10000"/>
              <a:gd name="connsiteY3" fmla="*/ 10000 h 10002"/>
              <a:gd name="connsiteX4" fmla="*/ 23 w 10000"/>
              <a:gd name="connsiteY4" fmla="*/ 10002 h 10002"/>
              <a:gd name="connsiteX5" fmla="*/ 0 w 10000"/>
              <a:gd name="connsiteY5" fmla="*/ 0 h 10002"/>
              <a:gd name="connsiteX0" fmla="*/ 164 w 10164"/>
              <a:gd name="connsiteY0" fmla="*/ 0 h 10000"/>
              <a:gd name="connsiteX1" fmla="*/ 7216 w 10164"/>
              <a:gd name="connsiteY1" fmla="*/ 0 h 10000"/>
              <a:gd name="connsiteX2" fmla="*/ 7354 w 10164"/>
              <a:gd name="connsiteY2" fmla="*/ 9415 h 10000"/>
              <a:gd name="connsiteX3" fmla="*/ 10164 w 10164"/>
              <a:gd name="connsiteY3" fmla="*/ 10000 h 10000"/>
              <a:gd name="connsiteX4" fmla="*/ 2 w 10164"/>
              <a:gd name="connsiteY4" fmla="*/ 9999 h 10000"/>
              <a:gd name="connsiteX5" fmla="*/ 164 w 10164"/>
              <a:gd name="connsiteY5" fmla="*/ 0 h 10000"/>
              <a:gd name="connsiteX0" fmla="*/ 163 w 10163"/>
              <a:gd name="connsiteY0" fmla="*/ 0 h 10000"/>
              <a:gd name="connsiteX1" fmla="*/ 7215 w 10163"/>
              <a:gd name="connsiteY1" fmla="*/ 0 h 10000"/>
              <a:gd name="connsiteX2" fmla="*/ 7353 w 10163"/>
              <a:gd name="connsiteY2" fmla="*/ 9415 h 10000"/>
              <a:gd name="connsiteX3" fmla="*/ 10163 w 10163"/>
              <a:gd name="connsiteY3" fmla="*/ 10000 h 10000"/>
              <a:gd name="connsiteX4" fmla="*/ 1 w 10163"/>
              <a:gd name="connsiteY4" fmla="*/ 9999 h 10000"/>
              <a:gd name="connsiteX5" fmla="*/ 163 w 10163"/>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3 h 10003"/>
              <a:gd name="connsiteX1" fmla="*/ 7335 w 10174"/>
              <a:gd name="connsiteY1" fmla="*/ 0 h 10003"/>
              <a:gd name="connsiteX2" fmla="*/ 7364 w 10174"/>
              <a:gd name="connsiteY2" fmla="*/ 9418 h 10003"/>
              <a:gd name="connsiteX3" fmla="*/ 10174 w 10174"/>
              <a:gd name="connsiteY3" fmla="*/ 10003 h 10003"/>
              <a:gd name="connsiteX4" fmla="*/ 12 w 10174"/>
              <a:gd name="connsiteY4" fmla="*/ 10002 h 10003"/>
              <a:gd name="connsiteX5" fmla="*/ 0 w 10174"/>
              <a:gd name="connsiteY5" fmla="*/ 3 h 10003"/>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0 w 9613"/>
              <a:gd name="connsiteY0" fmla="*/ 3 h 10009"/>
              <a:gd name="connsiteX1" fmla="*/ 6785 w 9613"/>
              <a:gd name="connsiteY1" fmla="*/ 0 h 10009"/>
              <a:gd name="connsiteX2" fmla="*/ 6803 w 9613"/>
              <a:gd name="connsiteY2" fmla="*/ 9424 h 10009"/>
              <a:gd name="connsiteX3" fmla="*/ 9613 w 9613"/>
              <a:gd name="connsiteY3" fmla="*/ 10009 h 10009"/>
              <a:gd name="connsiteX4" fmla="*/ 95 w 9613"/>
              <a:gd name="connsiteY4" fmla="*/ 9998 h 10009"/>
              <a:gd name="connsiteX5" fmla="*/ 0 w 9613"/>
              <a:gd name="connsiteY5" fmla="*/ 3 h 10009"/>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51 w 10051"/>
              <a:gd name="connsiteY0" fmla="*/ 3 h 10028"/>
              <a:gd name="connsiteX1" fmla="*/ 7109 w 10051"/>
              <a:gd name="connsiteY1" fmla="*/ 0 h 10028"/>
              <a:gd name="connsiteX2" fmla="*/ 7128 w 10051"/>
              <a:gd name="connsiteY2" fmla="*/ 9416 h 10028"/>
              <a:gd name="connsiteX3" fmla="*/ 10051 w 10051"/>
              <a:gd name="connsiteY3" fmla="*/ 10000 h 10028"/>
              <a:gd name="connsiteX4" fmla="*/ 0 w 10051"/>
              <a:gd name="connsiteY4" fmla="*/ 10028 h 10028"/>
              <a:gd name="connsiteX5" fmla="*/ 51 w 10051"/>
              <a:gd name="connsiteY5" fmla="*/ 3 h 10028"/>
              <a:gd name="connsiteX0" fmla="*/ 0 w 10065"/>
              <a:gd name="connsiteY0" fmla="*/ 3 h 10028"/>
              <a:gd name="connsiteX1" fmla="*/ 7123 w 10065"/>
              <a:gd name="connsiteY1" fmla="*/ 0 h 10028"/>
              <a:gd name="connsiteX2" fmla="*/ 7142 w 10065"/>
              <a:gd name="connsiteY2" fmla="*/ 9416 h 10028"/>
              <a:gd name="connsiteX3" fmla="*/ 10065 w 10065"/>
              <a:gd name="connsiteY3" fmla="*/ 10000 h 10028"/>
              <a:gd name="connsiteX4" fmla="*/ 14 w 10065"/>
              <a:gd name="connsiteY4" fmla="*/ 10028 h 10028"/>
              <a:gd name="connsiteX5" fmla="*/ 0 w 10065"/>
              <a:gd name="connsiteY5" fmla="*/ 3 h 1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5" h="10028">
                <a:moveTo>
                  <a:pt x="0" y="3"/>
                </a:moveTo>
                <a:lnTo>
                  <a:pt x="7123" y="0"/>
                </a:lnTo>
                <a:cubicBezTo>
                  <a:pt x="7114" y="2528"/>
                  <a:pt x="7133" y="8825"/>
                  <a:pt x="7142" y="9416"/>
                </a:cubicBezTo>
                <a:cubicBezTo>
                  <a:pt x="7117" y="9743"/>
                  <a:pt x="8449" y="10000"/>
                  <a:pt x="10065" y="10000"/>
                </a:cubicBezTo>
                <a:lnTo>
                  <a:pt x="14" y="10028"/>
                </a:lnTo>
                <a:cubicBezTo>
                  <a:pt x="7" y="7430"/>
                  <a:pt x="15" y="1749"/>
                  <a:pt x="0" y="3"/>
                </a:cubicBezTo>
                <a:close/>
              </a:path>
            </a:pathLst>
          </a:custGeom>
          <a:solidFill>
            <a:srgbClr val="0092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Tree>
    <p:extLst>
      <p:ext uri="{BB962C8B-B14F-4D97-AF65-F5344CB8AC3E}">
        <p14:creationId xmlns:p14="http://schemas.microsoft.com/office/powerpoint/2010/main" val="365508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view">
    <p:spTree>
      <p:nvGrpSpPr>
        <p:cNvPr id="1" name=""/>
        <p:cNvGrpSpPr/>
        <p:nvPr/>
      </p:nvGrpSpPr>
      <p:grpSpPr>
        <a:xfrm>
          <a:off x="0" y="0"/>
          <a:ext cx="0" cy="0"/>
          <a:chOff x="0" y="0"/>
          <a:chExt cx="0" cy="0"/>
        </a:xfrm>
      </p:grpSpPr>
      <p:sp>
        <p:nvSpPr>
          <p:cNvPr id="5" name="Flowchart: Stored Data 4">
            <a:extLst>
              <a:ext uri="{FF2B5EF4-FFF2-40B4-BE49-F238E27FC236}">
                <a16:creationId xmlns:a16="http://schemas.microsoft.com/office/drawing/2014/main" id="{D150C2D2-09E4-F78B-7FA6-F42DD5FA59F4}"/>
              </a:ext>
            </a:extLst>
          </p:cNvPr>
          <p:cNvSpPr/>
          <p:nvPr userDrawn="1"/>
        </p:nvSpPr>
        <p:spPr>
          <a:xfrm rot="5400000">
            <a:off x="5283465" y="-5325515"/>
            <a:ext cx="1614236" cy="1221477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0 h 9996"/>
              <a:gd name="connsiteX1" fmla="*/ 7001 w 10056"/>
              <a:gd name="connsiteY1" fmla="*/ 1 h 9996"/>
              <a:gd name="connsiteX2" fmla="*/ 6988 w 10056"/>
              <a:gd name="connsiteY2" fmla="*/ 9624 h 9996"/>
              <a:gd name="connsiteX3" fmla="*/ 10056 w 10056"/>
              <a:gd name="connsiteY3" fmla="*/ 9983 h 9996"/>
              <a:gd name="connsiteX4" fmla="*/ 62 w 10056"/>
              <a:gd name="connsiteY4" fmla="*/ 9996 h 9996"/>
              <a:gd name="connsiteX5" fmla="*/ 0 w 10056"/>
              <a:gd name="connsiteY5" fmla="*/ 0 h 9996"/>
              <a:gd name="connsiteX0" fmla="*/ 0 w 10000"/>
              <a:gd name="connsiteY0" fmla="*/ 2 h 10002"/>
              <a:gd name="connsiteX1" fmla="*/ 6962 w 10000"/>
              <a:gd name="connsiteY1" fmla="*/ 0 h 10002"/>
              <a:gd name="connsiteX2" fmla="*/ 6949 w 10000"/>
              <a:gd name="connsiteY2" fmla="*/ 9630 h 10002"/>
              <a:gd name="connsiteX3" fmla="*/ 10000 w 10000"/>
              <a:gd name="connsiteY3" fmla="*/ 9989 h 10002"/>
              <a:gd name="connsiteX4" fmla="*/ 62 w 10000"/>
              <a:gd name="connsiteY4" fmla="*/ 10002 h 10002"/>
              <a:gd name="connsiteX5" fmla="*/ 0 w 10000"/>
              <a:gd name="connsiteY5" fmla="*/ 2 h 10002"/>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6927" y="0"/>
                </a:lnTo>
                <a:cubicBezTo>
                  <a:pt x="6894" y="1547"/>
                  <a:pt x="6891" y="9283"/>
                  <a:pt x="6949" y="9632"/>
                </a:cubicBezTo>
                <a:cubicBezTo>
                  <a:pt x="6923" y="9834"/>
                  <a:pt x="8645" y="9997"/>
                  <a:pt x="10000" y="9991"/>
                </a:cubicBezTo>
                <a:lnTo>
                  <a:pt x="62" y="10004"/>
                </a:lnTo>
                <a:cubicBezTo>
                  <a:pt x="31" y="8409"/>
                  <a:pt x="98" y="1072"/>
                  <a:pt x="0" y="4"/>
                </a:cubicBezTo>
                <a:close/>
              </a:path>
            </a:pathLst>
          </a:custGeom>
          <a:solidFill>
            <a:srgbClr val="65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7490690" y="5672093"/>
            <a:ext cx="4702823" cy="421061"/>
          </a:xfrm>
          <a:prstGeom prst="rect">
            <a:avLst/>
          </a:prstGeom>
          <a:solidFill>
            <a:srgbClr val="009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3" name="Group 12"/>
          <p:cNvGrpSpPr/>
          <p:nvPr userDrawn="1"/>
        </p:nvGrpSpPr>
        <p:grpSpPr>
          <a:xfrm>
            <a:off x="7637330" y="6112457"/>
            <a:ext cx="4174624" cy="723275"/>
            <a:chOff x="7646796" y="6098813"/>
            <a:chExt cx="4174624" cy="723275"/>
          </a:xfrm>
        </p:grpSpPr>
        <p:pic>
          <p:nvPicPr>
            <p:cNvPr id="14" name="Picture 10" descr="LOGO_IPNA_B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6796" y="6186597"/>
              <a:ext cx="581637" cy="5816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2"/>
            <p:cNvSpPr>
              <a:spLocks noChangeArrowheads="1"/>
            </p:cNvSpPr>
            <p:nvPr/>
          </p:nvSpPr>
          <p:spPr bwMode="auto">
            <a:xfrm>
              <a:off x="8208157" y="6098813"/>
              <a:ext cx="361326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solidFill>
                    <a:srgbClr val="296DC0"/>
                  </a:solidFill>
                  <a:effectLst/>
                  <a:latin typeface="Arial" panose="020B0604020202020204" pitchFamily="34" charset="0"/>
                  <a:ea typeface="Calibri" panose="020F0502020204030204" pitchFamily="34" charset="0"/>
                  <a:cs typeface="Calibri" panose="020F0502020204030204" pitchFamily="34" charset="0"/>
                </a:rPr>
                <a:t>Pediatric Nephrology</a:t>
              </a:r>
              <a:endParaRPr kumimoji="0" lang="en-GB" altLang="en-US" sz="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Journal of the </a:t>
              </a:r>
              <a:b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GB"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International Pediatric Nephrology Association</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grpSp>
      <p:sp>
        <p:nvSpPr>
          <p:cNvPr id="37" name="Rectangle 36">
            <a:extLst>
              <a:ext uri="{FF2B5EF4-FFF2-40B4-BE49-F238E27FC236}">
                <a16:creationId xmlns:a16="http://schemas.microsoft.com/office/drawing/2014/main" id="{FB861B61-643E-7D14-D771-2A7BF1205723}"/>
              </a:ext>
            </a:extLst>
          </p:cNvPr>
          <p:cNvSpPr/>
          <p:nvPr userDrawn="1"/>
        </p:nvSpPr>
        <p:spPr>
          <a:xfrm>
            <a:off x="10209747" y="-31269"/>
            <a:ext cx="1992085" cy="1120316"/>
          </a:xfrm>
          <a:prstGeom prst="rect">
            <a:avLst/>
          </a:prstGeom>
          <a:solidFill>
            <a:srgbClr val="0039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10624932" y="241626"/>
            <a:ext cx="1441475" cy="523220"/>
          </a:xfrm>
          <a:prstGeom prst="rect">
            <a:avLst/>
          </a:prstGeom>
          <a:noFill/>
        </p:spPr>
        <p:txBody>
          <a:bodyPr wrap="square" rtlCol="0">
            <a:spAutoFit/>
          </a:bodyPr>
          <a:lstStyle/>
          <a:p>
            <a:r>
              <a:rPr lang="en-GB" sz="2800" dirty="0">
                <a:solidFill>
                  <a:schemeClr val="bg1"/>
                </a:solidFill>
              </a:rPr>
              <a:t>Review</a:t>
            </a:r>
          </a:p>
        </p:txBody>
      </p:sp>
      <p:sp>
        <p:nvSpPr>
          <p:cNvPr id="29" name="Flowchart: Stored Data 4">
            <a:extLst>
              <a:ext uri="{FF2B5EF4-FFF2-40B4-BE49-F238E27FC236}">
                <a16:creationId xmlns:a16="http://schemas.microsoft.com/office/drawing/2014/main" id="{17034CCF-1EDD-D498-AB89-09358AFA3492}"/>
              </a:ext>
            </a:extLst>
          </p:cNvPr>
          <p:cNvSpPr/>
          <p:nvPr userDrawn="1"/>
        </p:nvSpPr>
        <p:spPr>
          <a:xfrm rot="16200000" flipV="1">
            <a:off x="2901409" y="2274353"/>
            <a:ext cx="1684645" cy="7491425"/>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0 h 9996"/>
              <a:gd name="connsiteX1" fmla="*/ 6799 w 10000"/>
              <a:gd name="connsiteY1" fmla="*/ 3842 h 9996"/>
              <a:gd name="connsiteX2" fmla="*/ 6949 w 10000"/>
              <a:gd name="connsiteY2" fmla="*/ 9633 h 9996"/>
              <a:gd name="connsiteX3" fmla="*/ 10000 w 10000"/>
              <a:gd name="connsiteY3" fmla="*/ 9992 h 9996"/>
              <a:gd name="connsiteX4" fmla="*/ 128 w 10000"/>
              <a:gd name="connsiteY4" fmla="*/ 9996 h 9996"/>
              <a:gd name="connsiteX5" fmla="*/ 0 w 10000"/>
              <a:gd name="connsiteY5" fmla="*/ 0 h 9996"/>
              <a:gd name="connsiteX0" fmla="*/ 0 w 9895"/>
              <a:gd name="connsiteY0" fmla="*/ 11 h 6156"/>
              <a:gd name="connsiteX1" fmla="*/ 6694 w 9895"/>
              <a:gd name="connsiteY1" fmla="*/ 0 h 6156"/>
              <a:gd name="connsiteX2" fmla="*/ 6844 w 9895"/>
              <a:gd name="connsiteY2" fmla="*/ 5793 h 6156"/>
              <a:gd name="connsiteX3" fmla="*/ 9895 w 9895"/>
              <a:gd name="connsiteY3" fmla="*/ 6152 h 6156"/>
              <a:gd name="connsiteX4" fmla="*/ 23 w 9895"/>
              <a:gd name="connsiteY4" fmla="*/ 6156 h 6156"/>
              <a:gd name="connsiteX5" fmla="*/ 0 w 9895"/>
              <a:gd name="connsiteY5" fmla="*/ 11 h 6156"/>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1030 w 11007"/>
              <a:gd name="connsiteY4" fmla="*/ 10000 h 10000"/>
              <a:gd name="connsiteX5" fmla="*/ 0 w 11007"/>
              <a:gd name="connsiteY5" fmla="*/ 7 h 10000"/>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23 w 11007"/>
              <a:gd name="connsiteY4" fmla="*/ 10000 h 10000"/>
              <a:gd name="connsiteX5" fmla="*/ 0 w 11007"/>
              <a:gd name="connsiteY5" fmla="*/ 7 h 10000"/>
              <a:gd name="connsiteX0" fmla="*/ 76 w 10988"/>
              <a:gd name="connsiteY0" fmla="*/ 45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76 w 10988"/>
              <a:gd name="connsiteY5" fmla="*/ 45 h 10000"/>
              <a:gd name="connsiteX0" fmla="*/ 16 w 10988"/>
              <a:gd name="connsiteY0" fmla="*/ 20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16 w 10988"/>
              <a:gd name="connsiteY5" fmla="*/ 20 h 10000"/>
              <a:gd name="connsiteX0" fmla="*/ 16 w 10988"/>
              <a:gd name="connsiteY0" fmla="*/ 0 h 9980"/>
              <a:gd name="connsiteX1" fmla="*/ 7753 w 10988"/>
              <a:gd name="connsiteY1" fmla="*/ 0 h 9980"/>
              <a:gd name="connsiteX2" fmla="*/ 7905 w 10988"/>
              <a:gd name="connsiteY2" fmla="*/ 9390 h 9980"/>
              <a:gd name="connsiteX3" fmla="*/ 10988 w 10988"/>
              <a:gd name="connsiteY3" fmla="*/ 9974 h 9980"/>
              <a:gd name="connsiteX4" fmla="*/ 4 w 10988"/>
              <a:gd name="connsiteY4" fmla="*/ 9980 h 9980"/>
              <a:gd name="connsiteX5" fmla="*/ 16 w 10988"/>
              <a:gd name="connsiteY5" fmla="*/ 0 h 9980"/>
              <a:gd name="connsiteX0" fmla="*/ 0 w 9985"/>
              <a:gd name="connsiteY0" fmla="*/ 0 h 9994"/>
              <a:gd name="connsiteX1" fmla="*/ 7041 w 9985"/>
              <a:gd name="connsiteY1" fmla="*/ 0 h 9994"/>
              <a:gd name="connsiteX2" fmla="*/ 7179 w 9985"/>
              <a:gd name="connsiteY2" fmla="*/ 9409 h 9994"/>
              <a:gd name="connsiteX3" fmla="*/ 9985 w 9985"/>
              <a:gd name="connsiteY3" fmla="*/ 9994 h 9994"/>
              <a:gd name="connsiteX4" fmla="*/ 11 w 9985"/>
              <a:gd name="connsiteY4" fmla="*/ 9987 h 9994"/>
              <a:gd name="connsiteX5" fmla="*/ 0 w 9985"/>
              <a:gd name="connsiteY5" fmla="*/ 0 h 9994"/>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11 w 10000"/>
              <a:gd name="connsiteY4" fmla="*/ 9996 h 10000"/>
              <a:gd name="connsiteX5" fmla="*/ 0 w 10000"/>
              <a:gd name="connsiteY5" fmla="*/ 0 h 10000"/>
              <a:gd name="connsiteX0" fmla="*/ 35 w 10035"/>
              <a:gd name="connsiteY0" fmla="*/ 0 h 10009"/>
              <a:gd name="connsiteX1" fmla="*/ 7087 w 10035"/>
              <a:gd name="connsiteY1" fmla="*/ 0 h 10009"/>
              <a:gd name="connsiteX2" fmla="*/ 7225 w 10035"/>
              <a:gd name="connsiteY2" fmla="*/ 9415 h 10009"/>
              <a:gd name="connsiteX3" fmla="*/ 10035 w 10035"/>
              <a:gd name="connsiteY3" fmla="*/ 10000 h 10009"/>
              <a:gd name="connsiteX4" fmla="*/ 3 w 10035"/>
              <a:gd name="connsiteY4" fmla="*/ 10009 h 10009"/>
              <a:gd name="connsiteX5" fmla="*/ 35 w 10035"/>
              <a:gd name="connsiteY5" fmla="*/ 0 h 10009"/>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66 w 10000"/>
              <a:gd name="connsiteY4" fmla="*/ 9989 h 10000"/>
              <a:gd name="connsiteX5" fmla="*/ 0 w 10000"/>
              <a:gd name="connsiteY5" fmla="*/ 0 h 10000"/>
              <a:gd name="connsiteX0" fmla="*/ 0 w 10000"/>
              <a:gd name="connsiteY0" fmla="*/ 0 h 10002"/>
              <a:gd name="connsiteX1" fmla="*/ 7052 w 10000"/>
              <a:gd name="connsiteY1" fmla="*/ 0 h 10002"/>
              <a:gd name="connsiteX2" fmla="*/ 7190 w 10000"/>
              <a:gd name="connsiteY2" fmla="*/ 9415 h 10002"/>
              <a:gd name="connsiteX3" fmla="*/ 10000 w 10000"/>
              <a:gd name="connsiteY3" fmla="*/ 10000 h 10002"/>
              <a:gd name="connsiteX4" fmla="*/ 23 w 10000"/>
              <a:gd name="connsiteY4" fmla="*/ 10002 h 10002"/>
              <a:gd name="connsiteX5" fmla="*/ 0 w 10000"/>
              <a:gd name="connsiteY5" fmla="*/ 0 h 10002"/>
              <a:gd name="connsiteX0" fmla="*/ 164 w 10164"/>
              <a:gd name="connsiteY0" fmla="*/ 0 h 10000"/>
              <a:gd name="connsiteX1" fmla="*/ 7216 w 10164"/>
              <a:gd name="connsiteY1" fmla="*/ 0 h 10000"/>
              <a:gd name="connsiteX2" fmla="*/ 7354 w 10164"/>
              <a:gd name="connsiteY2" fmla="*/ 9415 h 10000"/>
              <a:gd name="connsiteX3" fmla="*/ 10164 w 10164"/>
              <a:gd name="connsiteY3" fmla="*/ 10000 h 10000"/>
              <a:gd name="connsiteX4" fmla="*/ 2 w 10164"/>
              <a:gd name="connsiteY4" fmla="*/ 9999 h 10000"/>
              <a:gd name="connsiteX5" fmla="*/ 164 w 10164"/>
              <a:gd name="connsiteY5" fmla="*/ 0 h 10000"/>
              <a:gd name="connsiteX0" fmla="*/ 163 w 10163"/>
              <a:gd name="connsiteY0" fmla="*/ 0 h 10000"/>
              <a:gd name="connsiteX1" fmla="*/ 7215 w 10163"/>
              <a:gd name="connsiteY1" fmla="*/ 0 h 10000"/>
              <a:gd name="connsiteX2" fmla="*/ 7353 w 10163"/>
              <a:gd name="connsiteY2" fmla="*/ 9415 h 10000"/>
              <a:gd name="connsiteX3" fmla="*/ 10163 w 10163"/>
              <a:gd name="connsiteY3" fmla="*/ 10000 h 10000"/>
              <a:gd name="connsiteX4" fmla="*/ 1 w 10163"/>
              <a:gd name="connsiteY4" fmla="*/ 9999 h 10000"/>
              <a:gd name="connsiteX5" fmla="*/ 163 w 10163"/>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3 h 10003"/>
              <a:gd name="connsiteX1" fmla="*/ 7335 w 10174"/>
              <a:gd name="connsiteY1" fmla="*/ 0 h 10003"/>
              <a:gd name="connsiteX2" fmla="*/ 7364 w 10174"/>
              <a:gd name="connsiteY2" fmla="*/ 9418 h 10003"/>
              <a:gd name="connsiteX3" fmla="*/ 10174 w 10174"/>
              <a:gd name="connsiteY3" fmla="*/ 10003 h 10003"/>
              <a:gd name="connsiteX4" fmla="*/ 12 w 10174"/>
              <a:gd name="connsiteY4" fmla="*/ 10002 h 10003"/>
              <a:gd name="connsiteX5" fmla="*/ 0 w 10174"/>
              <a:gd name="connsiteY5" fmla="*/ 3 h 10003"/>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0 w 9613"/>
              <a:gd name="connsiteY0" fmla="*/ 3 h 10009"/>
              <a:gd name="connsiteX1" fmla="*/ 6785 w 9613"/>
              <a:gd name="connsiteY1" fmla="*/ 0 h 10009"/>
              <a:gd name="connsiteX2" fmla="*/ 6803 w 9613"/>
              <a:gd name="connsiteY2" fmla="*/ 9424 h 10009"/>
              <a:gd name="connsiteX3" fmla="*/ 9613 w 9613"/>
              <a:gd name="connsiteY3" fmla="*/ 10009 h 10009"/>
              <a:gd name="connsiteX4" fmla="*/ 95 w 9613"/>
              <a:gd name="connsiteY4" fmla="*/ 9998 h 10009"/>
              <a:gd name="connsiteX5" fmla="*/ 0 w 9613"/>
              <a:gd name="connsiteY5" fmla="*/ 3 h 10009"/>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3"/>
                </a:moveTo>
                <a:lnTo>
                  <a:pt x="7058" y="0"/>
                </a:lnTo>
                <a:cubicBezTo>
                  <a:pt x="7049" y="2528"/>
                  <a:pt x="7068" y="8825"/>
                  <a:pt x="7077" y="9416"/>
                </a:cubicBezTo>
                <a:cubicBezTo>
                  <a:pt x="7052" y="9743"/>
                  <a:pt x="8384" y="10000"/>
                  <a:pt x="10000" y="10000"/>
                </a:cubicBezTo>
                <a:lnTo>
                  <a:pt x="14" y="9999"/>
                </a:lnTo>
                <a:cubicBezTo>
                  <a:pt x="7" y="7401"/>
                  <a:pt x="15" y="1749"/>
                  <a:pt x="0" y="3"/>
                </a:cubicBezTo>
                <a:close/>
              </a:path>
            </a:pathLst>
          </a:custGeom>
          <a:solidFill>
            <a:srgbClr val="65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06109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ducational Review">
    <p:spTree>
      <p:nvGrpSpPr>
        <p:cNvPr id="1" name=""/>
        <p:cNvGrpSpPr/>
        <p:nvPr/>
      </p:nvGrpSpPr>
      <p:grpSpPr>
        <a:xfrm>
          <a:off x="0" y="0"/>
          <a:ext cx="0" cy="0"/>
          <a:chOff x="0" y="0"/>
          <a:chExt cx="0" cy="0"/>
        </a:xfrm>
      </p:grpSpPr>
      <p:sp>
        <p:nvSpPr>
          <p:cNvPr id="5" name="Flowchart: Stored Data 4">
            <a:extLst>
              <a:ext uri="{FF2B5EF4-FFF2-40B4-BE49-F238E27FC236}">
                <a16:creationId xmlns:a16="http://schemas.microsoft.com/office/drawing/2014/main" id="{D150C2D2-09E4-F78B-7FA6-F42DD5FA59F4}"/>
              </a:ext>
            </a:extLst>
          </p:cNvPr>
          <p:cNvSpPr/>
          <p:nvPr userDrawn="1"/>
        </p:nvSpPr>
        <p:spPr>
          <a:xfrm rot="5400000">
            <a:off x="5283465" y="-5325515"/>
            <a:ext cx="1614236" cy="1221477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0 h 9996"/>
              <a:gd name="connsiteX1" fmla="*/ 7001 w 10056"/>
              <a:gd name="connsiteY1" fmla="*/ 1 h 9996"/>
              <a:gd name="connsiteX2" fmla="*/ 6988 w 10056"/>
              <a:gd name="connsiteY2" fmla="*/ 9624 h 9996"/>
              <a:gd name="connsiteX3" fmla="*/ 10056 w 10056"/>
              <a:gd name="connsiteY3" fmla="*/ 9983 h 9996"/>
              <a:gd name="connsiteX4" fmla="*/ 62 w 10056"/>
              <a:gd name="connsiteY4" fmla="*/ 9996 h 9996"/>
              <a:gd name="connsiteX5" fmla="*/ 0 w 10056"/>
              <a:gd name="connsiteY5" fmla="*/ 0 h 9996"/>
              <a:gd name="connsiteX0" fmla="*/ 0 w 10000"/>
              <a:gd name="connsiteY0" fmla="*/ 2 h 10002"/>
              <a:gd name="connsiteX1" fmla="*/ 6962 w 10000"/>
              <a:gd name="connsiteY1" fmla="*/ 0 h 10002"/>
              <a:gd name="connsiteX2" fmla="*/ 6949 w 10000"/>
              <a:gd name="connsiteY2" fmla="*/ 9630 h 10002"/>
              <a:gd name="connsiteX3" fmla="*/ 10000 w 10000"/>
              <a:gd name="connsiteY3" fmla="*/ 9989 h 10002"/>
              <a:gd name="connsiteX4" fmla="*/ 62 w 10000"/>
              <a:gd name="connsiteY4" fmla="*/ 10002 h 10002"/>
              <a:gd name="connsiteX5" fmla="*/ 0 w 10000"/>
              <a:gd name="connsiteY5" fmla="*/ 2 h 10002"/>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6927" y="0"/>
                </a:lnTo>
                <a:cubicBezTo>
                  <a:pt x="6894" y="1547"/>
                  <a:pt x="6891" y="9283"/>
                  <a:pt x="6949" y="9632"/>
                </a:cubicBezTo>
                <a:cubicBezTo>
                  <a:pt x="6923" y="9834"/>
                  <a:pt x="8645" y="9997"/>
                  <a:pt x="10000" y="9991"/>
                </a:cubicBezTo>
                <a:lnTo>
                  <a:pt x="62" y="10004"/>
                </a:lnTo>
                <a:cubicBezTo>
                  <a:pt x="31" y="8409"/>
                  <a:pt x="98" y="1072"/>
                  <a:pt x="0" y="4"/>
                </a:cubicBezTo>
                <a:close/>
              </a:path>
            </a:pathLst>
          </a:custGeom>
          <a:solidFill>
            <a:srgbClr val="65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7490690" y="5672093"/>
            <a:ext cx="4702823" cy="421061"/>
          </a:xfrm>
          <a:prstGeom prst="rect">
            <a:avLst/>
          </a:prstGeom>
          <a:solidFill>
            <a:srgbClr val="003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3" name="Group 12"/>
          <p:cNvGrpSpPr/>
          <p:nvPr userDrawn="1"/>
        </p:nvGrpSpPr>
        <p:grpSpPr>
          <a:xfrm>
            <a:off x="7637330" y="6112457"/>
            <a:ext cx="4174624" cy="723275"/>
            <a:chOff x="7646796" y="6098813"/>
            <a:chExt cx="4174624" cy="723275"/>
          </a:xfrm>
        </p:grpSpPr>
        <p:pic>
          <p:nvPicPr>
            <p:cNvPr id="14" name="Picture 10" descr="LOGO_IPNA_B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6796" y="6186597"/>
              <a:ext cx="581637" cy="5816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2"/>
            <p:cNvSpPr>
              <a:spLocks noChangeArrowheads="1"/>
            </p:cNvSpPr>
            <p:nvPr/>
          </p:nvSpPr>
          <p:spPr bwMode="auto">
            <a:xfrm>
              <a:off x="8208157" y="6098813"/>
              <a:ext cx="361326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solidFill>
                    <a:srgbClr val="296DC0"/>
                  </a:solidFill>
                  <a:effectLst/>
                  <a:latin typeface="Arial" panose="020B0604020202020204" pitchFamily="34" charset="0"/>
                  <a:ea typeface="Calibri" panose="020F0502020204030204" pitchFamily="34" charset="0"/>
                  <a:cs typeface="Calibri" panose="020F0502020204030204" pitchFamily="34" charset="0"/>
                </a:rPr>
                <a:t>Pediatric Nephrology</a:t>
              </a:r>
              <a:endParaRPr kumimoji="0" lang="en-GB" altLang="en-US" sz="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Journal of the </a:t>
              </a:r>
              <a:b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GB"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International Pediatric Nephrology Association</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grpSp>
      <p:sp>
        <p:nvSpPr>
          <p:cNvPr id="37" name="Rectangle 36">
            <a:extLst>
              <a:ext uri="{FF2B5EF4-FFF2-40B4-BE49-F238E27FC236}">
                <a16:creationId xmlns:a16="http://schemas.microsoft.com/office/drawing/2014/main" id="{FB861B61-643E-7D14-D771-2A7BF1205723}"/>
              </a:ext>
            </a:extLst>
          </p:cNvPr>
          <p:cNvSpPr/>
          <p:nvPr userDrawn="1"/>
        </p:nvSpPr>
        <p:spPr>
          <a:xfrm>
            <a:off x="10199915" y="-25248"/>
            <a:ext cx="2002971" cy="1115452"/>
          </a:xfrm>
          <a:prstGeom prst="rect">
            <a:avLst/>
          </a:prstGeom>
          <a:solidFill>
            <a:srgbClr val="AA00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33">
            <a:extLst>
              <a:ext uri="{FF2B5EF4-FFF2-40B4-BE49-F238E27FC236}">
                <a16:creationId xmlns:a16="http://schemas.microsoft.com/office/drawing/2014/main" id="{49043F73-8834-4114-AD27-24C1BD0B05A6}"/>
              </a:ext>
            </a:extLst>
          </p:cNvPr>
          <p:cNvGrpSpPr/>
          <p:nvPr userDrawn="1"/>
        </p:nvGrpSpPr>
        <p:grpSpPr>
          <a:xfrm>
            <a:off x="10273494" y="138710"/>
            <a:ext cx="1935480" cy="780217"/>
            <a:chOff x="10212534" y="176810"/>
            <a:chExt cx="1935480" cy="780217"/>
          </a:xfrm>
        </p:grpSpPr>
        <p:sp>
          <p:nvSpPr>
            <p:cNvPr id="19" name="TextBox 18"/>
            <p:cNvSpPr txBox="1"/>
            <p:nvPr/>
          </p:nvSpPr>
          <p:spPr>
            <a:xfrm>
              <a:off x="10618401" y="433807"/>
              <a:ext cx="1441475" cy="523220"/>
            </a:xfrm>
            <a:prstGeom prst="rect">
              <a:avLst/>
            </a:prstGeom>
            <a:noFill/>
          </p:spPr>
          <p:txBody>
            <a:bodyPr wrap="square" rtlCol="0">
              <a:spAutoFit/>
            </a:bodyPr>
            <a:lstStyle/>
            <a:p>
              <a:r>
                <a:rPr lang="en-GB" sz="2800" dirty="0">
                  <a:solidFill>
                    <a:schemeClr val="bg1"/>
                  </a:solidFill>
                </a:rPr>
                <a:t>Review</a:t>
              </a:r>
            </a:p>
          </p:txBody>
        </p:sp>
        <p:sp>
          <p:nvSpPr>
            <p:cNvPr id="18" name="TextBox 17"/>
            <p:cNvSpPr txBox="1"/>
            <p:nvPr/>
          </p:nvSpPr>
          <p:spPr>
            <a:xfrm>
              <a:off x="10212534" y="176810"/>
              <a:ext cx="1935480" cy="523220"/>
            </a:xfrm>
            <a:prstGeom prst="rect">
              <a:avLst/>
            </a:prstGeom>
            <a:noFill/>
          </p:spPr>
          <p:txBody>
            <a:bodyPr wrap="square" rtlCol="0">
              <a:spAutoFit/>
            </a:bodyPr>
            <a:lstStyle/>
            <a:p>
              <a:r>
                <a:rPr lang="en-GB" sz="2800" dirty="0">
                  <a:solidFill>
                    <a:schemeClr val="bg1"/>
                  </a:solidFill>
                </a:rPr>
                <a:t>Educational</a:t>
              </a:r>
            </a:p>
          </p:txBody>
        </p:sp>
      </p:grpSp>
      <p:sp>
        <p:nvSpPr>
          <p:cNvPr id="29" name="Flowchart: Stored Data 4">
            <a:extLst>
              <a:ext uri="{FF2B5EF4-FFF2-40B4-BE49-F238E27FC236}">
                <a16:creationId xmlns:a16="http://schemas.microsoft.com/office/drawing/2014/main" id="{17034CCF-1EDD-D498-AB89-09358AFA3492}"/>
              </a:ext>
            </a:extLst>
          </p:cNvPr>
          <p:cNvSpPr/>
          <p:nvPr userDrawn="1"/>
        </p:nvSpPr>
        <p:spPr>
          <a:xfrm rot="16200000" flipV="1">
            <a:off x="2895934" y="2279828"/>
            <a:ext cx="1695595" cy="7491425"/>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0 h 9996"/>
              <a:gd name="connsiteX1" fmla="*/ 6799 w 10000"/>
              <a:gd name="connsiteY1" fmla="*/ 3842 h 9996"/>
              <a:gd name="connsiteX2" fmla="*/ 6949 w 10000"/>
              <a:gd name="connsiteY2" fmla="*/ 9633 h 9996"/>
              <a:gd name="connsiteX3" fmla="*/ 10000 w 10000"/>
              <a:gd name="connsiteY3" fmla="*/ 9992 h 9996"/>
              <a:gd name="connsiteX4" fmla="*/ 128 w 10000"/>
              <a:gd name="connsiteY4" fmla="*/ 9996 h 9996"/>
              <a:gd name="connsiteX5" fmla="*/ 0 w 10000"/>
              <a:gd name="connsiteY5" fmla="*/ 0 h 9996"/>
              <a:gd name="connsiteX0" fmla="*/ 0 w 9895"/>
              <a:gd name="connsiteY0" fmla="*/ 11 h 6156"/>
              <a:gd name="connsiteX1" fmla="*/ 6694 w 9895"/>
              <a:gd name="connsiteY1" fmla="*/ 0 h 6156"/>
              <a:gd name="connsiteX2" fmla="*/ 6844 w 9895"/>
              <a:gd name="connsiteY2" fmla="*/ 5793 h 6156"/>
              <a:gd name="connsiteX3" fmla="*/ 9895 w 9895"/>
              <a:gd name="connsiteY3" fmla="*/ 6152 h 6156"/>
              <a:gd name="connsiteX4" fmla="*/ 23 w 9895"/>
              <a:gd name="connsiteY4" fmla="*/ 6156 h 6156"/>
              <a:gd name="connsiteX5" fmla="*/ 0 w 9895"/>
              <a:gd name="connsiteY5" fmla="*/ 11 h 6156"/>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1030 w 11007"/>
              <a:gd name="connsiteY4" fmla="*/ 10000 h 10000"/>
              <a:gd name="connsiteX5" fmla="*/ 0 w 11007"/>
              <a:gd name="connsiteY5" fmla="*/ 7 h 10000"/>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23 w 11007"/>
              <a:gd name="connsiteY4" fmla="*/ 10000 h 10000"/>
              <a:gd name="connsiteX5" fmla="*/ 0 w 11007"/>
              <a:gd name="connsiteY5" fmla="*/ 7 h 10000"/>
              <a:gd name="connsiteX0" fmla="*/ 76 w 10988"/>
              <a:gd name="connsiteY0" fmla="*/ 45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76 w 10988"/>
              <a:gd name="connsiteY5" fmla="*/ 45 h 10000"/>
              <a:gd name="connsiteX0" fmla="*/ 16 w 10988"/>
              <a:gd name="connsiteY0" fmla="*/ 20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16 w 10988"/>
              <a:gd name="connsiteY5" fmla="*/ 20 h 10000"/>
              <a:gd name="connsiteX0" fmla="*/ 16 w 10988"/>
              <a:gd name="connsiteY0" fmla="*/ 0 h 9980"/>
              <a:gd name="connsiteX1" fmla="*/ 7753 w 10988"/>
              <a:gd name="connsiteY1" fmla="*/ 0 h 9980"/>
              <a:gd name="connsiteX2" fmla="*/ 7905 w 10988"/>
              <a:gd name="connsiteY2" fmla="*/ 9390 h 9980"/>
              <a:gd name="connsiteX3" fmla="*/ 10988 w 10988"/>
              <a:gd name="connsiteY3" fmla="*/ 9974 h 9980"/>
              <a:gd name="connsiteX4" fmla="*/ 4 w 10988"/>
              <a:gd name="connsiteY4" fmla="*/ 9980 h 9980"/>
              <a:gd name="connsiteX5" fmla="*/ 16 w 10988"/>
              <a:gd name="connsiteY5" fmla="*/ 0 h 9980"/>
              <a:gd name="connsiteX0" fmla="*/ 0 w 9985"/>
              <a:gd name="connsiteY0" fmla="*/ 0 h 9994"/>
              <a:gd name="connsiteX1" fmla="*/ 7041 w 9985"/>
              <a:gd name="connsiteY1" fmla="*/ 0 h 9994"/>
              <a:gd name="connsiteX2" fmla="*/ 7179 w 9985"/>
              <a:gd name="connsiteY2" fmla="*/ 9409 h 9994"/>
              <a:gd name="connsiteX3" fmla="*/ 9985 w 9985"/>
              <a:gd name="connsiteY3" fmla="*/ 9994 h 9994"/>
              <a:gd name="connsiteX4" fmla="*/ 11 w 9985"/>
              <a:gd name="connsiteY4" fmla="*/ 9987 h 9994"/>
              <a:gd name="connsiteX5" fmla="*/ 0 w 9985"/>
              <a:gd name="connsiteY5" fmla="*/ 0 h 9994"/>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11 w 10000"/>
              <a:gd name="connsiteY4" fmla="*/ 9996 h 10000"/>
              <a:gd name="connsiteX5" fmla="*/ 0 w 10000"/>
              <a:gd name="connsiteY5" fmla="*/ 0 h 10000"/>
              <a:gd name="connsiteX0" fmla="*/ 35 w 10035"/>
              <a:gd name="connsiteY0" fmla="*/ 0 h 10009"/>
              <a:gd name="connsiteX1" fmla="*/ 7087 w 10035"/>
              <a:gd name="connsiteY1" fmla="*/ 0 h 10009"/>
              <a:gd name="connsiteX2" fmla="*/ 7225 w 10035"/>
              <a:gd name="connsiteY2" fmla="*/ 9415 h 10009"/>
              <a:gd name="connsiteX3" fmla="*/ 10035 w 10035"/>
              <a:gd name="connsiteY3" fmla="*/ 10000 h 10009"/>
              <a:gd name="connsiteX4" fmla="*/ 3 w 10035"/>
              <a:gd name="connsiteY4" fmla="*/ 10009 h 10009"/>
              <a:gd name="connsiteX5" fmla="*/ 35 w 10035"/>
              <a:gd name="connsiteY5" fmla="*/ 0 h 10009"/>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66 w 10000"/>
              <a:gd name="connsiteY4" fmla="*/ 9989 h 10000"/>
              <a:gd name="connsiteX5" fmla="*/ 0 w 10000"/>
              <a:gd name="connsiteY5" fmla="*/ 0 h 10000"/>
              <a:gd name="connsiteX0" fmla="*/ 0 w 10000"/>
              <a:gd name="connsiteY0" fmla="*/ 0 h 10002"/>
              <a:gd name="connsiteX1" fmla="*/ 7052 w 10000"/>
              <a:gd name="connsiteY1" fmla="*/ 0 h 10002"/>
              <a:gd name="connsiteX2" fmla="*/ 7190 w 10000"/>
              <a:gd name="connsiteY2" fmla="*/ 9415 h 10002"/>
              <a:gd name="connsiteX3" fmla="*/ 10000 w 10000"/>
              <a:gd name="connsiteY3" fmla="*/ 10000 h 10002"/>
              <a:gd name="connsiteX4" fmla="*/ 23 w 10000"/>
              <a:gd name="connsiteY4" fmla="*/ 10002 h 10002"/>
              <a:gd name="connsiteX5" fmla="*/ 0 w 10000"/>
              <a:gd name="connsiteY5" fmla="*/ 0 h 10002"/>
              <a:gd name="connsiteX0" fmla="*/ 164 w 10164"/>
              <a:gd name="connsiteY0" fmla="*/ 0 h 10000"/>
              <a:gd name="connsiteX1" fmla="*/ 7216 w 10164"/>
              <a:gd name="connsiteY1" fmla="*/ 0 h 10000"/>
              <a:gd name="connsiteX2" fmla="*/ 7354 w 10164"/>
              <a:gd name="connsiteY2" fmla="*/ 9415 h 10000"/>
              <a:gd name="connsiteX3" fmla="*/ 10164 w 10164"/>
              <a:gd name="connsiteY3" fmla="*/ 10000 h 10000"/>
              <a:gd name="connsiteX4" fmla="*/ 2 w 10164"/>
              <a:gd name="connsiteY4" fmla="*/ 9999 h 10000"/>
              <a:gd name="connsiteX5" fmla="*/ 164 w 10164"/>
              <a:gd name="connsiteY5" fmla="*/ 0 h 10000"/>
              <a:gd name="connsiteX0" fmla="*/ 163 w 10163"/>
              <a:gd name="connsiteY0" fmla="*/ 0 h 10000"/>
              <a:gd name="connsiteX1" fmla="*/ 7215 w 10163"/>
              <a:gd name="connsiteY1" fmla="*/ 0 h 10000"/>
              <a:gd name="connsiteX2" fmla="*/ 7353 w 10163"/>
              <a:gd name="connsiteY2" fmla="*/ 9415 h 10000"/>
              <a:gd name="connsiteX3" fmla="*/ 10163 w 10163"/>
              <a:gd name="connsiteY3" fmla="*/ 10000 h 10000"/>
              <a:gd name="connsiteX4" fmla="*/ 1 w 10163"/>
              <a:gd name="connsiteY4" fmla="*/ 9999 h 10000"/>
              <a:gd name="connsiteX5" fmla="*/ 163 w 10163"/>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3 h 10003"/>
              <a:gd name="connsiteX1" fmla="*/ 7335 w 10174"/>
              <a:gd name="connsiteY1" fmla="*/ 0 h 10003"/>
              <a:gd name="connsiteX2" fmla="*/ 7364 w 10174"/>
              <a:gd name="connsiteY2" fmla="*/ 9418 h 10003"/>
              <a:gd name="connsiteX3" fmla="*/ 10174 w 10174"/>
              <a:gd name="connsiteY3" fmla="*/ 10003 h 10003"/>
              <a:gd name="connsiteX4" fmla="*/ 12 w 10174"/>
              <a:gd name="connsiteY4" fmla="*/ 10002 h 10003"/>
              <a:gd name="connsiteX5" fmla="*/ 0 w 10174"/>
              <a:gd name="connsiteY5" fmla="*/ 3 h 10003"/>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0 w 9613"/>
              <a:gd name="connsiteY0" fmla="*/ 3 h 10009"/>
              <a:gd name="connsiteX1" fmla="*/ 6785 w 9613"/>
              <a:gd name="connsiteY1" fmla="*/ 0 h 10009"/>
              <a:gd name="connsiteX2" fmla="*/ 6803 w 9613"/>
              <a:gd name="connsiteY2" fmla="*/ 9424 h 10009"/>
              <a:gd name="connsiteX3" fmla="*/ 9613 w 9613"/>
              <a:gd name="connsiteY3" fmla="*/ 10009 h 10009"/>
              <a:gd name="connsiteX4" fmla="*/ 95 w 9613"/>
              <a:gd name="connsiteY4" fmla="*/ 9998 h 10009"/>
              <a:gd name="connsiteX5" fmla="*/ 0 w 9613"/>
              <a:gd name="connsiteY5" fmla="*/ 3 h 10009"/>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18 w 10018"/>
              <a:gd name="connsiteY0" fmla="*/ 3 h 10000"/>
              <a:gd name="connsiteX1" fmla="*/ 7076 w 10018"/>
              <a:gd name="connsiteY1" fmla="*/ 0 h 10000"/>
              <a:gd name="connsiteX2" fmla="*/ 7095 w 10018"/>
              <a:gd name="connsiteY2" fmla="*/ 9416 h 10000"/>
              <a:gd name="connsiteX3" fmla="*/ 10018 w 10018"/>
              <a:gd name="connsiteY3" fmla="*/ 10000 h 10000"/>
              <a:gd name="connsiteX4" fmla="*/ 32 w 10018"/>
              <a:gd name="connsiteY4" fmla="*/ 9999 h 10000"/>
              <a:gd name="connsiteX5" fmla="*/ 18 w 10018"/>
              <a:gd name="connsiteY5" fmla="*/ 3 h 10000"/>
              <a:gd name="connsiteX0" fmla="*/ 0 w 10065"/>
              <a:gd name="connsiteY0" fmla="*/ 3 h 10000"/>
              <a:gd name="connsiteX1" fmla="*/ 7123 w 10065"/>
              <a:gd name="connsiteY1" fmla="*/ 0 h 10000"/>
              <a:gd name="connsiteX2" fmla="*/ 7142 w 10065"/>
              <a:gd name="connsiteY2" fmla="*/ 9416 h 10000"/>
              <a:gd name="connsiteX3" fmla="*/ 10065 w 10065"/>
              <a:gd name="connsiteY3" fmla="*/ 10000 h 10000"/>
              <a:gd name="connsiteX4" fmla="*/ 79 w 10065"/>
              <a:gd name="connsiteY4" fmla="*/ 9999 h 10000"/>
              <a:gd name="connsiteX5" fmla="*/ 0 w 10065"/>
              <a:gd name="connsiteY5" fmla="*/ 3 h 10000"/>
              <a:gd name="connsiteX0" fmla="*/ 0 w 10065"/>
              <a:gd name="connsiteY0" fmla="*/ 3 h 10000"/>
              <a:gd name="connsiteX1" fmla="*/ 7123 w 10065"/>
              <a:gd name="connsiteY1" fmla="*/ 0 h 10000"/>
              <a:gd name="connsiteX2" fmla="*/ 7142 w 10065"/>
              <a:gd name="connsiteY2" fmla="*/ 9416 h 10000"/>
              <a:gd name="connsiteX3" fmla="*/ 10065 w 10065"/>
              <a:gd name="connsiteY3" fmla="*/ 10000 h 10000"/>
              <a:gd name="connsiteX4" fmla="*/ 79 w 10065"/>
              <a:gd name="connsiteY4" fmla="*/ 9999 h 10000"/>
              <a:gd name="connsiteX5" fmla="*/ 0 w 10065"/>
              <a:gd name="connsiteY5" fmla="*/ 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5" h="10000">
                <a:moveTo>
                  <a:pt x="0" y="3"/>
                </a:moveTo>
                <a:lnTo>
                  <a:pt x="7123" y="0"/>
                </a:lnTo>
                <a:cubicBezTo>
                  <a:pt x="7114" y="2528"/>
                  <a:pt x="7133" y="8825"/>
                  <a:pt x="7142" y="9416"/>
                </a:cubicBezTo>
                <a:cubicBezTo>
                  <a:pt x="7117" y="9743"/>
                  <a:pt x="8449" y="10000"/>
                  <a:pt x="10065" y="10000"/>
                </a:cubicBezTo>
                <a:lnTo>
                  <a:pt x="79" y="9999"/>
                </a:lnTo>
                <a:cubicBezTo>
                  <a:pt x="7" y="7401"/>
                  <a:pt x="15" y="1749"/>
                  <a:pt x="0" y="3"/>
                </a:cubicBezTo>
                <a:close/>
              </a:path>
            </a:pathLst>
          </a:custGeom>
          <a:solidFill>
            <a:srgbClr val="65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Tree>
    <p:extLst>
      <p:ext uri="{BB962C8B-B14F-4D97-AF65-F5344CB8AC3E}">
        <p14:creationId xmlns:p14="http://schemas.microsoft.com/office/powerpoint/2010/main" val="1752252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ystematic Review / Meta-analysis">
    <p:spTree>
      <p:nvGrpSpPr>
        <p:cNvPr id="1" name=""/>
        <p:cNvGrpSpPr/>
        <p:nvPr/>
      </p:nvGrpSpPr>
      <p:grpSpPr>
        <a:xfrm>
          <a:off x="0" y="0"/>
          <a:ext cx="0" cy="0"/>
          <a:chOff x="0" y="0"/>
          <a:chExt cx="0" cy="0"/>
        </a:xfrm>
      </p:grpSpPr>
      <p:sp>
        <p:nvSpPr>
          <p:cNvPr id="16" name="Flowchart: Stored Data 4">
            <a:extLst>
              <a:ext uri="{FF2B5EF4-FFF2-40B4-BE49-F238E27FC236}">
                <a16:creationId xmlns:a16="http://schemas.microsoft.com/office/drawing/2014/main" id="{6750A1AE-34CF-C798-885B-4AD2785F8297}"/>
              </a:ext>
            </a:extLst>
          </p:cNvPr>
          <p:cNvSpPr/>
          <p:nvPr userDrawn="1"/>
        </p:nvSpPr>
        <p:spPr>
          <a:xfrm rot="5400000">
            <a:off x="5284491" y="-4795876"/>
            <a:ext cx="1614236" cy="12214771"/>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4 h 9996"/>
              <a:gd name="connsiteX1" fmla="*/ 7009 w 10000"/>
              <a:gd name="connsiteY1" fmla="*/ 0 h 9996"/>
              <a:gd name="connsiteX2" fmla="*/ 6949 w 10000"/>
              <a:gd name="connsiteY2" fmla="*/ 9637 h 9996"/>
              <a:gd name="connsiteX3" fmla="*/ 10000 w 10000"/>
              <a:gd name="connsiteY3" fmla="*/ 9996 h 9996"/>
              <a:gd name="connsiteX4" fmla="*/ 128 w 10000"/>
              <a:gd name="connsiteY4" fmla="*/ 9992 h 9996"/>
              <a:gd name="connsiteX5" fmla="*/ 0 w 10000"/>
              <a:gd name="connsiteY5" fmla="*/ 4 h 9996"/>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4"/>
              <a:gd name="connsiteX1" fmla="*/ 7009 w 10000"/>
              <a:gd name="connsiteY1" fmla="*/ 0 h 10004"/>
              <a:gd name="connsiteX2" fmla="*/ 6949 w 10000"/>
              <a:gd name="connsiteY2" fmla="*/ 9641 h 10004"/>
              <a:gd name="connsiteX3" fmla="*/ 10000 w 10000"/>
              <a:gd name="connsiteY3" fmla="*/ 10000 h 10004"/>
              <a:gd name="connsiteX4" fmla="*/ 128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7009" y="0"/>
                </a:lnTo>
                <a:cubicBezTo>
                  <a:pt x="6847" y="1556"/>
                  <a:pt x="6821" y="9283"/>
                  <a:pt x="6949" y="9641"/>
                </a:cubicBezTo>
                <a:cubicBezTo>
                  <a:pt x="6923" y="9843"/>
                  <a:pt x="8314" y="10000"/>
                  <a:pt x="10000" y="10000"/>
                </a:cubicBezTo>
                <a:lnTo>
                  <a:pt x="128" y="10004"/>
                </a:lnTo>
                <a:cubicBezTo>
                  <a:pt x="97" y="8408"/>
                  <a:pt x="98" y="1073"/>
                  <a:pt x="0" y="4"/>
                </a:cubicBezTo>
                <a:close/>
              </a:path>
            </a:pathLst>
          </a:custGeom>
          <a:solidFill>
            <a:srgbClr val="860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 name="Flowchart: Stored Data 4">
            <a:extLst>
              <a:ext uri="{FF2B5EF4-FFF2-40B4-BE49-F238E27FC236}">
                <a16:creationId xmlns:a16="http://schemas.microsoft.com/office/drawing/2014/main" id="{D150C2D2-09E4-F78B-7FA6-F42DD5FA59F4}"/>
              </a:ext>
            </a:extLst>
          </p:cNvPr>
          <p:cNvSpPr/>
          <p:nvPr userDrawn="1"/>
        </p:nvSpPr>
        <p:spPr>
          <a:xfrm rot="5400000">
            <a:off x="5283465" y="-5325515"/>
            <a:ext cx="1614236" cy="1221477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0 h 9996"/>
              <a:gd name="connsiteX1" fmla="*/ 7001 w 10056"/>
              <a:gd name="connsiteY1" fmla="*/ 1 h 9996"/>
              <a:gd name="connsiteX2" fmla="*/ 6988 w 10056"/>
              <a:gd name="connsiteY2" fmla="*/ 9624 h 9996"/>
              <a:gd name="connsiteX3" fmla="*/ 10056 w 10056"/>
              <a:gd name="connsiteY3" fmla="*/ 9983 h 9996"/>
              <a:gd name="connsiteX4" fmla="*/ 62 w 10056"/>
              <a:gd name="connsiteY4" fmla="*/ 9996 h 9996"/>
              <a:gd name="connsiteX5" fmla="*/ 0 w 10056"/>
              <a:gd name="connsiteY5" fmla="*/ 0 h 9996"/>
              <a:gd name="connsiteX0" fmla="*/ 0 w 10000"/>
              <a:gd name="connsiteY0" fmla="*/ 2 h 10002"/>
              <a:gd name="connsiteX1" fmla="*/ 6962 w 10000"/>
              <a:gd name="connsiteY1" fmla="*/ 0 h 10002"/>
              <a:gd name="connsiteX2" fmla="*/ 6949 w 10000"/>
              <a:gd name="connsiteY2" fmla="*/ 9630 h 10002"/>
              <a:gd name="connsiteX3" fmla="*/ 10000 w 10000"/>
              <a:gd name="connsiteY3" fmla="*/ 9989 h 10002"/>
              <a:gd name="connsiteX4" fmla="*/ 62 w 10000"/>
              <a:gd name="connsiteY4" fmla="*/ 10002 h 10002"/>
              <a:gd name="connsiteX5" fmla="*/ 0 w 10000"/>
              <a:gd name="connsiteY5" fmla="*/ 2 h 10002"/>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6927" y="0"/>
                </a:lnTo>
                <a:cubicBezTo>
                  <a:pt x="6894" y="1547"/>
                  <a:pt x="6891" y="9283"/>
                  <a:pt x="6949" y="9632"/>
                </a:cubicBezTo>
                <a:cubicBezTo>
                  <a:pt x="6923" y="9834"/>
                  <a:pt x="8645" y="9997"/>
                  <a:pt x="10000" y="9991"/>
                </a:cubicBezTo>
                <a:lnTo>
                  <a:pt x="62" y="10004"/>
                </a:lnTo>
                <a:cubicBezTo>
                  <a:pt x="31" y="8409"/>
                  <a:pt x="98" y="1072"/>
                  <a:pt x="0" y="4"/>
                </a:cubicBezTo>
                <a:close/>
              </a:path>
            </a:pathLst>
          </a:custGeom>
          <a:solidFill>
            <a:srgbClr val="AA00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7490690" y="5672093"/>
            <a:ext cx="4702823" cy="421061"/>
          </a:xfrm>
          <a:prstGeom prst="rect">
            <a:avLst/>
          </a:prstGeom>
          <a:solidFill>
            <a:srgbClr val="65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3" name="Group 12"/>
          <p:cNvGrpSpPr/>
          <p:nvPr userDrawn="1"/>
        </p:nvGrpSpPr>
        <p:grpSpPr>
          <a:xfrm>
            <a:off x="7637330" y="6112457"/>
            <a:ext cx="4174624" cy="723275"/>
            <a:chOff x="7646796" y="6098813"/>
            <a:chExt cx="4174624" cy="723275"/>
          </a:xfrm>
        </p:grpSpPr>
        <p:pic>
          <p:nvPicPr>
            <p:cNvPr id="14" name="Picture 10" descr="LOGO_IPNA_B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6796" y="6186597"/>
              <a:ext cx="581637" cy="5816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2"/>
            <p:cNvSpPr>
              <a:spLocks noChangeArrowheads="1"/>
            </p:cNvSpPr>
            <p:nvPr/>
          </p:nvSpPr>
          <p:spPr bwMode="auto">
            <a:xfrm>
              <a:off x="8208157" y="6098813"/>
              <a:ext cx="361326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solidFill>
                    <a:srgbClr val="296DC0"/>
                  </a:solidFill>
                  <a:effectLst/>
                  <a:latin typeface="Arial" panose="020B0604020202020204" pitchFamily="34" charset="0"/>
                  <a:ea typeface="Calibri" panose="020F0502020204030204" pitchFamily="34" charset="0"/>
                  <a:cs typeface="Calibri" panose="020F0502020204030204" pitchFamily="34" charset="0"/>
                </a:rPr>
                <a:t>Pediatric Nephrology</a:t>
              </a:r>
              <a:endParaRPr kumimoji="0" lang="en-GB" altLang="en-US" sz="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Journal of the </a:t>
              </a:r>
              <a:b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GB"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International Pediatric Nephrology Association</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grpSp>
      <p:sp>
        <p:nvSpPr>
          <p:cNvPr id="37" name="Rectangle 36">
            <a:extLst>
              <a:ext uri="{FF2B5EF4-FFF2-40B4-BE49-F238E27FC236}">
                <a16:creationId xmlns:a16="http://schemas.microsoft.com/office/drawing/2014/main" id="{FB861B61-643E-7D14-D771-2A7BF1205723}"/>
              </a:ext>
            </a:extLst>
          </p:cNvPr>
          <p:cNvSpPr/>
          <p:nvPr userDrawn="1"/>
        </p:nvSpPr>
        <p:spPr>
          <a:xfrm>
            <a:off x="10134600" y="-28393"/>
            <a:ext cx="2068286" cy="1119323"/>
          </a:xfrm>
          <a:prstGeom prst="rect">
            <a:avLst/>
          </a:prstGeom>
          <a:solidFill>
            <a:srgbClr val="0039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10626853" y="297104"/>
            <a:ext cx="1441475" cy="419695"/>
          </a:xfrm>
          <a:prstGeom prst="rect">
            <a:avLst/>
          </a:prstGeom>
          <a:noFill/>
        </p:spPr>
        <p:txBody>
          <a:bodyPr wrap="square" rtlCol="0">
            <a:spAutoFit/>
          </a:bodyPr>
          <a:lstStyle/>
          <a:p>
            <a:r>
              <a:rPr lang="en-GB" sz="2400" dirty="0">
                <a:solidFill>
                  <a:schemeClr val="bg1"/>
                </a:solidFill>
              </a:rPr>
              <a:t>Review/</a:t>
            </a:r>
          </a:p>
        </p:txBody>
      </p:sp>
      <p:sp>
        <p:nvSpPr>
          <p:cNvPr id="18" name="TextBox 17"/>
          <p:cNvSpPr txBox="1"/>
          <p:nvPr/>
        </p:nvSpPr>
        <p:spPr>
          <a:xfrm>
            <a:off x="10361243" y="16591"/>
            <a:ext cx="1747805" cy="419695"/>
          </a:xfrm>
          <a:prstGeom prst="rect">
            <a:avLst/>
          </a:prstGeom>
          <a:noFill/>
        </p:spPr>
        <p:txBody>
          <a:bodyPr wrap="square" rtlCol="0">
            <a:spAutoFit/>
          </a:bodyPr>
          <a:lstStyle/>
          <a:p>
            <a:r>
              <a:rPr lang="en-GB" sz="2400" dirty="0">
                <a:solidFill>
                  <a:schemeClr val="bg1"/>
                </a:solidFill>
              </a:rPr>
              <a:t>Systematic</a:t>
            </a:r>
          </a:p>
        </p:txBody>
      </p:sp>
      <p:sp>
        <p:nvSpPr>
          <p:cNvPr id="29" name="Flowchart: Stored Data 4">
            <a:extLst>
              <a:ext uri="{FF2B5EF4-FFF2-40B4-BE49-F238E27FC236}">
                <a16:creationId xmlns:a16="http://schemas.microsoft.com/office/drawing/2014/main" id="{17034CCF-1EDD-D498-AB89-09358AFA3492}"/>
              </a:ext>
            </a:extLst>
          </p:cNvPr>
          <p:cNvSpPr/>
          <p:nvPr userDrawn="1"/>
        </p:nvSpPr>
        <p:spPr>
          <a:xfrm rot="16200000" flipV="1">
            <a:off x="2901409" y="2274353"/>
            <a:ext cx="1684645" cy="7491425"/>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0 h 9996"/>
              <a:gd name="connsiteX1" fmla="*/ 6799 w 10000"/>
              <a:gd name="connsiteY1" fmla="*/ 3842 h 9996"/>
              <a:gd name="connsiteX2" fmla="*/ 6949 w 10000"/>
              <a:gd name="connsiteY2" fmla="*/ 9633 h 9996"/>
              <a:gd name="connsiteX3" fmla="*/ 10000 w 10000"/>
              <a:gd name="connsiteY3" fmla="*/ 9992 h 9996"/>
              <a:gd name="connsiteX4" fmla="*/ 128 w 10000"/>
              <a:gd name="connsiteY4" fmla="*/ 9996 h 9996"/>
              <a:gd name="connsiteX5" fmla="*/ 0 w 10000"/>
              <a:gd name="connsiteY5" fmla="*/ 0 h 9996"/>
              <a:gd name="connsiteX0" fmla="*/ 0 w 9895"/>
              <a:gd name="connsiteY0" fmla="*/ 11 h 6156"/>
              <a:gd name="connsiteX1" fmla="*/ 6694 w 9895"/>
              <a:gd name="connsiteY1" fmla="*/ 0 h 6156"/>
              <a:gd name="connsiteX2" fmla="*/ 6844 w 9895"/>
              <a:gd name="connsiteY2" fmla="*/ 5793 h 6156"/>
              <a:gd name="connsiteX3" fmla="*/ 9895 w 9895"/>
              <a:gd name="connsiteY3" fmla="*/ 6152 h 6156"/>
              <a:gd name="connsiteX4" fmla="*/ 23 w 9895"/>
              <a:gd name="connsiteY4" fmla="*/ 6156 h 6156"/>
              <a:gd name="connsiteX5" fmla="*/ 0 w 9895"/>
              <a:gd name="connsiteY5" fmla="*/ 11 h 6156"/>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1030 w 11007"/>
              <a:gd name="connsiteY4" fmla="*/ 10000 h 10000"/>
              <a:gd name="connsiteX5" fmla="*/ 0 w 11007"/>
              <a:gd name="connsiteY5" fmla="*/ 7 h 10000"/>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23 w 11007"/>
              <a:gd name="connsiteY4" fmla="*/ 10000 h 10000"/>
              <a:gd name="connsiteX5" fmla="*/ 0 w 11007"/>
              <a:gd name="connsiteY5" fmla="*/ 7 h 10000"/>
              <a:gd name="connsiteX0" fmla="*/ 76 w 10988"/>
              <a:gd name="connsiteY0" fmla="*/ 45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76 w 10988"/>
              <a:gd name="connsiteY5" fmla="*/ 45 h 10000"/>
              <a:gd name="connsiteX0" fmla="*/ 16 w 10988"/>
              <a:gd name="connsiteY0" fmla="*/ 20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16 w 10988"/>
              <a:gd name="connsiteY5" fmla="*/ 20 h 10000"/>
              <a:gd name="connsiteX0" fmla="*/ 16 w 10988"/>
              <a:gd name="connsiteY0" fmla="*/ 0 h 9980"/>
              <a:gd name="connsiteX1" fmla="*/ 7753 w 10988"/>
              <a:gd name="connsiteY1" fmla="*/ 0 h 9980"/>
              <a:gd name="connsiteX2" fmla="*/ 7905 w 10988"/>
              <a:gd name="connsiteY2" fmla="*/ 9390 h 9980"/>
              <a:gd name="connsiteX3" fmla="*/ 10988 w 10988"/>
              <a:gd name="connsiteY3" fmla="*/ 9974 h 9980"/>
              <a:gd name="connsiteX4" fmla="*/ 4 w 10988"/>
              <a:gd name="connsiteY4" fmla="*/ 9980 h 9980"/>
              <a:gd name="connsiteX5" fmla="*/ 16 w 10988"/>
              <a:gd name="connsiteY5" fmla="*/ 0 h 9980"/>
              <a:gd name="connsiteX0" fmla="*/ 0 w 9985"/>
              <a:gd name="connsiteY0" fmla="*/ 0 h 9994"/>
              <a:gd name="connsiteX1" fmla="*/ 7041 w 9985"/>
              <a:gd name="connsiteY1" fmla="*/ 0 h 9994"/>
              <a:gd name="connsiteX2" fmla="*/ 7179 w 9985"/>
              <a:gd name="connsiteY2" fmla="*/ 9409 h 9994"/>
              <a:gd name="connsiteX3" fmla="*/ 9985 w 9985"/>
              <a:gd name="connsiteY3" fmla="*/ 9994 h 9994"/>
              <a:gd name="connsiteX4" fmla="*/ 11 w 9985"/>
              <a:gd name="connsiteY4" fmla="*/ 9987 h 9994"/>
              <a:gd name="connsiteX5" fmla="*/ 0 w 9985"/>
              <a:gd name="connsiteY5" fmla="*/ 0 h 9994"/>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11 w 10000"/>
              <a:gd name="connsiteY4" fmla="*/ 9996 h 10000"/>
              <a:gd name="connsiteX5" fmla="*/ 0 w 10000"/>
              <a:gd name="connsiteY5" fmla="*/ 0 h 10000"/>
              <a:gd name="connsiteX0" fmla="*/ 35 w 10035"/>
              <a:gd name="connsiteY0" fmla="*/ 0 h 10009"/>
              <a:gd name="connsiteX1" fmla="*/ 7087 w 10035"/>
              <a:gd name="connsiteY1" fmla="*/ 0 h 10009"/>
              <a:gd name="connsiteX2" fmla="*/ 7225 w 10035"/>
              <a:gd name="connsiteY2" fmla="*/ 9415 h 10009"/>
              <a:gd name="connsiteX3" fmla="*/ 10035 w 10035"/>
              <a:gd name="connsiteY3" fmla="*/ 10000 h 10009"/>
              <a:gd name="connsiteX4" fmla="*/ 3 w 10035"/>
              <a:gd name="connsiteY4" fmla="*/ 10009 h 10009"/>
              <a:gd name="connsiteX5" fmla="*/ 35 w 10035"/>
              <a:gd name="connsiteY5" fmla="*/ 0 h 10009"/>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66 w 10000"/>
              <a:gd name="connsiteY4" fmla="*/ 9989 h 10000"/>
              <a:gd name="connsiteX5" fmla="*/ 0 w 10000"/>
              <a:gd name="connsiteY5" fmla="*/ 0 h 10000"/>
              <a:gd name="connsiteX0" fmla="*/ 0 w 10000"/>
              <a:gd name="connsiteY0" fmla="*/ 0 h 10002"/>
              <a:gd name="connsiteX1" fmla="*/ 7052 w 10000"/>
              <a:gd name="connsiteY1" fmla="*/ 0 h 10002"/>
              <a:gd name="connsiteX2" fmla="*/ 7190 w 10000"/>
              <a:gd name="connsiteY2" fmla="*/ 9415 h 10002"/>
              <a:gd name="connsiteX3" fmla="*/ 10000 w 10000"/>
              <a:gd name="connsiteY3" fmla="*/ 10000 h 10002"/>
              <a:gd name="connsiteX4" fmla="*/ 23 w 10000"/>
              <a:gd name="connsiteY4" fmla="*/ 10002 h 10002"/>
              <a:gd name="connsiteX5" fmla="*/ 0 w 10000"/>
              <a:gd name="connsiteY5" fmla="*/ 0 h 10002"/>
              <a:gd name="connsiteX0" fmla="*/ 164 w 10164"/>
              <a:gd name="connsiteY0" fmla="*/ 0 h 10000"/>
              <a:gd name="connsiteX1" fmla="*/ 7216 w 10164"/>
              <a:gd name="connsiteY1" fmla="*/ 0 h 10000"/>
              <a:gd name="connsiteX2" fmla="*/ 7354 w 10164"/>
              <a:gd name="connsiteY2" fmla="*/ 9415 h 10000"/>
              <a:gd name="connsiteX3" fmla="*/ 10164 w 10164"/>
              <a:gd name="connsiteY3" fmla="*/ 10000 h 10000"/>
              <a:gd name="connsiteX4" fmla="*/ 2 w 10164"/>
              <a:gd name="connsiteY4" fmla="*/ 9999 h 10000"/>
              <a:gd name="connsiteX5" fmla="*/ 164 w 10164"/>
              <a:gd name="connsiteY5" fmla="*/ 0 h 10000"/>
              <a:gd name="connsiteX0" fmla="*/ 163 w 10163"/>
              <a:gd name="connsiteY0" fmla="*/ 0 h 10000"/>
              <a:gd name="connsiteX1" fmla="*/ 7215 w 10163"/>
              <a:gd name="connsiteY1" fmla="*/ 0 h 10000"/>
              <a:gd name="connsiteX2" fmla="*/ 7353 w 10163"/>
              <a:gd name="connsiteY2" fmla="*/ 9415 h 10000"/>
              <a:gd name="connsiteX3" fmla="*/ 10163 w 10163"/>
              <a:gd name="connsiteY3" fmla="*/ 10000 h 10000"/>
              <a:gd name="connsiteX4" fmla="*/ 1 w 10163"/>
              <a:gd name="connsiteY4" fmla="*/ 9999 h 10000"/>
              <a:gd name="connsiteX5" fmla="*/ 163 w 10163"/>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3 h 10003"/>
              <a:gd name="connsiteX1" fmla="*/ 7335 w 10174"/>
              <a:gd name="connsiteY1" fmla="*/ 0 h 10003"/>
              <a:gd name="connsiteX2" fmla="*/ 7364 w 10174"/>
              <a:gd name="connsiteY2" fmla="*/ 9418 h 10003"/>
              <a:gd name="connsiteX3" fmla="*/ 10174 w 10174"/>
              <a:gd name="connsiteY3" fmla="*/ 10003 h 10003"/>
              <a:gd name="connsiteX4" fmla="*/ 12 w 10174"/>
              <a:gd name="connsiteY4" fmla="*/ 10002 h 10003"/>
              <a:gd name="connsiteX5" fmla="*/ 0 w 10174"/>
              <a:gd name="connsiteY5" fmla="*/ 3 h 10003"/>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0 w 9613"/>
              <a:gd name="connsiteY0" fmla="*/ 3 h 10009"/>
              <a:gd name="connsiteX1" fmla="*/ 6785 w 9613"/>
              <a:gd name="connsiteY1" fmla="*/ 0 h 10009"/>
              <a:gd name="connsiteX2" fmla="*/ 6803 w 9613"/>
              <a:gd name="connsiteY2" fmla="*/ 9424 h 10009"/>
              <a:gd name="connsiteX3" fmla="*/ 9613 w 9613"/>
              <a:gd name="connsiteY3" fmla="*/ 10009 h 10009"/>
              <a:gd name="connsiteX4" fmla="*/ 95 w 9613"/>
              <a:gd name="connsiteY4" fmla="*/ 9998 h 10009"/>
              <a:gd name="connsiteX5" fmla="*/ 0 w 9613"/>
              <a:gd name="connsiteY5" fmla="*/ 3 h 10009"/>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3"/>
                </a:moveTo>
                <a:lnTo>
                  <a:pt x="7058" y="0"/>
                </a:lnTo>
                <a:cubicBezTo>
                  <a:pt x="7049" y="2528"/>
                  <a:pt x="7068" y="8825"/>
                  <a:pt x="7077" y="9416"/>
                </a:cubicBezTo>
                <a:cubicBezTo>
                  <a:pt x="7052" y="9743"/>
                  <a:pt x="8384" y="10000"/>
                  <a:pt x="10000" y="10000"/>
                </a:cubicBezTo>
                <a:lnTo>
                  <a:pt x="14" y="9999"/>
                </a:lnTo>
                <a:cubicBezTo>
                  <a:pt x="7" y="7401"/>
                  <a:pt x="15" y="1749"/>
                  <a:pt x="0" y="3"/>
                </a:cubicBezTo>
                <a:close/>
              </a:path>
            </a:pathLst>
          </a:custGeom>
          <a:solidFill>
            <a:srgbClr val="AA00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4FAD86AC-4C87-1793-B8DA-143F6DFB4B75}"/>
              </a:ext>
            </a:extLst>
          </p:cNvPr>
          <p:cNvSpPr txBox="1"/>
          <p:nvPr userDrawn="1"/>
        </p:nvSpPr>
        <p:spPr>
          <a:xfrm>
            <a:off x="10246589" y="585744"/>
            <a:ext cx="2225725" cy="419695"/>
          </a:xfrm>
          <a:prstGeom prst="rect">
            <a:avLst/>
          </a:prstGeom>
          <a:noFill/>
        </p:spPr>
        <p:txBody>
          <a:bodyPr wrap="square" rtlCol="0">
            <a:spAutoFit/>
          </a:bodyPr>
          <a:lstStyle/>
          <a:p>
            <a:r>
              <a:rPr lang="en-GB" sz="2400" dirty="0">
                <a:solidFill>
                  <a:schemeClr val="bg1"/>
                </a:solidFill>
              </a:rPr>
              <a:t>Meta-analysis</a:t>
            </a:r>
          </a:p>
        </p:txBody>
      </p:sp>
    </p:spTree>
    <p:extLst>
      <p:ext uri="{BB962C8B-B14F-4D97-AF65-F5344CB8AC3E}">
        <p14:creationId xmlns:p14="http://schemas.microsoft.com/office/powerpoint/2010/main" val="20597822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14BA06-560F-4272-BD1D-D3D251BC0A82}" type="datetimeFigureOut">
              <a:rPr lang="en-GB" smtClean="0"/>
              <a:t>03/03/2025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DF36B-8F18-4F81-92A8-26E2BC629512}" type="slidenum">
              <a:rPr lang="en-GB" smtClean="0"/>
              <a:t>‹#›</a:t>
            </a:fld>
            <a:endParaRPr lang="en-GB"/>
          </a:p>
        </p:txBody>
      </p:sp>
    </p:spTree>
    <p:extLst>
      <p:ext uri="{BB962C8B-B14F-4D97-AF65-F5344CB8AC3E}">
        <p14:creationId xmlns:p14="http://schemas.microsoft.com/office/powerpoint/2010/main" val="690031264"/>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2" r:id="rId3"/>
    <p:sldLayoutId id="214748365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txBox="1">
            <a:spLocks/>
          </p:cNvSpPr>
          <p:nvPr/>
        </p:nvSpPr>
        <p:spPr>
          <a:xfrm>
            <a:off x="0" y="0"/>
            <a:ext cx="10233660" cy="1085673"/>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16000" algn="l"/>
            <a:r>
              <a:rPr lang="en-GB" sz="2800" b="1" dirty="0">
                <a:solidFill>
                  <a:schemeClr val="bg1"/>
                </a:solidFill>
              </a:rPr>
              <a:t>Ratings of Parenting Stress in Pediatric Chronic Kidney Disease</a:t>
            </a:r>
          </a:p>
        </p:txBody>
      </p:sp>
      <p:sp>
        <p:nvSpPr>
          <p:cNvPr id="25" name="TextBox 24"/>
          <p:cNvSpPr txBox="1"/>
          <p:nvPr/>
        </p:nvSpPr>
        <p:spPr>
          <a:xfrm>
            <a:off x="180183" y="1189759"/>
            <a:ext cx="10645968" cy="369332"/>
          </a:xfrm>
          <a:prstGeom prst="rect">
            <a:avLst/>
          </a:prstGeom>
          <a:noFill/>
        </p:spPr>
        <p:txBody>
          <a:bodyPr wrap="square" rtlCol="0">
            <a:spAutoFit/>
          </a:bodyPr>
          <a:lstStyle/>
          <a:p>
            <a:r>
              <a:rPr lang="en-GB" b="1" dirty="0">
                <a:solidFill>
                  <a:schemeClr val="bg1"/>
                </a:solidFill>
              </a:rPr>
              <a:t>AIM</a:t>
            </a:r>
            <a:r>
              <a:rPr lang="en-GB" dirty="0">
                <a:solidFill>
                  <a:schemeClr val="bg1"/>
                </a:solidFill>
              </a:rPr>
              <a:t>: To evaluate parenting stress in pediatric CKD given its dynamic nature and treatment demands. </a:t>
            </a:r>
          </a:p>
        </p:txBody>
      </p:sp>
      <p:sp>
        <p:nvSpPr>
          <p:cNvPr id="26" name="TextBox 25"/>
          <p:cNvSpPr txBox="1"/>
          <p:nvPr/>
        </p:nvSpPr>
        <p:spPr>
          <a:xfrm>
            <a:off x="173448" y="1758951"/>
            <a:ext cx="11505934" cy="3416320"/>
          </a:xfrm>
          <a:prstGeom prst="rect">
            <a:avLst/>
          </a:prstGeom>
          <a:noFill/>
        </p:spPr>
        <p:txBody>
          <a:bodyPr wrap="square" rtlCol="0">
            <a:spAutoFit/>
          </a:bodyPr>
          <a:lstStyle/>
          <a:p>
            <a:r>
              <a:rPr lang="en-GB" b="1" dirty="0">
                <a:solidFill>
                  <a:srgbClr val="0065AA"/>
                </a:solidFill>
              </a:rPr>
              <a:t>DESIGN &amp; OUTCOMES</a:t>
            </a:r>
            <a:r>
              <a:rPr lang="en-GB" dirty="0">
                <a:solidFill>
                  <a:srgbClr val="0065AA"/>
                </a:solidFill>
              </a:rPr>
              <a:t>: Comparison of parenting stress levels using the full version of the Parenting Stress Index (PSI) between caregivers of children with CKD (n=22; GFR</a:t>
            </a:r>
            <a:r>
              <a:rPr lang="en-GB" u="sng" dirty="0">
                <a:solidFill>
                  <a:srgbClr val="0065AA"/>
                </a:solidFill>
              </a:rPr>
              <a:t>&lt;</a:t>
            </a:r>
            <a:r>
              <a:rPr lang="en-GB" dirty="0">
                <a:solidFill>
                  <a:srgbClr val="0065AA"/>
                </a:solidFill>
              </a:rPr>
              <a:t>75 mL/min/1.73m</a:t>
            </a:r>
            <a:r>
              <a:rPr lang="en-GB" baseline="30000" dirty="0">
                <a:solidFill>
                  <a:srgbClr val="0065AA"/>
                </a:solidFill>
              </a:rPr>
              <a:t>2</a:t>
            </a:r>
            <a:r>
              <a:rPr lang="en-GB" dirty="0">
                <a:solidFill>
                  <a:srgbClr val="0065AA"/>
                </a:solidFill>
              </a:rPr>
              <a:t> or dialysis dependence) versus a typically developing, healthy control group (n=39). </a:t>
            </a:r>
          </a:p>
          <a:p>
            <a:endParaRPr lang="en-GB" dirty="0">
              <a:solidFill>
                <a:srgbClr val="0065AA"/>
              </a:solidFill>
            </a:endParaRPr>
          </a:p>
          <a:p>
            <a:r>
              <a:rPr lang="en-GB" dirty="0">
                <a:solidFill>
                  <a:srgbClr val="0065AA"/>
                </a:solidFill>
              </a:rPr>
              <a:t>Parents in the CKD group endorsed significantly higher scores on the PSI Child Domain than parents in the control group (p=.02). Parents in the CKD group also reported significantly higher rates of Life Stress (32%, p=.05) and lower Child Acceptability (36%, p=.03) in the clinical range (</a:t>
            </a:r>
            <a:r>
              <a:rPr lang="en-GB" u="sng" dirty="0">
                <a:solidFill>
                  <a:srgbClr val="0065AA"/>
                </a:solidFill>
              </a:rPr>
              <a:t>&gt;</a:t>
            </a:r>
            <a:r>
              <a:rPr lang="en-GB" dirty="0">
                <a:solidFill>
                  <a:srgbClr val="0065AA"/>
                </a:solidFill>
              </a:rPr>
              <a:t>85</a:t>
            </a:r>
            <a:r>
              <a:rPr lang="en-GB" baseline="30000" dirty="0">
                <a:solidFill>
                  <a:srgbClr val="0065AA"/>
                </a:solidFill>
              </a:rPr>
              <a:t>th</a:t>
            </a:r>
            <a:r>
              <a:rPr lang="en-GB" dirty="0">
                <a:solidFill>
                  <a:srgbClr val="0065AA"/>
                </a:solidFill>
              </a:rPr>
              <a:t> percentile) than the control group. </a:t>
            </a:r>
          </a:p>
          <a:p>
            <a:endParaRPr lang="en-GB" dirty="0">
              <a:solidFill>
                <a:srgbClr val="0065AA"/>
              </a:solidFill>
            </a:endParaRPr>
          </a:p>
          <a:p>
            <a:r>
              <a:rPr lang="en-GB" dirty="0">
                <a:solidFill>
                  <a:srgbClr val="0065AA"/>
                </a:solidFill>
              </a:rPr>
              <a:t>These findings add to the dearth of literature highlighting the emotional and psychological burden for caregivers of children with CKD, particularly around management of their child’s condition, medical appointments, and treatment regimens. This study also provides insight into contributing factors toward parenting stress that arise from outside the parent-child relationship and outside the parent’s sense of control.</a:t>
            </a:r>
          </a:p>
        </p:txBody>
      </p:sp>
      <p:sp>
        <p:nvSpPr>
          <p:cNvPr id="27" name="TextBox 26"/>
          <p:cNvSpPr txBox="1"/>
          <p:nvPr/>
        </p:nvSpPr>
        <p:spPr>
          <a:xfrm>
            <a:off x="7679856" y="5678917"/>
            <a:ext cx="4108032" cy="400110"/>
          </a:xfrm>
          <a:prstGeom prst="rect">
            <a:avLst/>
          </a:prstGeom>
          <a:noFill/>
        </p:spPr>
        <p:txBody>
          <a:bodyPr wrap="square" rtlCol="0">
            <a:spAutoFit/>
          </a:bodyPr>
          <a:lstStyle/>
          <a:p>
            <a:r>
              <a:rPr lang="en-GB" sz="2000" b="1" dirty="0">
                <a:solidFill>
                  <a:schemeClr val="bg1"/>
                </a:solidFill>
                <a:latin typeface="+mj-lt"/>
              </a:rPr>
              <a:t>Duquette et al. 2025</a:t>
            </a:r>
            <a:endParaRPr lang="en-GB" sz="1400" b="1" dirty="0">
              <a:solidFill>
                <a:schemeClr val="bg1"/>
              </a:solidFill>
              <a:latin typeface="+mj-lt"/>
            </a:endParaRPr>
          </a:p>
        </p:txBody>
      </p:sp>
      <p:sp>
        <p:nvSpPr>
          <p:cNvPr id="28" name="TextBox 27"/>
          <p:cNvSpPr txBox="1"/>
          <p:nvPr/>
        </p:nvSpPr>
        <p:spPr>
          <a:xfrm>
            <a:off x="173448" y="5719172"/>
            <a:ext cx="7141846" cy="1200329"/>
          </a:xfrm>
          <a:prstGeom prst="rect">
            <a:avLst/>
          </a:prstGeom>
          <a:noFill/>
        </p:spPr>
        <p:txBody>
          <a:bodyPr wrap="square" rtlCol="0">
            <a:spAutoFit/>
          </a:bodyPr>
          <a:lstStyle/>
          <a:p>
            <a:pPr>
              <a:spcAft>
                <a:spcPts val="600"/>
              </a:spcAft>
            </a:pPr>
            <a:r>
              <a:rPr lang="en-GB" b="1" dirty="0">
                <a:solidFill>
                  <a:schemeClr val="bg1"/>
                </a:solidFill>
              </a:rPr>
              <a:t>CONCLUSION</a:t>
            </a:r>
            <a:r>
              <a:rPr lang="en-GB" dirty="0">
                <a:solidFill>
                  <a:schemeClr val="bg1"/>
                </a:solidFill>
              </a:rPr>
              <a:t>: </a:t>
            </a:r>
            <a:r>
              <a:rPr lang="en-US" dirty="0">
                <a:solidFill>
                  <a:schemeClr val="bg1"/>
                </a:solidFill>
              </a:rPr>
              <a:t>P</a:t>
            </a:r>
            <a:r>
              <a:rPr lang="en-US" sz="1800" dirty="0">
                <a:solidFill>
                  <a:schemeClr val="bg1"/>
                </a:solidFill>
                <a:effectLst/>
                <a:ea typeface="Aptos" panose="020B0004020202020204" pitchFamily="34" charset="0"/>
              </a:rPr>
              <a:t>arenting stress in pediatric CKD is focally related to child characteristics, as well as a perception by parents that the present circumstances are outside their control</a:t>
            </a:r>
            <a:r>
              <a:rPr lang="en-GB" dirty="0">
                <a:solidFill>
                  <a:schemeClr val="bg1"/>
                </a:solidFill>
              </a:rPr>
              <a:t>. This can translate to potential psychosocial interventions to support family systems in the future.</a:t>
            </a:r>
          </a:p>
        </p:txBody>
      </p:sp>
    </p:spTree>
    <p:extLst>
      <p:ext uri="{BB962C8B-B14F-4D97-AF65-F5344CB8AC3E}">
        <p14:creationId xmlns:p14="http://schemas.microsoft.com/office/powerpoint/2010/main" val="28674288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dNeph_VisualAbstract_Template_NoText.potx" id="{B1C48F58-D1E0-4C98-814B-D3979964E517}" vid="{3276ECFE-687C-499A-B544-1DE21692DD62}"/>
    </a:ext>
  </a:extLst>
</a:theme>
</file>

<file path=docProps/app.xml><?xml version="1.0" encoding="utf-8"?>
<Properties xmlns="http://schemas.openxmlformats.org/officeDocument/2006/extended-properties" xmlns:vt="http://schemas.openxmlformats.org/officeDocument/2006/docPropsVTypes">
  <Template/>
  <TotalTime>3076</TotalTime>
  <Words>264</Words>
  <Application>Microsoft Office PowerPoint</Application>
  <PresentationFormat>Widescreen</PresentationFormat>
  <Paragraphs>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Calibri Light</vt:lpstr>
      <vt:lpstr>Office Theme</vt:lpstr>
      <vt:lpstr>PowerPoint Presentation</vt:lpstr>
    </vt:vector>
  </TitlesOfParts>
  <Company>University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IDEAS  initially using a combination of    monochromatic and triadic colours</dc:title>
  <dc:creator>Joseph Laycock</dc:creator>
  <cp:lastModifiedBy>Pete Duquette, Ph.D.</cp:lastModifiedBy>
  <cp:revision>60</cp:revision>
  <dcterms:created xsi:type="dcterms:W3CDTF">2019-06-13T12:30:18Z</dcterms:created>
  <dcterms:modified xsi:type="dcterms:W3CDTF">2025-03-03T14:51:19Z</dcterms:modified>
</cp:coreProperties>
</file>