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2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950"/>
    <p:restoredTop sz="95102"/>
  </p:normalViewPr>
  <p:slideViewPr>
    <p:cSldViewPr snapToGrid="0" snapToObjects="1">
      <p:cViewPr varScale="1">
        <p:scale>
          <a:sx n="91" d="100"/>
          <a:sy n="91" d="100"/>
        </p:scale>
        <p:origin x="2896" y="192"/>
      </p:cViewPr>
      <p:guideLst>
        <p:guide orient="horz" pos="2880"/>
        <p:guide pos="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durnford/Google%20Drive/Durnford%20Lab/Djihane%20Damoo%20(1)/Sampling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durnford/Google%20Drive/Durnford%20Lab/Djihane%20Damoo%20(1)/Sampling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92878545049125"/>
          <c:y val="0.15650481189851267"/>
          <c:w val="0.77160006271339976"/>
          <c:h val="0.6302930883639545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'CORRECTED NPQ'!$L$2:$L$14</c:f>
                <c:numCache>
                  <c:formatCode>General</c:formatCode>
                  <c:ptCount val="13"/>
                  <c:pt idx="0">
                    <c:v>5.4026451981108073E-2</c:v>
                  </c:pt>
                  <c:pt idx="1">
                    <c:v>0.12745108246358694</c:v>
                  </c:pt>
                  <c:pt idx="2">
                    <c:v>0.51129156505141959</c:v>
                  </c:pt>
                  <c:pt idx="3">
                    <c:v>0.21715941920400486</c:v>
                  </c:pt>
                  <c:pt idx="4">
                    <c:v>0.55359452613766136</c:v>
                  </c:pt>
                  <c:pt idx="5">
                    <c:v>0.57122567008891267</c:v>
                  </c:pt>
                  <c:pt idx="6">
                    <c:v>0.15402311532152774</c:v>
                  </c:pt>
                  <c:pt idx="7">
                    <c:v>0.94447058071203427</c:v>
                  </c:pt>
                  <c:pt idx="8">
                    <c:v>0.63435144780911812</c:v>
                  </c:pt>
                  <c:pt idx="9">
                    <c:v>0.21715941920400486</c:v>
                  </c:pt>
                  <c:pt idx="10">
                    <c:v>0.75701023308456727</c:v>
                  </c:pt>
                  <c:pt idx="11">
                    <c:v>1.1402395055305679</c:v>
                  </c:pt>
                  <c:pt idx="12">
                    <c:v>0.14867268496667055</c:v>
                  </c:pt>
                </c:numCache>
              </c:numRef>
            </c:plus>
            <c:minus>
              <c:numRef>
                <c:f>'CORRECTED NPQ'!$L$2:$L$14</c:f>
                <c:numCache>
                  <c:formatCode>General</c:formatCode>
                  <c:ptCount val="13"/>
                  <c:pt idx="0">
                    <c:v>5.4026451981108073E-2</c:v>
                  </c:pt>
                  <c:pt idx="1">
                    <c:v>0.12745108246358694</c:v>
                  </c:pt>
                  <c:pt idx="2">
                    <c:v>0.51129156505141959</c:v>
                  </c:pt>
                  <c:pt idx="3">
                    <c:v>0.21715941920400486</c:v>
                  </c:pt>
                  <c:pt idx="4">
                    <c:v>0.55359452613766136</c:v>
                  </c:pt>
                  <c:pt idx="5">
                    <c:v>0.57122567008891267</c:v>
                  </c:pt>
                  <c:pt idx="6">
                    <c:v>0.15402311532152774</c:v>
                  </c:pt>
                  <c:pt idx="7">
                    <c:v>0.94447058071203427</c:v>
                  </c:pt>
                  <c:pt idx="8">
                    <c:v>0.63435144780911812</c:v>
                  </c:pt>
                  <c:pt idx="9">
                    <c:v>0.21715941920400486</c:v>
                  </c:pt>
                  <c:pt idx="10">
                    <c:v>0.75701023308456727</c:v>
                  </c:pt>
                  <c:pt idx="11">
                    <c:v>1.1402395055305679</c:v>
                  </c:pt>
                  <c:pt idx="12">
                    <c:v>0.14867268496667055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'CORRECTED NPQ'!$J$2:$J$13</c:f>
              <c:numCache>
                <c:formatCode>General</c:formatCode>
                <c:ptCount val="12"/>
                <c:pt idx="0">
                  <c:v>4</c:v>
                </c:pt>
                <c:pt idx="1">
                  <c:v>11</c:v>
                </c:pt>
                <c:pt idx="2">
                  <c:v>25</c:v>
                </c:pt>
                <c:pt idx="3">
                  <c:v>40</c:v>
                </c:pt>
                <c:pt idx="4">
                  <c:v>54</c:v>
                </c:pt>
                <c:pt idx="5">
                  <c:v>68</c:v>
                </c:pt>
                <c:pt idx="6">
                  <c:v>82</c:v>
                </c:pt>
                <c:pt idx="7">
                  <c:v>96</c:v>
                </c:pt>
                <c:pt idx="8">
                  <c:v>110</c:v>
                </c:pt>
                <c:pt idx="9">
                  <c:v>124</c:v>
                </c:pt>
                <c:pt idx="10">
                  <c:v>138</c:v>
                </c:pt>
                <c:pt idx="11">
                  <c:v>152</c:v>
                </c:pt>
              </c:numCache>
            </c:numRef>
          </c:xVal>
          <c:yVal>
            <c:numRef>
              <c:f>'CORRECTED NPQ'!$K$2:$K$13</c:f>
              <c:numCache>
                <c:formatCode>0.00000</c:formatCode>
                <c:ptCount val="12"/>
                <c:pt idx="0">
                  <c:v>0.29844368032376734</c:v>
                </c:pt>
                <c:pt idx="1">
                  <c:v>0.33097753050329959</c:v>
                </c:pt>
                <c:pt idx="2">
                  <c:v>2.9824616251073763</c:v>
                </c:pt>
                <c:pt idx="3">
                  <c:v>3.0761231245064082</c:v>
                </c:pt>
                <c:pt idx="4">
                  <c:v>2.399572801621336</c:v>
                </c:pt>
                <c:pt idx="5">
                  <c:v>2.4891116330611296</c:v>
                </c:pt>
                <c:pt idx="6">
                  <c:v>2.5371222893401701</c:v>
                </c:pt>
                <c:pt idx="7">
                  <c:v>3.0627915676816335</c:v>
                </c:pt>
                <c:pt idx="8">
                  <c:v>3.2508073008073004</c:v>
                </c:pt>
                <c:pt idx="9">
                  <c:v>3.5502240395263649</c:v>
                </c:pt>
                <c:pt idx="10">
                  <c:v>3.6483503913159949</c:v>
                </c:pt>
                <c:pt idx="11">
                  <c:v>2.5748204355093618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346-554F-ABBF-DDC2EF2ED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35727055"/>
        <c:axId val="818039311"/>
      </c:scatterChart>
      <c:valAx>
        <c:axId val="635727055"/>
        <c:scaling>
          <c:orientation val="minMax"/>
          <c:max val="1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Days post inoculation</a:t>
                </a:r>
              </a:p>
            </c:rich>
          </c:tx>
          <c:layout>
            <c:manualLayout>
              <c:xMode val="edge"/>
              <c:yMode val="edge"/>
              <c:x val="0.37474757856595359"/>
              <c:y val="0.898148148148148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8039311"/>
        <c:crosses val="autoZero"/>
        <c:crossBetween val="midCat"/>
      </c:valAx>
      <c:valAx>
        <c:axId val="818039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NPQ Corrected</a:t>
                </a:r>
              </a:p>
            </c:rich>
          </c:tx>
          <c:layout>
            <c:manualLayout>
              <c:xMode val="edge"/>
              <c:yMode val="edge"/>
              <c:x val="2.8307435021949691E-2"/>
              <c:y val="0.316628025663458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27055"/>
        <c:crosses val="autoZero"/>
        <c:crossBetween val="midCat"/>
        <c:majorUnit val="1"/>
        <c:minorUnit val="0.5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20428789684872"/>
          <c:y val="0.17502333041703119"/>
          <c:w val="0.7313553716233232"/>
          <c:h val="0.6170443277923592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'CORRECTED NPQ'!$O$2:$O$13</c:f>
                <c:numCache>
                  <c:formatCode>General</c:formatCode>
                  <c:ptCount val="12"/>
                  <c:pt idx="0">
                    <c:v>4.1199613651975678E-2</c:v>
                  </c:pt>
                  <c:pt idx="1">
                    <c:v>0.12967278572825577</c:v>
                  </c:pt>
                  <c:pt idx="2">
                    <c:v>0.17932028168089242</c:v>
                  </c:pt>
                  <c:pt idx="3">
                    <c:v>0.14552900782792258</c:v>
                  </c:pt>
                  <c:pt idx="4">
                    <c:v>0.12419991676807271</c:v>
                  </c:pt>
                  <c:pt idx="5">
                    <c:v>0.18212105198208839</c:v>
                  </c:pt>
                  <c:pt idx="6">
                    <c:v>9.9930983036995144E-2</c:v>
                  </c:pt>
                  <c:pt idx="7">
                    <c:v>0.16673046929191929</c:v>
                  </c:pt>
                  <c:pt idx="8">
                    <c:v>8.2678868519010004E-2</c:v>
                  </c:pt>
                  <c:pt idx="9">
                    <c:v>0.18986355801211854</c:v>
                  </c:pt>
                  <c:pt idx="10">
                    <c:v>9.8744815880770928E-2</c:v>
                  </c:pt>
                  <c:pt idx="11">
                    <c:v>0.24561900375526671</c:v>
                  </c:pt>
                </c:numCache>
              </c:numRef>
            </c:plus>
            <c:minus>
              <c:numRef>
                <c:f>'CORRECTED NPQ'!$O$2:$O$13</c:f>
                <c:numCache>
                  <c:formatCode>General</c:formatCode>
                  <c:ptCount val="12"/>
                  <c:pt idx="0">
                    <c:v>4.1199613651975678E-2</c:v>
                  </c:pt>
                  <c:pt idx="1">
                    <c:v>0.12967278572825577</c:v>
                  </c:pt>
                  <c:pt idx="2">
                    <c:v>0.17932028168089242</c:v>
                  </c:pt>
                  <c:pt idx="3">
                    <c:v>0.14552900782792258</c:v>
                  </c:pt>
                  <c:pt idx="4">
                    <c:v>0.12419991676807271</c:v>
                  </c:pt>
                  <c:pt idx="5">
                    <c:v>0.18212105198208839</c:v>
                  </c:pt>
                  <c:pt idx="6">
                    <c:v>9.9930983036995144E-2</c:v>
                  </c:pt>
                  <c:pt idx="7">
                    <c:v>0.16673046929191929</c:v>
                  </c:pt>
                  <c:pt idx="8">
                    <c:v>8.2678868519010004E-2</c:v>
                  </c:pt>
                  <c:pt idx="9">
                    <c:v>0.18986355801211854</c:v>
                  </c:pt>
                  <c:pt idx="10">
                    <c:v>9.8744815880770928E-2</c:v>
                  </c:pt>
                  <c:pt idx="11">
                    <c:v>0.24561900375526671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'CORRECTED NPQ'!$K$2:$K$13</c:f>
              <c:numCache>
                <c:formatCode>General</c:formatCode>
                <c:ptCount val="12"/>
                <c:pt idx="0">
                  <c:v>4</c:v>
                </c:pt>
                <c:pt idx="1">
                  <c:v>11</c:v>
                </c:pt>
                <c:pt idx="2">
                  <c:v>25</c:v>
                </c:pt>
                <c:pt idx="3">
                  <c:v>40</c:v>
                </c:pt>
                <c:pt idx="4">
                  <c:v>54</c:v>
                </c:pt>
                <c:pt idx="5">
                  <c:v>68</c:v>
                </c:pt>
                <c:pt idx="6">
                  <c:v>82</c:v>
                </c:pt>
                <c:pt idx="7">
                  <c:v>96</c:v>
                </c:pt>
                <c:pt idx="8">
                  <c:v>110</c:v>
                </c:pt>
                <c:pt idx="9">
                  <c:v>124</c:v>
                </c:pt>
                <c:pt idx="10">
                  <c:v>138</c:v>
                </c:pt>
                <c:pt idx="11">
                  <c:v>152</c:v>
                </c:pt>
              </c:numCache>
            </c:numRef>
          </c:xVal>
          <c:yVal>
            <c:numRef>
              <c:f>'CORRECTED NPQ'!$N$2:$N$13</c:f>
              <c:numCache>
                <c:formatCode>0.00000</c:formatCode>
                <c:ptCount val="12"/>
                <c:pt idx="0">
                  <c:v>0.27295851743678812</c:v>
                </c:pt>
                <c:pt idx="1">
                  <c:v>0.21088460155727415</c:v>
                </c:pt>
                <c:pt idx="2">
                  <c:v>2.1713432278729967</c:v>
                </c:pt>
                <c:pt idx="3">
                  <c:v>1.8604944700454251</c:v>
                </c:pt>
                <c:pt idx="4">
                  <c:v>0.44821127823939672</c:v>
                </c:pt>
                <c:pt idx="5">
                  <c:v>0.45929919609367326</c:v>
                </c:pt>
                <c:pt idx="6">
                  <c:v>0.30530236659036852</c:v>
                </c:pt>
                <c:pt idx="7">
                  <c:v>0.41451388407091794</c:v>
                </c:pt>
                <c:pt idx="8">
                  <c:v>0.53227253227253224</c:v>
                </c:pt>
                <c:pt idx="9">
                  <c:v>0.64551750575006395</c:v>
                </c:pt>
                <c:pt idx="10">
                  <c:v>0.65451024967159055</c:v>
                </c:pt>
                <c:pt idx="11">
                  <c:v>0.43053461711886093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9BC-564B-B7CA-E04701018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2003551"/>
        <c:axId val="843985183"/>
      </c:scatterChart>
      <c:valAx>
        <c:axId val="602003551"/>
        <c:scaling>
          <c:orientation val="minMax"/>
          <c:max val="1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Days post</a:t>
                </a:r>
                <a:r>
                  <a:rPr lang="en-US" sz="1200" baseline="0">
                    <a:solidFill>
                      <a:schemeClr val="tx1"/>
                    </a:solidFill>
                  </a:rPr>
                  <a:t> inoculation</a:t>
                </a:r>
                <a:endParaRPr lang="en-US" sz="12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985183"/>
        <c:crosses val="autoZero"/>
        <c:crossBetween val="midCat"/>
        <c:majorUnit val="20"/>
      </c:valAx>
      <c:valAx>
        <c:axId val="84398518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NPQ</a:t>
                </a:r>
              </a:p>
            </c:rich>
          </c:tx>
          <c:layout>
            <c:manualLayout>
              <c:xMode val="edge"/>
              <c:yMode val="edge"/>
              <c:x val="3.3677954434800129E-2"/>
              <c:y val="0.404031423155438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2003551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0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9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60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8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2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9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8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3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92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2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0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F7D35-A774-C945-BDA4-7BCFED82AB2A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99BC5-41F7-1D4A-A522-A178B1C0B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0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FADB29B-189D-6E40-B2D2-1CC96A4EC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622201"/>
              </p:ext>
            </p:extLst>
          </p:nvPr>
        </p:nvGraphicFramePr>
        <p:xfrm>
          <a:off x="785288" y="3229546"/>
          <a:ext cx="574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DBD70DD-6B03-474A-9973-80B891FC4C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0937602"/>
              </p:ext>
            </p:extLst>
          </p:nvPr>
        </p:nvGraphicFramePr>
        <p:xfrm>
          <a:off x="677338" y="740228"/>
          <a:ext cx="59563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838BDDB1-EA95-1745-A07C-98E3EB50FF00}"/>
              </a:ext>
            </a:extLst>
          </p:cNvPr>
          <p:cNvGrpSpPr/>
          <p:nvPr/>
        </p:nvGrpSpPr>
        <p:grpSpPr>
          <a:xfrm>
            <a:off x="1522805" y="934379"/>
            <a:ext cx="4374776" cy="221301"/>
            <a:chOff x="1274620" y="484909"/>
            <a:chExt cx="4927194" cy="3048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C00344-7523-1544-AB73-C3B06DB0A054}"/>
                </a:ext>
              </a:extLst>
            </p:cNvPr>
            <p:cNvSpPr/>
            <p:nvPr/>
          </p:nvSpPr>
          <p:spPr>
            <a:xfrm>
              <a:off x="1274620" y="484909"/>
              <a:ext cx="292923" cy="304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D08CDA-A802-2348-B376-9EE89E8271A5}"/>
                </a:ext>
              </a:extLst>
            </p:cNvPr>
            <p:cNvSpPr/>
            <p:nvPr/>
          </p:nvSpPr>
          <p:spPr>
            <a:xfrm>
              <a:off x="1569218" y="484909"/>
              <a:ext cx="952918" cy="304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5ED84D7-D64D-2F4C-AE80-FFB09B045542}"/>
                </a:ext>
              </a:extLst>
            </p:cNvPr>
            <p:cNvSpPr/>
            <p:nvPr/>
          </p:nvSpPr>
          <p:spPr>
            <a:xfrm>
              <a:off x="2522136" y="484909"/>
              <a:ext cx="1230923" cy="3048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19FDB0-5788-F640-B76C-3F25F951D513}"/>
                </a:ext>
              </a:extLst>
            </p:cNvPr>
            <p:cNvSpPr/>
            <p:nvPr/>
          </p:nvSpPr>
          <p:spPr>
            <a:xfrm>
              <a:off x="3753059" y="484909"/>
              <a:ext cx="2448755" cy="3048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5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F573BF3-8ECC-1243-BB29-06E0A55F112A}"/>
              </a:ext>
            </a:extLst>
          </p:cNvPr>
          <p:cNvSpPr txBox="1"/>
          <p:nvPr/>
        </p:nvSpPr>
        <p:spPr>
          <a:xfrm>
            <a:off x="548753" y="860363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93A639-4E49-C944-89A4-9731ED1E6356}"/>
              </a:ext>
            </a:extLst>
          </p:cNvPr>
          <p:cNvSpPr txBox="1"/>
          <p:nvPr/>
        </p:nvSpPr>
        <p:spPr>
          <a:xfrm>
            <a:off x="548753" y="348342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B0DA9B-12F6-D34F-8A61-E995DF2BDD8A}"/>
              </a:ext>
            </a:extLst>
          </p:cNvPr>
          <p:cNvSpPr/>
          <p:nvPr/>
        </p:nvSpPr>
        <p:spPr>
          <a:xfrm>
            <a:off x="862657" y="6103298"/>
            <a:ext cx="5204805" cy="1882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Fig. 6</a:t>
            </a:r>
            <a:r>
              <a:rPr lang="en-US" sz="12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Non-photochemical quenching during extended culturing of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Chlamydomonas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A)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NPQ calculated 10 minutes into the actinic light, calculated using the equation based on the Stern-Volmer relationship 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B)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Corrected NPQ calculated according to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Tietz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et al (2017). n=3, error bars =2SE. Means that do not share a letter are significantly different (p&lt;0.01, ANOVA, Tukey Comparison)</a:t>
            </a:r>
            <a:endParaRPr lang="en-CA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37046B-140C-564F-8E0E-B82730A5FC4B}"/>
              </a:ext>
            </a:extLst>
          </p:cNvPr>
          <p:cNvSpPr txBox="1"/>
          <p:nvPr/>
        </p:nvSpPr>
        <p:spPr>
          <a:xfrm>
            <a:off x="1522805" y="4963885"/>
            <a:ext cx="2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4A656E-A6F2-5C46-A453-A3194CC13D37}"/>
              </a:ext>
            </a:extLst>
          </p:cNvPr>
          <p:cNvSpPr txBox="1"/>
          <p:nvPr/>
        </p:nvSpPr>
        <p:spPr>
          <a:xfrm>
            <a:off x="1695131" y="4963884"/>
            <a:ext cx="2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EEFF3B-3148-5441-979C-92255174AC44}"/>
              </a:ext>
            </a:extLst>
          </p:cNvPr>
          <p:cNvSpPr txBox="1"/>
          <p:nvPr/>
        </p:nvSpPr>
        <p:spPr>
          <a:xfrm>
            <a:off x="1989771" y="4104862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EDA531-0B99-9347-B405-3754A2D81F59}"/>
              </a:ext>
            </a:extLst>
          </p:cNvPr>
          <p:cNvSpPr txBox="1"/>
          <p:nvPr/>
        </p:nvSpPr>
        <p:spPr>
          <a:xfrm>
            <a:off x="2428153" y="403558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C21E09-1F6B-534F-A361-51A7A0D6B7F8}"/>
              </a:ext>
            </a:extLst>
          </p:cNvPr>
          <p:cNvSpPr txBox="1"/>
          <p:nvPr/>
        </p:nvSpPr>
        <p:spPr>
          <a:xfrm>
            <a:off x="2902068" y="4079123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01657C-F269-F84B-B238-EE924E11F823}"/>
              </a:ext>
            </a:extLst>
          </p:cNvPr>
          <p:cNvSpPr txBox="1"/>
          <p:nvPr/>
        </p:nvSpPr>
        <p:spPr>
          <a:xfrm>
            <a:off x="3282722" y="403577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812378-CB9A-7343-85AD-1170BFACBE92}"/>
              </a:ext>
            </a:extLst>
          </p:cNvPr>
          <p:cNvSpPr txBox="1"/>
          <p:nvPr/>
        </p:nvSpPr>
        <p:spPr>
          <a:xfrm>
            <a:off x="3655488" y="4174082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FF43D2-22B7-6C49-81F7-120A4F62CD01}"/>
              </a:ext>
            </a:extLst>
          </p:cNvPr>
          <p:cNvSpPr txBox="1"/>
          <p:nvPr/>
        </p:nvSpPr>
        <p:spPr>
          <a:xfrm>
            <a:off x="3955857" y="4035581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C94B6B-3138-C945-A25D-E851C2B7A364}"/>
              </a:ext>
            </a:extLst>
          </p:cNvPr>
          <p:cNvSpPr txBox="1"/>
          <p:nvPr/>
        </p:nvSpPr>
        <p:spPr>
          <a:xfrm>
            <a:off x="4364176" y="394538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5E8A0-FE01-D945-B9EA-F8889933D8C4}"/>
              </a:ext>
            </a:extLst>
          </p:cNvPr>
          <p:cNvSpPr txBox="1"/>
          <p:nvPr/>
        </p:nvSpPr>
        <p:spPr>
          <a:xfrm>
            <a:off x="4755740" y="3857517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8F820C-9C48-2249-B007-474F1B5D34E7}"/>
              </a:ext>
            </a:extLst>
          </p:cNvPr>
          <p:cNvSpPr txBox="1"/>
          <p:nvPr/>
        </p:nvSpPr>
        <p:spPr>
          <a:xfrm>
            <a:off x="5128506" y="380688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525501-40EF-3F45-AA67-2C3E2F4D8584}"/>
              </a:ext>
            </a:extLst>
          </p:cNvPr>
          <p:cNvSpPr txBox="1"/>
          <p:nvPr/>
        </p:nvSpPr>
        <p:spPr>
          <a:xfrm>
            <a:off x="5541289" y="4076011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95935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45886</TotalTime>
  <Words>102</Words>
  <Application>Microsoft Macintosh PowerPoint</Application>
  <PresentationFormat>Letter Paper (8.5x11 in)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Dion Durnford</dc:creator>
  <cp:lastModifiedBy>Dion Durnford</cp:lastModifiedBy>
  <cp:revision>126</cp:revision>
  <dcterms:created xsi:type="dcterms:W3CDTF">2021-02-24T13:57:14Z</dcterms:created>
  <dcterms:modified xsi:type="dcterms:W3CDTF">2021-07-22T13:34:42Z</dcterms:modified>
</cp:coreProperties>
</file>