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7053263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70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870" y="108"/>
      </p:cViewPr>
      <p:guideLst>
        <p:guide orient="horz" pos="2136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h.D\Results\NBT%20assay\NBT%20assay%20for%20ROS%20and%20NADPH%20of%20both%20the%20cell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h.D\Results\NBT%20assay\NBT%20assay%20for%20ROS%20and%20NADPH%20of%20both%20the%20cell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057128550913044"/>
          <c:y val="5.5555555555555552E-2"/>
          <c:w val="0.80473113974454435"/>
          <c:h val="0.799420749489647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pattFill prst="shingle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</c:dPt>
          <c:dPt>
            <c:idx val="1"/>
            <c:invertIfNegative val="0"/>
            <c:bubble3D val="0"/>
            <c:spPr>
              <a:pattFill prst="horzBrick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</c:dPt>
          <c:dPt>
            <c:idx val="2"/>
            <c:invertIfNegative val="0"/>
            <c:bubble3D val="0"/>
            <c:spPr>
              <a:pattFill prst="pct5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</c:dPt>
          <c:dPt>
            <c:idx val="3"/>
            <c:invertIfNegative val="0"/>
            <c:bubble3D val="0"/>
            <c:spPr>
              <a:pattFill prst="lgConfetti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</c:dPt>
          <c:dPt>
            <c:idx val="4"/>
            <c:invertIfNegative val="0"/>
            <c:bubble3D val="0"/>
            <c:spPr>
              <a:pattFill prst="zigZag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</c:dPt>
          <c:errBars>
            <c:errBarType val="both"/>
            <c:errValType val="cust"/>
            <c:noEndCap val="0"/>
            <c:plus>
              <c:numRef>
                <c:f>Curcumin!$F$4:$F$8</c:f>
                <c:numCache>
                  <c:formatCode>General</c:formatCode>
                  <c:ptCount val="5"/>
                  <c:pt idx="0">
                    <c:v>1.6187390724942796</c:v>
                  </c:pt>
                  <c:pt idx="1">
                    <c:v>7.9485051851545583</c:v>
                  </c:pt>
                  <c:pt idx="2">
                    <c:v>6.7393481784373641</c:v>
                  </c:pt>
                  <c:pt idx="3">
                    <c:v>5.6848247946712309</c:v>
                  </c:pt>
                  <c:pt idx="4">
                    <c:v>9.7572958027201349</c:v>
                  </c:pt>
                </c:numCache>
              </c:numRef>
            </c:plus>
            <c:minus>
              <c:numRef>
                <c:f>Curcumin!$F$4:$F$8</c:f>
                <c:numCache>
                  <c:formatCode>General</c:formatCode>
                  <c:ptCount val="5"/>
                  <c:pt idx="0">
                    <c:v>1.6187390724942796</c:v>
                  </c:pt>
                  <c:pt idx="1">
                    <c:v>7.9485051851545583</c:v>
                  </c:pt>
                  <c:pt idx="2">
                    <c:v>6.7393481784373641</c:v>
                  </c:pt>
                  <c:pt idx="3">
                    <c:v>5.6848247946712309</c:v>
                  </c:pt>
                  <c:pt idx="4">
                    <c:v>9.7572958027201349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Curcumin!$B$4:$B$8</c:f>
              <c:strCache>
                <c:ptCount val="5"/>
                <c:pt idx="0">
                  <c:v>Ctrl</c:v>
                </c:pt>
                <c:pt idx="1">
                  <c:v>Gli</c:v>
                </c:pt>
                <c:pt idx="2">
                  <c:v>Cur</c:v>
                </c:pt>
                <c:pt idx="3">
                  <c:v>Gli + Cur</c:v>
                </c:pt>
                <c:pt idx="4">
                  <c:v>H2O2</c:v>
                </c:pt>
              </c:strCache>
            </c:strRef>
          </c:cat>
          <c:val>
            <c:numRef>
              <c:f>Curcumin!$D$4:$D$8</c:f>
              <c:numCache>
                <c:formatCode>General</c:formatCode>
                <c:ptCount val="5"/>
                <c:pt idx="0">
                  <c:v>100</c:v>
                </c:pt>
                <c:pt idx="1">
                  <c:v>125.85669781931466</c:v>
                </c:pt>
                <c:pt idx="2">
                  <c:v>83.177570093457959</c:v>
                </c:pt>
                <c:pt idx="3">
                  <c:v>111.21495327102804</c:v>
                </c:pt>
                <c:pt idx="4">
                  <c:v>137.38317757009347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4965456"/>
        <c:axId val="184958328"/>
      </c:barChart>
      <c:catAx>
        <c:axId val="184965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4958328"/>
        <c:crosses val="autoZero"/>
        <c:auto val="1"/>
        <c:lblAlgn val="ctr"/>
        <c:lblOffset val="100"/>
        <c:noMultiLvlLbl val="0"/>
      </c:catAx>
      <c:valAx>
        <c:axId val="18495832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Percent NBT reduction</a:t>
                </a:r>
                <a:endParaRPr lang="en-US" sz="11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1.2957473051230145E-4"/>
              <c:y val="0.1508074916167532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49654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pattFill prst="shingle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</c:dPt>
          <c:dPt>
            <c:idx val="1"/>
            <c:invertIfNegative val="0"/>
            <c:bubble3D val="0"/>
            <c:spPr>
              <a:pattFill prst="horzBrick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</c:dPt>
          <c:dPt>
            <c:idx val="2"/>
            <c:invertIfNegative val="0"/>
            <c:bubble3D val="0"/>
            <c:spPr>
              <a:pattFill prst="pct5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</c:dPt>
          <c:dPt>
            <c:idx val="3"/>
            <c:invertIfNegative val="0"/>
            <c:bubble3D val="0"/>
            <c:spPr>
              <a:pattFill prst="lgConfetti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</c:dPt>
          <c:dPt>
            <c:idx val="4"/>
            <c:invertIfNegative val="0"/>
            <c:bubble3D val="0"/>
            <c:spPr>
              <a:pattFill prst="zigZag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</c:dPt>
          <c:errBars>
            <c:errBarType val="both"/>
            <c:errValType val="cust"/>
            <c:noEndCap val="0"/>
            <c:plus>
              <c:numRef>
                <c:f>Curcumin!$E$4:$E$8</c:f>
                <c:numCache>
                  <c:formatCode>General</c:formatCode>
                  <c:ptCount val="5"/>
                  <c:pt idx="0">
                    <c:v>1.6377081204491879</c:v>
                  </c:pt>
                  <c:pt idx="1">
                    <c:v>5.9048406025233025</c:v>
                  </c:pt>
                  <c:pt idx="2">
                    <c:v>2.346345732406069</c:v>
                  </c:pt>
                  <c:pt idx="3">
                    <c:v>4.234104402590706</c:v>
                  </c:pt>
                  <c:pt idx="4">
                    <c:v>6.1850661298842731</c:v>
                  </c:pt>
                </c:numCache>
              </c:numRef>
            </c:plus>
            <c:minus>
              <c:numRef>
                <c:f>Curcumin!$E$4:$E$8</c:f>
                <c:numCache>
                  <c:formatCode>General</c:formatCode>
                  <c:ptCount val="5"/>
                  <c:pt idx="0">
                    <c:v>1.6377081204491879</c:v>
                  </c:pt>
                  <c:pt idx="1">
                    <c:v>5.9048406025233025</c:v>
                  </c:pt>
                  <c:pt idx="2">
                    <c:v>2.346345732406069</c:v>
                  </c:pt>
                  <c:pt idx="3">
                    <c:v>4.234104402590706</c:v>
                  </c:pt>
                  <c:pt idx="4">
                    <c:v>6.1850661298842731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Curcumin!$B$4:$B$8</c:f>
              <c:strCache>
                <c:ptCount val="5"/>
                <c:pt idx="0">
                  <c:v>Ctrl</c:v>
                </c:pt>
                <c:pt idx="1">
                  <c:v>Gli</c:v>
                </c:pt>
                <c:pt idx="2">
                  <c:v>Cur</c:v>
                </c:pt>
                <c:pt idx="3">
                  <c:v>Gli + Cur</c:v>
                </c:pt>
                <c:pt idx="4">
                  <c:v>H2O2</c:v>
                </c:pt>
              </c:strCache>
            </c:strRef>
          </c:cat>
          <c:val>
            <c:numRef>
              <c:f>Curcumin!$C$4:$C$8</c:f>
              <c:numCache>
                <c:formatCode>General</c:formatCode>
                <c:ptCount val="5"/>
                <c:pt idx="0">
                  <c:v>100</c:v>
                </c:pt>
                <c:pt idx="1">
                  <c:v>142.08242950108462</c:v>
                </c:pt>
                <c:pt idx="2">
                  <c:v>104.12147505422995</c:v>
                </c:pt>
                <c:pt idx="3">
                  <c:v>116.70281995661607</c:v>
                </c:pt>
                <c:pt idx="4">
                  <c:v>136.87635574837313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4944472"/>
        <c:axId val="184943400"/>
      </c:barChart>
      <c:catAx>
        <c:axId val="184944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4943400"/>
        <c:crosses val="autoZero"/>
        <c:auto val="1"/>
        <c:lblAlgn val="ctr"/>
        <c:lblOffset val="100"/>
        <c:noMultiLvlLbl val="0"/>
      </c:catAx>
      <c:valAx>
        <c:axId val="18494340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Percent</a:t>
                </a:r>
                <a:r>
                  <a:rPr lang="en-US" sz="1100" baseline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NBT reduction</a:t>
                </a:r>
                <a:endParaRPr lang="en-US" sz="11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4.5492073097013967E-2"/>
              <c:y val="0.166226704325054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4944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0546-3BBA-4E96-9993-47028C9B959B}" type="datetimeFigureOut">
              <a:rPr lang="en-US" smtClean="0"/>
              <a:t>4/4/2021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0CD2-CBE7-429E-902F-0005E099C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059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0546-3BBA-4E96-9993-47028C9B959B}" type="datetimeFigureOut">
              <a:rPr lang="en-US" smtClean="0"/>
              <a:t>4/4/2021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0CD2-CBE7-429E-902F-0005E099C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46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0546-3BBA-4E96-9993-47028C9B959B}" type="datetimeFigureOut">
              <a:rPr lang="en-US" smtClean="0"/>
              <a:t>4/4/2021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0CD2-CBE7-429E-902F-0005E099C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581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0546-3BBA-4E96-9993-47028C9B959B}" type="datetimeFigureOut">
              <a:rPr lang="en-US" smtClean="0"/>
              <a:t>4/4/2021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0CD2-CBE7-429E-902F-0005E099C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12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0546-3BBA-4E96-9993-47028C9B959B}" type="datetimeFigureOut">
              <a:rPr lang="en-US" smtClean="0"/>
              <a:t>4/4/2021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0CD2-CBE7-429E-902F-0005E099C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482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0546-3BBA-4E96-9993-47028C9B959B}" type="datetimeFigureOut">
              <a:rPr lang="en-US" smtClean="0"/>
              <a:t>4/4/2021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0CD2-CBE7-429E-902F-0005E099C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413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0546-3BBA-4E96-9993-47028C9B959B}" type="datetimeFigureOut">
              <a:rPr lang="en-US" smtClean="0"/>
              <a:t>4/4/2021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0CD2-CBE7-429E-902F-0005E099C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640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0546-3BBA-4E96-9993-47028C9B959B}" type="datetimeFigureOut">
              <a:rPr lang="en-US" smtClean="0"/>
              <a:t>4/4/2021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0CD2-CBE7-429E-902F-0005E099C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555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0546-3BBA-4E96-9993-47028C9B959B}" type="datetimeFigureOut">
              <a:rPr lang="en-US" smtClean="0"/>
              <a:t>4/4/2021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0CD2-CBE7-429E-902F-0005E099C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44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0546-3BBA-4E96-9993-47028C9B959B}" type="datetimeFigureOut">
              <a:rPr lang="en-US" smtClean="0"/>
              <a:t>4/4/2021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0CD2-CBE7-429E-902F-0005E099C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289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0546-3BBA-4E96-9993-47028C9B959B}" type="datetimeFigureOut">
              <a:rPr lang="en-US" smtClean="0"/>
              <a:t>4/4/2021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0CD2-CBE7-429E-902F-0005E099C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25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A0546-3BBA-4E96-9993-47028C9B959B}" type="datetimeFigureOut">
              <a:rPr lang="en-US" smtClean="0"/>
              <a:t>4/4/2021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B0CD2-CBE7-429E-902F-0005E099C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69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/>
          <p:cNvGrpSpPr/>
          <p:nvPr/>
        </p:nvGrpSpPr>
        <p:grpSpPr>
          <a:xfrm>
            <a:off x="2430973" y="3226141"/>
            <a:ext cx="3063869" cy="2567708"/>
            <a:chOff x="146177" y="3375353"/>
            <a:chExt cx="4026218" cy="2872750"/>
          </a:xfrm>
        </p:grpSpPr>
        <p:graphicFrame>
          <p:nvGraphicFramePr>
            <p:cNvPr id="3" name="Chart 2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935412213"/>
                </p:ext>
              </p:extLst>
            </p:nvPr>
          </p:nvGraphicFramePr>
          <p:xfrm>
            <a:off x="146177" y="3504903"/>
            <a:ext cx="4026218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5" name="Straight Connector 4"/>
            <p:cNvCxnSpPr/>
            <p:nvPr/>
          </p:nvCxnSpPr>
          <p:spPr>
            <a:xfrm>
              <a:off x="1080654" y="3657599"/>
              <a:ext cx="0" cy="72439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1080654" y="3657599"/>
              <a:ext cx="257694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3657600" y="3657599"/>
              <a:ext cx="0" cy="24938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1695450" y="3657599"/>
              <a:ext cx="0" cy="38735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1828800" y="3848100"/>
              <a:ext cx="11557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2984500" y="3848100"/>
              <a:ext cx="0" cy="3746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1828800" y="3848100"/>
              <a:ext cx="0" cy="1968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1421269" y="3375353"/>
              <a:ext cx="465115" cy="292689"/>
            </a:xfrm>
            <a:prstGeom prst="rect">
              <a:avLst/>
            </a:prstGeom>
            <a:noFill/>
          </p:spPr>
          <p:txBody>
            <a:bodyPr vert="vert" wrap="square" rtlCol="0">
              <a:spAutoFit/>
            </a:bodyPr>
            <a:lstStyle/>
            <a:p>
              <a:pPr algn="ctr"/>
              <a:r>
                <a:rPr lang="en-US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***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360979" y="3375353"/>
              <a:ext cx="465115" cy="292689"/>
            </a:xfrm>
            <a:prstGeom prst="rect">
              <a:avLst/>
            </a:prstGeom>
            <a:noFill/>
          </p:spPr>
          <p:txBody>
            <a:bodyPr vert="vert" wrap="square" rtlCol="0">
              <a:spAutoFit/>
            </a:bodyPr>
            <a:lstStyle/>
            <a:p>
              <a:pPr algn="ctr"/>
              <a:r>
                <a:rPr lang="en-US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***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670385" y="3822269"/>
              <a:ext cx="424670" cy="230832"/>
            </a:xfrm>
            <a:prstGeom prst="rect">
              <a:avLst/>
            </a:prstGeom>
            <a:noFill/>
          </p:spPr>
          <p:txBody>
            <a:bodyPr vert="vert" wrap="square" rtlCol="0">
              <a:spAutoFit/>
            </a:bodyPr>
            <a:lstStyle/>
            <a:p>
              <a:pPr algn="ct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#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2256775" y="62344"/>
            <a:ext cx="3192798" cy="2791146"/>
            <a:chOff x="174204" y="78298"/>
            <a:chExt cx="4017786" cy="2976879"/>
          </a:xfrm>
        </p:grpSpPr>
        <p:graphicFrame>
          <p:nvGraphicFramePr>
            <p:cNvPr id="2" name="Chart 1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194894599"/>
                </p:ext>
              </p:extLst>
            </p:nvPr>
          </p:nvGraphicFramePr>
          <p:xfrm>
            <a:off x="174204" y="316675"/>
            <a:ext cx="4017786" cy="273850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39" name="Straight Connector 38"/>
            <p:cNvCxnSpPr/>
            <p:nvPr/>
          </p:nvCxnSpPr>
          <p:spPr>
            <a:xfrm>
              <a:off x="1206755" y="471287"/>
              <a:ext cx="0" cy="72439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1206755" y="471287"/>
              <a:ext cx="257694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3783700" y="471287"/>
              <a:ext cx="0" cy="24938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1990526" y="583224"/>
              <a:ext cx="115570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3146226" y="590538"/>
              <a:ext cx="0" cy="3746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1990526" y="583224"/>
              <a:ext cx="0" cy="5481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/>
            <p:cNvSpPr txBox="1"/>
            <p:nvPr/>
          </p:nvSpPr>
          <p:spPr>
            <a:xfrm rot="16200000">
              <a:off x="1614585" y="154248"/>
              <a:ext cx="497237" cy="345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***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 rot="16200000">
              <a:off x="3609938" y="167064"/>
              <a:ext cx="386496" cy="345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***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 rot="16200000">
              <a:off x="2858060" y="589242"/>
              <a:ext cx="414183" cy="264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###</a:t>
              </a:r>
              <a:endParaRPr 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9" name="Straight Connector 58"/>
            <p:cNvCxnSpPr/>
            <p:nvPr/>
          </p:nvCxnSpPr>
          <p:spPr>
            <a:xfrm flipH="1">
              <a:off x="1818949" y="477499"/>
              <a:ext cx="0" cy="18428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0" name="TextBox 119"/>
          <p:cNvSpPr txBox="1"/>
          <p:nvPr/>
        </p:nvSpPr>
        <p:spPr>
          <a:xfrm>
            <a:off x="2262091" y="5692583"/>
            <a:ext cx="3564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2200678" y="2688149"/>
            <a:ext cx="283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 rot="16200000">
            <a:off x="1875232" y="1406651"/>
            <a:ext cx="726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HCT-116</a:t>
            </a:r>
            <a:endParaRPr lang="en-US" sz="1200" b="1" dirty="0"/>
          </a:p>
        </p:txBody>
      </p:sp>
      <p:sp>
        <p:nvSpPr>
          <p:cNvPr id="87" name="TextBox 86"/>
          <p:cNvSpPr txBox="1"/>
          <p:nvPr/>
        </p:nvSpPr>
        <p:spPr>
          <a:xfrm rot="16200000">
            <a:off x="1875232" y="4411085"/>
            <a:ext cx="726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HT-29</a:t>
            </a:r>
            <a:endParaRPr lang="en-US" sz="1200" b="1" dirty="0"/>
          </a:p>
        </p:txBody>
      </p:sp>
      <p:sp>
        <p:nvSpPr>
          <p:cNvPr id="65" name="TextBox 64"/>
          <p:cNvSpPr txBox="1"/>
          <p:nvPr/>
        </p:nvSpPr>
        <p:spPr>
          <a:xfrm>
            <a:off x="3413444" y="6016541"/>
            <a:ext cx="10999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NBT assay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63430" y="1495515"/>
            <a:ext cx="471356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Supplementary </a:t>
            </a:r>
            <a:r>
              <a:rPr lang="en-US" sz="1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Figure. 1: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Reactive Oxygen Species (ROS) production in both HCT-116 and HT-29 cells was estimated by using 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NBT reduction 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assay: </a:t>
            </a:r>
            <a:r>
              <a:rPr lang="en-US" sz="1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HCT-116 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cells, and </a:t>
            </a:r>
            <a:r>
              <a:rPr lang="en-US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US" sz="1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HT-29 cells after the treatment of Gliadin, Curcumin and their combinations (3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hr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pretreatment of curcumin) and H</a:t>
            </a:r>
            <a:r>
              <a:rPr lang="en-US" sz="14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lang="en-US" sz="14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for 24 hr. The results are expressed as mean of percent change ± standard deviation (n=3). </a:t>
            </a:r>
            <a:r>
              <a:rPr lang="nn-NO" sz="1400" dirty="0">
                <a:latin typeface="Arial" panose="020B0604020202020204" pitchFamily="34" charset="0"/>
                <a:cs typeface="Arial" panose="020B0604020202020204" pitchFamily="34" charset="0"/>
              </a:rPr>
              <a:t>***P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≤</a:t>
            </a:r>
            <a:r>
              <a:rPr lang="nn-NO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0.005</a:t>
            </a:r>
            <a:r>
              <a:rPr lang="nn-NO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(Control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vs. Gliadin/Curcumin/H</a:t>
            </a:r>
            <a:r>
              <a:rPr lang="en-US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in both the cell lines), </a:t>
            </a:r>
            <a:r>
              <a:rPr lang="en-US" sz="1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###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P≤0.005, </a:t>
            </a:r>
            <a:r>
              <a:rPr lang="en-US" sz="1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#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P≤0.05 (Gliadin vs.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Gliadin+Curcumin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both the cell lines).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75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10087</TotalTime>
  <Words>129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Kunj</dc:creator>
  <cp:lastModifiedBy>Anil Mantha</cp:lastModifiedBy>
  <cp:revision>536</cp:revision>
  <cp:lastPrinted>2019-09-19T12:59:51Z</cp:lastPrinted>
  <dcterms:created xsi:type="dcterms:W3CDTF">2019-09-15T11:26:12Z</dcterms:created>
  <dcterms:modified xsi:type="dcterms:W3CDTF">2021-04-04T17:01:32Z</dcterms:modified>
</cp:coreProperties>
</file>