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8"/>
  </p:notesMasterIdLst>
  <p:sldIdLst>
    <p:sldId id="267" r:id="rId2"/>
    <p:sldId id="264" r:id="rId3"/>
    <p:sldId id="263" r:id="rId4"/>
    <p:sldId id="265" r:id="rId5"/>
    <p:sldId id="269" r:id="rId6"/>
    <p:sldId id="266" r:id="rId7"/>
  </p:sldIdLst>
  <p:sldSz cx="6483350" cy="81010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A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2"/>
    <p:restoredTop sz="78791"/>
  </p:normalViewPr>
  <p:slideViewPr>
    <p:cSldViewPr snapToGrid="0" snapToObjects="1">
      <p:cViewPr varScale="1">
        <p:scale>
          <a:sx n="97" d="100"/>
          <a:sy n="97" d="100"/>
        </p:scale>
        <p:origin x="4000" y="216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02567-7610-1646-8FDB-F89B425F55E2}" type="datetimeFigureOut">
              <a:rPr lang="en-US" smtClean="0"/>
              <a:t>2/20/25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5513" y="1143000"/>
            <a:ext cx="2466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9BC1A2-C460-934C-A36F-0B92EBF670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375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S1. The proportion of unimproved </a:t>
            </a:r>
            <a:r>
              <a:rPr lang="en-US" i="1" dirty="0"/>
              <a:t>J. regia </a:t>
            </a:r>
            <a:r>
              <a:rPr lang="en-US" dirty="0"/>
              <a:t>taxa (n=2514) with </a:t>
            </a:r>
            <a:r>
              <a:rPr lang="en-US" dirty="0" err="1"/>
              <a:t>FastStructure</a:t>
            </a:r>
            <a:r>
              <a:rPr lang="en-US" dirty="0"/>
              <a:t> membership in a single sub-population, for k = 2-12 and membership cutoffs of 0.90, 0.95, and 0.99. The vertical dashed line shows that k=5 maximizes membership regardless of which cutoff is 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9BC1A2-C460-934C-A36F-0B92EBF670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306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95513" y="1143000"/>
            <a:ext cx="24669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S2. IES scores in unimproved and improved panels of J. regia, and in each of the five </a:t>
            </a:r>
            <a:r>
              <a:rPr lang="en-US" i="1" dirty="0"/>
              <a:t>J. regia </a:t>
            </a:r>
            <a:r>
              <a:rPr lang="en-US" dirty="0"/>
              <a:t>subpopulations. The dashed vertical line indicates the approximate position of the </a:t>
            </a:r>
            <a:r>
              <a:rPr lang="en-US" i="1" dirty="0"/>
              <a:t>Lb1</a:t>
            </a:r>
            <a:r>
              <a:rPr lang="en-US" i="0" dirty="0"/>
              <a:t> locus</a:t>
            </a:r>
            <a:r>
              <a:rPr lang="en-US" dirty="0"/>
              <a:t>, which regulates lateral bearing and shows evidence of selection in improved, but not unimproved, lines of </a:t>
            </a:r>
            <a:r>
              <a:rPr lang="en-US" i="1" dirty="0"/>
              <a:t>J. regia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9BC1A2-C460-934C-A36F-0B92EBF670C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302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95513" y="1143000"/>
            <a:ext cx="24669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S3. Mean F</a:t>
            </a:r>
            <a:r>
              <a:rPr lang="en-US" baseline="-25000" dirty="0"/>
              <a:t>ST</a:t>
            </a:r>
            <a:r>
              <a:rPr lang="en-US" dirty="0"/>
              <a:t> between </a:t>
            </a:r>
            <a:r>
              <a:rPr lang="en-US" i="1" dirty="0"/>
              <a:t>J. regia </a:t>
            </a:r>
            <a:r>
              <a:rPr lang="en-US" dirty="0"/>
              <a:t>and </a:t>
            </a:r>
            <a:r>
              <a:rPr lang="en-US" i="1" dirty="0"/>
              <a:t>J. sigillata</a:t>
            </a:r>
            <a:r>
              <a:rPr lang="en-US" dirty="0"/>
              <a:t> calculated in 100-SNP windows. The four lowest-F</a:t>
            </a:r>
            <a:r>
              <a:rPr lang="en-US" baseline="-25000" dirty="0"/>
              <a:t>ST</a:t>
            </a:r>
            <a:r>
              <a:rPr lang="en-US" dirty="0"/>
              <a:t> windows colored in red are all within the swept region on chr14.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9BC1A2-C460-934C-A36F-0B92EBF670C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5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S4. Top: EHH for major (blue) and minor (red) alleles at the SNP at 18.01 Mb with the highest IES score. Bottom: Geographic distribution of the minor allele.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9BC1A2-C460-934C-A36F-0B92EBF670C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92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S5. Pi, theta, and Tajima’s D calculated in non-overlapping 100-SNP windows across all chromosomes except chromosome 14 for individuals carrying the major haplotype at the SNP with the highest IES on chromosome 14 (“Cult”) as well as </a:t>
            </a:r>
            <a:r>
              <a:rPr lang="en-US" dirty="0" err="1"/>
              <a:t>heteterozygotes</a:t>
            </a:r>
            <a:r>
              <a:rPr lang="en-US" dirty="0"/>
              <a:t> and homozygotes for the minor haplotype (“</a:t>
            </a:r>
            <a:r>
              <a:rPr lang="en-US" dirty="0" err="1"/>
              <a:t>WildHet</a:t>
            </a:r>
            <a:r>
              <a:rPr lang="en-US" dirty="0"/>
              <a:t>” and ”</a:t>
            </a:r>
            <a:r>
              <a:rPr lang="en-US" dirty="0" err="1"/>
              <a:t>WildHom</a:t>
            </a:r>
            <a:r>
              <a:rPr lang="en-US" dirty="0"/>
              <a:t>” respectively). Cult is always significantly different from the other two genotypic classes.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9BC1A2-C460-934C-A36F-0B92EBF670C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134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Figure S6. Alternative splicing of a tubulin gene (</a:t>
            </a:r>
            <a:r>
              <a:rPr lang="en-US" dirty="0">
                <a:effectLst/>
                <a:latin typeface="Helvetica" pitchFamily="2" charset="0"/>
              </a:rPr>
              <a:t>LOC109014007</a:t>
            </a:r>
            <a:r>
              <a:rPr lang="en-US" dirty="0"/>
              <a:t>) in the swept region on chr14. The frequency of a long exon 8 that contains 6 additional base pairs is shown, across the same transcriptome samples shown in Figure 4C.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9BC1A2-C460-934C-A36F-0B92EBF670C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86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251" y="1325791"/>
            <a:ext cx="5510848" cy="2820353"/>
          </a:xfrm>
        </p:spPr>
        <p:txBody>
          <a:bodyPr anchor="b"/>
          <a:lstStyle>
            <a:lvl1pPr algn="ctr">
              <a:defRPr sz="425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419" y="4254908"/>
            <a:ext cx="4862513" cy="1955869"/>
          </a:xfrm>
        </p:spPr>
        <p:txBody>
          <a:bodyPr/>
          <a:lstStyle>
            <a:lvl1pPr marL="0" indent="0" algn="ctr">
              <a:buNone/>
              <a:defRPr sz="1702"/>
            </a:lvl1pPr>
            <a:lvl2pPr marL="324155" indent="0" algn="ctr">
              <a:buNone/>
              <a:defRPr sz="1418"/>
            </a:lvl2pPr>
            <a:lvl3pPr marL="648310" indent="0" algn="ctr">
              <a:buNone/>
              <a:defRPr sz="1276"/>
            </a:lvl3pPr>
            <a:lvl4pPr marL="972464" indent="0" algn="ctr">
              <a:buNone/>
              <a:defRPr sz="1134"/>
            </a:lvl4pPr>
            <a:lvl5pPr marL="1296619" indent="0" algn="ctr">
              <a:buNone/>
              <a:defRPr sz="1134"/>
            </a:lvl5pPr>
            <a:lvl6pPr marL="1620774" indent="0" algn="ctr">
              <a:buNone/>
              <a:defRPr sz="1134"/>
            </a:lvl6pPr>
            <a:lvl7pPr marL="1944929" indent="0" algn="ctr">
              <a:buNone/>
              <a:defRPr sz="1134"/>
            </a:lvl7pPr>
            <a:lvl8pPr marL="2269084" indent="0" algn="ctr">
              <a:buNone/>
              <a:defRPr sz="1134"/>
            </a:lvl8pPr>
            <a:lvl9pPr marL="2593238" indent="0" algn="ctr">
              <a:buNone/>
              <a:defRPr sz="113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DA41E-D7DE-8840-8734-18CD13EAA1E9}" type="datetimeFigureOut">
              <a:rPr lang="en-US" smtClean="0"/>
              <a:t>2/20/25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F0E5-6741-5B4C-A72A-D737F8AE8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5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DA41E-D7DE-8840-8734-18CD13EAA1E9}" type="datetimeFigureOut">
              <a:rPr lang="en-US" smtClean="0"/>
              <a:t>2/20/25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F0E5-6741-5B4C-A72A-D737F8AE8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569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354" y="2019630"/>
            <a:ext cx="5591889" cy="3369796"/>
          </a:xfrm>
        </p:spPr>
        <p:txBody>
          <a:bodyPr anchor="b"/>
          <a:lstStyle>
            <a:lvl1pPr>
              <a:defRPr sz="425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354" y="5421305"/>
            <a:ext cx="5591889" cy="1772096"/>
          </a:xfrm>
        </p:spPr>
        <p:txBody>
          <a:bodyPr/>
          <a:lstStyle>
            <a:lvl1pPr marL="0" indent="0">
              <a:buNone/>
              <a:defRPr sz="1702">
                <a:solidFill>
                  <a:schemeClr val="tx1"/>
                </a:solidFill>
              </a:defRPr>
            </a:lvl1pPr>
            <a:lvl2pPr marL="324155" indent="0">
              <a:buNone/>
              <a:defRPr sz="1418">
                <a:solidFill>
                  <a:schemeClr val="tx1">
                    <a:tint val="75000"/>
                  </a:schemeClr>
                </a:solidFill>
              </a:defRPr>
            </a:lvl2pPr>
            <a:lvl3pPr marL="648310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3pPr>
            <a:lvl4pPr marL="972464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296619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620774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1944929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269084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593238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DA41E-D7DE-8840-8734-18CD13EAA1E9}" type="datetimeFigureOut">
              <a:rPr lang="en-US" smtClean="0"/>
              <a:t>2/20/25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F0E5-6741-5B4C-A72A-D737F8AE8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33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730" y="2156520"/>
            <a:ext cx="2755424" cy="51400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2196" y="2156520"/>
            <a:ext cx="2755424" cy="51400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DA41E-D7DE-8840-8734-18CD13EAA1E9}" type="datetimeFigureOut">
              <a:rPr lang="en-US" smtClean="0"/>
              <a:t>2/20/25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F0E5-6741-5B4C-A72A-D737F8AE8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17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575" y="431306"/>
            <a:ext cx="5591889" cy="15658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575" y="1985874"/>
            <a:ext cx="2742761" cy="973246"/>
          </a:xfrm>
        </p:spPr>
        <p:txBody>
          <a:bodyPr anchor="b"/>
          <a:lstStyle>
            <a:lvl1pPr marL="0" indent="0">
              <a:buNone/>
              <a:defRPr sz="1702" b="1"/>
            </a:lvl1pPr>
            <a:lvl2pPr marL="324155" indent="0">
              <a:buNone/>
              <a:defRPr sz="1418" b="1"/>
            </a:lvl2pPr>
            <a:lvl3pPr marL="648310" indent="0">
              <a:buNone/>
              <a:defRPr sz="1276" b="1"/>
            </a:lvl3pPr>
            <a:lvl4pPr marL="972464" indent="0">
              <a:buNone/>
              <a:defRPr sz="1134" b="1"/>
            </a:lvl4pPr>
            <a:lvl5pPr marL="1296619" indent="0">
              <a:buNone/>
              <a:defRPr sz="1134" b="1"/>
            </a:lvl5pPr>
            <a:lvl6pPr marL="1620774" indent="0">
              <a:buNone/>
              <a:defRPr sz="1134" b="1"/>
            </a:lvl6pPr>
            <a:lvl7pPr marL="1944929" indent="0">
              <a:buNone/>
              <a:defRPr sz="1134" b="1"/>
            </a:lvl7pPr>
            <a:lvl8pPr marL="2269084" indent="0">
              <a:buNone/>
              <a:defRPr sz="1134" b="1"/>
            </a:lvl8pPr>
            <a:lvl9pPr marL="2593238" indent="0">
              <a:buNone/>
              <a:defRPr sz="113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575" y="2959120"/>
            <a:ext cx="2742761" cy="43524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2196" y="1985874"/>
            <a:ext cx="2756268" cy="973246"/>
          </a:xfrm>
        </p:spPr>
        <p:txBody>
          <a:bodyPr anchor="b"/>
          <a:lstStyle>
            <a:lvl1pPr marL="0" indent="0">
              <a:buNone/>
              <a:defRPr sz="1702" b="1"/>
            </a:lvl1pPr>
            <a:lvl2pPr marL="324155" indent="0">
              <a:buNone/>
              <a:defRPr sz="1418" b="1"/>
            </a:lvl2pPr>
            <a:lvl3pPr marL="648310" indent="0">
              <a:buNone/>
              <a:defRPr sz="1276" b="1"/>
            </a:lvl3pPr>
            <a:lvl4pPr marL="972464" indent="0">
              <a:buNone/>
              <a:defRPr sz="1134" b="1"/>
            </a:lvl4pPr>
            <a:lvl5pPr marL="1296619" indent="0">
              <a:buNone/>
              <a:defRPr sz="1134" b="1"/>
            </a:lvl5pPr>
            <a:lvl6pPr marL="1620774" indent="0">
              <a:buNone/>
              <a:defRPr sz="1134" b="1"/>
            </a:lvl6pPr>
            <a:lvl7pPr marL="1944929" indent="0">
              <a:buNone/>
              <a:defRPr sz="1134" b="1"/>
            </a:lvl7pPr>
            <a:lvl8pPr marL="2269084" indent="0">
              <a:buNone/>
              <a:defRPr sz="1134" b="1"/>
            </a:lvl8pPr>
            <a:lvl9pPr marL="2593238" indent="0">
              <a:buNone/>
              <a:defRPr sz="113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2196" y="2959120"/>
            <a:ext cx="2756268" cy="43524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DA41E-D7DE-8840-8734-18CD13EAA1E9}" type="datetimeFigureOut">
              <a:rPr lang="en-US" smtClean="0"/>
              <a:t>2/20/25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F0E5-6741-5B4C-A72A-D737F8AE8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68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DA41E-D7DE-8840-8734-18CD13EAA1E9}" type="datetimeFigureOut">
              <a:rPr lang="en-US" smtClean="0"/>
              <a:t>2/20/25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F0E5-6741-5B4C-A72A-D737F8AE8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0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DA41E-D7DE-8840-8734-18CD13EAA1E9}" type="datetimeFigureOut">
              <a:rPr lang="en-US" smtClean="0"/>
              <a:t>2/20/25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F0E5-6741-5B4C-A72A-D737F8AE8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83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575" y="540068"/>
            <a:ext cx="2091049" cy="1890236"/>
          </a:xfrm>
        </p:spPr>
        <p:txBody>
          <a:bodyPr anchor="b"/>
          <a:lstStyle>
            <a:lvl1pPr>
              <a:defRPr sz="226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6268" y="1166398"/>
            <a:ext cx="3282196" cy="5756970"/>
          </a:xfrm>
        </p:spPr>
        <p:txBody>
          <a:bodyPr/>
          <a:lstStyle>
            <a:lvl1pPr>
              <a:defRPr sz="2269"/>
            </a:lvl1pPr>
            <a:lvl2pPr>
              <a:defRPr sz="1985"/>
            </a:lvl2pPr>
            <a:lvl3pPr>
              <a:defRPr sz="1702"/>
            </a:lvl3pPr>
            <a:lvl4pPr>
              <a:defRPr sz="1418"/>
            </a:lvl4pPr>
            <a:lvl5pPr>
              <a:defRPr sz="1418"/>
            </a:lvl5pPr>
            <a:lvl6pPr>
              <a:defRPr sz="1418"/>
            </a:lvl6pPr>
            <a:lvl7pPr>
              <a:defRPr sz="1418"/>
            </a:lvl7pPr>
            <a:lvl8pPr>
              <a:defRPr sz="1418"/>
            </a:lvl8pPr>
            <a:lvl9pPr>
              <a:defRPr sz="141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575" y="2430304"/>
            <a:ext cx="2091049" cy="4502439"/>
          </a:xfrm>
        </p:spPr>
        <p:txBody>
          <a:bodyPr/>
          <a:lstStyle>
            <a:lvl1pPr marL="0" indent="0">
              <a:buNone/>
              <a:defRPr sz="1134"/>
            </a:lvl1pPr>
            <a:lvl2pPr marL="324155" indent="0">
              <a:buNone/>
              <a:defRPr sz="993"/>
            </a:lvl2pPr>
            <a:lvl3pPr marL="648310" indent="0">
              <a:buNone/>
              <a:defRPr sz="851"/>
            </a:lvl3pPr>
            <a:lvl4pPr marL="972464" indent="0">
              <a:buNone/>
              <a:defRPr sz="709"/>
            </a:lvl4pPr>
            <a:lvl5pPr marL="1296619" indent="0">
              <a:buNone/>
              <a:defRPr sz="709"/>
            </a:lvl5pPr>
            <a:lvl6pPr marL="1620774" indent="0">
              <a:buNone/>
              <a:defRPr sz="709"/>
            </a:lvl6pPr>
            <a:lvl7pPr marL="1944929" indent="0">
              <a:buNone/>
              <a:defRPr sz="709"/>
            </a:lvl7pPr>
            <a:lvl8pPr marL="2269084" indent="0">
              <a:buNone/>
              <a:defRPr sz="709"/>
            </a:lvl8pPr>
            <a:lvl9pPr marL="2593238" indent="0">
              <a:buNone/>
              <a:defRPr sz="7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DA41E-D7DE-8840-8734-18CD13EAA1E9}" type="datetimeFigureOut">
              <a:rPr lang="en-US" smtClean="0"/>
              <a:t>2/20/25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F0E5-6741-5B4C-A72A-D737F8AE8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7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575" y="540068"/>
            <a:ext cx="2091049" cy="1890236"/>
          </a:xfrm>
        </p:spPr>
        <p:txBody>
          <a:bodyPr anchor="b"/>
          <a:lstStyle>
            <a:lvl1pPr>
              <a:defRPr sz="226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56268" y="1166398"/>
            <a:ext cx="3282196" cy="5756970"/>
          </a:xfrm>
        </p:spPr>
        <p:txBody>
          <a:bodyPr anchor="t"/>
          <a:lstStyle>
            <a:lvl1pPr marL="0" indent="0">
              <a:buNone/>
              <a:defRPr sz="2269"/>
            </a:lvl1pPr>
            <a:lvl2pPr marL="324155" indent="0">
              <a:buNone/>
              <a:defRPr sz="1985"/>
            </a:lvl2pPr>
            <a:lvl3pPr marL="648310" indent="0">
              <a:buNone/>
              <a:defRPr sz="1702"/>
            </a:lvl3pPr>
            <a:lvl4pPr marL="972464" indent="0">
              <a:buNone/>
              <a:defRPr sz="1418"/>
            </a:lvl4pPr>
            <a:lvl5pPr marL="1296619" indent="0">
              <a:buNone/>
              <a:defRPr sz="1418"/>
            </a:lvl5pPr>
            <a:lvl6pPr marL="1620774" indent="0">
              <a:buNone/>
              <a:defRPr sz="1418"/>
            </a:lvl6pPr>
            <a:lvl7pPr marL="1944929" indent="0">
              <a:buNone/>
              <a:defRPr sz="1418"/>
            </a:lvl7pPr>
            <a:lvl8pPr marL="2269084" indent="0">
              <a:buNone/>
              <a:defRPr sz="1418"/>
            </a:lvl8pPr>
            <a:lvl9pPr marL="2593238" indent="0">
              <a:buNone/>
              <a:defRPr sz="141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575" y="2430304"/>
            <a:ext cx="2091049" cy="4502439"/>
          </a:xfrm>
        </p:spPr>
        <p:txBody>
          <a:bodyPr/>
          <a:lstStyle>
            <a:lvl1pPr marL="0" indent="0">
              <a:buNone/>
              <a:defRPr sz="1134"/>
            </a:lvl1pPr>
            <a:lvl2pPr marL="324155" indent="0">
              <a:buNone/>
              <a:defRPr sz="993"/>
            </a:lvl2pPr>
            <a:lvl3pPr marL="648310" indent="0">
              <a:buNone/>
              <a:defRPr sz="851"/>
            </a:lvl3pPr>
            <a:lvl4pPr marL="972464" indent="0">
              <a:buNone/>
              <a:defRPr sz="709"/>
            </a:lvl4pPr>
            <a:lvl5pPr marL="1296619" indent="0">
              <a:buNone/>
              <a:defRPr sz="709"/>
            </a:lvl5pPr>
            <a:lvl6pPr marL="1620774" indent="0">
              <a:buNone/>
              <a:defRPr sz="709"/>
            </a:lvl6pPr>
            <a:lvl7pPr marL="1944929" indent="0">
              <a:buNone/>
              <a:defRPr sz="709"/>
            </a:lvl7pPr>
            <a:lvl8pPr marL="2269084" indent="0">
              <a:buNone/>
              <a:defRPr sz="709"/>
            </a:lvl8pPr>
            <a:lvl9pPr marL="2593238" indent="0">
              <a:buNone/>
              <a:defRPr sz="7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DA41E-D7DE-8840-8734-18CD13EAA1E9}" type="datetimeFigureOut">
              <a:rPr lang="en-US" smtClean="0"/>
              <a:t>2/20/25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F0E5-6741-5B4C-A72A-D737F8AE8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21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DA41E-D7DE-8840-8734-18CD13EAA1E9}" type="datetimeFigureOut">
              <a:rPr lang="en-US" smtClean="0"/>
              <a:t>2/20/25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F0E5-6741-5B4C-A72A-D737F8AE8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9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9648" y="431304"/>
            <a:ext cx="1397972" cy="68652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731" y="431304"/>
            <a:ext cx="4112875" cy="68652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DA41E-D7DE-8840-8734-18CD13EAA1E9}" type="datetimeFigureOut">
              <a:rPr lang="en-US" smtClean="0"/>
              <a:t>2/20/25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F0E5-6741-5B4C-A72A-D737F8AE8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4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5731" y="431306"/>
            <a:ext cx="5591889" cy="1565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731" y="2156520"/>
            <a:ext cx="5591889" cy="5140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5730" y="7508441"/>
            <a:ext cx="1458754" cy="43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DA41E-D7DE-8840-8734-18CD13EAA1E9}" type="datetimeFigureOut">
              <a:rPr lang="en-US" smtClean="0"/>
              <a:t>2/20/25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7610" y="7508441"/>
            <a:ext cx="2188131" cy="43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8866" y="7508441"/>
            <a:ext cx="1458754" cy="43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9F0E5-6741-5B4C-A72A-D737F8AE8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69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48310" rtl="0" eaLnBrk="1" latinLnBrk="0" hangingPunct="1">
        <a:lnSpc>
          <a:spcPct val="90000"/>
        </a:lnSpc>
        <a:spcBef>
          <a:spcPct val="0"/>
        </a:spcBef>
        <a:buNone/>
        <a:defRPr sz="3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77" indent="-162077" algn="l" defTabSz="648310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486232" indent="-162077" algn="l" defTabSz="64831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702" kern="1200">
          <a:solidFill>
            <a:schemeClr val="tx1"/>
          </a:solidFill>
          <a:latin typeface="+mn-lt"/>
          <a:ea typeface="+mn-ea"/>
          <a:cs typeface="+mn-cs"/>
        </a:defRPr>
      </a:lvl2pPr>
      <a:lvl3pPr marL="810387" indent="-162077" algn="l" defTabSz="64831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3pPr>
      <a:lvl4pPr marL="1134542" indent="-162077" algn="l" defTabSz="64831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458697" indent="-162077" algn="l" defTabSz="64831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782851" indent="-162077" algn="l" defTabSz="64831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2107006" indent="-162077" algn="l" defTabSz="64831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431161" indent="-162077" algn="l" defTabSz="64831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755316" indent="-162077" algn="l" defTabSz="64831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310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1pPr>
      <a:lvl2pPr marL="324155" algn="l" defTabSz="648310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2pPr>
      <a:lvl3pPr marL="648310" algn="l" defTabSz="648310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972464" algn="l" defTabSz="648310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296619" algn="l" defTabSz="648310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20774" algn="l" defTabSz="648310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944929" algn="l" defTabSz="648310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269084" algn="l" defTabSz="648310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593238" algn="l" defTabSz="648310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5A5285-38C7-C24F-E4AB-893A73583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459"/>
          <a:stretch/>
        </p:blipFill>
        <p:spPr>
          <a:xfrm>
            <a:off x="501805" y="1271239"/>
            <a:ext cx="4903207" cy="404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818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A0A5EE-E227-4409-8C25-CE488AC904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3739"/>
          <a:stretch/>
        </p:blipFill>
        <p:spPr>
          <a:xfrm>
            <a:off x="625696" y="38256"/>
            <a:ext cx="3821613" cy="2532241"/>
          </a:xfrm>
          <a:prstGeom prst="rect">
            <a:avLst/>
          </a:prstGeom>
        </p:spPr>
      </p:pic>
      <p:pic>
        <p:nvPicPr>
          <p:cNvPr id="7" name="Content Placeholder 4" descr="A picture containing screenshot, text, line, plot&#10;&#10;Description automatically generated">
            <a:extLst>
              <a:ext uri="{FF2B5EF4-FFF2-40B4-BE49-F238E27FC236}">
                <a16:creationId xmlns:a16="http://schemas.microsoft.com/office/drawing/2014/main" id="{D5201E4C-C832-E4E2-BF0D-DC15454C3A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25697" y="2531646"/>
            <a:ext cx="3821612" cy="5459447"/>
          </a:xfr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1CD66DE-D2A1-DC7A-EE95-691028AE65F1}"/>
              </a:ext>
            </a:extLst>
          </p:cNvPr>
          <p:cNvCxnSpPr>
            <a:cxnSpLocks/>
          </p:cNvCxnSpPr>
          <p:nvPr/>
        </p:nvCxnSpPr>
        <p:spPr>
          <a:xfrm>
            <a:off x="3278460" y="401763"/>
            <a:ext cx="0" cy="7493300"/>
          </a:xfrm>
          <a:prstGeom prst="line">
            <a:avLst/>
          </a:prstGeom>
          <a:ln w="63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3C3DDD7-6127-EFE4-4306-A5BF60E00D96}"/>
              </a:ext>
            </a:extLst>
          </p:cNvPr>
          <p:cNvSpPr txBox="1"/>
          <p:nvPr/>
        </p:nvSpPr>
        <p:spPr>
          <a:xfrm>
            <a:off x="2248158" y="4720347"/>
            <a:ext cx="760465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Caucasus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C7E9C5-FEC8-2E98-C73F-5479D59038B3}"/>
              </a:ext>
            </a:extLst>
          </p:cNvPr>
          <p:cNvSpPr txBox="1"/>
          <p:nvPr/>
        </p:nvSpPr>
        <p:spPr>
          <a:xfrm>
            <a:off x="2248158" y="6886310"/>
            <a:ext cx="82067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Himalayas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40C74E-5737-31EC-8AE8-13FC0CBC8BBA}"/>
              </a:ext>
            </a:extLst>
          </p:cNvPr>
          <p:cNvSpPr txBox="1"/>
          <p:nvPr/>
        </p:nvSpPr>
        <p:spPr>
          <a:xfrm>
            <a:off x="2047755" y="3603968"/>
            <a:ext cx="119103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Western Europe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0FD6B9-0D67-71DD-5C2F-AE35851BCAE8}"/>
              </a:ext>
            </a:extLst>
          </p:cNvPr>
          <p:cNvSpPr txBox="1"/>
          <p:nvPr/>
        </p:nvSpPr>
        <p:spPr>
          <a:xfrm>
            <a:off x="2425958" y="5769931"/>
            <a:ext cx="42678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Iran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349E79-750D-4292-E1A2-08AA0DB31AD4}"/>
              </a:ext>
            </a:extLst>
          </p:cNvPr>
          <p:cNvSpPr txBox="1"/>
          <p:nvPr/>
        </p:nvSpPr>
        <p:spPr>
          <a:xfrm>
            <a:off x="2354462" y="2520987"/>
            <a:ext cx="53572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China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F6D0F3-148E-4592-6952-BEFA239088F4}"/>
              </a:ext>
            </a:extLst>
          </p:cNvPr>
          <p:cNvSpPr txBox="1"/>
          <p:nvPr/>
        </p:nvSpPr>
        <p:spPr>
          <a:xfrm>
            <a:off x="1984084" y="1336316"/>
            <a:ext cx="137422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Improved (n = 343)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3BAFCE-3F10-E42E-D2B9-A15059C70649}"/>
              </a:ext>
            </a:extLst>
          </p:cNvPr>
          <p:cNvSpPr txBox="1"/>
          <p:nvPr/>
        </p:nvSpPr>
        <p:spPr>
          <a:xfrm>
            <a:off x="1843945" y="35774"/>
            <a:ext cx="162910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Unimproved (n = 2514)</a:t>
            </a:r>
          </a:p>
        </p:txBody>
      </p:sp>
    </p:spTree>
    <p:extLst>
      <p:ext uri="{BB962C8B-B14F-4D97-AF65-F5344CB8AC3E}">
        <p14:creationId xmlns:p14="http://schemas.microsoft.com/office/powerpoint/2010/main" val="2272851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C01DE5-05AE-F9D7-67DA-087DEFC83F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"/>
          <a:stretch/>
        </p:blipFill>
        <p:spPr>
          <a:xfrm>
            <a:off x="0" y="593628"/>
            <a:ext cx="6421011" cy="289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613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F92C1A-2CF0-962E-60BF-56212A9E4E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249"/>
          <a:stretch/>
        </p:blipFill>
        <p:spPr>
          <a:xfrm>
            <a:off x="0" y="3705927"/>
            <a:ext cx="6492283" cy="24383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0AF20E-F82F-B0D9-AAE4-8E43B71C5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484" y="0"/>
            <a:ext cx="6192866" cy="412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065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7BEFF5-E6C3-B1C9-53C7-525BE5A9AD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849"/>
          <a:stretch/>
        </p:blipFill>
        <p:spPr>
          <a:xfrm>
            <a:off x="416847" y="4979765"/>
            <a:ext cx="2997497" cy="22826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52A4C2-EE28-B034-B795-616ADFE88F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849"/>
          <a:stretch/>
        </p:blipFill>
        <p:spPr>
          <a:xfrm>
            <a:off x="416847" y="2674180"/>
            <a:ext cx="2997497" cy="22826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AA01EB-23B8-AADC-96B2-13DD33AD593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3849"/>
          <a:stretch/>
        </p:blipFill>
        <p:spPr>
          <a:xfrm>
            <a:off x="416847" y="280401"/>
            <a:ext cx="2997498" cy="22826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94A054-DFAE-76AA-407E-DD8BDB74873B}"/>
              </a:ext>
            </a:extLst>
          </p:cNvPr>
          <p:cNvSpPr txBox="1"/>
          <p:nvPr/>
        </p:nvSpPr>
        <p:spPr>
          <a:xfrm>
            <a:off x="1414126" y="106324"/>
            <a:ext cx="1438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       b         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FD4FE3-CD84-C7BB-538D-17362600EA7B}"/>
              </a:ext>
            </a:extLst>
          </p:cNvPr>
          <p:cNvSpPr txBox="1"/>
          <p:nvPr/>
        </p:nvSpPr>
        <p:spPr>
          <a:xfrm>
            <a:off x="1414126" y="2495028"/>
            <a:ext cx="1414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       b         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9ADF7D-4501-20E5-9EB3-4D9C83DDDC58}"/>
              </a:ext>
            </a:extLst>
          </p:cNvPr>
          <p:cNvSpPr txBox="1"/>
          <p:nvPr/>
        </p:nvSpPr>
        <p:spPr>
          <a:xfrm>
            <a:off x="1403493" y="4800613"/>
            <a:ext cx="1414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       b         c</a:t>
            </a:r>
          </a:p>
        </p:txBody>
      </p:sp>
    </p:spTree>
    <p:extLst>
      <p:ext uri="{BB962C8B-B14F-4D97-AF65-F5344CB8AC3E}">
        <p14:creationId xmlns:p14="http://schemas.microsoft.com/office/powerpoint/2010/main" val="3668299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E37399-127F-88F0-95A4-3EC80CAD5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55" y="0"/>
            <a:ext cx="54864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331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16651</TotalTime>
  <Words>339</Words>
  <Application>Microsoft Macintosh PowerPoint</Application>
  <PresentationFormat>Custom</PresentationFormat>
  <Paragraphs>22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 J Brown</dc:creator>
  <cp:lastModifiedBy>Pat J Brown</cp:lastModifiedBy>
  <cp:revision>116</cp:revision>
  <dcterms:created xsi:type="dcterms:W3CDTF">2022-01-20T21:28:16Z</dcterms:created>
  <dcterms:modified xsi:type="dcterms:W3CDTF">2025-02-20T20:53:10Z</dcterms:modified>
</cp:coreProperties>
</file>