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mov" ContentType="video/quicktime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561" r:id="rId6"/>
    <p:sldId id="563" r:id="rId7"/>
    <p:sldId id="424" r:id="rId8"/>
    <p:sldId id="429" r:id="rId9"/>
    <p:sldId id="420" r:id="rId10"/>
    <p:sldId id="428" r:id="rId11"/>
    <p:sldId id="263" r:id="rId12"/>
    <p:sldId id="432" r:id="rId13"/>
    <p:sldId id="331" r:id="rId14"/>
    <p:sldId id="2026" r:id="rId15"/>
    <p:sldId id="2028" r:id="rId16"/>
    <p:sldId id="2062" r:id="rId17"/>
    <p:sldId id="23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/>
    <p:restoredTop sz="86392"/>
  </p:normalViewPr>
  <p:slideViewPr>
    <p:cSldViewPr snapToGrid="0">
      <p:cViewPr>
        <p:scale>
          <a:sx n="93" d="100"/>
          <a:sy n="93" d="100"/>
        </p:scale>
        <p:origin x="720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528342331124"/>
          <c:y val="0.0487136553356166"/>
          <c:w val="0.558129141755721"/>
          <c:h val="0.799176630862502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Verkoop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7C0-B448-B8DD-AF71152275A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7C0-B448-B8DD-AF71152275A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7C0-B448-B8DD-AF71152275A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7C0-B448-B8DD-AF71152275A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7C0-B448-B8DD-AF71152275A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7C0-B448-B8DD-AF71152275A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7C0-B448-B8DD-AF71152275A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Blad1!$A$2:$A$8</c:f>
              <c:strCache>
                <c:ptCount val="7"/>
                <c:pt idx="0">
                  <c:v>UMCU</c:v>
                </c:pt>
                <c:pt idx="1">
                  <c:v>NKI</c:v>
                </c:pt>
                <c:pt idx="2">
                  <c:v>Royal Marsden</c:v>
                </c:pt>
                <c:pt idx="3">
                  <c:v>Sunnybrook</c:v>
                </c:pt>
                <c:pt idx="4">
                  <c:v>The Christie</c:v>
                </c:pt>
                <c:pt idx="5">
                  <c:v>MCW</c:v>
                </c:pt>
                <c:pt idx="6">
                  <c:v>MDACC</c:v>
                </c:pt>
              </c:strCache>
            </c:strRef>
          </c:cat>
          <c:val>
            <c:numRef>
              <c:f>Blad1!$B$2:$B$8</c:f>
              <c:numCache>
                <c:formatCode>General</c:formatCode>
                <c:ptCount val="7"/>
                <c:pt idx="0">
                  <c:v>286.0</c:v>
                </c:pt>
                <c:pt idx="1">
                  <c:v>136.0</c:v>
                </c:pt>
                <c:pt idx="2">
                  <c:v>71.0</c:v>
                </c:pt>
                <c:pt idx="3">
                  <c:v>86.0</c:v>
                </c:pt>
                <c:pt idx="4">
                  <c:v>44.0</c:v>
                </c:pt>
                <c:pt idx="5">
                  <c:v>65.0</c:v>
                </c:pt>
                <c:pt idx="6">
                  <c:v>60.0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E7C0-B448-B8DD-AF71152275A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431AE-6A3D-3B43-8EE1-745743CD9146}" type="datetimeFigureOut">
              <a:rPr lang="en-US" smtClean="0"/>
              <a:t>3/26/25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AD02A4-06BA-034B-A0F5-A784D6436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6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BC1145-8BDB-374F-BC05-60294136BE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88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D88586-031E-B84C-8EC4-987EAAAE231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116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88586-031E-B84C-8EC4-987EAAAE231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8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88586-031E-B84C-8EC4-987EAAAE231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52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A56F6D-423A-45F7-3971-DDE8C1BD9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4694D7F-D541-E63C-BB05-A9A9E1503B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DC0AB1-D275-54B9-2EE3-1E2E3C1F2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A365FE-C43D-BA5F-0705-0EAB73CC1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CBFE71-BB25-AC0C-47D0-3EC09510C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0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1CF06B-69B1-7A8B-DC90-EF47F6FB6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1C4B70-FF75-D0EF-AAF3-DF325C130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42B7BE-AEE6-3906-02C2-E9855B8CB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168F1C-4819-2A51-7636-042B6F858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3DAB483-5127-27CF-ADBC-69EA3861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38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8DEAF5-C93E-BCCF-DC02-94166494E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D0A5D4-0633-5A2C-F2A6-40BB95C0A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E49D4D-47A7-2ED6-8E78-66B0F539D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4D5DF9-DE37-DA46-8C8C-247D2B00F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600F9B-6395-5A98-3D1E-B8CFC086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74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97D930-67F7-1F6B-61E6-9143A9194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969C52-AA9B-4C8A-493F-03517F083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F8DCCB8-A275-BA9B-1548-DFD543C5B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D747C9-D5A3-28F9-3ADB-E06CEDB90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928D80A-D99F-4EBA-66CC-BBBBBD14E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79D3356-5E81-17EB-C2ED-2C0AFCF0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8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E1EFD8-3F2F-A1BF-A2F5-69B009FF0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F9711E-ACCE-762A-BCAE-3C719F806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A397D2A-BDC0-B125-9554-58F1422EA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14F972D-9005-F0FA-585C-C1217EB67F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53C7442-D4C0-1D53-E54B-89A4898612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7C45DEA-E494-F5DE-5813-FFEE75248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F1ADBE4-0A6A-9D37-7A27-615A70C8B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4FA5A5A-9DDB-7EC1-AC3C-521C595D2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75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F597AC-7324-A64E-CFB6-83D4E044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FD16EDE-6F86-D046-ECB2-5DFC3BE2D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0BBBC32-C653-8E31-2517-1CE903B5A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FC16FC0-EFE5-16A6-3894-68EF99CE7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088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A60DECE-ECB2-8FED-6E50-5AA81EA06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22314B-2FD4-8913-DCF3-0D8573008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A2ACCB-1E09-3B7B-D1B4-212D8614A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3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97524F-2495-9920-2967-82D22A07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C3CBC8-ABF2-B91E-F2D6-CC9318521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33A4511-5F44-E8B2-0ADE-B78CA7018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7148E5F-6558-4971-7B10-499304E8A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88CF412-8F2A-6474-247E-6D93E3B25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0B23A1F-FF99-ED04-D702-9098CCB1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40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F9B972-0122-4508-B9B6-C1B9190F4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B494DBE-8E11-7D52-2779-EDF370E4A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AB0DB10-F039-12B6-3474-F2D697A91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DBC795E-4CD5-ACCF-4651-4790490E9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F2F4260-0056-3731-4397-098BEA6FA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1779AE5-7133-2410-D820-6FAD22725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5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F0B4C5-4672-4C73-02FA-BC492A41C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05A1903-AF34-19F2-0275-FBBF41CB8A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645FA8-2F36-6067-9F9B-31748E784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D6C434-05ED-7F4D-1A75-16B55209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B6E717-A7F1-7C3C-AC18-D95D56882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717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4A1362C-279F-8105-B61F-CF21239BFF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6524863-10EF-F3CE-D3BE-EDB863F899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E1240D-CCCF-9AB3-A75D-25E035A45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A1855FD-08D0-32BD-86DF-F3B09267B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D79923-7235-90EE-E4D4-60538E46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536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059424"/>
            <a:ext cx="12192000" cy="816213"/>
          </a:xfrm>
          <a:prstGeom prst="rect">
            <a:avLst/>
          </a:prstGeom>
          <a:solidFill>
            <a:srgbClr val="006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649818" y="1473200"/>
            <a:ext cx="10983383" cy="42058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649817" y="209083"/>
            <a:ext cx="10983383" cy="1056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006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Box 3"/>
          <p:cNvSpPr txBox="1"/>
          <p:nvPr userDrawn="1"/>
        </p:nvSpPr>
        <p:spPr>
          <a:xfrm>
            <a:off x="9057342" y="6278261"/>
            <a:ext cx="276213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67" b="1" dirty="0">
                <a:solidFill>
                  <a:schemeClr val="bg1"/>
                </a:solidFill>
                <a:latin typeface="Franklin Gothic Book"/>
                <a:cs typeface="Franklin Gothic Book"/>
              </a:rPr>
              <a:t>RADIATION ONCOLOGY</a:t>
            </a:r>
          </a:p>
        </p:txBody>
      </p:sp>
      <p:sp>
        <p:nvSpPr>
          <p:cNvPr id="6" name="AutoShape 4" descr="https://infoscope.mcw.edu/FileLibrary/2017/InfoScope-2017/Brand-Central/Logos/MCWLogo_TagRight.png">
            <a:extLst>
              <a:ext uri="{FF2B5EF4-FFF2-40B4-BE49-F238E27FC236}">
                <a16:creationId xmlns:a16="http://schemas.microsoft.com/office/drawing/2014/main" xmlns="" id="{8CA75128-2DA9-4F4D-A9AA-5C8C1468D93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0" y="1615018"/>
            <a:ext cx="12192000" cy="362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32A7B82B-6035-014A-B25D-7D04C77C373C}"/>
              </a:ext>
            </a:extLst>
          </p:cNvPr>
          <p:cNvGrpSpPr/>
          <p:nvPr userDrawn="1"/>
        </p:nvGrpSpPr>
        <p:grpSpPr>
          <a:xfrm>
            <a:off x="160466" y="5720763"/>
            <a:ext cx="3364228" cy="1248636"/>
            <a:chOff x="120349" y="4290572"/>
            <a:chExt cx="2523171" cy="93647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xmlns="" id="{54736498-D7AD-9843-A2B9-C13C7AE9F4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349" y="4660278"/>
              <a:ext cx="508606" cy="404612"/>
            </a:xfrm>
            <a:prstGeom prst="rect">
              <a:avLst/>
            </a:prstGeom>
          </p:spPr>
        </p:pic>
        <p:pic>
          <p:nvPicPr>
            <p:cNvPr id="21" name="Picture 20" descr="MCW_Logo.ai">
              <a:extLst>
                <a:ext uri="{FF2B5EF4-FFF2-40B4-BE49-F238E27FC236}">
                  <a16:creationId xmlns:a16="http://schemas.microsoft.com/office/drawing/2014/main" xmlns="" id="{9B26F952-0269-104E-A161-31838196D78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697"/>
            <a:stretch/>
          </p:blipFill>
          <p:spPr>
            <a:xfrm>
              <a:off x="853642" y="4290572"/>
              <a:ext cx="1789878" cy="9364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3092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F90242E-D1C4-F331-7333-3518E0CA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BD8BBBF-81C9-C04B-4A1D-C973C023C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5B9AE8-6431-7778-8C06-62AB02B561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C627-7ED0-AB4D-837F-337753C07AF7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F71325-6BAF-BEBE-44E5-56A86C8880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ECFFFE-0B37-1617-D9AE-3AAF7E69A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C9E32-0B61-7D44-8B7D-CC57B7ACB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03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5" Type="http://schemas.openxmlformats.org/officeDocument/2006/relationships/image" Target="../media/image2.emf"/><Relationship Id="rId6" Type="http://schemas.openxmlformats.org/officeDocument/2006/relationships/image" Target="../media/image4.emf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4.emf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2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4.emf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18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19.png"/><Relationship Id="rId5" Type="http://schemas.openxmlformats.org/officeDocument/2006/relationships/image" Target="../media/image7.png"/><Relationship Id="rId6" Type="http://schemas.microsoft.com/office/2007/relationships/hdphoto" Target="../media/hdphoto1.wdp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emf"/><Relationship Id="rId3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01036B-5573-955D-EF71-545BB2B12C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05160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 Bench To Bedside: Careers in Oncology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7852AC8-1FA2-9F42-79AC-9F42F8AB3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6818" y="4778495"/>
            <a:ext cx="9144000" cy="1874892"/>
          </a:xfrm>
        </p:spPr>
        <p:txBody>
          <a:bodyPr>
            <a:normAutofit/>
          </a:bodyPr>
          <a:lstStyle/>
          <a:p>
            <a:pPr algn="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-------------------,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MD</a:t>
            </a: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Associate Professor 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Department of Radiation Oncology 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Department of Surgery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School of Graduate Studies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Medical College of </a:t>
            </a:r>
            <a:r>
              <a:rPr lang="en-US" sz="1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Wisconsin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Hintz_DoseReconstruction01.mov">
            <a:hlinkClick r:id="" action="ppaction://media"/>
            <a:extLst>
              <a:ext uri="{FF2B5EF4-FFF2-40B4-BE49-F238E27FC236}">
                <a16:creationId xmlns:a16="http://schemas.microsoft.com/office/drawing/2014/main" xmlns="" id="{51F0F278-C8FF-9C68-7BD7-EB680CA5B6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601" t="46487" r="874" b="8871"/>
          <a:stretch/>
        </p:blipFill>
        <p:spPr>
          <a:xfrm>
            <a:off x="2346984" y="2293650"/>
            <a:ext cx="7325036" cy="20955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287B69F7-D7C2-83C6-0562-7D44F7F8CCD5}"/>
              </a:ext>
            </a:extLst>
          </p:cNvPr>
          <p:cNvGrpSpPr/>
          <p:nvPr/>
        </p:nvGrpSpPr>
        <p:grpSpPr>
          <a:xfrm>
            <a:off x="103147" y="5319214"/>
            <a:ext cx="1470106" cy="1715498"/>
            <a:chOff x="206568" y="3428002"/>
            <a:chExt cx="1470106" cy="1715498"/>
          </a:xfrm>
        </p:grpSpPr>
        <p:pic>
          <p:nvPicPr>
            <p:cNvPr id="9" name="Picture 8" descr="MCW_Logo.ai">
              <a:extLst>
                <a:ext uri="{FF2B5EF4-FFF2-40B4-BE49-F238E27FC236}">
                  <a16:creationId xmlns:a16="http://schemas.microsoft.com/office/drawing/2014/main" xmlns="" id="{3BC81209-6244-874D-3B74-19121FF3E1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697"/>
            <a:stretch/>
          </p:blipFill>
          <p:spPr>
            <a:xfrm>
              <a:off x="219024" y="4380850"/>
              <a:ext cx="1457650" cy="762650"/>
            </a:xfrm>
            <a:prstGeom prst="rect">
              <a:avLst/>
            </a:prstGeom>
          </p:spPr>
        </p:pic>
        <p:pic>
          <p:nvPicPr>
            <p:cNvPr id="10" name="Picture 9" descr="MCW_Logo_Green_Tag_box.ai">
              <a:extLst>
                <a:ext uri="{FF2B5EF4-FFF2-40B4-BE49-F238E27FC236}">
                  <a16:creationId xmlns:a16="http://schemas.microsoft.com/office/drawing/2014/main" xmlns="" id="{58DCA1F5-FA54-55D1-A468-87D3305A54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7840"/>
            <a:stretch/>
          </p:blipFill>
          <p:spPr>
            <a:xfrm>
              <a:off x="206568" y="3428002"/>
              <a:ext cx="1409700" cy="12312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968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9F7185-A472-CD2C-3BA0-E45D289FA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920CE9-A620-B336-8FA3-15FAB7EF4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Discussion passion for oncology</a:t>
            </a:r>
          </a:p>
          <a:p>
            <a:r>
              <a:rPr lang="en-US" dirty="0"/>
              <a:t>Review the inseparable nature of research and oncologic practice </a:t>
            </a:r>
          </a:p>
          <a:p>
            <a:r>
              <a:rPr lang="en-US" dirty="0"/>
              <a:t>Outline of current schedule</a:t>
            </a:r>
          </a:p>
          <a:p>
            <a:r>
              <a:rPr lang="en-US" dirty="0"/>
              <a:t>Discussion of research projects</a:t>
            </a:r>
          </a:p>
          <a:p>
            <a:r>
              <a:rPr lang="en-US" dirty="0"/>
              <a:t>Questions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19121D45-180E-4978-EA2F-61709DFF7B26}"/>
              </a:ext>
            </a:extLst>
          </p:cNvPr>
          <p:cNvGrpSpPr/>
          <p:nvPr/>
        </p:nvGrpSpPr>
        <p:grpSpPr>
          <a:xfrm>
            <a:off x="103147" y="5319214"/>
            <a:ext cx="1470106" cy="1715498"/>
            <a:chOff x="206568" y="3428002"/>
            <a:chExt cx="1470106" cy="1715498"/>
          </a:xfrm>
        </p:grpSpPr>
        <p:pic>
          <p:nvPicPr>
            <p:cNvPr id="8" name="Picture 7" descr="MCW_Logo.ai">
              <a:extLst>
                <a:ext uri="{FF2B5EF4-FFF2-40B4-BE49-F238E27FC236}">
                  <a16:creationId xmlns:a16="http://schemas.microsoft.com/office/drawing/2014/main" xmlns="" id="{9AED1AD5-5A8C-310C-D751-C0BF66D8C1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697"/>
            <a:stretch/>
          </p:blipFill>
          <p:spPr>
            <a:xfrm>
              <a:off x="219024" y="4380850"/>
              <a:ext cx="1457650" cy="762650"/>
            </a:xfrm>
            <a:prstGeom prst="rect">
              <a:avLst/>
            </a:prstGeom>
          </p:spPr>
        </p:pic>
        <p:pic>
          <p:nvPicPr>
            <p:cNvPr id="9" name="Picture 8" descr="MCW_Logo_Green_Tag_box.ai">
              <a:extLst>
                <a:ext uri="{FF2B5EF4-FFF2-40B4-BE49-F238E27FC236}">
                  <a16:creationId xmlns:a16="http://schemas.microsoft.com/office/drawing/2014/main" xmlns="" id="{6E433E4F-820F-AE11-FDFE-8340C1F43A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7840"/>
            <a:stretch/>
          </p:blipFill>
          <p:spPr>
            <a:xfrm>
              <a:off x="206568" y="3428002"/>
              <a:ext cx="1409700" cy="12312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239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974A7A-9BEA-ACBE-44DE-22B65557C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720" y="109330"/>
            <a:ext cx="10515600" cy="1325563"/>
          </a:xfrm>
        </p:spPr>
        <p:txBody>
          <a:bodyPr/>
          <a:lstStyle/>
          <a:p>
            <a:r>
              <a:rPr lang="en-US" dirty="0"/>
              <a:t>Selecting a specialty is hard…factors that sent me to oncology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7ABE02-72C6-3B2D-059A-59E14A3D5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530" y="1920724"/>
            <a:ext cx="10515600" cy="4351338"/>
          </a:xfrm>
        </p:spPr>
        <p:txBody>
          <a:bodyPr/>
          <a:lstStyle/>
          <a:p>
            <a:r>
              <a:rPr lang="en-US" dirty="0"/>
              <a:t>Wanted something extremely serious, life threatening, profound discussions of “life and death” </a:t>
            </a:r>
          </a:p>
          <a:p>
            <a:r>
              <a:rPr lang="en-US" dirty="0"/>
              <a:t>Wanted something complex, highly complicated, that I felt would take a career to master</a:t>
            </a:r>
          </a:p>
          <a:p>
            <a:r>
              <a:rPr lang="en-US" dirty="0"/>
              <a:t>Many family members with cancer, disappointed with outcomes </a:t>
            </a:r>
          </a:p>
          <a:p>
            <a:r>
              <a:rPr lang="en-US" dirty="0"/>
              <a:t>Amazed by technology and the blend of imaging and intervention that radiation oncology provided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D26763DA-A247-E1FF-FE3B-8CBB51F1F96B}"/>
              </a:ext>
            </a:extLst>
          </p:cNvPr>
          <p:cNvGrpSpPr/>
          <p:nvPr/>
        </p:nvGrpSpPr>
        <p:grpSpPr>
          <a:xfrm>
            <a:off x="103147" y="5319214"/>
            <a:ext cx="1470106" cy="1715498"/>
            <a:chOff x="206568" y="3428002"/>
            <a:chExt cx="1470106" cy="1715498"/>
          </a:xfrm>
        </p:grpSpPr>
        <p:pic>
          <p:nvPicPr>
            <p:cNvPr id="6" name="Picture 5" descr="MCW_Logo.ai">
              <a:extLst>
                <a:ext uri="{FF2B5EF4-FFF2-40B4-BE49-F238E27FC236}">
                  <a16:creationId xmlns:a16="http://schemas.microsoft.com/office/drawing/2014/main" xmlns="" id="{19D6985E-DC15-D54C-9A67-7BCD31D4C6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697"/>
            <a:stretch/>
          </p:blipFill>
          <p:spPr>
            <a:xfrm>
              <a:off x="219024" y="4380850"/>
              <a:ext cx="1457650" cy="762650"/>
            </a:xfrm>
            <a:prstGeom prst="rect">
              <a:avLst/>
            </a:prstGeom>
          </p:spPr>
        </p:pic>
        <p:pic>
          <p:nvPicPr>
            <p:cNvPr id="7" name="Picture 6" descr="MCW_Logo_Green_Tag_box.ai">
              <a:extLst>
                <a:ext uri="{FF2B5EF4-FFF2-40B4-BE49-F238E27FC236}">
                  <a16:creationId xmlns:a16="http://schemas.microsoft.com/office/drawing/2014/main" xmlns="" id="{14C8F04C-3B5A-43A5-56A8-1D534EC72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7840"/>
            <a:stretch/>
          </p:blipFill>
          <p:spPr>
            <a:xfrm>
              <a:off x="206568" y="3428002"/>
              <a:ext cx="1409700" cy="12312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43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974A7A-9BEA-ACBE-44DE-22B65557C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11" y="-22243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My weekly schedule as an oncologist and researcher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7ABE02-72C6-3B2D-059A-59E14A3D5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4" y="978051"/>
            <a:ext cx="10515600" cy="1039950"/>
          </a:xfrm>
        </p:spPr>
        <p:txBody>
          <a:bodyPr/>
          <a:lstStyle/>
          <a:p>
            <a:r>
              <a:rPr lang="en-US" sz="1600" dirty="0"/>
              <a:t>Monday: 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 7-8am Tumor Board 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 8 am – 3:30 pm Clinic, see patients in consultation, follow up, “on treatment”, IP consults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12E95064-158E-F3DC-0BAB-C47726DE5FD0}"/>
              </a:ext>
            </a:extLst>
          </p:cNvPr>
          <p:cNvSpPr txBox="1">
            <a:spLocks/>
          </p:cNvSpPr>
          <p:nvPr/>
        </p:nvSpPr>
        <p:spPr>
          <a:xfrm>
            <a:off x="450574" y="1991009"/>
            <a:ext cx="10515600" cy="1220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Tuesday: 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/>
              <a:t> 7-8am Tumor Board 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/>
              <a:t> MR guided RT procedures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/>
              <a:t> Research Time (writing grants, abstracts, papers, protocol related administrative work, meetings) 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/>
              <a:t> 5-6 Tumor Board 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48FA96A3-945E-FD0D-5375-4399F58DEA61}"/>
              </a:ext>
            </a:extLst>
          </p:cNvPr>
          <p:cNvSpPr txBox="1">
            <a:spLocks/>
          </p:cNvSpPr>
          <p:nvPr/>
        </p:nvSpPr>
        <p:spPr>
          <a:xfrm>
            <a:off x="450574" y="3264307"/>
            <a:ext cx="10515600" cy="1039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Wednesday: 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 Research Time (writing grants, abstracts, papers, protocol related administrative work, meetings) 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 Grand Founds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4DB9A3E5-9579-EF27-92EA-6FA83D3BAAA8}"/>
              </a:ext>
            </a:extLst>
          </p:cNvPr>
          <p:cNvSpPr txBox="1">
            <a:spLocks/>
          </p:cNvSpPr>
          <p:nvPr/>
        </p:nvSpPr>
        <p:spPr>
          <a:xfrm>
            <a:off x="450574" y="4265811"/>
            <a:ext cx="10515600" cy="1039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Thursday: 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 Research Time (writing grants, abstracts, papers, protocol related administrative work, meetings) 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 Clinic in the afternoon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5F1706C4-1031-29ED-971C-B03A3CA195F4}"/>
              </a:ext>
            </a:extLst>
          </p:cNvPr>
          <p:cNvSpPr txBox="1">
            <a:spLocks/>
          </p:cNvSpPr>
          <p:nvPr/>
        </p:nvSpPr>
        <p:spPr>
          <a:xfrm>
            <a:off x="450574" y="5305761"/>
            <a:ext cx="10515600" cy="13499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Friday: </a:t>
            </a:r>
          </a:p>
          <a:p>
            <a:pPr lvl="1">
              <a:buFont typeface="Wingdings" pitchFamily="2" charset="2"/>
              <a:buChar char="Ø"/>
            </a:pPr>
            <a:r>
              <a:rPr lang="en-US" sz="1700" dirty="0"/>
              <a:t> Tumor board 6:30 am – 8 am </a:t>
            </a:r>
          </a:p>
          <a:p>
            <a:pPr lvl="1">
              <a:buFont typeface="Wingdings" pitchFamily="2" charset="2"/>
              <a:buChar char="Ø"/>
            </a:pPr>
            <a:r>
              <a:rPr lang="en-US" sz="1700" dirty="0"/>
              <a:t> Clinic</a:t>
            </a:r>
          </a:p>
          <a:p>
            <a:pPr lvl="1">
              <a:buFont typeface="Wingdings" pitchFamily="2" charset="2"/>
              <a:buChar char="Ø"/>
            </a:pPr>
            <a:r>
              <a:rPr lang="en-US" sz="1700" dirty="0"/>
              <a:t> MRL Procedures</a:t>
            </a:r>
          </a:p>
          <a:p>
            <a:pPr lvl="1">
              <a:buFont typeface="Wingdings" pitchFamily="2" charset="2"/>
              <a:buChar char="Ø"/>
            </a:pPr>
            <a:r>
              <a:rPr lang="en-US" sz="1700" dirty="0"/>
              <a:t> Inpatient consults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1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18C1489-5F22-49FF-A0CD-7B013AFF8862}"/>
              </a:ext>
            </a:extLst>
          </p:cNvPr>
          <p:cNvSpPr txBox="1"/>
          <p:nvPr/>
        </p:nvSpPr>
        <p:spPr>
          <a:xfrm>
            <a:off x="955425" y="-89562"/>
            <a:ext cx="1004595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“SOFT Pre-Op” </a:t>
            </a:r>
            <a:r>
              <a:rPr lang="en-US" sz="3600" u="sng" dirty="0"/>
              <a:t>NCT03704662</a:t>
            </a:r>
          </a:p>
          <a:p>
            <a:pPr algn="ctr"/>
            <a:endParaRPr lang="en-US" sz="15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A061CE5-349C-4CE9-B219-C108B73B5EBD}"/>
              </a:ext>
            </a:extLst>
          </p:cNvPr>
          <p:cNvSpPr txBox="1"/>
          <p:nvPr/>
        </p:nvSpPr>
        <p:spPr>
          <a:xfrm>
            <a:off x="4339168" y="596307"/>
            <a:ext cx="355659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/>
              <a:t>Pancreatic Adenocarcinoma (</a:t>
            </a:r>
            <a:r>
              <a:rPr lang="en-US" sz="1200" u="sng" dirty="0">
                <a:solidFill>
                  <a:srgbClr val="C00000"/>
                </a:solidFill>
              </a:rPr>
              <a:t>Sample Size = 102</a:t>
            </a:r>
            <a:r>
              <a:rPr lang="en-US" sz="1200" u="sng" dirty="0"/>
              <a:t>)</a:t>
            </a:r>
            <a:endParaRPr lang="en-US" sz="1200" dirty="0"/>
          </a:p>
          <a:p>
            <a:pPr algn="ctr"/>
            <a:r>
              <a:rPr lang="en-US" sz="1200" dirty="0"/>
              <a:t>Resectable</a:t>
            </a:r>
          </a:p>
          <a:p>
            <a:pPr algn="ctr"/>
            <a:r>
              <a:rPr lang="en-US" sz="1200" dirty="0"/>
              <a:t>Borderline Resectable</a:t>
            </a:r>
          </a:p>
          <a:p>
            <a:pPr algn="ctr"/>
            <a:r>
              <a:rPr lang="en-US" sz="1200" dirty="0"/>
              <a:t>Locally Advanced Type 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7E51245-733A-4A78-89E1-D7DC8C14D91B}"/>
              </a:ext>
            </a:extLst>
          </p:cNvPr>
          <p:cNvSpPr txBox="1"/>
          <p:nvPr/>
        </p:nvSpPr>
        <p:spPr>
          <a:xfrm>
            <a:off x="4339168" y="1837426"/>
            <a:ext cx="3556591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Neoadjuvant Chemotherapy “dealer’s choice”</a:t>
            </a:r>
          </a:p>
          <a:p>
            <a:pPr algn="ctr"/>
            <a:r>
              <a:rPr lang="en-US" sz="1200" dirty="0"/>
              <a:t>(FOLFIRINOX or Gem/Nab)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FD44A51-BAD5-4203-81DD-86CD521B173B}"/>
              </a:ext>
            </a:extLst>
          </p:cNvPr>
          <p:cNvSpPr txBox="1"/>
          <p:nvPr/>
        </p:nvSpPr>
        <p:spPr>
          <a:xfrm>
            <a:off x="3589573" y="2512078"/>
            <a:ext cx="5055781" cy="5770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u="sng" dirty="0"/>
              <a:t>Stratify</a:t>
            </a:r>
            <a:r>
              <a:rPr lang="en-US" sz="1050" dirty="0"/>
              <a:t>: 1. Resectable/Borderline/LA</a:t>
            </a:r>
          </a:p>
          <a:p>
            <a:pPr algn="ctr"/>
            <a:r>
              <a:rPr lang="en-US" sz="1050" dirty="0"/>
              <a:t>2. Neoadjuvant chemotherapy duration (&lt; = 2 months or &gt; 2 months)</a:t>
            </a:r>
          </a:p>
          <a:p>
            <a:pPr algn="ctr"/>
            <a:r>
              <a:rPr lang="en-US" sz="1050" dirty="0"/>
              <a:t>3. Clinical node positivity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C2180A2-7D6B-46DD-9762-84C57E74E515}"/>
              </a:ext>
            </a:extLst>
          </p:cNvPr>
          <p:cNvSpPr txBox="1"/>
          <p:nvPr/>
        </p:nvSpPr>
        <p:spPr>
          <a:xfrm>
            <a:off x="5094873" y="3309807"/>
            <a:ext cx="2025503" cy="3000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Randomize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F25402B-0FD8-47E2-A03F-05A45352C689}"/>
              </a:ext>
            </a:extLst>
          </p:cNvPr>
          <p:cNvSpPr txBox="1"/>
          <p:nvPr/>
        </p:nvSpPr>
        <p:spPr>
          <a:xfrm>
            <a:off x="2003395" y="3690618"/>
            <a:ext cx="2647507" cy="5078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SBRT (25-35Gy over 5 fractions) boost to vascular interface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C45B7B0-1AFA-4521-AB1C-C2E438CEF044}"/>
              </a:ext>
            </a:extLst>
          </p:cNvPr>
          <p:cNvSpPr txBox="1"/>
          <p:nvPr/>
        </p:nvSpPr>
        <p:spPr>
          <a:xfrm>
            <a:off x="7510131" y="3680227"/>
            <a:ext cx="2999012" cy="5078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Concurrent Chemo-RT (50.4 Gy over 28 fractions) with concurrent gemcitabine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F4FEEF6-49B9-4B49-9170-3505D2D968B7}"/>
              </a:ext>
            </a:extLst>
          </p:cNvPr>
          <p:cNvSpPr txBox="1"/>
          <p:nvPr/>
        </p:nvSpPr>
        <p:spPr>
          <a:xfrm>
            <a:off x="4754698" y="4209825"/>
            <a:ext cx="2647507" cy="7155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3-8 weeks-</a:t>
            </a:r>
          </a:p>
          <a:p>
            <a:pPr algn="ctr"/>
            <a:r>
              <a:rPr lang="en-US" sz="1350" dirty="0"/>
              <a:t>Restage- No evidence of distant disease progression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A6DA3D2-F601-4A53-AA65-B3C1B0F9F38A}"/>
              </a:ext>
            </a:extLst>
          </p:cNvPr>
          <p:cNvSpPr txBox="1"/>
          <p:nvPr/>
        </p:nvSpPr>
        <p:spPr>
          <a:xfrm>
            <a:off x="4736469" y="5246160"/>
            <a:ext cx="2647507" cy="3000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Surgical Resection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xmlns="" id="{E8D0A3BC-540D-4E4C-B3AD-81FA36798447}"/>
              </a:ext>
            </a:extLst>
          </p:cNvPr>
          <p:cNvSpPr/>
          <p:nvPr/>
        </p:nvSpPr>
        <p:spPr>
          <a:xfrm>
            <a:off x="5899399" y="1445470"/>
            <a:ext cx="393192" cy="380803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xmlns="" id="{3B1E4DD0-F685-4504-A8CF-E2D6FA835D25}"/>
              </a:ext>
            </a:extLst>
          </p:cNvPr>
          <p:cNvSpPr/>
          <p:nvPr/>
        </p:nvSpPr>
        <p:spPr>
          <a:xfrm>
            <a:off x="5914892" y="2301349"/>
            <a:ext cx="393192" cy="192563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xmlns="" id="{60D227A2-6B71-46EC-B1D3-F408121B3926}"/>
              </a:ext>
            </a:extLst>
          </p:cNvPr>
          <p:cNvSpPr/>
          <p:nvPr/>
        </p:nvSpPr>
        <p:spPr>
          <a:xfrm>
            <a:off x="5911028" y="3122914"/>
            <a:ext cx="393192" cy="162582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xmlns="" id="{7868FDCD-5914-486E-914F-11106327B94D}"/>
              </a:ext>
            </a:extLst>
          </p:cNvPr>
          <p:cNvSpPr/>
          <p:nvPr/>
        </p:nvSpPr>
        <p:spPr>
          <a:xfrm rot="2728261">
            <a:off x="4622366" y="3429643"/>
            <a:ext cx="393192" cy="285999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xmlns="" id="{CCE8B6E9-2FD8-4599-9FF7-94E22D47BB97}"/>
              </a:ext>
            </a:extLst>
          </p:cNvPr>
          <p:cNvSpPr/>
          <p:nvPr/>
        </p:nvSpPr>
        <p:spPr>
          <a:xfrm rot="19015786">
            <a:off x="7184826" y="3372492"/>
            <a:ext cx="393192" cy="296078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xmlns="" id="{20996BCA-75A7-4C9C-9FFD-E400C887309C}"/>
              </a:ext>
            </a:extLst>
          </p:cNvPr>
          <p:cNvSpPr/>
          <p:nvPr/>
        </p:nvSpPr>
        <p:spPr>
          <a:xfrm rot="18631106">
            <a:off x="4358682" y="4218019"/>
            <a:ext cx="113134" cy="445651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xmlns="" id="{2EE4365C-C850-4484-948D-67B6C698B3CF}"/>
              </a:ext>
            </a:extLst>
          </p:cNvPr>
          <p:cNvSpPr/>
          <p:nvPr/>
        </p:nvSpPr>
        <p:spPr>
          <a:xfrm>
            <a:off x="5881854" y="4990422"/>
            <a:ext cx="393192" cy="231858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8F82CB8-B3B7-D840-98AB-B24A17C8161E}"/>
              </a:ext>
            </a:extLst>
          </p:cNvPr>
          <p:cNvSpPr txBox="1"/>
          <p:nvPr/>
        </p:nvSpPr>
        <p:spPr>
          <a:xfrm>
            <a:off x="2977462" y="5781285"/>
            <a:ext cx="8690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Primary Endpoint</a:t>
            </a:r>
            <a:r>
              <a:rPr lang="en-US" dirty="0"/>
              <a:t>: Pathologic Node Positivity</a:t>
            </a:r>
          </a:p>
          <a:p>
            <a:r>
              <a:rPr lang="en-US" u="sng" dirty="0"/>
              <a:t>Secondary Endpoints</a:t>
            </a:r>
            <a:r>
              <a:rPr lang="en-US" dirty="0"/>
              <a:t>: Tumor path response, quality of life, CTCAE toxicity, local recurrence, novel MR response biomarkers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ADC5AA0-1713-BB47-8171-A02C3C4576E7}"/>
              </a:ext>
            </a:extLst>
          </p:cNvPr>
          <p:cNvSpPr txBox="1"/>
          <p:nvPr/>
        </p:nvSpPr>
        <p:spPr>
          <a:xfrm>
            <a:off x="2837482" y="3429000"/>
            <a:ext cx="5597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N=51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DE963C0-6EC3-C347-98AC-2B84CA34CAD7}"/>
              </a:ext>
            </a:extLst>
          </p:cNvPr>
          <p:cNvSpPr txBox="1"/>
          <p:nvPr/>
        </p:nvSpPr>
        <p:spPr>
          <a:xfrm>
            <a:off x="8705677" y="3413436"/>
            <a:ext cx="5597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N=51</a:t>
            </a:r>
          </a:p>
        </p:txBody>
      </p:sp>
      <p:sp>
        <p:nvSpPr>
          <p:cNvPr id="24" name="Arrow: Down 18">
            <a:extLst>
              <a:ext uri="{FF2B5EF4-FFF2-40B4-BE49-F238E27FC236}">
                <a16:creationId xmlns:a16="http://schemas.microsoft.com/office/drawing/2014/main" xmlns="" id="{0566730C-8C94-3E40-8430-FB7B9913E9D0}"/>
              </a:ext>
            </a:extLst>
          </p:cNvPr>
          <p:cNvSpPr/>
          <p:nvPr/>
        </p:nvSpPr>
        <p:spPr>
          <a:xfrm rot="2842919">
            <a:off x="7719870" y="4226662"/>
            <a:ext cx="113134" cy="445651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8A46FCE5-E530-B26B-420E-9EFFAE0FA8C2}"/>
              </a:ext>
            </a:extLst>
          </p:cNvPr>
          <p:cNvGrpSpPr/>
          <p:nvPr/>
        </p:nvGrpSpPr>
        <p:grpSpPr>
          <a:xfrm>
            <a:off x="179055" y="5147969"/>
            <a:ext cx="1470106" cy="1715498"/>
            <a:chOff x="206568" y="3428002"/>
            <a:chExt cx="1470106" cy="1715498"/>
          </a:xfrm>
        </p:grpSpPr>
        <p:pic>
          <p:nvPicPr>
            <p:cNvPr id="25" name="Picture 24" descr="MCW_Logo.ai">
              <a:extLst>
                <a:ext uri="{FF2B5EF4-FFF2-40B4-BE49-F238E27FC236}">
                  <a16:creationId xmlns:a16="http://schemas.microsoft.com/office/drawing/2014/main" xmlns="" id="{860E6C3C-1D15-9AE8-5F13-E0C0DC0618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697"/>
            <a:stretch/>
          </p:blipFill>
          <p:spPr>
            <a:xfrm>
              <a:off x="219024" y="4380850"/>
              <a:ext cx="1457650" cy="762650"/>
            </a:xfrm>
            <a:prstGeom prst="rect">
              <a:avLst/>
            </a:prstGeom>
          </p:spPr>
        </p:pic>
        <p:pic>
          <p:nvPicPr>
            <p:cNvPr id="26" name="Picture 25" descr="MCW_Logo_Green_Tag_box.ai">
              <a:extLst>
                <a:ext uri="{FF2B5EF4-FFF2-40B4-BE49-F238E27FC236}">
                  <a16:creationId xmlns:a16="http://schemas.microsoft.com/office/drawing/2014/main" xmlns="" id="{34D5BBCC-98DF-5463-634C-B245F4B69B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7840"/>
            <a:stretch/>
          </p:blipFill>
          <p:spPr>
            <a:xfrm>
              <a:off x="206568" y="3428002"/>
              <a:ext cx="1409700" cy="1231239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426C167B-7039-F907-0CAC-FD3F910BEB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4211" y="5147969"/>
            <a:ext cx="2549863" cy="78132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C9BEBF2-812F-76B8-6E9D-BF00F2989421}"/>
              </a:ext>
            </a:extLst>
          </p:cNvPr>
          <p:cNvSpPr txBox="1"/>
          <p:nvPr/>
        </p:nvSpPr>
        <p:spPr>
          <a:xfrm>
            <a:off x="400525" y="1333672"/>
            <a:ext cx="3205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September 2022: 62 patients have been enrolled and randomized</a:t>
            </a:r>
          </a:p>
        </p:txBody>
      </p:sp>
    </p:spTree>
    <p:extLst>
      <p:ext uri="{BB962C8B-B14F-4D97-AF65-F5344CB8AC3E}">
        <p14:creationId xmlns:p14="http://schemas.microsoft.com/office/powerpoint/2010/main" val="3608816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0185865-F1B9-55D4-8254-DDB971B6B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649" y="175060"/>
            <a:ext cx="2569185" cy="2322087"/>
          </a:xfrm>
          <a:prstGeom prst="rect">
            <a:avLst/>
          </a:prstGeom>
        </p:spPr>
      </p:pic>
      <p:pic>
        <p:nvPicPr>
          <p:cNvPr id="4" name="Picture 3" descr="19facc28-c8b8-4d84-8b3d-f84c86339278@prod">
            <a:extLst>
              <a:ext uri="{FF2B5EF4-FFF2-40B4-BE49-F238E27FC236}">
                <a16:creationId xmlns:a16="http://schemas.microsoft.com/office/drawing/2014/main" xmlns="" id="{8E3BB5E9-F007-1129-D1E5-D83DAD7D7C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63"/>
          <a:stretch/>
        </p:blipFill>
        <p:spPr bwMode="auto">
          <a:xfrm>
            <a:off x="8521708" y="299191"/>
            <a:ext cx="3230605" cy="207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E2CFDE3-DAAF-F270-63AF-226BF7CD8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420" y="2708438"/>
            <a:ext cx="8052941" cy="38503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54066B4-26C0-C3E1-4DF6-5F25C4FEA2FE}"/>
              </a:ext>
            </a:extLst>
          </p:cNvPr>
          <p:cNvSpPr txBox="1"/>
          <p:nvPr/>
        </p:nvSpPr>
        <p:spPr>
          <a:xfrm>
            <a:off x="9023312" y="6549763"/>
            <a:ext cx="3168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Hall WA, CA: Cancer J Clin,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4E3649E-3F70-1320-EBA9-FD1B19142A53}"/>
              </a:ext>
            </a:extLst>
          </p:cNvPr>
          <p:cNvSpPr txBox="1"/>
          <p:nvPr/>
        </p:nvSpPr>
        <p:spPr>
          <a:xfrm>
            <a:off x="439687" y="889741"/>
            <a:ext cx="11179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u="sng" dirty="0"/>
              <a:t>SBRT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BF43EA0-E19B-43C9-C6FA-C75F5C6A50B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571" t="13680" r="2777" b="5269"/>
          <a:stretch/>
        </p:blipFill>
        <p:spPr>
          <a:xfrm>
            <a:off x="8400361" y="2532814"/>
            <a:ext cx="3549774" cy="19161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F40AD78-EF1E-9189-EF84-858BDE06F04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16" t="23098" r="26584" b="3490"/>
          <a:stretch/>
        </p:blipFill>
        <p:spPr>
          <a:xfrm>
            <a:off x="8890290" y="4633622"/>
            <a:ext cx="2493440" cy="19161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D2AE258-69F0-9019-777E-DFC2E3A8BB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0473" y="252656"/>
            <a:ext cx="2930131" cy="216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47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DCD8722-BC31-0647-ACAC-74DBAE567BD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11176000" cy="6553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D784094-9E22-A22D-56D3-B247D6C62986}"/>
              </a:ext>
            </a:extLst>
          </p:cNvPr>
          <p:cNvSpPr txBox="1"/>
          <p:nvPr/>
        </p:nvSpPr>
        <p:spPr>
          <a:xfrm>
            <a:off x="438764" y="192435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  <a:latin typeface="Helvetica Neue" panose="02000503000000020004" pitchFamily="2" charset="0"/>
              </a:rPr>
              <a:t>NCT04808323</a:t>
            </a:r>
          </a:p>
        </p:txBody>
      </p:sp>
    </p:spTree>
    <p:extLst>
      <p:ext uri="{BB962C8B-B14F-4D97-AF65-F5344CB8AC3E}">
        <p14:creationId xmlns:p14="http://schemas.microsoft.com/office/powerpoint/2010/main" val="130647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06124FD-728B-3AF3-FD78-D20D5EBB2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904" y="725090"/>
            <a:ext cx="5686162" cy="540781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C6E3B0FA-2155-9136-B254-C1729CD0DF8B}"/>
              </a:ext>
            </a:extLst>
          </p:cNvPr>
          <p:cNvGrpSpPr/>
          <p:nvPr/>
        </p:nvGrpSpPr>
        <p:grpSpPr>
          <a:xfrm>
            <a:off x="42335" y="5159436"/>
            <a:ext cx="1470106" cy="1715498"/>
            <a:chOff x="206568" y="3428002"/>
            <a:chExt cx="1470106" cy="1715498"/>
          </a:xfrm>
        </p:grpSpPr>
        <p:pic>
          <p:nvPicPr>
            <p:cNvPr id="6" name="Picture 5" descr="MCW_Logo.ai">
              <a:extLst>
                <a:ext uri="{FF2B5EF4-FFF2-40B4-BE49-F238E27FC236}">
                  <a16:creationId xmlns:a16="http://schemas.microsoft.com/office/drawing/2014/main" xmlns="" id="{AD4EDD8B-40AD-4118-4591-6DDED79CF3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697"/>
            <a:stretch/>
          </p:blipFill>
          <p:spPr>
            <a:xfrm>
              <a:off x="219024" y="4380850"/>
              <a:ext cx="1457650" cy="762650"/>
            </a:xfrm>
            <a:prstGeom prst="rect">
              <a:avLst/>
            </a:prstGeom>
          </p:spPr>
        </p:pic>
        <p:pic>
          <p:nvPicPr>
            <p:cNvPr id="7" name="Picture 6" descr="MCW_Logo_Green_Tag_box.ai">
              <a:extLst>
                <a:ext uri="{FF2B5EF4-FFF2-40B4-BE49-F238E27FC236}">
                  <a16:creationId xmlns:a16="http://schemas.microsoft.com/office/drawing/2014/main" xmlns="" id="{DAB041E0-0F68-7386-0195-E95FE8513A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7840"/>
            <a:stretch/>
          </p:blipFill>
          <p:spPr>
            <a:xfrm>
              <a:off x="206568" y="3428002"/>
              <a:ext cx="1409700" cy="12312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1108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59EB018-CE27-784F-BA8F-E16939098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58" y="725090"/>
            <a:ext cx="5686162" cy="54078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401DEAB-7665-094F-B17E-A034D32CC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971" y="725089"/>
            <a:ext cx="5686162" cy="54078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0EA86D5-34D6-9F42-B38F-033BB93AFB7D}"/>
              </a:ext>
            </a:extLst>
          </p:cNvPr>
          <p:cNvSpPr/>
          <p:nvPr/>
        </p:nvSpPr>
        <p:spPr>
          <a:xfrm>
            <a:off x="254258" y="2796988"/>
            <a:ext cx="5686162" cy="3335920"/>
          </a:xfrm>
          <a:prstGeom prst="rect">
            <a:avLst/>
          </a:prstGeom>
          <a:solidFill>
            <a:schemeClr val="accent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E8A0F2ED-67E4-0A46-B727-90F77A666FFD}"/>
              </a:ext>
            </a:extLst>
          </p:cNvPr>
          <p:cNvSpPr/>
          <p:nvPr/>
        </p:nvSpPr>
        <p:spPr>
          <a:xfrm>
            <a:off x="7351059" y="3160061"/>
            <a:ext cx="2635623" cy="2792504"/>
          </a:xfrm>
          <a:custGeom>
            <a:avLst/>
            <a:gdLst>
              <a:gd name="connsiteX0" fmla="*/ 591670 w 2008094"/>
              <a:gd name="connsiteY0" fmla="*/ 71718 h 2017059"/>
              <a:gd name="connsiteX1" fmla="*/ 564776 w 2008094"/>
              <a:gd name="connsiteY1" fmla="*/ 134471 h 2017059"/>
              <a:gd name="connsiteX2" fmla="*/ 546847 w 2008094"/>
              <a:gd name="connsiteY2" fmla="*/ 161365 h 2017059"/>
              <a:gd name="connsiteX3" fmla="*/ 537882 w 2008094"/>
              <a:gd name="connsiteY3" fmla="*/ 188259 h 2017059"/>
              <a:gd name="connsiteX4" fmla="*/ 457200 w 2008094"/>
              <a:gd name="connsiteY4" fmla="*/ 259977 h 2017059"/>
              <a:gd name="connsiteX5" fmla="*/ 439270 w 2008094"/>
              <a:gd name="connsiteY5" fmla="*/ 286871 h 2017059"/>
              <a:gd name="connsiteX6" fmla="*/ 358588 w 2008094"/>
              <a:gd name="connsiteY6" fmla="*/ 358588 h 2017059"/>
              <a:gd name="connsiteX7" fmla="*/ 295835 w 2008094"/>
              <a:gd name="connsiteY7" fmla="*/ 430306 h 2017059"/>
              <a:gd name="connsiteX8" fmla="*/ 268941 w 2008094"/>
              <a:gd name="connsiteY8" fmla="*/ 448235 h 2017059"/>
              <a:gd name="connsiteX9" fmla="*/ 233082 w 2008094"/>
              <a:gd name="connsiteY9" fmla="*/ 484094 h 2017059"/>
              <a:gd name="connsiteX10" fmla="*/ 179294 w 2008094"/>
              <a:gd name="connsiteY10" fmla="*/ 528918 h 2017059"/>
              <a:gd name="connsiteX11" fmla="*/ 152400 w 2008094"/>
              <a:gd name="connsiteY11" fmla="*/ 546847 h 2017059"/>
              <a:gd name="connsiteX12" fmla="*/ 134470 w 2008094"/>
              <a:gd name="connsiteY12" fmla="*/ 564777 h 2017059"/>
              <a:gd name="connsiteX13" fmla="*/ 80682 w 2008094"/>
              <a:gd name="connsiteY13" fmla="*/ 609600 h 2017059"/>
              <a:gd name="connsiteX14" fmla="*/ 62753 w 2008094"/>
              <a:gd name="connsiteY14" fmla="*/ 636494 h 2017059"/>
              <a:gd name="connsiteX15" fmla="*/ 26894 w 2008094"/>
              <a:gd name="connsiteY15" fmla="*/ 681318 h 2017059"/>
              <a:gd name="connsiteX16" fmla="*/ 0 w 2008094"/>
              <a:gd name="connsiteY16" fmla="*/ 788894 h 2017059"/>
              <a:gd name="connsiteX17" fmla="*/ 8965 w 2008094"/>
              <a:gd name="connsiteY17" fmla="*/ 914400 h 2017059"/>
              <a:gd name="connsiteX18" fmla="*/ 44823 w 2008094"/>
              <a:gd name="connsiteY18" fmla="*/ 1039906 h 2017059"/>
              <a:gd name="connsiteX19" fmla="*/ 53788 w 2008094"/>
              <a:gd name="connsiteY19" fmla="*/ 1066800 h 2017059"/>
              <a:gd name="connsiteX20" fmla="*/ 89647 w 2008094"/>
              <a:gd name="connsiteY20" fmla="*/ 1147482 h 2017059"/>
              <a:gd name="connsiteX21" fmla="*/ 134470 w 2008094"/>
              <a:gd name="connsiteY21" fmla="*/ 1228165 h 2017059"/>
              <a:gd name="connsiteX22" fmla="*/ 170329 w 2008094"/>
              <a:gd name="connsiteY22" fmla="*/ 1264024 h 2017059"/>
              <a:gd name="connsiteX23" fmla="*/ 188259 w 2008094"/>
              <a:gd name="connsiteY23" fmla="*/ 1407459 h 2017059"/>
              <a:gd name="connsiteX24" fmla="*/ 197223 w 2008094"/>
              <a:gd name="connsiteY24" fmla="*/ 1443318 h 2017059"/>
              <a:gd name="connsiteX25" fmla="*/ 215153 w 2008094"/>
              <a:gd name="connsiteY25" fmla="*/ 1461247 h 2017059"/>
              <a:gd name="connsiteX26" fmla="*/ 251012 w 2008094"/>
              <a:gd name="connsiteY26" fmla="*/ 1541929 h 2017059"/>
              <a:gd name="connsiteX27" fmla="*/ 259976 w 2008094"/>
              <a:gd name="connsiteY27" fmla="*/ 1568824 h 2017059"/>
              <a:gd name="connsiteX28" fmla="*/ 304800 w 2008094"/>
              <a:gd name="connsiteY28" fmla="*/ 1604682 h 2017059"/>
              <a:gd name="connsiteX29" fmla="*/ 322729 w 2008094"/>
              <a:gd name="connsiteY29" fmla="*/ 1622612 h 2017059"/>
              <a:gd name="connsiteX30" fmla="*/ 421341 w 2008094"/>
              <a:gd name="connsiteY30" fmla="*/ 1649506 h 2017059"/>
              <a:gd name="connsiteX31" fmla="*/ 484094 w 2008094"/>
              <a:gd name="connsiteY31" fmla="*/ 1676400 h 2017059"/>
              <a:gd name="connsiteX32" fmla="*/ 564776 w 2008094"/>
              <a:gd name="connsiteY32" fmla="*/ 1730188 h 2017059"/>
              <a:gd name="connsiteX33" fmla="*/ 609600 w 2008094"/>
              <a:gd name="connsiteY33" fmla="*/ 1766047 h 2017059"/>
              <a:gd name="connsiteX34" fmla="*/ 672353 w 2008094"/>
              <a:gd name="connsiteY34" fmla="*/ 1819835 h 2017059"/>
              <a:gd name="connsiteX35" fmla="*/ 699247 w 2008094"/>
              <a:gd name="connsiteY35" fmla="*/ 1828800 h 2017059"/>
              <a:gd name="connsiteX36" fmla="*/ 726141 w 2008094"/>
              <a:gd name="connsiteY36" fmla="*/ 1846729 h 2017059"/>
              <a:gd name="connsiteX37" fmla="*/ 779929 w 2008094"/>
              <a:gd name="connsiteY37" fmla="*/ 1864659 h 2017059"/>
              <a:gd name="connsiteX38" fmla="*/ 1147482 w 2008094"/>
              <a:gd name="connsiteY38" fmla="*/ 1864659 h 2017059"/>
              <a:gd name="connsiteX39" fmla="*/ 1228165 w 2008094"/>
              <a:gd name="connsiteY39" fmla="*/ 1882588 h 2017059"/>
              <a:gd name="connsiteX40" fmla="*/ 1264023 w 2008094"/>
              <a:gd name="connsiteY40" fmla="*/ 1900518 h 2017059"/>
              <a:gd name="connsiteX41" fmla="*/ 1299882 w 2008094"/>
              <a:gd name="connsiteY41" fmla="*/ 1909482 h 2017059"/>
              <a:gd name="connsiteX42" fmla="*/ 1326776 w 2008094"/>
              <a:gd name="connsiteY42" fmla="*/ 1927412 h 2017059"/>
              <a:gd name="connsiteX43" fmla="*/ 1353670 w 2008094"/>
              <a:gd name="connsiteY43" fmla="*/ 1936377 h 2017059"/>
              <a:gd name="connsiteX44" fmla="*/ 1380565 w 2008094"/>
              <a:gd name="connsiteY44" fmla="*/ 1954306 h 2017059"/>
              <a:gd name="connsiteX45" fmla="*/ 1407459 w 2008094"/>
              <a:gd name="connsiteY45" fmla="*/ 1963271 h 2017059"/>
              <a:gd name="connsiteX46" fmla="*/ 1434353 w 2008094"/>
              <a:gd name="connsiteY46" fmla="*/ 1981200 h 2017059"/>
              <a:gd name="connsiteX47" fmla="*/ 1461247 w 2008094"/>
              <a:gd name="connsiteY47" fmla="*/ 1990165 h 2017059"/>
              <a:gd name="connsiteX48" fmla="*/ 1515035 w 2008094"/>
              <a:gd name="connsiteY48" fmla="*/ 2017059 h 2017059"/>
              <a:gd name="connsiteX49" fmla="*/ 1649506 w 2008094"/>
              <a:gd name="connsiteY49" fmla="*/ 2008094 h 2017059"/>
              <a:gd name="connsiteX50" fmla="*/ 1685365 w 2008094"/>
              <a:gd name="connsiteY50" fmla="*/ 1999129 h 2017059"/>
              <a:gd name="connsiteX51" fmla="*/ 1766047 w 2008094"/>
              <a:gd name="connsiteY51" fmla="*/ 1972235 h 2017059"/>
              <a:gd name="connsiteX52" fmla="*/ 1846729 w 2008094"/>
              <a:gd name="connsiteY52" fmla="*/ 1945341 h 2017059"/>
              <a:gd name="connsiteX53" fmla="*/ 1873623 w 2008094"/>
              <a:gd name="connsiteY53" fmla="*/ 1936377 h 2017059"/>
              <a:gd name="connsiteX54" fmla="*/ 1954306 w 2008094"/>
              <a:gd name="connsiteY54" fmla="*/ 1873624 h 2017059"/>
              <a:gd name="connsiteX55" fmla="*/ 1990165 w 2008094"/>
              <a:gd name="connsiteY55" fmla="*/ 1837765 h 2017059"/>
              <a:gd name="connsiteX56" fmla="*/ 2008094 w 2008094"/>
              <a:gd name="connsiteY56" fmla="*/ 1783977 h 2017059"/>
              <a:gd name="connsiteX57" fmla="*/ 1999129 w 2008094"/>
              <a:gd name="connsiteY57" fmla="*/ 1443318 h 2017059"/>
              <a:gd name="connsiteX58" fmla="*/ 1990165 w 2008094"/>
              <a:gd name="connsiteY58" fmla="*/ 1416424 h 2017059"/>
              <a:gd name="connsiteX59" fmla="*/ 1963270 w 2008094"/>
              <a:gd name="connsiteY59" fmla="*/ 1326777 h 2017059"/>
              <a:gd name="connsiteX60" fmla="*/ 1918447 w 2008094"/>
              <a:gd name="connsiteY60" fmla="*/ 1290918 h 2017059"/>
              <a:gd name="connsiteX61" fmla="*/ 1900517 w 2008094"/>
              <a:gd name="connsiteY61" fmla="*/ 1156447 h 2017059"/>
              <a:gd name="connsiteX62" fmla="*/ 1873623 w 2008094"/>
              <a:gd name="connsiteY62" fmla="*/ 1004047 h 2017059"/>
              <a:gd name="connsiteX63" fmla="*/ 1810870 w 2008094"/>
              <a:gd name="connsiteY63" fmla="*/ 977153 h 2017059"/>
              <a:gd name="connsiteX64" fmla="*/ 1488141 w 2008094"/>
              <a:gd name="connsiteY64" fmla="*/ 950259 h 2017059"/>
              <a:gd name="connsiteX65" fmla="*/ 1452282 w 2008094"/>
              <a:gd name="connsiteY65" fmla="*/ 932329 h 2017059"/>
              <a:gd name="connsiteX66" fmla="*/ 1416423 w 2008094"/>
              <a:gd name="connsiteY66" fmla="*/ 923365 h 2017059"/>
              <a:gd name="connsiteX67" fmla="*/ 1389529 w 2008094"/>
              <a:gd name="connsiteY67" fmla="*/ 905435 h 2017059"/>
              <a:gd name="connsiteX68" fmla="*/ 1335741 w 2008094"/>
              <a:gd name="connsiteY68" fmla="*/ 887506 h 2017059"/>
              <a:gd name="connsiteX69" fmla="*/ 1308847 w 2008094"/>
              <a:gd name="connsiteY69" fmla="*/ 869577 h 2017059"/>
              <a:gd name="connsiteX70" fmla="*/ 1255059 w 2008094"/>
              <a:gd name="connsiteY70" fmla="*/ 851647 h 2017059"/>
              <a:gd name="connsiteX71" fmla="*/ 1183341 w 2008094"/>
              <a:gd name="connsiteY71" fmla="*/ 815788 h 2017059"/>
              <a:gd name="connsiteX72" fmla="*/ 1156447 w 2008094"/>
              <a:gd name="connsiteY72" fmla="*/ 806824 h 2017059"/>
              <a:gd name="connsiteX73" fmla="*/ 1129553 w 2008094"/>
              <a:gd name="connsiteY73" fmla="*/ 788894 h 2017059"/>
              <a:gd name="connsiteX74" fmla="*/ 1093694 w 2008094"/>
              <a:gd name="connsiteY74" fmla="*/ 779929 h 2017059"/>
              <a:gd name="connsiteX75" fmla="*/ 1066800 w 2008094"/>
              <a:gd name="connsiteY75" fmla="*/ 770965 h 2017059"/>
              <a:gd name="connsiteX76" fmla="*/ 1039906 w 2008094"/>
              <a:gd name="connsiteY76" fmla="*/ 753035 h 2017059"/>
              <a:gd name="connsiteX77" fmla="*/ 1004047 w 2008094"/>
              <a:gd name="connsiteY77" fmla="*/ 735106 h 2017059"/>
              <a:gd name="connsiteX78" fmla="*/ 968188 w 2008094"/>
              <a:gd name="connsiteY78" fmla="*/ 699247 h 2017059"/>
              <a:gd name="connsiteX79" fmla="*/ 941294 w 2008094"/>
              <a:gd name="connsiteY79" fmla="*/ 672353 h 2017059"/>
              <a:gd name="connsiteX80" fmla="*/ 932329 w 2008094"/>
              <a:gd name="connsiteY80" fmla="*/ 645459 h 2017059"/>
              <a:gd name="connsiteX81" fmla="*/ 914400 w 2008094"/>
              <a:gd name="connsiteY81" fmla="*/ 627529 h 2017059"/>
              <a:gd name="connsiteX82" fmla="*/ 878541 w 2008094"/>
              <a:gd name="connsiteY82" fmla="*/ 546847 h 2017059"/>
              <a:gd name="connsiteX83" fmla="*/ 869576 w 2008094"/>
              <a:gd name="connsiteY83" fmla="*/ 457200 h 2017059"/>
              <a:gd name="connsiteX84" fmla="*/ 860612 w 2008094"/>
              <a:gd name="connsiteY84" fmla="*/ 412377 h 2017059"/>
              <a:gd name="connsiteX85" fmla="*/ 851647 w 2008094"/>
              <a:gd name="connsiteY85" fmla="*/ 331694 h 2017059"/>
              <a:gd name="connsiteX86" fmla="*/ 842682 w 2008094"/>
              <a:gd name="connsiteY86" fmla="*/ 80682 h 2017059"/>
              <a:gd name="connsiteX87" fmla="*/ 824753 w 2008094"/>
              <a:gd name="connsiteY87" fmla="*/ 53788 h 2017059"/>
              <a:gd name="connsiteX88" fmla="*/ 797859 w 2008094"/>
              <a:gd name="connsiteY88" fmla="*/ 44824 h 2017059"/>
              <a:gd name="connsiteX89" fmla="*/ 779929 w 2008094"/>
              <a:gd name="connsiteY89" fmla="*/ 26894 h 2017059"/>
              <a:gd name="connsiteX90" fmla="*/ 753035 w 2008094"/>
              <a:gd name="connsiteY90" fmla="*/ 17929 h 2017059"/>
              <a:gd name="connsiteX91" fmla="*/ 726141 w 2008094"/>
              <a:gd name="connsiteY91" fmla="*/ 0 h 2017059"/>
              <a:gd name="connsiteX92" fmla="*/ 627529 w 2008094"/>
              <a:gd name="connsiteY92" fmla="*/ 8965 h 2017059"/>
              <a:gd name="connsiteX93" fmla="*/ 600635 w 2008094"/>
              <a:gd name="connsiteY93" fmla="*/ 17929 h 2017059"/>
              <a:gd name="connsiteX94" fmla="*/ 591670 w 2008094"/>
              <a:gd name="connsiteY94" fmla="*/ 71718 h 2017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008094" h="2017059">
                <a:moveTo>
                  <a:pt x="591670" y="71718"/>
                </a:moveTo>
                <a:cubicBezTo>
                  <a:pt x="585694" y="91142"/>
                  <a:pt x="574953" y="114116"/>
                  <a:pt x="564776" y="134471"/>
                </a:cubicBezTo>
                <a:cubicBezTo>
                  <a:pt x="559958" y="144108"/>
                  <a:pt x="551665" y="151728"/>
                  <a:pt x="546847" y="161365"/>
                </a:cubicBezTo>
                <a:cubicBezTo>
                  <a:pt x="542621" y="169817"/>
                  <a:pt x="543684" y="180800"/>
                  <a:pt x="537882" y="188259"/>
                </a:cubicBezTo>
                <a:cubicBezTo>
                  <a:pt x="504818" y="230770"/>
                  <a:pt x="493148" y="236011"/>
                  <a:pt x="457200" y="259977"/>
                </a:cubicBezTo>
                <a:cubicBezTo>
                  <a:pt x="451223" y="268942"/>
                  <a:pt x="446428" y="278818"/>
                  <a:pt x="439270" y="286871"/>
                </a:cubicBezTo>
                <a:cubicBezTo>
                  <a:pt x="394609" y="337114"/>
                  <a:pt x="399464" y="331338"/>
                  <a:pt x="358588" y="358588"/>
                </a:cubicBezTo>
                <a:cubicBezTo>
                  <a:pt x="339634" y="387019"/>
                  <a:pt x="327301" y="409329"/>
                  <a:pt x="295835" y="430306"/>
                </a:cubicBezTo>
                <a:cubicBezTo>
                  <a:pt x="286870" y="436282"/>
                  <a:pt x="277121" y="441223"/>
                  <a:pt x="268941" y="448235"/>
                </a:cubicBezTo>
                <a:cubicBezTo>
                  <a:pt x="256106" y="459236"/>
                  <a:pt x="247147" y="474717"/>
                  <a:pt x="233082" y="484094"/>
                </a:cubicBezTo>
                <a:cubicBezTo>
                  <a:pt x="166302" y="528615"/>
                  <a:pt x="248327" y="471391"/>
                  <a:pt x="179294" y="528918"/>
                </a:cubicBezTo>
                <a:cubicBezTo>
                  <a:pt x="171017" y="535815"/>
                  <a:pt x="160813" y="540116"/>
                  <a:pt x="152400" y="546847"/>
                </a:cubicBezTo>
                <a:cubicBezTo>
                  <a:pt x="145800" y="552127"/>
                  <a:pt x="141070" y="559497"/>
                  <a:pt x="134470" y="564777"/>
                </a:cubicBezTo>
                <a:cubicBezTo>
                  <a:pt x="99211" y="592984"/>
                  <a:pt x="112625" y="571268"/>
                  <a:pt x="80682" y="609600"/>
                </a:cubicBezTo>
                <a:cubicBezTo>
                  <a:pt x="73785" y="617877"/>
                  <a:pt x="69484" y="628081"/>
                  <a:pt x="62753" y="636494"/>
                </a:cubicBezTo>
                <a:cubicBezTo>
                  <a:pt x="44125" y="659779"/>
                  <a:pt x="40690" y="650276"/>
                  <a:pt x="26894" y="681318"/>
                </a:cubicBezTo>
                <a:cubicBezTo>
                  <a:pt x="7953" y="723936"/>
                  <a:pt x="7517" y="743792"/>
                  <a:pt x="0" y="788894"/>
                </a:cubicBezTo>
                <a:cubicBezTo>
                  <a:pt x="2988" y="830729"/>
                  <a:pt x="3298" y="872843"/>
                  <a:pt x="8965" y="914400"/>
                </a:cubicBezTo>
                <a:cubicBezTo>
                  <a:pt x="14160" y="952499"/>
                  <a:pt x="32383" y="1002587"/>
                  <a:pt x="44823" y="1039906"/>
                </a:cubicBezTo>
                <a:cubicBezTo>
                  <a:pt x="47811" y="1048871"/>
                  <a:pt x="48546" y="1058937"/>
                  <a:pt x="53788" y="1066800"/>
                </a:cubicBezTo>
                <a:cubicBezTo>
                  <a:pt x="82200" y="1109419"/>
                  <a:pt x="68310" y="1083474"/>
                  <a:pt x="89647" y="1147482"/>
                </a:cubicBezTo>
                <a:cubicBezTo>
                  <a:pt x="100920" y="1181301"/>
                  <a:pt x="103645" y="1197340"/>
                  <a:pt x="134470" y="1228165"/>
                </a:cubicBezTo>
                <a:lnTo>
                  <a:pt x="170329" y="1264024"/>
                </a:lnTo>
                <a:cubicBezTo>
                  <a:pt x="184640" y="1450061"/>
                  <a:pt x="165852" y="1329033"/>
                  <a:pt x="188259" y="1407459"/>
                </a:cubicBezTo>
                <a:cubicBezTo>
                  <a:pt x="191644" y="1419306"/>
                  <a:pt x="191713" y="1432298"/>
                  <a:pt x="197223" y="1443318"/>
                </a:cubicBezTo>
                <a:cubicBezTo>
                  <a:pt x="201003" y="1450878"/>
                  <a:pt x="209176" y="1455271"/>
                  <a:pt x="215153" y="1461247"/>
                </a:cubicBezTo>
                <a:cubicBezTo>
                  <a:pt x="236489" y="1525256"/>
                  <a:pt x="222598" y="1499310"/>
                  <a:pt x="251012" y="1541929"/>
                </a:cubicBezTo>
                <a:cubicBezTo>
                  <a:pt x="254000" y="1550894"/>
                  <a:pt x="255114" y="1560721"/>
                  <a:pt x="259976" y="1568824"/>
                </a:cubicBezTo>
                <a:cubicBezTo>
                  <a:pt x="269965" y="1585473"/>
                  <a:pt x="290708" y="1593408"/>
                  <a:pt x="304800" y="1604682"/>
                </a:cubicBezTo>
                <a:cubicBezTo>
                  <a:pt x="311400" y="1609962"/>
                  <a:pt x="315169" y="1618832"/>
                  <a:pt x="322729" y="1622612"/>
                </a:cubicBezTo>
                <a:cubicBezTo>
                  <a:pt x="361190" y="1641843"/>
                  <a:pt x="381996" y="1639670"/>
                  <a:pt x="421341" y="1649506"/>
                </a:cubicBezTo>
                <a:cubicBezTo>
                  <a:pt x="447720" y="1656101"/>
                  <a:pt x="458440" y="1663573"/>
                  <a:pt x="484094" y="1676400"/>
                </a:cubicBezTo>
                <a:cubicBezTo>
                  <a:pt x="537629" y="1729936"/>
                  <a:pt x="508418" y="1716100"/>
                  <a:pt x="564776" y="1730188"/>
                </a:cubicBezTo>
                <a:cubicBezTo>
                  <a:pt x="625812" y="1791224"/>
                  <a:pt x="530437" y="1698193"/>
                  <a:pt x="609600" y="1766047"/>
                </a:cubicBezTo>
                <a:cubicBezTo>
                  <a:pt x="640482" y="1792517"/>
                  <a:pt x="639422" y="1803370"/>
                  <a:pt x="672353" y="1819835"/>
                </a:cubicBezTo>
                <a:cubicBezTo>
                  <a:pt x="680805" y="1824061"/>
                  <a:pt x="690795" y="1824574"/>
                  <a:pt x="699247" y="1828800"/>
                </a:cubicBezTo>
                <a:cubicBezTo>
                  <a:pt x="708884" y="1833618"/>
                  <a:pt x="716295" y="1842353"/>
                  <a:pt x="726141" y="1846729"/>
                </a:cubicBezTo>
                <a:cubicBezTo>
                  <a:pt x="743411" y="1854405"/>
                  <a:pt x="779929" y="1864659"/>
                  <a:pt x="779929" y="1864659"/>
                </a:cubicBezTo>
                <a:cubicBezTo>
                  <a:pt x="966407" y="1854844"/>
                  <a:pt x="950839" y="1850092"/>
                  <a:pt x="1147482" y="1864659"/>
                </a:cubicBezTo>
                <a:cubicBezTo>
                  <a:pt x="1163649" y="1865857"/>
                  <a:pt x="1210465" y="1878163"/>
                  <a:pt x="1228165" y="1882588"/>
                </a:cubicBezTo>
                <a:cubicBezTo>
                  <a:pt x="1240118" y="1888565"/>
                  <a:pt x="1251510" y="1895826"/>
                  <a:pt x="1264023" y="1900518"/>
                </a:cubicBezTo>
                <a:cubicBezTo>
                  <a:pt x="1275559" y="1904844"/>
                  <a:pt x="1288557" y="1904629"/>
                  <a:pt x="1299882" y="1909482"/>
                </a:cubicBezTo>
                <a:cubicBezTo>
                  <a:pt x="1309785" y="1913726"/>
                  <a:pt x="1317139" y="1922593"/>
                  <a:pt x="1326776" y="1927412"/>
                </a:cubicBezTo>
                <a:cubicBezTo>
                  <a:pt x="1335228" y="1931638"/>
                  <a:pt x="1345218" y="1932151"/>
                  <a:pt x="1353670" y="1936377"/>
                </a:cubicBezTo>
                <a:cubicBezTo>
                  <a:pt x="1363307" y="1941195"/>
                  <a:pt x="1370928" y="1949488"/>
                  <a:pt x="1380565" y="1954306"/>
                </a:cubicBezTo>
                <a:cubicBezTo>
                  <a:pt x="1389017" y="1958532"/>
                  <a:pt x="1399007" y="1959045"/>
                  <a:pt x="1407459" y="1963271"/>
                </a:cubicBezTo>
                <a:cubicBezTo>
                  <a:pt x="1417096" y="1968089"/>
                  <a:pt x="1424716" y="1976382"/>
                  <a:pt x="1434353" y="1981200"/>
                </a:cubicBezTo>
                <a:cubicBezTo>
                  <a:pt x="1442805" y="1985426"/>
                  <a:pt x="1452795" y="1985939"/>
                  <a:pt x="1461247" y="1990165"/>
                </a:cubicBezTo>
                <a:cubicBezTo>
                  <a:pt x="1530760" y="2024922"/>
                  <a:pt x="1447436" y="1994525"/>
                  <a:pt x="1515035" y="2017059"/>
                </a:cubicBezTo>
                <a:cubicBezTo>
                  <a:pt x="1559859" y="2014071"/>
                  <a:pt x="1604830" y="2012797"/>
                  <a:pt x="1649506" y="2008094"/>
                </a:cubicBezTo>
                <a:cubicBezTo>
                  <a:pt x="1661759" y="2006804"/>
                  <a:pt x="1673564" y="2002669"/>
                  <a:pt x="1685365" y="1999129"/>
                </a:cubicBezTo>
                <a:cubicBezTo>
                  <a:pt x="1685415" y="1999114"/>
                  <a:pt x="1752575" y="1976725"/>
                  <a:pt x="1766047" y="1972235"/>
                </a:cubicBezTo>
                <a:lnTo>
                  <a:pt x="1846729" y="1945341"/>
                </a:lnTo>
                <a:lnTo>
                  <a:pt x="1873623" y="1936377"/>
                </a:lnTo>
                <a:cubicBezTo>
                  <a:pt x="1927897" y="1882103"/>
                  <a:pt x="1899547" y="1901003"/>
                  <a:pt x="1954306" y="1873624"/>
                </a:cubicBezTo>
                <a:cubicBezTo>
                  <a:pt x="1966259" y="1861671"/>
                  <a:pt x="1984820" y="1853802"/>
                  <a:pt x="1990165" y="1837765"/>
                </a:cubicBezTo>
                <a:lnTo>
                  <a:pt x="2008094" y="1783977"/>
                </a:lnTo>
                <a:cubicBezTo>
                  <a:pt x="2005106" y="1670424"/>
                  <a:pt x="2004663" y="1556775"/>
                  <a:pt x="1999129" y="1443318"/>
                </a:cubicBezTo>
                <a:cubicBezTo>
                  <a:pt x="1998669" y="1433880"/>
                  <a:pt x="1992761" y="1425510"/>
                  <a:pt x="1990165" y="1416424"/>
                </a:cubicBezTo>
                <a:cubicBezTo>
                  <a:pt x="1985290" y="1399360"/>
                  <a:pt x="1971792" y="1335299"/>
                  <a:pt x="1963270" y="1326777"/>
                </a:cubicBezTo>
                <a:cubicBezTo>
                  <a:pt x="1937723" y="1301228"/>
                  <a:pt x="1952374" y="1313535"/>
                  <a:pt x="1918447" y="1290918"/>
                </a:cubicBezTo>
                <a:cubicBezTo>
                  <a:pt x="1909464" y="1228038"/>
                  <a:pt x="1908239" y="1222084"/>
                  <a:pt x="1900517" y="1156447"/>
                </a:cubicBezTo>
                <a:cubicBezTo>
                  <a:pt x="1899530" y="1148057"/>
                  <a:pt x="1888374" y="1013881"/>
                  <a:pt x="1873623" y="1004047"/>
                </a:cubicBezTo>
                <a:cubicBezTo>
                  <a:pt x="1830956" y="975603"/>
                  <a:pt x="1863496" y="992941"/>
                  <a:pt x="1810870" y="977153"/>
                </a:cubicBezTo>
                <a:cubicBezTo>
                  <a:pt x="1654630" y="930281"/>
                  <a:pt x="1858352" y="962600"/>
                  <a:pt x="1488141" y="950259"/>
                </a:cubicBezTo>
                <a:cubicBezTo>
                  <a:pt x="1476188" y="944282"/>
                  <a:pt x="1464795" y="937021"/>
                  <a:pt x="1452282" y="932329"/>
                </a:cubicBezTo>
                <a:cubicBezTo>
                  <a:pt x="1440746" y="928003"/>
                  <a:pt x="1427748" y="928218"/>
                  <a:pt x="1416423" y="923365"/>
                </a:cubicBezTo>
                <a:cubicBezTo>
                  <a:pt x="1406520" y="919121"/>
                  <a:pt x="1399375" y="909811"/>
                  <a:pt x="1389529" y="905435"/>
                </a:cubicBezTo>
                <a:cubicBezTo>
                  <a:pt x="1372259" y="897759"/>
                  <a:pt x="1351466" y="897989"/>
                  <a:pt x="1335741" y="887506"/>
                </a:cubicBezTo>
                <a:cubicBezTo>
                  <a:pt x="1326776" y="881530"/>
                  <a:pt x="1318693" y="873953"/>
                  <a:pt x="1308847" y="869577"/>
                </a:cubicBezTo>
                <a:cubicBezTo>
                  <a:pt x="1291577" y="861901"/>
                  <a:pt x="1255059" y="851647"/>
                  <a:pt x="1255059" y="851647"/>
                </a:cubicBezTo>
                <a:cubicBezTo>
                  <a:pt x="1223765" y="820355"/>
                  <a:pt x="1245146" y="836390"/>
                  <a:pt x="1183341" y="815788"/>
                </a:cubicBezTo>
                <a:lnTo>
                  <a:pt x="1156447" y="806824"/>
                </a:lnTo>
                <a:cubicBezTo>
                  <a:pt x="1147482" y="800847"/>
                  <a:pt x="1139456" y="793138"/>
                  <a:pt x="1129553" y="788894"/>
                </a:cubicBezTo>
                <a:cubicBezTo>
                  <a:pt x="1118228" y="784040"/>
                  <a:pt x="1105541" y="783314"/>
                  <a:pt x="1093694" y="779929"/>
                </a:cubicBezTo>
                <a:cubicBezTo>
                  <a:pt x="1084608" y="777333"/>
                  <a:pt x="1075765" y="773953"/>
                  <a:pt x="1066800" y="770965"/>
                </a:cubicBezTo>
                <a:cubicBezTo>
                  <a:pt x="1057835" y="764988"/>
                  <a:pt x="1049261" y="758381"/>
                  <a:pt x="1039906" y="753035"/>
                </a:cubicBezTo>
                <a:cubicBezTo>
                  <a:pt x="1028303" y="746405"/>
                  <a:pt x="1014738" y="743124"/>
                  <a:pt x="1004047" y="735106"/>
                </a:cubicBezTo>
                <a:cubicBezTo>
                  <a:pt x="990524" y="724964"/>
                  <a:pt x="980141" y="711200"/>
                  <a:pt x="968188" y="699247"/>
                </a:cubicBezTo>
                <a:lnTo>
                  <a:pt x="941294" y="672353"/>
                </a:lnTo>
                <a:cubicBezTo>
                  <a:pt x="938306" y="663388"/>
                  <a:pt x="937191" y="653562"/>
                  <a:pt x="932329" y="645459"/>
                </a:cubicBezTo>
                <a:cubicBezTo>
                  <a:pt x="927981" y="638211"/>
                  <a:pt x="918180" y="635089"/>
                  <a:pt x="914400" y="627529"/>
                </a:cubicBezTo>
                <a:cubicBezTo>
                  <a:pt x="850391" y="499511"/>
                  <a:pt x="931280" y="625957"/>
                  <a:pt x="878541" y="546847"/>
                </a:cubicBezTo>
                <a:cubicBezTo>
                  <a:pt x="875553" y="516965"/>
                  <a:pt x="873545" y="486968"/>
                  <a:pt x="869576" y="457200"/>
                </a:cubicBezTo>
                <a:cubicBezTo>
                  <a:pt x="867562" y="442097"/>
                  <a:pt x="862767" y="427461"/>
                  <a:pt x="860612" y="412377"/>
                </a:cubicBezTo>
                <a:cubicBezTo>
                  <a:pt x="856785" y="385589"/>
                  <a:pt x="854635" y="358588"/>
                  <a:pt x="851647" y="331694"/>
                </a:cubicBezTo>
                <a:cubicBezTo>
                  <a:pt x="848659" y="248023"/>
                  <a:pt x="850747" y="164017"/>
                  <a:pt x="842682" y="80682"/>
                </a:cubicBezTo>
                <a:cubicBezTo>
                  <a:pt x="841644" y="69958"/>
                  <a:pt x="833166" y="60518"/>
                  <a:pt x="824753" y="53788"/>
                </a:cubicBezTo>
                <a:cubicBezTo>
                  <a:pt x="817374" y="47885"/>
                  <a:pt x="806824" y="47812"/>
                  <a:pt x="797859" y="44824"/>
                </a:cubicBezTo>
                <a:cubicBezTo>
                  <a:pt x="791882" y="38847"/>
                  <a:pt x="787177" y="31243"/>
                  <a:pt x="779929" y="26894"/>
                </a:cubicBezTo>
                <a:cubicBezTo>
                  <a:pt x="771826" y="22032"/>
                  <a:pt x="761487" y="22155"/>
                  <a:pt x="753035" y="17929"/>
                </a:cubicBezTo>
                <a:cubicBezTo>
                  <a:pt x="743398" y="13111"/>
                  <a:pt x="735106" y="5976"/>
                  <a:pt x="726141" y="0"/>
                </a:cubicBezTo>
                <a:cubicBezTo>
                  <a:pt x="693270" y="2988"/>
                  <a:pt x="660204" y="4297"/>
                  <a:pt x="627529" y="8965"/>
                </a:cubicBezTo>
                <a:cubicBezTo>
                  <a:pt x="618174" y="10301"/>
                  <a:pt x="607317" y="11247"/>
                  <a:pt x="600635" y="17929"/>
                </a:cubicBezTo>
                <a:cubicBezTo>
                  <a:pt x="545248" y="73316"/>
                  <a:pt x="597646" y="52294"/>
                  <a:pt x="591670" y="71718"/>
                </a:cubicBezTo>
                <a:close/>
              </a:path>
            </a:pathLst>
          </a:custGeom>
          <a:solidFill>
            <a:schemeClr val="accent2">
              <a:alpha val="31000"/>
            </a:schemeClr>
          </a:solidFill>
          <a:ln>
            <a:solidFill>
              <a:schemeClr val="accent1">
                <a:shade val="50000"/>
                <a:alpha val="2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9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C2433ED-61F6-5C41-917D-146DF361B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172" y="0"/>
            <a:ext cx="2219656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244439E-2247-A2AC-E33E-163273F6CB8C}"/>
              </a:ext>
            </a:extLst>
          </p:cNvPr>
          <p:cNvGrpSpPr/>
          <p:nvPr/>
        </p:nvGrpSpPr>
        <p:grpSpPr>
          <a:xfrm>
            <a:off x="111975" y="5319864"/>
            <a:ext cx="1470106" cy="1715498"/>
            <a:chOff x="206568" y="3428002"/>
            <a:chExt cx="1470106" cy="1715498"/>
          </a:xfrm>
        </p:grpSpPr>
        <p:pic>
          <p:nvPicPr>
            <p:cNvPr id="5" name="Picture 4" descr="MCW_Logo.ai">
              <a:extLst>
                <a:ext uri="{FF2B5EF4-FFF2-40B4-BE49-F238E27FC236}">
                  <a16:creationId xmlns:a16="http://schemas.microsoft.com/office/drawing/2014/main" xmlns="" id="{5934F91C-503F-2984-97A8-CE86A5B7D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697"/>
            <a:stretch/>
          </p:blipFill>
          <p:spPr>
            <a:xfrm>
              <a:off x="219024" y="4380850"/>
              <a:ext cx="1457650" cy="762650"/>
            </a:xfrm>
            <a:prstGeom prst="rect">
              <a:avLst/>
            </a:prstGeom>
          </p:spPr>
        </p:pic>
        <p:pic>
          <p:nvPicPr>
            <p:cNvPr id="6" name="Picture 5" descr="MCW_Logo_Green_Tag_box.ai">
              <a:extLst>
                <a:ext uri="{FF2B5EF4-FFF2-40B4-BE49-F238E27FC236}">
                  <a16:creationId xmlns:a16="http://schemas.microsoft.com/office/drawing/2014/main" xmlns="" id="{DE21A52C-15D4-CD4A-F158-9826DC433A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7840"/>
            <a:stretch/>
          </p:blipFill>
          <p:spPr>
            <a:xfrm>
              <a:off x="206568" y="3428002"/>
              <a:ext cx="1409700" cy="12312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8246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F774AF5C-6786-ED45-8959-C72339235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0"/>
            <a:ext cx="10515600" cy="1325563"/>
          </a:xfrm>
        </p:spPr>
        <p:txBody>
          <a:bodyPr/>
          <a:lstStyle/>
          <a:p>
            <a:r>
              <a:rPr lang="en-US" dirty="0"/>
              <a:t>Example patient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0E2FB5F-B1C4-4D44-8115-A102191A4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014184"/>
            <a:ext cx="8991600" cy="556147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B857046-6675-D287-C19C-A57921415C04}"/>
              </a:ext>
            </a:extLst>
          </p:cNvPr>
          <p:cNvGrpSpPr/>
          <p:nvPr/>
        </p:nvGrpSpPr>
        <p:grpSpPr>
          <a:xfrm>
            <a:off x="111975" y="5319864"/>
            <a:ext cx="1470106" cy="1715498"/>
            <a:chOff x="206568" y="3428002"/>
            <a:chExt cx="1470106" cy="1715498"/>
          </a:xfrm>
        </p:grpSpPr>
        <p:pic>
          <p:nvPicPr>
            <p:cNvPr id="5" name="Picture 4" descr="MCW_Logo.ai">
              <a:extLst>
                <a:ext uri="{FF2B5EF4-FFF2-40B4-BE49-F238E27FC236}">
                  <a16:creationId xmlns:a16="http://schemas.microsoft.com/office/drawing/2014/main" xmlns="" id="{5BB99F66-4A8A-4613-B5D2-B8FE966396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697"/>
            <a:stretch/>
          </p:blipFill>
          <p:spPr>
            <a:xfrm>
              <a:off x="219024" y="4380850"/>
              <a:ext cx="1457650" cy="762650"/>
            </a:xfrm>
            <a:prstGeom prst="rect">
              <a:avLst/>
            </a:prstGeom>
          </p:spPr>
        </p:pic>
        <p:pic>
          <p:nvPicPr>
            <p:cNvPr id="6" name="Picture 5" descr="MCW_Logo_Green_Tag_box.ai">
              <a:extLst>
                <a:ext uri="{FF2B5EF4-FFF2-40B4-BE49-F238E27FC236}">
                  <a16:creationId xmlns:a16="http://schemas.microsoft.com/office/drawing/2014/main" xmlns="" id="{C8D195B0-54C0-B38E-43E6-9C3B2D650E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7840"/>
            <a:stretch/>
          </p:blipFill>
          <p:spPr>
            <a:xfrm>
              <a:off x="206568" y="3428002"/>
              <a:ext cx="1409700" cy="12312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7294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F774AF5C-6786-ED45-8959-C72339235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0"/>
            <a:ext cx="10515600" cy="1325563"/>
          </a:xfrm>
        </p:spPr>
        <p:txBody>
          <a:bodyPr/>
          <a:lstStyle/>
          <a:p>
            <a:r>
              <a:rPr lang="en-US" dirty="0"/>
              <a:t>Example patient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B857046-6675-D287-C19C-A57921415C04}"/>
              </a:ext>
            </a:extLst>
          </p:cNvPr>
          <p:cNvGrpSpPr/>
          <p:nvPr/>
        </p:nvGrpSpPr>
        <p:grpSpPr>
          <a:xfrm>
            <a:off x="111975" y="5319864"/>
            <a:ext cx="1470106" cy="1715498"/>
            <a:chOff x="206568" y="3428002"/>
            <a:chExt cx="1470106" cy="1715498"/>
          </a:xfrm>
        </p:grpSpPr>
        <p:pic>
          <p:nvPicPr>
            <p:cNvPr id="5" name="Picture 4" descr="MCW_Logo.ai">
              <a:extLst>
                <a:ext uri="{FF2B5EF4-FFF2-40B4-BE49-F238E27FC236}">
                  <a16:creationId xmlns:a16="http://schemas.microsoft.com/office/drawing/2014/main" xmlns="" id="{5BB99F66-4A8A-4613-B5D2-B8FE966396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697"/>
            <a:stretch/>
          </p:blipFill>
          <p:spPr>
            <a:xfrm>
              <a:off x="219024" y="4380850"/>
              <a:ext cx="1457650" cy="762650"/>
            </a:xfrm>
            <a:prstGeom prst="rect">
              <a:avLst/>
            </a:prstGeom>
          </p:spPr>
        </p:pic>
        <p:pic>
          <p:nvPicPr>
            <p:cNvPr id="6" name="Picture 5" descr="MCW_Logo_Green_Tag_box.ai">
              <a:extLst>
                <a:ext uri="{FF2B5EF4-FFF2-40B4-BE49-F238E27FC236}">
                  <a16:creationId xmlns:a16="http://schemas.microsoft.com/office/drawing/2014/main" xmlns="" id="{C8D195B0-54C0-B38E-43E6-9C3B2D650E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7840"/>
            <a:stretch/>
          </p:blipFill>
          <p:spPr>
            <a:xfrm>
              <a:off x="206568" y="3428002"/>
              <a:ext cx="1409700" cy="1231239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BF19843-5C24-E433-0ED1-9FA42DC52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98" y="1563254"/>
            <a:ext cx="5674256" cy="32723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B5DDC44-B4EC-0C07-54EF-7634122C24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6478" y="1563254"/>
            <a:ext cx="4161794" cy="3272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CE440EA-8955-3722-02B9-B84370CA908D}"/>
              </a:ext>
            </a:extLst>
          </p:cNvPr>
          <p:cNvSpPr txBox="1"/>
          <p:nvPr/>
        </p:nvSpPr>
        <p:spPr>
          <a:xfrm>
            <a:off x="6079242" y="2553098"/>
            <a:ext cx="17872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Dose escalated, MR Guided radiation</a:t>
            </a:r>
          </a:p>
          <a:p>
            <a:r>
              <a:rPr lang="en-US" dirty="0">
                <a:solidFill>
                  <a:srgbClr val="FF0000"/>
                </a:solidFill>
              </a:rPr>
              <a:t>-----------------&gt;</a:t>
            </a:r>
          </a:p>
          <a:p>
            <a:r>
              <a:rPr lang="en-US" dirty="0">
                <a:solidFill>
                  <a:srgbClr val="FF0000"/>
                </a:solidFill>
              </a:rPr>
              <a:t>64 Gy in 32 fractions 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xmlns="" id="{A2DE2342-511C-D725-76A1-32703825E1DD}"/>
              </a:ext>
            </a:extLst>
          </p:cNvPr>
          <p:cNvSpPr/>
          <p:nvPr/>
        </p:nvSpPr>
        <p:spPr>
          <a:xfrm rot="17528476">
            <a:off x="10043974" y="1641549"/>
            <a:ext cx="357809" cy="1083365"/>
          </a:xfrm>
          <a:prstGeom prst="rightBrace">
            <a:avLst>
              <a:gd name="adj1" fmla="val 8333"/>
              <a:gd name="adj2" fmla="val 48089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445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D MRI movie">
            <a:hlinkClick r:id="" action="ppaction://media"/>
            <a:extLst>
              <a:ext uri="{FF2B5EF4-FFF2-40B4-BE49-F238E27FC236}">
                <a16:creationId xmlns:a16="http://schemas.microsoft.com/office/drawing/2014/main" xmlns="" id="{D7BA96C9-D144-7E4B-B1BA-72F7C75840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1977" y="241536"/>
            <a:ext cx="10517052" cy="559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9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RL Image.mov">
            <a:hlinkClick r:id="" action="ppaction://media"/>
            <a:extLst>
              <a:ext uri="{FF2B5EF4-FFF2-40B4-BE49-F238E27FC236}">
                <a16:creationId xmlns:a16="http://schemas.microsoft.com/office/drawing/2014/main" xmlns="" id="{C4321B0C-077F-AF49-A8CB-BD2B1410F1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09165" y="603260"/>
            <a:ext cx="6196225" cy="5050153"/>
          </a:xfrm>
          <a:prstGeom prst="rect">
            <a:avLst/>
          </a:prstGeom>
        </p:spPr>
      </p:pic>
      <p:pic>
        <p:nvPicPr>
          <p:cNvPr id="4" name="Picture 3" descr="19facc28-c8b8-4d84-8b3d-f84c86339278@prod">
            <a:extLst>
              <a:ext uri="{FF2B5EF4-FFF2-40B4-BE49-F238E27FC236}">
                <a16:creationId xmlns:a16="http://schemas.microsoft.com/office/drawing/2014/main" xmlns="" id="{CA1C1C4D-6FF7-D641-B4B2-AC3965254E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63"/>
          <a:stretch/>
        </p:blipFill>
        <p:spPr bwMode="auto">
          <a:xfrm>
            <a:off x="398106" y="1436557"/>
            <a:ext cx="5270909" cy="338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78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85950E3-AEDC-474C-B8D1-CDE3638742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41523" y="245291"/>
            <a:ext cx="4333875" cy="5581651"/>
          </a:xfrm>
          <a:prstGeom prst="rect">
            <a:avLst/>
          </a:prstGeom>
        </p:spPr>
      </p:pic>
      <p:graphicFrame>
        <p:nvGraphicFramePr>
          <p:cNvPr id="3" name="Grafiek 7">
            <a:extLst>
              <a:ext uri="{FF2B5EF4-FFF2-40B4-BE49-F238E27FC236}">
                <a16:creationId xmlns:a16="http://schemas.microsoft.com/office/drawing/2014/main" xmlns="" id="{2FE42D17-A5B6-8C4C-9EE3-645B2C26EF4F}"/>
              </a:ext>
            </a:extLst>
          </p:cNvPr>
          <p:cNvGraphicFramePr/>
          <p:nvPr/>
        </p:nvGraphicFramePr>
        <p:xfrm>
          <a:off x="5156941" y="245291"/>
          <a:ext cx="7035060" cy="4913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4A3F16B-4BC2-AE42-BA2E-9D21875721C3}"/>
              </a:ext>
            </a:extLst>
          </p:cNvPr>
          <p:cNvSpPr txBox="1"/>
          <p:nvPr/>
        </p:nvSpPr>
        <p:spPr>
          <a:xfrm>
            <a:off x="5968314" y="4995945"/>
            <a:ext cx="586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MOMENTUM Registry: 3000 patients accrued September 2022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548A196-10E8-A047-B1E5-C38500D53316}"/>
              </a:ext>
            </a:extLst>
          </p:cNvPr>
          <p:cNvSpPr/>
          <p:nvPr/>
        </p:nvSpPr>
        <p:spPr>
          <a:xfrm>
            <a:off x="694944" y="353568"/>
            <a:ext cx="4108704" cy="2194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190669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A5D6BCD-0DA4-AE4E-9D12-DCF73D88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62" y="1186517"/>
            <a:ext cx="5242897" cy="40999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4D7AC6C-234A-0042-A232-AF795C5E6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776" y="1379021"/>
            <a:ext cx="6598225" cy="26661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4C53292-9BB6-6D45-8380-BFF2715FA8AC}"/>
              </a:ext>
            </a:extLst>
          </p:cNvPr>
          <p:cNvSpPr txBox="1"/>
          <p:nvPr/>
        </p:nvSpPr>
        <p:spPr>
          <a:xfrm>
            <a:off x="6096001" y="4324953"/>
            <a:ext cx="57154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buFont typeface="Wingdings" pitchFamily="2" charset="2"/>
              <a:buChar char="Ø"/>
            </a:pPr>
            <a:r>
              <a:rPr lang="en-US" sz="2400" dirty="0"/>
              <a:t>PRO directed interventional trials</a:t>
            </a:r>
          </a:p>
          <a:p>
            <a:pPr marL="380990" indent="-380990">
              <a:buFont typeface="Wingdings" pitchFamily="2" charset="2"/>
              <a:buChar char="Ø"/>
            </a:pPr>
            <a:r>
              <a:rPr lang="en-US" sz="2400" dirty="0"/>
              <a:t>Improved patient and provider education</a:t>
            </a:r>
          </a:p>
          <a:p>
            <a:pPr marL="380990" indent="-380990">
              <a:buFont typeface="Wingdings" pitchFamily="2" charset="2"/>
              <a:buChar char="Ø"/>
            </a:pPr>
            <a:r>
              <a:rPr lang="en-US" sz="2400" dirty="0"/>
              <a:t>Massive MR biomarker repository </a:t>
            </a:r>
          </a:p>
        </p:txBody>
      </p:sp>
    </p:spTree>
    <p:extLst>
      <p:ext uri="{BB962C8B-B14F-4D97-AF65-F5344CB8AC3E}">
        <p14:creationId xmlns:p14="http://schemas.microsoft.com/office/powerpoint/2010/main" val="2111156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40F840DE-33FF-88D9-B57B-07F89E6C7AD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Oncologic practice and research provides an extremely stimulating and exciting variety of activities, literally never feel mundane or board </a:t>
            </a:r>
          </a:p>
          <a:p>
            <a:r>
              <a:rPr lang="en-US" dirty="0"/>
              <a:t>Research is extremely rewarding </a:t>
            </a:r>
          </a:p>
          <a:p>
            <a:r>
              <a:rPr lang="en-US" dirty="0"/>
              <a:t>Work/life balance is a constant effort, constantly trying to keep the pendulum in the middle </a:t>
            </a:r>
          </a:p>
          <a:p>
            <a:r>
              <a:rPr lang="en-US" dirty="0"/>
              <a:t>Questions?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2D4EDAB6-A51E-645B-9D78-45A0A1039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607759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467</Words>
  <Application>Microsoft Macintosh PowerPoint</Application>
  <PresentationFormat>Widescreen</PresentationFormat>
  <Paragraphs>87</Paragraphs>
  <Slides>17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Franklin Gothic Book</vt:lpstr>
      <vt:lpstr>Helvetica Neue</vt:lpstr>
      <vt:lpstr>Times New Roman</vt:lpstr>
      <vt:lpstr>Wingdings</vt:lpstr>
      <vt:lpstr>Office Theme</vt:lpstr>
      <vt:lpstr>From Bench To Bedside: Careers in Oncology </vt:lpstr>
      <vt:lpstr>Outline</vt:lpstr>
      <vt:lpstr>Selecting a specialty is hard…factors that sent me to oncology</vt:lpstr>
      <vt:lpstr>My weekly schedule as an oncologist and researcher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patient </vt:lpstr>
      <vt:lpstr>Example patient 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Bench To Bedside: Careers in Oncology </dc:title>
  <dc:creator>Hall, William</dc:creator>
  <cp:lastModifiedBy>Schottstaedt, Aronne</cp:lastModifiedBy>
  <cp:revision>7</cp:revision>
  <dcterms:created xsi:type="dcterms:W3CDTF">2022-09-20T22:08:11Z</dcterms:created>
  <dcterms:modified xsi:type="dcterms:W3CDTF">2025-03-26T14:17:00Z</dcterms:modified>
</cp:coreProperties>
</file>