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673" r:id="rId2"/>
    <p:sldMasterId id="2147483660" r:id="rId3"/>
  </p:sldMasterIdLst>
  <p:notesMasterIdLst>
    <p:notesMasterId r:id="rId42"/>
  </p:notesMasterIdLst>
  <p:sldIdLst>
    <p:sldId id="372" r:id="rId4"/>
    <p:sldId id="371" r:id="rId5"/>
    <p:sldId id="374" r:id="rId6"/>
    <p:sldId id="373" r:id="rId7"/>
    <p:sldId id="380" r:id="rId8"/>
    <p:sldId id="381" r:id="rId9"/>
    <p:sldId id="382" r:id="rId10"/>
    <p:sldId id="357" r:id="rId11"/>
    <p:sldId id="383" r:id="rId12"/>
    <p:sldId id="354" r:id="rId13"/>
    <p:sldId id="384" r:id="rId14"/>
    <p:sldId id="316" r:id="rId15"/>
    <p:sldId id="385" r:id="rId16"/>
    <p:sldId id="386" r:id="rId17"/>
    <p:sldId id="399" r:id="rId18"/>
    <p:sldId id="300" r:id="rId19"/>
    <p:sldId id="387" r:id="rId20"/>
    <p:sldId id="388" r:id="rId21"/>
    <p:sldId id="389" r:id="rId22"/>
    <p:sldId id="390" r:id="rId23"/>
    <p:sldId id="391" r:id="rId24"/>
    <p:sldId id="392" r:id="rId25"/>
    <p:sldId id="393" r:id="rId26"/>
    <p:sldId id="286" r:id="rId27"/>
    <p:sldId id="400" r:id="rId28"/>
    <p:sldId id="266" r:id="rId29"/>
    <p:sldId id="285" r:id="rId30"/>
    <p:sldId id="284" r:id="rId31"/>
    <p:sldId id="282" r:id="rId32"/>
    <p:sldId id="281" r:id="rId33"/>
    <p:sldId id="398" r:id="rId34"/>
    <p:sldId id="394" r:id="rId35"/>
    <p:sldId id="395" r:id="rId36"/>
    <p:sldId id="396" r:id="rId37"/>
    <p:sldId id="397" r:id="rId38"/>
    <p:sldId id="369" r:id="rId39"/>
    <p:sldId id="401" r:id="rId40"/>
    <p:sldId id="40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8DD74D-BB15-91D4-1F2F-53B8F97E8541}" v="884" dt="2022-08-29T16:15:45.009"/>
    <p1510:client id="{5CFCE286-83EC-24C8-E4AD-B93516B4DBEE}" v="57" dt="2022-09-13T15:24:23.912"/>
    <p1510:client id="{619256B4-2FD9-D4D8-CBFB-2A0A84F1959C}" v="1" dt="2022-08-29T20:12:48.710"/>
    <p1510:client id="{AA385CF6-CBAC-4066-BC1A-F392A8A71060}" v="112" dt="2022-08-22T21:37:36.801"/>
    <p1510:client id="{CEAC78C8-4776-D0D2-DC26-DD4AC1BC4A05}" v="392" dt="2022-09-13T15:22:35.0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9"/>
    <p:restoredTop sz="80809"/>
  </p:normalViewPr>
  <p:slideViewPr>
    <p:cSldViewPr snapToGrid="0">
      <p:cViewPr>
        <p:scale>
          <a:sx n="120" d="100"/>
          <a:sy n="120" d="100"/>
        </p:scale>
        <p:origin x="35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47" Type="http://schemas.microsoft.com/office/2015/10/relationships/revisionInfo" Target="revisionInfo.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163A9B-24EF-463A-90BE-457AE671434C}" type="datetimeFigureOut">
              <a:t>3/26/25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68F40A-B794-40FF-A56B-9BA6DA7AA57A}" type="slidenum">
              <a:t>‹#›</a:t>
            </a:fld>
            <a:endParaRPr lang="en-US"/>
          </a:p>
        </p:txBody>
      </p:sp>
    </p:spTree>
    <p:extLst>
      <p:ext uri="{BB962C8B-B14F-4D97-AF65-F5344CB8AC3E}">
        <p14:creationId xmlns:p14="http://schemas.microsoft.com/office/powerpoint/2010/main" val="4291647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Ask about current symptoms: esp. PMB, vaginal, urinary, bowel symptoms, general cancer symptoms (appetite, energy, weight loss, fever/chills, night sweats)</a:t>
            </a:r>
          </a:p>
          <a:p>
            <a:r>
              <a:rPr lang="en-US">
                <a:cs typeface="Calibri" panose="020F0502020204030204"/>
              </a:rPr>
              <a:t>Complete history: Past medical, surgical, </a:t>
            </a:r>
            <a:r>
              <a:rPr lang="en-US" err="1">
                <a:cs typeface="Calibri" panose="020F0502020204030204"/>
              </a:rPr>
              <a:t>fmhx</a:t>
            </a:r>
            <a:r>
              <a:rPr lang="en-US">
                <a:cs typeface="Calibri" panose="020F0502020204030204"/>
              </a:rPr>
              <a:t> (genetics?), sexual, social, contraindications for radiation/surgery, gynecologic </a:t>
            </a:r>
            <a:r>
              <a:rPr lang="en-US" err="1">
                <a:cs typeface="Calibri" panose="020F0502020204030204"/>
              </a:rPr>
              <a:t>hx</a:t>
            </a:r>
          </a:p>
          <a:p>
            <a:r>
              <a:rPr lang="en-US">
                <a:cs typeface="Calibri" panose="020F0502020204030204"/>
              </a:rPr>
              <a:t>Physical: Speculum, Bimanual, rectal exam</a:t>
            </a:r>
          </a:p>
          <a:p>
            <a:r>
              <a:rPr lang="en-US">
                <a:ea typeface="Calibri"/>
                <a:cs typeface="Calibri" panose="020F0502020204030204"/>
              </a:rPr>
              <a:t>Imaging: US</a:t>
            </a:r>
            <a:endParaRPr lang="en-US">
              <a:cs typeface="Calibri" panose="020F0502020204030204"/>
            </a:endParaRPr>
          </a:p>
          <a:p>
            <a:r>
              <a:rPr lang="en-US">
                <a:cs typeface="Calibri" panose="020F0502020204030204"/>
              </a:rPr>
              <a:t>Biopsy – gyn </a:t>
            </a:r>
            <a:r>
              <a:rPr lang="en-US" err="1">
                <a:cs typeface="Calibri" panose="020F0502020204030204"/>
              </a:rPr>
              <a:t>onc</a:t>
            </a:r>
            <a:r>
              <a:rPr lang="en-US">
                <a:cs typeface="Calibri" panose="020F0502020204030204"/>
              </a:rPr>
              <a:t> can describe</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2</a:t>
            </a:fld>
            <a:endParaRPr lang="en-US"/>
          </a:p>
        </p:txBody>
      </p:sp>
    </p:spTree>
    <p:extLst>
      <p:ext uri="{BB962C8B-B14F-4D97-AF65-F5344CB8AC3E}">
        <p14:creationId xmlns:p14="http://schemas.microsoft.com/office/powerpoint/2010/main" val="641901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Pathology slide cause </a:t>
            </a:r>
            <a:r>
              <a:rPr lang="en-US" err="1">
                <a:cs typeface="Calibri"/>
              </a:rPr>
              <a:t>theyre</a:t>
            </a:r>
            <a:r>
              <a:rPr lang="en-US">
                <a:cs typeface="Calibri"/>
              </a:rPr>
              <a:t> in medical school</a:t>
            </a:r>
          </a:p>
          <a:p>
            <a:endParaRPr lang="en-US">
              <a:cs typeface="Calibri"/>
            </a:endParaRPr>
          </a:p>
          <a:p>
            <a:r>
              <a:rPr lang="en-US"/>
              <a:t>https://media.memorang.com/images/cc6e1152-a8e7-4ed2-bc11-84d5bbb9432b.jpg</a:t>
            </a:r>
            <a:endParaRPr lang="en-US">
              <a:ea typeface="Calibri" panose="020F0502020204030204"/>
              <a:cs typeface="Calibri"/>
            </a:endParaRPr>
          </a:p>
        </p:txBody>
      </p:sp>
      <p:sp>
        <p:nvSpPr>
          <p:cNvPr id="4" name="Slide Number Placeholder 3"/>
          <p:cNvSpPr>
            <a:spLocks noGrp="1"/>
          </p:cNvSpPr>
          <p:nvPr>
            <p:ph type="sldNum" sz="quarter" idx="5"/>
          </p:nvPr>
        </p:nvSpPr>
        <p:spPr/>
        <p:txBody>
          <a:bodyPr/>
          <a:lstStyle/>
          <a:p>
            <a:fld id="{E368F40A-B794-40FF-A56B-9BA6DA7AA57A}" type="slidenum">
              <a:rPr lang="en-US"/>
              <a:t>3</a:t>
            </a:fld>
            <a:endParaRPr lang="en-US"/>
          </a:p>
        </p:txBody>
      </p:sp>
    </p:spTree>
    <p:extLst>
      <p:ext uri="{BB962C8B-B14F-4D97-AF65-F5344CB8AC3E}">
        <p14:creationId xmlns:p14="http://schemas.microsoft.com/office/powerpoint/2010/main" val="3839008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MR pelvis – better soft tissue contrast</a:t>
            </a:r>
          </a:p>
          <a:p>
            <a:r>
              <a:rPr lang="en-US">
                <a:cs typeface="Calibri"/>
              </a:rPr>
              <a:t>PET scan </a:t>
            </a:r>
            <a:r>
              <a:rPr lang="en-US"/>
              <a:t>– </a:t>
            </a:r>
            <a:r>
              <a:rPr lang="en-US">
                <a:cs typeface="Calibri"/>
              </a:rPr>
              <a:t>(CT CAP if PET unavailable), systemic imaging</a:t>
            </a:r>
          </a:p>
        </p:txBody>
      </p:sp>
      <p:sp>
        <p:nvSpPr>
          <p:cNvPr id="4" name="Slide Number Placeholder 3"/>
          <p:cNvSpPr>
            <a:spLocks noGrp="1"/>
          </p:cNvSpPr>
          <p:nvPr>
            <p:ph type="sldNum" sz="quarter" idx="5"/>
          </p:nvPr>
        </p:nvSpPr>
        <p:spPr/>
        <p:txBody>
          <a:bodyPr/>
          <a:lstStyle/>
          <a:p>
            <a:fld id="{64880E21-DC9C-CD46-84FF-7EFCE8895069}" type="slidenum">
              <a:rPr lang="en-US" smtClean="0"/>
              <a:t>4</a:t>
            </a:fld>
            <a:endParaRPr lang="en-US"/>
          </a:p>
        </p:txBody>
      </p:sp>
    </p:spTree>
    <p:extLst>
      <p:ext uri="{BB962C8B-B14F-4D97-AF65-F5344CB8AC3E}">
        <p14:creationId xmlns:p14="http://schemas.microsoft.com/office/powerpoint/2010/main" val="4005279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shows </a:t>
            </a:r>
            <a:r>
              <a:rPr lang="en-US" dirty="0" err="1"/>
              <a:t>parametrial</a:t>
            </a:r>
            <a:r>
              <a:rPr lang="en-US" dirty="0"/>
              <a:t> invasion, vaginal invasion, and sheer size of tumor</a:t>
            </a:r>
          </a:p>
          <a:p>
            <a:r>
              <a:rPr lang="en-US" dirty="0"/>
              <a:t>Top right shows abutting but not invading bladder</a:t>
            </a:r>
          </a:p>
          <a:p>
            <a:r>
              <a:rPr lang="en-US" dirty="0"/>
              <a:t>Bottom left shows </a:t>
            </a:r>
            <a:r>
              <a:rPr lang="en-US" dirty="0" err="1"/>
              <a:t>parametrial</a:t>
            </a:r>
            <a:r>
              <a:rPr lang="en-US" dirty="0"/>
              <a:t> invasion</a:t>
            </a:r>
          </a:p>
          <a:p>
            <a:r>
              <a:rPr lang="en-US" dirty="0"/>
              <a:t>Bottom right shows abutting but not invading rectum</a:t>
            </a:r>
          </a:p>
          <a:p>
            <a:endParaRPr lang="en-US" dirty="0"/>
          </a:p>
          <a:p>
            <a:r>
              <a:rPr lang="en-US" dirty="0"/>
              <a:t>Assuming nodes are negative, but has </a:t>
            </a:r>
            <a:r>
              <a:rPr lang="en-US" dirty="0" err="1"/>
              <a:t>parametrial</a:t>
            </a:r>
            <a:r>
              <a:rPr lang="en-US" dirty="0"/>
              <a:t> involvement, </a:t>
            </a:r>
            <a:r>
              <a:rPr lang="en-US" b="1" dirty="0"/>
              <a:t>Stage IIB</a:t>
            </a:r>
            <a:endParaRPr lang="en-US" dirty="0"/>
          </a:p>
          <a:p>
            <a:r>
              <a:rPr lang="en-US" dirty="0"/>
              <a:t>No </a:t>
            </a:r>
            <a:r>
              <a:rPr lang="en-US" dirty="0" err="1"/>
              <a:t>hydronephrosis</a:t>
            </a:r>
            <a:r>
              <a:rPr lang="en-US" dirty="0"/>
              <a:t>, which was expected given her pain on presentation</a:t>
            </a:r>
          </a:p>
          <a:p>
            <a:endParaRPr lang="en-US" dirty="0"/>
          </a:p>
          <a:p>
            <a:r>
              <a:rPr lang="en-US" dirty="0"/>
              <a:t>Official read:</a:t>
            </a:r>
          </a:p>
          <a:p>
            <a:r>
              <a:rPr lang="en-US" dirty="0"/>
              <a:t>MR pelvis with 6.6 cm </a:t>
            </a:r>
            <a:r>
              <a:rPr lang="en-US" dirty="0" err="1"/>
              <a:t>endocervical</a:t>
            </a:r>
            <a:r>
              <a:rPr lang="en-US" dirty="0"/>
              <a:t> tumor with invasion of the lower uterine segment, bilateral </a:t>
            </a:r>
            <a:r>
              <a:rPr lang="en-US" dirty="0" err="1"/>
              <a:t>parametria</a:t>
            </a:r>
            <a:r>
              <a:rPr lang="en-US" dirty="0"/>
              <a:t>, upper one third of the vagina, abutting bladder and rectum without definitive invasion.  Fluid distended endometrial canal (hydrometra) secondary to the tumor likely explains previously noted ovarian lesion, no ovarian masses noted.  Borderline to mildly enlarged left iliac chain lymph nodes suspicious for metastatic disease.</a:t>
            </a:r>
          </a:p>
          <a:p>
            <a:endParaRPr lang="en-US" dirty="0">
              <a:cs typeface="Calibri"/>
            </a:endParaRPr>
          </a:p>
        </p:txBody>
      </p:sp>
      <p:sp>
        <p:nvSpPr>
          <p:cNvPr id="4" name="Slide Number Placeholder 3"/>
          <p:cNvSpPr>
            <a:spLocks noGrp="1"/>
          </p:cNvSpPr>
          <p:nvPr>
            <p:ph type="sldNum" sz="quarter" idx="5"/>
          </p:nvPr>
        </p:nvSpPr>
        <p:spPr/>
        <p:txBody>
          <a:bodyPr/>
          <a:lstStyle/>
          <a:p>
            <a:fld id="{E368F40A-B794-40FF-A56B-9BA6DA7AA57A}" type="slidenum">
              <a:rPr lang="en-US"/>
              <a:t>5</a:t>
            </a:fld>
            <a:endParaRPr lang="en-US"/>
          </a:p>
        </p:txBody>
      </p:sp>
    </p:spTree>
    <p:extLst>
      <p:ext uri="{BB962C8B-B14F-4D97-AF65-F5344CB8AC3E}">
        <p14:creationId xmlns:p14="http://schemas.microsoft.com/office/powerpoint/2010/main" val="70232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She is a IIICI</a:t>
            </a:r>
          </a:p>
          <a:p>
            <a:endParaRPr lang="en-US">
              <a:cs typeface="Calibri"/>
            </a:endParaRPr>
          </a:p>
        </p:txBody>
      </p:sp>
      <p:sp>
        <p:nvSpPr>
          <p:cNvPr id="4" name="Slide Number Placeholder 3"/>
          <p:cNvSpPr>
            <a:spLocks noGrp="1"/>
          </p:cNvSpPr>
          <p:nvPr>
            <p:ph type="sldNum" sz="quarter" idx="5"/>
          </p:nvPr>
        </p:nvSpPr>
        <p:spPr/>
        <p:txBody>
          <a:bodyPr/>
          <a:lstStyle/>
          <a:p>
            <a:fld id="{E368F40A-B794-40FF-A56B-9BA6DA7AA57A}" type="slidenum">
              <a:rPr lang="en-US"/>
              <a:t>6</a:t>
            </a:fld>
            <a:endParaRPr lang="en-US"/>
          </a:p>
        </p:txBody>
      </p:sp>
    </p:spTree>
    <p:extLst>
      <p:ext uri="{BB962C8B-B14F-4D97-AF65-F5344CB8AC3E}">
        <p14:creationId xmlns:p14="http://schemas.microsoft.com/office/powerpoint/2010/main" val="3164779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She is a IIICI</a:t>
            </a:r>
          </a:p>
          <a:p>
            <a:r>
              <a:rPr lang="en-US"/>
              <a:t>Hypermetabolic left external iliac lymph node measuring up to 1.5 cm, concerning for nodal metastasis. Additional</a:t>
            </a:r>
            <a:endParaRPr lang="en-US">
              <a:cs typeface="Calibri"/>
            </a:endParaRPr>
          </a:p>
          <a:p>
            <a:r>
              <a:rPr lang="en-US"/>
              <a:t>smaller left common iliac lymph node with milder uptake indeterminate, but suspicious for additional metastatic disease. Other small para-aortic/retroperitoneal lymph nodes with low-level uptake are nonspecific.</a:t>
            </a:r>
          </a:p>
          <a:p>
            <a:endParaRPr lang="en-US">
              <a:cs typeface="Calibri"/>
            </a:endParaRPr>
          </a:p>
        </p:txBody>
      </p:sp>
      <p:sp>
        <p:nvSpPr>
          <p:cNvPr id="4" name="Slide Number Placeholder 3"/>
          <p:cNvSpPr>
            <a:spLocks noGrp="1"/>
          </p:cNvSpPr>
          <p:nvPr>
            <p:ph type="sldNum" sz="quarter" idx="5"/>
          </p:nvPr>
        </p:nvSpPr>
        <p:spPr/>
        <p:txBody>
          <a:bodyPr/>
          <a:lstStyle/>
          <a:p>
            <a:fld id="{E368F40A-B794-40FF-A56B-9BA6DA7AA57A}" type="slidenum">
              <a:rPr lang="en-US"/>
              <a:t>7</a:t>
            </a:fld>
            <a:endParaRPr lang="en-US"/>
          </a:p>
        </p:txBody>
      </p:sp>
    </p:spTree>
    <p:extLst>
      <p:ext uri="{BB962C8B-B14F-4D97-AF65-F5344CB8AC3E}">
        <p14:creationId xmlns:p14="http://schemas.microsoft.com/office/powerpoint/2010/main" val="3516421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Just for there reference/curiosity</a:t>
            </a:r>
          </a:p>
        </p:txBody>
      </p:sp>
      <p:sp>
        <p:nvSpPr>
          <p:cNvPr id="4" name="Slide Number Placeholder 3"/>
          <p:cNvSpPr>
            <a:spLocks noGrp="1"/>
          </p:cNvSpPr>
          <p:nvPr>
            <p:ph type="sldNum" sz="quarter" idx="5"/>
          </p:nvPr>
        </p:nvSpPr>
        <p:spPr/>
        <p:txBody>
          <a:bodyPr/>
          <a:lstStyle/>
          <a:p>
            <a:fld id="{004D8452-1E0C-9D40-898C-1CC94234D986}" type="slidenum">
              <a:rPr lang="en-US" smtClean="0"/>
              <a:t>8</a:t>
            </a:fld>
            <a:endParaRPr lang="en-US"/>
          </a:p>
        </p:txBody>
      </p:sp>
    </p:spTree>
    <p:extLst>
      <p:ext uri="{BB962C8B-B14F-4D97-AF65-F5344CB8AC3E}">
        <p14:creationId xmlns:p14="http://schemas.microsoft.com/office/powerpoint/2010/main" val="226881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discuss virtually all cases at a multi disciplinary tumor board</a:t>
            </a:r>
          </a:p>
          <a:p>
            <a:r>
              <a:rPr lang="en-US">
                <a:ea typeface="Calibri"/>
                <a:cs typeface="Calibri"/>
              </a:rPr>
              <a:t>Don’t forget ancillary services like nutrition, psych </a:t>
            </a:r>
            <a:r>
              <a:rPr lang="en-US" err="1">
                <a:ea typeface="Calibri" panose="020F0502020204030204"/>
                <a:cs typeface="Calibri" panose="020F0502020204030204"/>
              </a:rPr>
              <a:t>onc</a:t>
            </a:r>
            <a:r>
              <a:rPr lang="en-US">
                <a:ea typeface="Calibri" panose="020F0502020204030204"/>
                <a:cs typeface="Calibri" panose="020F0502020204030204"/>
              </a:rPr>
              <a:t>, social work. Genetics less for cervical but consideration for other cancers! Is she a trial candidate? Etc.</a:t>
            </a:r>
          </a:p>
          <a:p>
            <a:r>
              <a:rPr lang="en-US" err="1"/>
              <a:t>ChemoRT</a:t>
            </a:r>
            <a:r>
              <a:rPr lang="en-US"/>
              <a:t> f/b brachytherapy</a:t>
            </a:r>
            <a:endParaRPr lang="en-US">
              <a:ea typeface="Calibri"/>
              <a:cs typeface="Calibri"/>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9</a:t>
            </a:fld>
            <a:endParaRPr lang="en-US"/>
          </a:p>
        </p:txBody>
      </p:sp>
    </p:spTree>
    <p:extLst>
      <p:ext uri="{BB962C8B-B14F-4D97-AF65-F5344CB8AC3E}">
        <p14:creationId xmlns:p14="http://schemas.microsoft.com/office/powerpoint/2010/main" val="381996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Can also start brachy during/at the end of EBRT. Planning starts during EBRT. Essential to have total treatment within 56 days (7-8 weeks)</a:t>
            </a:r>
          </a:p>
        </p:txBody>
      </p:sp>
      <p:sp>
        <p:nvSpPr>
          <p:cNvPr id="4" name="Slide Number Placeholder 3"/>
          <p:cNvSpPr>
            <a:spLocks noGrp="1"/>
          </p:cNvSpPr>
          <p:nvPr>
            <p:ph type="sldNum" sz="quarter" idx="5"/>
          </p:nvPr>
        </p:nvSpPr>
        <p:spPr/>
        <p:txBody>
          <a:bodyPr/>
          <a:lstStyle/>
          <a:p>
            <a:fld id="{004D8452-1E0C-9D40-898C-1CC94234D986}" type="slidenum">
              <a:rPr lang="en-US" smtClean="0"/>
              <a:t>10</a:t>
            </a:fld>
            <a:endParaRPr lang="en-US"/>
          </a:p>
        </p:txBody>
      </p:sp>
    </p:spTree>
    <p:extLst>
      <p:ext uri="{BB962C8B-B14F-4D97-AF65-F5344CB8AC3E}">
        <p14:creationId xmlns:p14="http://schemas.microsoft.com/office/powerpoint/2010/main" val="3781620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CIsiplatin</a:t>
            </a:r>
            <a:r>
              <a:rPr lang="en-US"/>
              <a:t> – but will let gyn </a:t>
            </a:r>
            <a:r>
              <a:rPr lang="en-US" err="1"/>
              <a:t>onc</a:t>
            </a:r>
            <a:r>
              <a:rPr lang="en-US"/>
              <a:t> discuss</a:t>
            </a:r>
            <a:endParaRPr lang="en-US">
              <a:ea typeface="Calibri"/>
              <a:cs typeface="Calibri"/>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11</a:t>
            </a:fld>
            <a:endParaRPr lang="en-US"/>
          </a:p>
        </p:txBody>
      </p:sp>
    </p:spTree>
    <p:extLst>
      <p:ext uri="{BB962C8B-B14F-4D97-AF65-F5344CB8AC3E}">
        <p14:creationId xmlns:p14="http://schemas.microsoft.com/office/powerpoint/2010/main" val="1700811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Feel free to add more chemo related slides!</a:t>
            </a:r>
          </a:p>
          <a:p>
            <a:endParaRPr lang="en-US"/>
          </a:p>
        </p:txBody>
      </p:sp>
      <p:sp>
        <p:nvSpPr>
          <p:cNvPr id="4" name="Slide Number Placeholder 3"/>
          <p:cNvSpPr>
            <a:spLocks noGrp="1"/>
          </p:cNvSpPr>
          <p:nvPr>
            <p:ph type="sldNum" sz="quarter" idx="5"/>
          </p:nvPr>
        </p:nvSpPr>
        <p:spPr/>
        <p:txBody>
          <a:bodyPr/>
          <a:lstStyle/>
          <a:p>
            <a:fld id="{004D8452-1E0C-9D40-898C-1CC94234D986}" type="slidenum">
              <a:rPr lang="en-US" smtClean="0"/>
              <a:t>12</a:t>
            </a:fld>
            <a:endParaRPr lang="en-US"/>
          </a:p>
        </p:txBody>
      </p:sp>
    </p:spTree>
    <p:extLst>
      <p:ext uri="{BB962C8B-B14F-4D97-AF65-F5344CB8AC3E}">
        <p14:creationId xmlns:p14="http://schemas.microsoft.com/office/powerpoint/2010/main" val="29121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Sim</a:t>
            </a:r>
          </a:p>
          <a:p>
            <a:r>
              <a:rPr lang="en-US"/>
              <a:t>Supine, vac fix, Bladder full, bladder empty, IV contrast, +/- vaginal contrast, rectal contrast</a:t>
            </a:r>
            <a:endParaRPr lang="en-US">
              <a:ea typeface="Calibri"/>
              <a:cs typeface="Calibri"/>
            </a:endParaRPr>
          </a:p>
          <a:p>
            <a:r>
              <a:rPr lang="en-US"/>
              <a:t>Fuse MR and PET</a:t>
            </a:r>
            <a:endParaRPr lang="en-US">
              <a:ea typeface="Calibri"/>
              <a:cs typeface="Calibri"/>
            </a:endParaRPr>
          </a:p>
          <a:p>
            <a:r>
              <a:rPr lang="en-US"/>
              <a:t>Scan high enough to be able to treat para </a:t>
            </a:r>
            <a:r>
              <a:rPr lang="en-US" err="1"/>
              <a:t>aortics</a:t>
            </a:r>
            <a:r>
              <a:rPr lang="en-US"/>
              <a:t> – make sure arms up enough!</a:t>
            </a:r>
          </a:p>
        </p:txBody>
      </p:sp>
      <p:sp>
        <p:nvSpPr>
          <p:cNvPr id="4" name="Slide Number Placeholder 3"/>
          <p:cNvSpPr>
            <a:spLocks noGrp="1"/>
          </p:cNvSpPr>
          <p:nvPr>
            <p:ph type="sldNum" sz="quarter" idx="5"/>
          </p:nvPr>
        </p:nvSpPr>
        <p:spPr/>
        <p:txBody>
          <a:bodyPr/>
          <a:lstStyle/>
          <a:p>
            <a:fld id="{64880E21-DC9C-CD46-84FF-7EFCE8895069}" type="slidenum">
              <a:rPr lang="en-US" smtClean="0"/>
              <a:t>13</a:t>
            </a:fld>
            <a:endParaRPr lang="en-US"/>
          </a:p>
        </p:txBody>
      </p:sp>
    </p:spTree>
    <p:extLst>
      <p:ext uri="{BB962C8B-B14F-4D97-AF65-F5344CB8AC3E}">
        <p14:creationId xmlns:p14="http://schemas.microsoft.com/office/powerpoint/2010/main" val="843445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68F40A-B794-40FF-A56B-9BA6DA7AA57A}" type="slidenum">
              <a:rPr lang="en-US"/>
              <a:t>14</a:t>
            </a:fld>
            <a:endParaRPr lang="en-US"/>
          </a:p>
        </p:txBody>
      </p:sp>
    </p:spTree>
    <p:extLst>
      <p:ext uri="{BB962C8B-B14F-4D97-AF65-F5344CB8AC3E}">
        <p14:creationId xmlns:p14="http://schemas.microsoft.com/office/powerpoint/2010/main" val="1292294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Supine, vac fix, Bladder full, bladder empty, IV contrast, +/- vaginal contrast, rectal contrast</a:t>
            </a:r>
          </a:p>
          <a:p>
            <a:r>
              <a:rPr lang="en-US"/>
              <a:t>Fuse MR and PET</a:t>
            </a:r>
          </a:p>
        </p:txBody>
      </p:sp>
      <p:sp>
        <p:nvSpPr>
          <p:cNvPr id="4" name="Slide Number Placeholder 3"/>
          <p:cNvSpPr>
            <a:spLocks noGrp="1"/>
          </p:cNvSpPr>
          <p:nvPr>
            <p:ph type="sldNum" sz="quarter" idx="5"/>
          </p:nvPr>
        </p:nvSpPr>
        <p:spPr/>
        <p:txBody>
          <a:bodyPr/>
          <a:lstStyle/>
          <a:p>
            <a:fld id="{E368F40A-B794-40FF-A56B-9BA6DA7AA57A}" type="slidenum">
              <a:rPr lang="en-US"/>
              <a:t>15</a:t>
            </a:fld>
            <a:endParaRPr lang="en-US"/>
          </a:p>
        </p:txBody>
      </p:sp>
    </p:spTree>
    <p:extLst>
      <p:ext uri="{BB962C8B-B14F-4D97-AF65-F5344CB8AC3E}">
        <p14:creationId xmlns:p14="http://schemas.microsoft.com/office/powerpoint/2010/main" val="713716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a:t>Resources</a:t>
            </a:r>
          </a:p>
          <a:p>
            <a:pPr marL="171450" lvl="0" indent="-171450">
              <a:buFont typeface="Arial" panose="020B0604020202020204" pitchFamily="34" charset="0"/>
              <a:buChar char="•"/>
            </a:pPr>
            <a:r>
              <a:rPr lang="en-US"/>
              <a:t>ASTRO Refresher (2018)</a:t>
            </a:r>
          </a:p>
          <a:p>
            <a:pPr marL="171450" lvl="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004D8452-1E0C-9D40-898C-1CC94234D986}" type="slidenum">
              <a:rPr lang="en-US" smtClean="0"/>
              <a:t>16</a:t>
            </a:fld>
            <a:endParaRPr lang="en-US"/>
          </a:p>
        </p:txBody>
      </p:sp>
    </p:spTree>
    <p:extLst>
      <p:ext uri="{BB962C8B-B14F-4D97-AF65-F5344CB8AC3E}">
        <p14:creationId xmlns:p14="http://schemas.microsoft.com/office/powerpoint/2010/main" val="4255415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Try to get contours up remotely, but if not then this will have to do. This is for Regina Lathan but any cervix case should be fine</a:t>
            </a:r>
            <a:endParaRPr lang="en-US"/>
          </a:p>
        </p:txBody>
      </p:sp>
      <p:sp>
        <p:nvSpPr>
          <p:cNvPr id="4" name="Slide Number Placeholder 3"/>
          <p:cNvSpPr>
            <a:spLocks noGrp="1"/>
          </p:cNvSpPr>
          <p:nvPr>
            <p:ph type="sldNum" sz="quarter" idx="5"/>
          </p:nvPr>
        </p:nvSpPr>
        <p:spPr/>
        <p:txBody>
          <a:bodyPr/>
          <a:lstStyle/>
          <a:p>
            <a:fld id="{64880E21-DC9C-CD46-84FF-7EFCE8895069}" type="slidenum">
              <a:rPr lang="en-US" smtClean="0"/>
              <a:t>17</a:t>
            </a:fld>
            <a:endParaRPr lang="en-US"/>
          </a:p>
        </p:txBody>
      </p:sp>
    </p:spTree>
    <p:extLst>
      <p:ext uri="{BB962C8B-B14F-4D97-AF65-F5344CB8AC3E}">
        <p14:creationId xmlns:p14="http://schemas.microsoft.com/office/powerpoint/2010/main" val="1837954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Just show that we have a wish list to guide planning</a:t>
            </a:r>
          </a:p>
        </p:txBody>
      </p:sp>
      <p:sp>
        <p:nvSpPr>
          <p:cNvPr id="4" name="Slide Number Placeholder 3"/>
          <p:cNvSpPr>
            <a:spLocks noGrp="1"/>
          </p:cNvSpPr>
          <p:nvPr>
            <p:ph type="sldNum" sz="quarter" idx="5"/>
          </p:nvPr>
        </p:nvSpPr>
        <p:spPr/>
        <p:txBody>
          <a:bodyPr/>
          <a:lstStyle/>
          <a:p>
            <a:fld id="{64880E21-DC9C-CD46-84FF-7EFCE8895069}" type="slidenum">
              <a:rPr lang="en-US" smtClean="0"/>
              <a:t>18</a:t>
            </a:fld>
            <a:endParaRPr lang="en-US"/>
          </a:p>
        </p:txBody>
      </p:sp>
    </p:spTree>
    <p:extLst>
      <p:ext uri="{BB962C8B-B14F-4D97-AF65-F5344CB8AC3E}">
        <p14:creationId xmlns:p14="http://schemas.microsoft.com/office/powerpoint/2010/main" val="1184629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DVH - One of the ways we evaluate a plan, to make sure we get enough/not too much dose to appropriate structures</a:t>
            </a:r>
            <a:endParaRPr lang="en-US"/>
          </a:p>
        </p:txBody>
      </p:sp>
      <p:sp>
        <p:nvSpPr>
          <p:cNvPr id="4" name="Slide Number Placeholder 3"/>
          <p:cNvSpPr>
            <a:spLocks noGrp="1"/>
          </p:cNvSpPr>
          <p:nvPr>
            <p:ph type="sldNum" sz="quarter" idx="5"/>
          </p:nvPr>
        </p:nvSpPr>
        <p:spPr/>
        <p:txBody>
          <a:bodyPr/>
          <a:lstStyle/>
          <a:p>
            <a:fld id="{64880E21-DC9C-CD46-84FF-7EFCE8895069}" type="slidenum">
              <a:rPr lang="en-US" smtClean="0"/>
              <a:t>19</a:t>
            </a:fld>
            <a:endParaRPr lang="en-US"/>
          </a:p>
        </p:txBody>
      </p:sp>
    </p:spTree>
    <p:extLst>
      <p:ext uri="{BB962C8B-B14F-4D97-AF65-F5344CB8AC3E}">
        <p14:creationId xmlns:p14="http://schemas.microsoft.com/office/powerpoint/2010/main" val="286089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880E21-DC9C-CD46-84FF-7EFCE8895069}" type="slidenum">
              <a:rPr lang="en-US" smtClean="0"/>
              <a:t>20</a:t>
            </a:fld>
            <a:endParaRPr lang="en-US"/>
          </a:p>
        </p:txBody>
      </p:sp>
    </p:spTree>
    <p:extLst>
      <p:ext uri="{BB962C8B-B14F-4D97-AF65-F5344CB8AC3E}">
        <p14:creationId xmlns:p14="http://schemas.microsoft.com/office/powerpoint/2010/main" val="1156730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880E21-DC9C-CD46-84FF-7EFCE8895069}" type="slidenum">
              <a:rPr lang="en-US" smtClean="0"/>
              <a:t>21</a:t>
            </a:fld>
            <a:endParaRPr lang="en-US"/>
          </a:p>
        </p:txBody>
      </p:sp>
    </p:spTree>
    <p:extLst>
      <p:ext uri="{BB962C8B-B14F-4D97-AF65-F5344CB8AC3E}">
        <p14:creationId xmlns:p14="http://schemas.microsoft.com/office/powerpoint/2010/main" val="1525774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DVH - One of the ways we evaluate a plan, to make sure we get enough/not too much dose to appropriate structures</a:t>
            </a:r>
            <a:endParaRPr lang="en-US"/>
          </a:p>
        </p:txBody>
      </p:sp>
      <p:sp>
        <p:nvSpPr>
          <p:cNvPr id="4" name="Slide Number Placeholder 3"/>
          <p:cNvSpPr>
            <a:spLocks noGrp="1"/>
          </p:cNvSpPr>
          <p:nvPr>
            <p:ph type="sldNum" sz="quarter" idx="5"/>
          </p:nvPr>
        </p:nvSpPr>
        <p:spPr/>
        <p:txBody>
          <a:bodyPr/>
          <a:lstStyle/>
          <a:p>
            <a:fld id="{64880E21-DC9C-CD46-84FF-7EFCE8895069}" type="slidenum">
              <a:rPr lang="en-US" smtClean="0"/>
              <a:t>22</a:t>
            </a:fld>
            <a:endParaRPr lang="en-US"/>
          </a:p>
        </p:txBody>
      </p:sp>
    </p:spTree>
    <p:extLst>
      <p:ext uri="{BB962C8B-B14F-4D97-AF65-F5344CB8AC3E}">
        <p14:creationId xmlns:p14="http://schemas.microsoft.com/office/powerpoint/2010/main" val="591404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Just to show there are different applicators depending on anatomy</a:t>
            </a:r>
          </a:p>
          <a:p>
            <a:r>
              <a:rPr lang="en-US">
                <a:ea typeface="Calibri"/>
                <a:cs typeface="Calibri"/>
              </a:rPr>
              <a:t>Hopefully we will have the physical applicators to show!</a:t>
            </a:r>
          </a:p>
        </p:txBody>
      </p:sp>
      <p:sp>
        <p:nvSpPr>
          <p:cNvPr id="4" name="Slide Number Placeholder 3"/>
          <p:cNvSpPr>
            <a:spLocks noGrp="1"/>
          </p:cNvSpPr>
          <p:nvPr>
            <p:ph type="sldNum" sz="quarter" idx="5"/>
          </p:nvPr>
        </p:nvSpPr>
        <p:spPr/>
        <p:txBody>
          <a:bodyPr/>
          <a:lstStyle/>
          <a:p>
            <a:fld id="{E368F40A-B794-40FF-A56B-9BA6DA7AA57A}" type="slidenum">
              <a:rPr lang="en-US"/>
              <a:t>23</a:t>
            </a:fld>
            <a:endParaRPr lang="en-US"/>
          </a:p>
        </p:txBody>
      </p:sp>
    </p:spTree>
    <p:extLst>
      <p:ext uri="{BB962C8B-B14F-4D97-AF65-F5344CB8AC3E}">
        <p14:creationId xmlns:p14="http://schemas.microsoft.com/office/powerpoint/2010/main" val="1699764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And needles as an option</a:t>
            </a:r>
          </a:p>
          <a:p>
            <a:endParaRPr lang="en-US">
              <a:ea typeface="Calibri"/>
              <a:cs typeface="Calibri"/>
            </a:endParaRPr>
          </a:p>
          <a:p>
            <a:r>
              <a:rPr lang="en-US">
                <a:ea typeface="Calibri"/>
                <a:cs typeface="Calibri"/>
              </a:rPr>
              <a:t>Explain that these procedures are done in the OR/procedure room, with varying degrees of help from gyn </a:t>
            </a:r>
            <a:r>
              <a:rPr lang="en-US" err="1">
                <a:ea typeface="Calibri"/>
                <a:cs typeface="Calibri"/>
              </a:rPr>
              <a:t>onc</a:t>
            </a:r>
          </a:p>
        </p:txBody>
      </p:sp>
      <p:sp>
        <p:nvSpPr>
          <p:cNvPr id="4" name="Slide Number Placeholder 3"/>
          <p:cNvSpPr>
            <a:spLocks noGrp="1"/>
          </p:cNvSpPr>
          <p:nvPr>
            <p:ph type="sldNum" sz="quarter" idx="5"/>
          </p:nvPr>
        </p:nvSpPr>
        <p:spPr/>
        <p:txBody>
          <a:bodyPr/>
          <a:lstStyle/>
          <a:p>
            <a:fld id="{004D8452-1E0C-9D40-898C-1CC94234D986}" type="slidenum">
              <a:rPr lang="en-US" smtClean="0"/>
              <a:t>24</a:t>
            </a:fld>
            <a:endParaRPr lang="en-US"/>
          </a:p>
        </p:txBody>
      </p:sp>
    </p:spTree>
    <p:extLst>
      <p:ext uri="{BB962C8B-B14F-4D97-AF65-F5344CB8AC3E}">
        <p14:creationId xmlns:p14="http://schemas.microsoft.com/office/powerpoint/2010/main" val="2095577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DVH - One of the ways we evaluate a plan, to make sure we get enough/not too much dose to appropriate structures</a:t>
            </a:r>
            <a:endParaRPr lang="en-US"/>
          </a:p>
        </p:txBody>
      </p:sp>
      <p:sp>
        <p:nvSpPr>
          <p:cNvPr id="4" name="Slide Number Placeholder 3"/>
          <p:cNvSpPr>
            <a:spLocks noGrp="1"/>
          </p:cNvSpPr>
          <p:nvPr>
            <p:ph type="sldNum" sz="quarter" idx="5"/>
          </p:nvPr>
        </p:nvSpPr>
        <p:spPr/>
        <p:txBody>
          <a:bodyPr/>
          <a:lstStyle/>
          <a:p>
            <a:fld id="{64880E21-DC9C-CD46-84FF-7EFCE8895069}" type="slidenum">
              <a:rPr lang="en-US" smtClean="0"/>
              <a:t>25</a:t>
            </a:fld>
            <a:endParaRPr lang="en-US"/>
          </a:p>
        </p:txBody>
      </p:sp>
    </p:spTree>
    <p:extLst>
      <p:ext uri="{BB962C8B-B14F-4D97-AF65-F5344CB8AC3E}">
        <p14:creationId xmlns:p14="http://schemas.microsoft.com/office/powerpoint/2010/main" val="3485406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Contours similar to before</a:t>
            </a:r>
          </a:p>
        </p:txBody>
      </p:sp>
      <p:sp>
        <p:nvSpPr>
          <p:cNvPr id="4" name="Slide Number Placeholder 3"/>
          <p:cNvSpPr>
            <a:spLocks noGrp="1"/>
          </p:cNvSpPr>
          <p:nvPr>
            <p:ph type="sldNum" sz="quarter" idx="5"/>
          </p:nvPr>
        </p:nvSpPr>
        <p:spPr/>
        <p:txBody>
          <a:bodyPr/>
          <a:lstStyle/>
          <a:p>
            <a:fld id="{E368F40A-B794-40FF-A56B-9BA6DA7AA57A}" type="slidenum">
              <a:rPr lang="en-US"/>
              <a:t>26</a:t>
            </a:fld>
            <a:endParaRPr lang="en-US"/>
          </a:p>
        </p:txBody>
      </p:sp>
    </p:spTree>
    <p:extLst>
      <p:ext uri="{BB962C8B-B14F-4D97-AF65-F5344CB8AC3E}">
        <p14:creationId xmlns:p14="http://schemas.microsoft.com/office/powerpoint/2010/main" val="3520565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ea typeface="Calibri"/>
                <a:cs typeface="Calibri"/>
              </a:rPr>
              <a:t>May be helpful to answer questions, but again just for reference</a:t>
            </a:r>
          </a:p>
        </p:txBody>
      </p:sp>
      <p:sp>
        <p:nvSpPr>
          <p:cNvPr id="4" name="Slide Number Placeholder 3"/>
          <p:cNvSpPr>
            <a:spLocks noGrp="1"/>
          </p:cNvSpPr>
          <p:nvPr>
            <p:ph type="sldNum" sz="quarter" idx="5"/>
          </p:nvPr>
        </p:nvSpPr>
        <p:spPr/>
        <p:txBody>
          <a:bodyPr/>
          <a:lstStyle/>
          <a:p>
            <a:fld id="{004D8452-1E0C-9D40-898C-1CC94234D986}" type="slidenum">
              <a:rPr lang="en-US" smtClean="0"/>
              <a:t>27</a:t>
            </a:fld>
            <a:endParaRPr lang="en-US"/>
          </a:p>
        </p:txBody>
      </p:sp>
    </p:spTree>
    <p:extLst>
      <p:ext uri="{BB962C8B-B14F-4D97-AF65-F5344CB8AC3E}">
        <p14:creationId xmlns:p14="http://schemas.microsoft.com/office/powerpoint/2010/main" val="34118981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May be helpful to answer questions, but again just for reference</a:t>
            </a:r>
          </a:p>
          <a:p>
            <a:pPr>
              <a:defRPr/>
            </a:pPr>
            <a:endParaRPr lang="en-US">
              <a:ea typeface="Calibri"/>
              <a:cs typeface="Calibri"/>
            </a:endParaRPr>
          </a:p>
        </p:txBody>
      </p:sp>
      <p:sp>
        <p:nvSpPr>
          <p:cNvPr id="4" name="Slide Number Placeholder 3"/>
          <p:cNvSpPr>
            <a:spLocks noGrp="1"/>
          </p:cNvSpPr>
          <p:nvPr>
            <p:ph type="sldNum" sz="quarter" idx="5"/>
          </p:nvPr>
        </p:nvSpPr>
        <p:spPr/>
        <p:txBody>
          <a:bodyPr/>
          <a:lstStyle/>
          <a:p>
            <a:fld id="{004D8452-1E0C-9D40-898C-1CC94234D986}" type="slidenum">
              <a:rPr lang="en-US" smtClean="0"/>
              <a:t>28</a:t>
            </a:fld>
            <a:endParaRPr lang="en-US"/>
          </a:p>
        </p:txBody>
      </p:sp>
    </p:spTree>
    <p:extLst>
      <p:ext uri="{BB962C8B-B14F-4D97-AF65-F5344CB8AC3E}">
        <p14:creationId xmlns:p14="http://schemas.microsoft.com/office/powerpoint/2010/main" val="40438952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cs typeface="Calibri"/>
              </a:rPr>
              <a:t>Highlight that </a:t>
            </a:r>
            <a:r>
              <a:rPr lang="en-US" b="1" err="1">
                <a:cs typeface="Calibri"/>
              </a:rPr>
              <a:t>chemoRT</a:t>
            </a:r>
            <a:r>
              <a:rPr lang="en-US" b="1">
                <a:cs typeface="Calibri"/>
              </a:rPr>
              <a:t> provides excellent local control! Good disease free and overall survival though room for improvement (chemo, target treatments?)</a:t>
            </a:r>
            <a:r>
              <a:rPr lang="en-US" sz="1200" b="1" kern="1200">
                <a:effectLst/>
                <a:cs typeface="+mn-lt"/>
              </a:rPr>
              <a:t/>
            </a:r>
            <a:br>
              <a:rPr lang="en-US" sz="1200" b="1" kern="1200">
                <a:effectLst/>
                <a:cs typeface="+mn-lt"/>
              </a:rPr>
            </a:br>
            <a:endParaRPr lang="en-US" sz="1200" kern="1200">
              <a:solidFill>
                <a:schemeClr val="tx1"/>
              </a:solidFill>
              <a:effectLst/>
              <a:latin typeface="+mn-lt"/>
              <a:ea typeface="Calibri"/>
              <a:cs typeface="Calibri"/>
            </a:endParaRPr>
          </a:p>
          <a:p>
            <a:endParaRPr lang="en-US"/>
          </a:p>
        </p:txBody>
      </p:sp>
      <p:sp>
        <p:nvSpPr>
          <p:cNvPr id="4" name="Slide Number Placeholder 3"/>
          <p:cNvSpPr>
            <a:spLocks noGrp="1"/>
          </p:cNvSpPr>
          <p:nvPr>
            <p:ph type="sldNum" sz="quarter" idx="5"/>
          </p:nvPr>
        </p:nvSpPr>
        <p:spPr/>
        <p:txBody>
          <a:bodyPr/>
          <a:lstStyle/>
          <a:p>
            <a:fld id="{004D8452-1E0C-9D40-898C-1CC94234D986}" type="slidenum">
              <a:rPr lang="en-US" smtClean="0"/>
              <a:t>29</a:t>
            </a:fld>
            <a:endParaRPr lang="en-US"/>
          </a:p>
        </p:txBody>
      </p:sp>
    </p:spTree>
    <p:extLst>
      <p:ext uri="{BB962C8B-B14F-4D97-AF65-F5344CB8AC3E}">
        <p14:creationId xmlns:p14="http://schemas.microsoft.com/office/powerpoint/2010/main" val="4218553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a:ea typeface="Calibri"/>
              <a:cs typeface="Calibri"/>
            </a:endParaRPr>
          </a:p>
          <a:p>
            <a:pPr>
              <a:defRPr/>
            </a:pPr>
            <a:r>
              <a:rPr lang="en-US" sz="1200" b="1" kern="1200">
                <a:effectLst/>
                <a:cs typeface="+mn-lt"/>
              </a:rPr>
              <a:t/>
            </a:r>
            <a:br>
              <a:rPr lang="en-US" sz="1200" b="1" kern="1200">
                <a:effectLst/>
                <a:cs typeface="+mn-lt"/>
              </a:rPr>
            </a:br>
            <a:endParaRPr lang="en-US" sz="1200" kern="1200">
              <a:solidFill>
                <a:schemeClr val="tx1"/>
              </a:solidFill>
              <a:effectLst/>
              <a:latin typeface="+mn-lt"/>
              <a:cs typeface="Calibri"/>
            </a:endParaRPr>
          </a:p>
          <a:p>
            <a:endParaRPr lang="en-US"/>
          </a:p>
        </p:txBody>
      </p:sp>
      <p:sp>
        <p:nvSpPr>
          <p:cNvPr id="4" name="Slide Number Placeholder 3"/>
          <p:cNvSpPr>
            <a:spLocks noGrp="1"/>
          </p:cNvSpPr>
          <p:nvPr>
            <p:ph type="sldNum" sz="quarter" idx="5"/>
          </p:nvPr>
        </p:nvSpPr>
        <p:spPr/>
        <p:txBody>
          <a:bodyPr/>
          <a:lstStyle/>
          <a:p>
            <a:fld id="{004D8452-1E0C-9D40-898C-1CC94234D986}" type="slidenum">
              <a:rPr lang="en-US" smtClean="0"/>
              <a:t>30</a:t>
            </a:fld>
            <a:endParaRPr lang="en-US"/>
          </a:p>
        </p:txBody>
      </p:sp>
    </p:spTree>
    <p:extLst>
      <p:ext uri="{BB962C8B-B14F-4D97-AF65-F5344CB8AC3E}">
        <p14:creationId xmlns:p14="http://schemas.microsoft.com/office/powerpoint/2010/main" val="909440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68F40A-B794-40FF-A56B-9BA6DA7AA57A}" type="slidenum">
              <a:rPr lang="en-US"/>
              <a:t>31</a:t>
            </a:fld>
            <a:endParaRPr lang="en-US"/>
          </a:p>
        </p:txBody>
      </p:sp>
    </p:spTree>
    <p:extLst>
      <p:ext uri="{BB962C8B-B14F-4D97-AF65-F5344CB8AC3E}">
        <p14:creationId xmlns:p14="http://schemas.microsoft.com/office/powerpoint/2010/main" val="3166102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CIsiplatin</a:t>
            </a:r>
            <a:r>
              <a:rPr lang="en-US"/>
              <a:t> – but will let gyn </a:t>
            </a:r>
            <a:r>
              <a:rPr lang="en-US" err="1"/>
              <a:t>onc</a:t>
            </a:r>
            <a:r>
              <a:rPr lang="en-US"/>
              <a:t> discuss</a:t>
            </a:r>
            <a:endParaRPr lang="en-US">
              <a:ea typeface="Calibri"/>
              <a:cs typeface="Calibri"/>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32</a:t>
            </a:fld>
            <a:endParaRPr lang="en-US"/>
          </a:p>
        </p:txBody>
      </p:sp>
    </p:spTree>
    <p:extLst>
      <p:ext uri="{BB962C8B-B14F-4D97-AF65-F5344CB8AC3E}">
        <p14:creationId xmlns:p14="http://schemas.microsoft.com/office/powerpoint/2010/main" val="11445778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CIsiplatin</a:t>
            </a:r>
            <a:r>
              <a:rPr lang="en-US"/>
              <a:t> – but will let gyn </a:t>
            </a:r>
            <a:r>
              <a:rPr lang="en-US" err="1"/>
              <a:t>onc</a:t>
            </a:r>
            <a:r>
              <a:rPr lang="en-US"/>
              <a:t> discuss</a:t>
            </a:r>
            <a:endParaRPr lang="en-US">
              <a:ea typeface="Calibri"/>
              <a:cs typeface="Calibri"/>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33</a:t>
            </a:fld>
            <a:endParaRPr lang="en-US"/>
          </a:p>
        </p:txBody>
      </p:sp>
    </p:spTree>
    <p:extLst>
      <p:ext uri="{BB962C8B-B14F-4D97-AF65-F5344CB8AC3E}">
        <p14:creationId xmlns:p14="http://schemas.microsoft.com/office/powerpoint/2010/main" val="4189567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68F40A-B794-40FF-A56B-9BA6DA7AA57A}" type="slidenum">
              <a:rPr lang="en-US"/>
              <a:t>34</a:t>
            </a:fld>
            <a:endParaRPr lang="en-US"/>
          </a:p>
        </p:txBody>
      </p:sp>
    </p:spTree>
    <p:extLst>
      <p:ext uri="{BB962C8B-B14F-4D97-AF65-F5344CB8AC3E}">
        <p14:creationId xmlns:p14="http://schemas.microsoft.com/office/powerpoint/2010/main" val="2931977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CIsiplatin</a:t>
            </a:r>
            <a:r>
              <a:rPr lang="en-US"/>
              <a:t> – but will let gyn </a:t>
            </a:r>
            <a:r>
              <a:rPr lang="en-US" err="1"/>
              <a:t>onc</a:t>
            </a:r>
            <a:r>
              <a:rPr lang="en-US"/>
              <a:t> discuss</a:t>
            </a:r>
            <a:endParaRPr lang="en-US">
              <a:ea typeface="Calibri"/>
              <a:cs typeface="Calibri"/>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35</a:t>
            </a:fld>
            <a:endParaRPr lang="en-US"/>
          </a:p>
        </p:txBody>
      </p:sp>
    </p:spTree>
    <p:extLst>
      <p:ext uri="{BB962C8B-B14F-4D97-AF65-F5344CB8AC3E}">
        <p14:creationId xmlns:p14="http://schemas.microsoft.com/office/powerpoint/2010/main" val="2803777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If we have time, let them practice contouring!</a:t>
            </a:r>
          </a:p>
        </p:txBody>
      </p:sp>
      <p:sp>
        <p:nvSpPr>
          <p:cNvPr id="4" name="Slide Number Placeholder 3"/>
          <p:cNvSpPr>
            <a:spLocks noGrp="1"/>
          </p:cNvSpPr>
          <p:nvPr>
            <p:ph type="sldNum" sz="quarter" idx="5"/>
          </p:nvPr>
        </p:nvSpPr>
        <p:spPr/>
        <p:txBody>
          <a:bodyPr/>
          <a:lstStyle/>
          <a:p>
            <a:fld id="{E368F40A-B794-40FF-A56B-9BA6DA7AA57A}" type="slidenum">
              <a:rPr lang="en-US"/>
              <a:t>36</a:t>
            </a:fld>
            <a:endParaRPr lang="en-US"/>
          </a:p>
        </p:txBody>
      </p:sp>
    </p:spTree>
    <p:extLst>
      <p:ext uri="{BB962C8B-B14F-4D97-AF65-F5344CB8AC3E}">
        <p14:creationId xmlns:p14="http://schemas.microsoft.com/office/powerpoint/2010/main" val="4192625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CIsiplatin</a:t>
            </a:r>
            <a:r>
              <a:rPr lang="en-US"/>
              <a:t> – but will let gyn </a:t>
            </a:r>
            <a:r>
              <a:rPr lang="en-US" err="1"/>
              <a:t>onc</a:t>
            </a:r>
            <a:r>
              <a:rPr lang="en-US"/>
              <a:t> discuss</a:t>
            </a:r>
            <a:endParaRPr lang="en-US">
              <a:ea typeface="Calibri"/>
              <a:cs typeface="Calibri"/>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37</a:t>
            </a:fld>
            <a:endParaRPr lang="en-US"/>
          </a:p>
        </p:txBody>
      </p:sp>
    </p:spTree>
    <p:extLst>
      <p:ext uri="{BB962C8B-B14F-4D97-AF65-F5344CB8AC3E}">
        <p14:creationId xmlns:p14="http://schemas.microsoft.com/office/powerpoint/2010/main" val="3729183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CIsiplatin</a:t>
            </a:r>
            <a:r>
              <a:rPr lang="en-US"/>
              <a:t> – but will let gyn </a:t>
            </a:r>
            <a:r>
              <a:rPr lang="en-US" err="1"/>
              <a:t>onc</a:t>
            </a:r>
            <a:r>
              <a:rPr lang="en-US"/>
              <a:t> discuss</a:t>
            </a:r>
            <a:endParaRPr lang="en-US">
              <a:ea typeface="Calibri"/>
              <a:cs typeface="Calibri"/>
            </a:endParaRPr>
          </a:p>
        </p:txBody>
      </p:sp>
      <p:sp>
        <p:nvSpPr>
          <p:cNvPr id="4" name="Slide Number Placeholder 3"/>
          <p:cNvSpPr>
            <a:spLocks noGrp="1"/>
          </p:cNvSpPr>
          <p:nvPr>
            <p:ph type="sldNum" sz="quarter" idx="5"/>
          </p:nvPr>
        </p:nvSpPr>
        <p:spPr/>
        <p:txBody>
          <a:bodyPr/>
          <a:lstStyle/>
          <a:p>
            <a:fld id="{64880E21-DC9C-CD46-84FF-7EFCE8895069}" type="slidenum">
              <a:rPr lang="en-US" smtClean="0"/>
              <a:t>38</a:t>
            </a:fld>
            <a:endParaRPr lang="en-US"/>
          </a:p>
        </p:txBody>
      </p:sp>
    </p:spTree>
    <p:extLst>
      <p:ext uri="{BB962C8B-B14F-4D97-AF65-F5344CB8AC3E}">
        <p14:creationId xmlns:p14="http://schemas.microsoft.com/office/powerpoint/2010/main" val="2356894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p>
        </p:txBody>
      </p:sp>
      <p:sp>
        <p:nvSpPr>
          <p:cNvPr id="3" name="Subtitle 2">
            <a:extLst>
              <a:ext uri="{FF2B5EF4-FFF2-40B4-BE49-F238E27FC236}">
                <a16:creationId xmlns:a16="http://schemas.microsoft.com/office/drawing/2014/main" xmlns=""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C04DE7C-68AB-403D-B9D8-7398C292C6DA}"/>
              </a:ext>
            </a:extLst>
          </p:cNvPr>
          <p:cNvSpPr>
            <a:spLocks noGrp="1"/>
          </p:cNvSpPr>
          <p:nvPr>
            <p:ph type="dt" sz="half" idx="10"/>
          </p:nvPr>
        </p:nvSpPr>
        <p:spPr/>
        <p:txBody>
          <a:bodyPr/>
          <a:lstStyle/>
          <a:p>
            <a:fld id="{23FEA57E-7C1A-457B-A4CD-5DCEB057B502}" type="datetime1">
              <a:rPr lang="en-US" smtClean="0"/>
              <a:t>3/26/25</a:t>
            </a:fld>
            <a:endParaRPr lang="en-US"/>
          </a:p>
        </p:txBody>
      </p:sp>
      <p:sp>
        <p:nvSpPr>
          <p:cNvPr id="5" name="Footer Placeholder 4">
            <a:extLst>
              <a:ext uri="{FF2B5EF4-FFF2-40B4-BE49-F238E27FC236}">
                <a16:creationId xmlns:a16="http://schemas.microsoft.com/office/drawing/2014/main" xmlns="" id="{51003E50-6613-4D86-AA22-43B14E7279E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193989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xmlns=""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8AA9CAD-DAFB-4DE3-9C41-7FD03EA8D8DD}"/>
              </a:ext>
            </a:extLst>
          </p:cNvPr>
          <p:cNvSpPr>
            <a:spLocks noGrp="1"/>
          </p:cNvSpPr>
          <p:nvPr>
            <p:ph type="dt" sz="half" idx="10"/>
          </p:nvPr>
        </p:nvSpPr>
        <p:spPr/>
        <p:txBody>
          <a:bodyPr/>
          <a:lstStyle/>
          <a:p>
            <a:fld id="{201AF2CE-4F37-411C-A3EE-BBBE223265BF}" type="datetime1">
              <a:rPr lang="en-US" smtClean="0"/>
              <a:t>3/26/25</a:t>
            </a:fld>
            <a:endParaRPr lang="en-US"/>
          </a:p>
        </p:txBody>
      </p:sp>
      <p:sp>
        <p:nvSpPr>
          <p:cNvPr id="5" name="Footer Placeholder 4">
            <a:extLst>
              <a:ext uri="{FF2B5EF4-FFF2-40B4-BE49-F238E27FC236}">
                <a16:creationId xmlns:a16="http://schemas.microsoft.com/office/drawing/2014/main" xmlns=""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63146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p>
        </p:txBody>
      </p:sp>
      <p:sp>
        <p:nvSpPr>
          <p:cNvPr id="3" name="Text Placeholder 2">
            <a:extLst>
              <a:ext uri="{FF2B5EF4-FFF2-40B4-BE49-F238E27FC236}">
                <a16:creationId xmlns:a16="http://schemas.microsoft.com/office/drawing/2014/main" xmlns=""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9E29709-D243-41E8-89FA-62FA7AEB52E1}"/>
              </a:ext>
            </a:extLst>
          </p:cNvPr>
          <p:cNvSpPr>
            <a:spLocks noGrp="1"/>
          </p:cNvSpPr>
          <p:nvPr>
            <p:ph type="dt" sz="half" idx="10"/>
          </p:nvPr>
        </p:nvSpPr>
        <p:spPr/>
        <p:txBody>
          <a:bodyPr/>
          <a:lstStyle/>
          <a:p>
            <a:fld id="{C96083D4-708C-4BB5-B4FD-30CE9FA12FD5}" type="datetime1">
              <a:rPr lang="en-US" smtClean="0"/>
              <a:t>3/26/25</a:t>
            </a:fld>
            <a:endParaRPr lang="en-US"/>
          </a:p>
        </p:txBody>
      </p:sp>
      <p:sp>
        <p:nvSpPr>
          <p:cNvPr id="5" name="Footer Placeholder 4">
            <a:extLst>
              <a:ext uri="{FF2B5EF4-FFF2-40B4-BE49-F238E27FC236}">
                <a16:creationId xmlns:a16="http://schemas.microsoft.com/office/drawing/2014/main" xmlns="" id="{5AAB99C0-DC2A-4133-A10D-D43A1E05BB1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764059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xmlns=""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9CAECC8-3C3A-4A5D-AB7A-1F99E5023D3F}"/>
              </a:ext>
            </a:extLst>
          </p:cNvPr>
          <p:cNvSpPr>
            <a:spLocks noGrp="1"/>
          </p:cNvSpPr>
          <p:nvPr>
            <p:ph type="dt" sz="half" idx="10"/>
          </p:nvPr>
        </p:nvSpPr>
        <p:spPr/>
        <p:txBody>
          <a:bodyPr/>
          <a:lstStyle/>
          <a:p>
            <a:fld id="{D0D239B2-65BC-4C2A-A62B-3EABFE9590E4}" type="datetime1">
              <a:rPr lang="en-US" smtClean="0"/>
              <a:t>3/26/25</a:t>
            </a:fld>
            <a:endParaRPr lang="en-US"/>
          </a:p>
        </p:txBody>
      </p:sp>
      <p:sp>
        <p:nvSpPr>
          <p:cNvPr id="6" name="Footer Placeholder 5">
            <a:extLst>
              <a:ext uri="{FF2B5EF4-FFF2-40B4-BE49-F238E27FC236}">
                <a16:creationId xmlns:a16="http://schemas.microsoft.com/office/drawing/2014/main" xmlns=""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xmlns=""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94204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p>
        </p:txBody>
      </p:sp>
      <p:sp>
        <p:nvSpPr>
          <p:cNvPr id="3" name="Text Placeholder 2">
            <a:extLst>
              <a:ext uri="{FF2B5EF4-FFF2-40B4-BE49-F238E27FC236}">
                <a16:creationId xmlns:a16="http://schemas.microsoft.com/office/drawing/2014/main" xmlns=""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C55C8E4-FCB8-4E06-9C43-0ACD949A73D4}"/>
              </a:ext>
            </a:extLst>
          </p:cNvPr>
          <p:cNvSpPr>
            <a:spLocks noGrp="1"/>
          </p:cNvSpPr>
          <p:nvPr>
            <p:ph type="dt" sz="half" idx="10"/>
          </p:nvPr>
        </p:nvSpPr>
        <p:spPr/>
        <p:txBody>
          <a:bodyPr/>
          <a:lstStyle/>
          <a:p>
            <a:fld id="{85E05F5A-E4A3-476F-A89E-C2B73F2431E4}" type="datetime1">
              <a:rPr lang="en-US" smtClean="0"/>
              <a:t>3/26/25</a:t>
            </a:fld>
            <a:endParaRPr lang="en-US"/>
          </a:p>
        </p:txBody>
      </p:sp>
      <p:sp>
        <p:nvSpPr>
          <p:cNvPr id="8" name="Footer Placeholder 7">
            <a:extLst>
              <a:ext uri="{FF2B5EF4-FFF2-40B4-BE49-F238E27FC236}">
                <a16:creationId xmlns:a16="http://schemas.microsoft.com/office/drawing/2014/main" xmlns=""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xmlns=""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609445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A5ADD3-88C8-4B01-8CC6-808C0E4160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2634E6A-1390-4101-B78E-7592313407D7}"/>
              </a:ext>
            </a:extLst>
          </p:cNvPr>
          <p:cNvSpPr>
            <a:spLocks noGrp="1"/>
          </p:cNvSpPr>
          <p:nvPr>
            <p:ph type="dt" sz="half" idx="10"/>
          </p:nvPr>
        </p:nvSpPr>
        <p:spPr/>
        <p:txBody>
          <a:bodyPr/>
          <a:lstStyle/>
          <a:p>
            <a:fld id="{E3761515-4A26-4F31-9F61-5A10B1FABBFC}" type="datetime1">
              <a:rPr lang="en-US" smtClean="0"/>
              <a:t>3/26/25</a:t>
            </a:fld>
            <a:endParaRPr lang="en-US"/>
          </a:p>
        </p:txBody>
      </p:sp>
      <p:sp>
        <p:nvSpPr>
          <p:cNvPr id="4" name="Footer Placeholder 3">
            <a:extLst>
              <a:ext uri="{FF2B5EF4-FFF2-40B4-BE49-F238E27FC236}">
                <a16:creationId xmlns:a16="http://schemas.microsoft.com/office/drawing/2014/main" xmlns=""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xmlns=""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602160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10D8488-CF25-431B-A87A-AAF141BD0BBB}"/>
              </a:ext>
            </a:extLst>
          </p:cNvPr>
          <p:cNvSpPr>
            <a:spLocks noGrp="1"/>
          </p:cNvSpPr>
          <p:nvPr>
            <p:ph type="dt" sz="half" idx="10"/>
          </p:nvPr>
        </p:nvSpPr>
        <p:spPr/>
        <p:txBody>
          <a:bodyPr/>
          <a:lstStyle/>
          <a:p>
            <a:fld id="{4A75DC65-7D1F-4BAB-9695-F7E734143E14}" type="datetime1">
              <a:rPr lang="en-US" smtClean="0"/>
              <a:t>3/26/25</a:t>
            </a:fld>
            <a:endParaRPr lang="en-US"/>
          </a:p>
        </p:txBody>
      </p:sp>
      <p:sp>
        <p:nvSpPr>
          <p:cNvPr id="3" name="Footer Placeholder 2">
            <a:extLst>
              <a:ext uri="{FF2B5EF4-FFF2-40B4-BE49-F238E27FC236}">
                <a16:creationId xmlns:a16="http://schemas.microsoft.com/office/drawing/2014/main" xmlns=""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xmlns=""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35220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E12BC6F-3996-4B2B-B8F2-DD3A82CCF76B}"/>
              </a:ext>
            </a:extLst>
          </p:cNvPr>
          <p:cNvSpPr>
            <a:spLocks noGrp="1"/>
          </p:cNvSpPr>
          <p:nvPr>
            <p:ph type="dt" sz="half" idx="10"/>
          </p:nvPr>
        </p:nvSpPr>
        <p:spPr/>
        <p:txBody>
          <a:bodyPr/>
          <a:lstStyle/>
          <a:p>
            <a:fld id="{7E624077-BD55-4036-8E92-6558FDF3B653}" type="datetime1">
              <a:rPr lang="en-US" smtClean="0"/>
              <a:t>3/26/25</a:t>
            </a:fld>
            <a:endParaRPr lang="en-US"/>
          </a:p>
        </p:txBody>
      </p:sp>
      <p:sp>
        <p:nvSpPr>
          <p:cNvPr id="6" name="Footer Placeholder 5">
            <a:extLst>
              <a:ext uri="{FF2B5EF4-FFF2-40B4-BE49-F238E27FC236}">
                <a16:creationId xmlns:a16="http://schemas.microsoft.com/office/drawing/2014/main" xmlns=""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xmlns=""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415533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391523D-69E9-4EAE-A610-B3A237B75842}"/>
              </a:ext>
            </a:extLst>
          </p:cNvPr>
          <p:cNvSpPr>
            <a:spLocks noGrp="1"/>
          </p:cNvSpPr>
          <p:nvPr>
            <p:ph type="dt" sz="half" idx="10"/>
          </p:nvPr>
        </p:nvSpPr>
        <p:spPr/>
        <p:txBody>
          <a:bodyPr/>
          <a:lstStyle/>
          <a:p>
            <a:fld id="{804225F2-7107-4609-BCC2-77C63064A5E8}" type="datetime1">
              <a:rPr lang="en-US" smtClean="0"/>
              <a:t>3/26/25</a:t>
            </a:fld>
            <a:endParaRPr lang="en-US"/>
          </a:p>
        </p:txBody>
      </p:sp>
      <p:sp>
        <p:nvSpPr>
          <p:cNvPr id="6" name="Footer Placeholder 5">
            <a:extLst>
              <a:ext uri="{FF2B5EF4-FFF2-40B4-BE49-F238E27FC236}">
                <a16:creationId xmlns:a16="http://schemas.microsoft.com/office/drawing/2014/main" xmlns=""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xmlns=""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887218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02744C-12E6-455B-B646-2EA92DE0E9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944DC97-C26E-407A-9E29-68C52D547BDA}"/>
              </a:ext>
            </a:extLst>
          </p:cNvPr>
          <p:cNvSpPr>
            <a:spLocks noGrp="1"/>
          </p:cNvSpPr>
          <p:nvPr>
            <p:ph type="dt" sz="half" idx="10"/>
          </p:nvPr>
        </p:nvSpPr>
        <p:spPr/>
        <p:txBody>
          <a:bodyPr/>
          <a:lstStyle/>
          <a:p>
            <a:fld id="{11789749-A4CD-447F-8298-2B7988C91CEA}" type="datetime1">
              <a:rPr lang="en-US" smtClean="0"/>
              <a:t>3/26/25</a:t>
            </a:fld>
            <a:endParaRPr lang="en-US"/>
          </a:p>
        </p:txBody>
      </p:sp>
      <p:sp>
        <p:nvSpPr>
          <p:cNvPr id="5" name="Footer Placeholder 4">
            <a:extLst>
              <a:ext uri="{FF2B5EF4-FFF2-40B4-BE49-F238E27FC236}">
                <a16:creationId xmlns:a16="http://schemas.microsoft.com/office/drawing/2014/main" xmlns="" id="{E72E9353-B771-47FF-975E-72337414E0E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201865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9FA387A-1231-4FE3-8574-D4331A3432D2}"/>
              </a:ext>
            </a:extLst>
          </p:cNvPr>
          <p:cNvSpPr>
            <a:spLocks noGrp="1"/>
          </p:cNvSpPr>
          <p:nvPr>
            <p:ph type="dt" sz="half" idx="10"/>
          </p:nvPr>
        </p:nvSpPr>
        <p:spPr/>
        <p:txBody>
          <a:bodyPr/>
          <a:lstStyle/>
          <a:p>
            <a:fld id="{BA0444D3-C0BA-4587-A56C-581AB9F841BE}" type="datetime1">
              <a:rPr lang="en-US" smtClean="0"/>
              <a:t>3/26/25</a:t>
            </a:fld>
            <a:endParaRPr lang="en-US"/>
          </a:p>
        </p:txBody>
      </p:sp>
      <p:sp>
        <p:nvSpPr>
          <p:cNvPr id="5" name="Footer Placeholder 4">
            <a:extLst>
              <a:ext uri="{FF2B5EF4-FFF2-40B4-BE49-F238E27FC236}">
                <a16:creationId xmlns:a16="http://schemas.microsoft.com/office/drawing/2014/main" xmlns=""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55221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5" name="Picture 4" descr="A picture containing indoor, person&#10;&#10;Description automatically generated">
            <a:extLst>
              <a:ext uri="{FF2B5EF4-FFF2-40B4-BE49-F238E27FC236}">
                <a16:creationId xmlns:a16="http://schemas.microsoft.com/office/drawing/2014/main" xmlns="" id="{B997991F-EA3E-D946-8551-5828338131D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865436" y="4836671"/>
            <a:ext cx="10972800" cy="549901"/>
          </a:xfrm>
        </p:spPr>
        <p:txBody>
          <a:bodyPr anchor="t" anchorCtr="0">
            <a:noAutofit/>
          </a:bodyPr>
          <a:lstStyle>
            <a:lvl1pPr>
              <a:defRPr sz="3733">
                <a:solidFill>
                  <a:schemeClr val="bg1"/>
                </a:solidFill>
              </a:defRPr>
            </a:lvl1pPr>
          </a:lstStyle>
          <a:p>
            <a:r>
              <a:rPr lang="en-US"/>
              <a:t>TITLE OF PRESENTATION</a:t>
            </a:r>
            <a:br>
              <a:rPr lang="en-US"/>
            </a:br>
            <a:r>
              <a:rPr lang="en-US"/>
              <a:t/>
            </a:r>
            <a:br>
              <a:rPr lang="en-US"/>
            </a:br>
            <a:endParaRPr lang="en-US"/>
          </a:p>
        </p:txBody>
      </p:sp>
      <p:sp>
        <p:nvSpPr>
          <p:cNvPr id="3" name="Content Placeholder 2"/>
          <p:cNvSpPr>
            <a:spLocks noGrp="1"/>
          </p:cNvSpPr>
          <p:nvPr>
            <p:ph idx="1" hasCustomPrompt="1"/>
          </p:nvPr>
        </p:nvSpPr>
        <p:spPr>
          <a:xfrm>
            <a:off x="865436" y="5486745"/>
            <a:ext cx="10972800" cy="241008"/>
          </a:xfrm>
        </p:spPr>
        <p:txBody>
          <a:bodyPr anchor="t" anchorCtr="0">
            <a:noAutofit/>
          </a:bodyPr>
          <a:lstStyle>
            <a:lvl1pPr marL="0" indent="0">
              <a:lnSpc>
                <a:spcPct val="50000"/>
              </a:lnSpc>
              <a:buFontTx/>
              <a:buNone/>
              <a:defRPr sz="2000" b="0" i="1"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Event for Presentation, Name of Presenter</a:t>
            </a:r>
          </a:p>
          <a:p>
            <a:pPr lvl="0"/>
            <a:endParaRPr lang="en-US"/>
          </a:p>
        </p:txBody>
      </p:sp>
      <p:sp>
        <p:nvSpPr>
          <p:cNvPr id="15" name="Content Placeholder 2"/>
          <p:cNvSpPr>
            <a:spLocks noGrp="1"/>
          </p:cNvSpPr>
          <p:nvPr>
            <p:ph idx="11" hasCustomPrompt="1"/>
          </p:nvPr>
        </p:nvSpPr>
        <p:spPr>
          <a:xfrm>
            <a:off x="860797" y="5768897"/>
            <a:ext cx="10972800" cy="241008"/>
          </a:xfrm>
        </p:spPr>
        <p:txBody>
          <a:bodyPr anchor="t" anchorCtr="0">
            <a:noAutofit/>
          </a:bodyPr>
          <a:lstStyle>
            <a:lvl1pPr marL="0" indent="0">
              <a:lnSpc>
                <a:spcPct val="50000"/>
              </a:lnSpc>
              <a:buFontTx/>
              <a:buNone/>
              <a:defRPr sz="1467" b="0" i="0"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April 1, 2021</a:t>
            </a:r>
          </a:p>
        </p:txBody>
      </p:sp>
      <p:pic>
        <p:nvPicPr>
          <p:cNvPr id="12" name="Picture 11" descr="Logo, company name&#10;&#10;Description automatically generated">
            <a:extLst>
              <a:ext uri="{FF2B5EF4-FFF2-40B4-BE49-F238E27FC236}">
                <a16:creationId xmlns:a16="http://schemas.microsoft.com/office/drawing/2014/main" xmlns="" id="{0586B6F9-BD71-9F4B-8221-C6A9C373F6F0}"/>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304268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6" name="Picture 5" descr="A picture containing person&#10;&#10;Description automatically generated">
            <a:extLst>
              <a:ext uri="{FF2B5EF4-FFF2-40B4-BE49-F238E27FC236}">
                <a16:creationId xmlns:a16="http://schemas.microsoft.com/office/drawing/2014/main" xmlns="" id="{0CDF51A2-5D5E-634C-9AB7-2B642A3FBED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865436" y="4836671"/>
            <a:ext cx="10972800" cy="549901"/>
          </a:xfrm>
        </p:spPr>
        <p:txBody>
          <a:bodyPr anchor="t" anchorCtr="0">
            <a:noAutofit/>
          </a:bodyPr>
          <a:lstStyle>
            <a:lvl1pPr>
              <a:defRPr sz="3733">
                <a:solidFill>
                  <a:schemeClr val="bg1"/>
                </a:solidFill>
              </a:defRPr>
            </a:lvl1pPr>
          </a:lstStyle>
          <a:p>
            <a:r>
              <a:rPr lang="en-US"/>
              <a:t>TITLE OF PRESENTATION</a:t>
            </a:r>
            <a:br>
              <a:rPr lang="en-US"/>
            </a:br>
            <a:r>
              <a:rPr lang="en-US"/>
              <a:t/>
            </a:r>
            <a:br>
              <a:rPr lang="en-US"/>
            </a:br>
            <a:endParaRPr lang="en-US"/>
          </a:p>
        </p:txBody>
      </p:sp>
      <p:sp>
        <p:nvSpPr>
          <p:cNvPr id="3" name="Content Placeholder 2"/>
          <p:cNvSpPr>
            <a:spLocks noGrp="1"/>
          </p:cNvSpPr>
          <p:nvPr>
            <p:ph idx="1" hasCustomPrompt="1"/>
          </p:nvPr>
        </p:nvSpPr>
        <p:spPr>
          <a:xfrm>
            <a:off x="865436" y="5486745"/>
            <a:ext cx="10972800" cy="241008"/>
          </a:xfrm>
        </p:spPr>
        <p:txBody>
          <a:bodyPr anchor="t" anchorCtr="0">
            <a:noAutofit/>
          </a:bodyPr>
          <a:lstStyle>
            <a:lvl1pPr marL="0" indent="0">
              <a:lnSpc>
                <a:spcPct val="50000"/>
              </a:lnSpc>
              <a:buFontTx/>
              <a:buNone/>
              <a:defRPr sz="2000" b="0" i="1"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Event for Presentation, Name of Presenter</a:t>
            </a:r>
          </a:p>
          <a:p>
            <a:pPr lvl="0"/>
            <a:endParaRPr lang="en-US"/>
          </a:p>
        </p:txBody>
      </p:sp>
      <p:sp>
        <p:nvSpPr>
          <p:cNvPr id="15" name="Content Placeholder 2"/>
          <p:cNvSpPr>
            <a:spLocks noGrp="1"/>
          </p:cNvSpPr>
          <p:nvPr>
            <p:ph idx="11" hasCustomPrompt="1"/>
          </p:nvPr>
        </p:nvSpPr>
        <p:spPr>
          <a:xfrm>
            <a:off x="860797" y="5768897"/>
            <a:ext cx="10972800" cy="241008"/>
          </a:xfrm>
        </p:spPr>
        <p:txBody>
          <a:bodyPr anchor="t" anchorCtr="0">
            <a:noAutofit/>
          </a:bodyPr>
          <a:lstStyle>
            <a:lvl1pPr marL="0" indent="0">
              <a:lnSpc>
                <a:spcPct val="50000"/>
              </a:lnSpc>
              <a:buFontTx/>
              <a:buNone/>
              <a:defRPr sz="1467" b="0" i="0"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April 1, 2021</a:t>
            </a:r>
          </a:p>
        </p:txBody>
      </p:sp>
      <p:pic>
        <p:nvPicPr>
          <p:cNvPr id="11" name="Picture 10" descr="Logo, company name&#10;&#10;Description automatically generated">
            <a:extLst>
              <a:ext uri="{FF2B5EF4-FFF2-40B4-BE49-F238E27FC236}">
                <a16:creationId xmlns:a16="http://schemas.microsoft.com/office/drawing/2014/main" xmlns="" id="{F7722EE5-7EE2-524D-9570-6D7A1CE94DE3}"/>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3407297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6" name="Picture 5" descr="A picture containing text, person, indoor, preparing&#10;&#10;Description automatically generated">
            <a:extLst>
              <a:ext uri="{FF2B5EF4-FFF2-40B4-BE49-F238E27FC236}">
                <a16:creationId xmlns:a16="http://schemas.microsoft.com/office/drawing/2014/main" xmlns="" id="{26590229-484E-F741-9F8B-30A6F2C9781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865436" y="4836671"/>
            <a:ext cx="10972800" cy="549901"/>
          </a:xfrm>
        </p:spPr>
        <p:txBody>
          <a:bodyPr anchor="t" anchorCtr="0">
            <a:noAutofit/>
          </a:bodyPr>
          <a:lstStyle>
            <a:lvl1pPr>
              <a:defRPr sz="3733">
                <a:solidFill>
                  <a:schemeClr val="bg1"/>
                </a:solidFill>
              </a:defRPr>
            </a:lvl1pPr>
          </a:lstStyle>
          <a:p>
            <a:r>
              <a:rPr lang="en-US"/>
              <a:t>TITLE OF PRESENTATION</a:t>
            </a:r>
            <a:br>
              <a:rPr lang="en-US"/>
            </a:br>
            <a:r>
              <a:rPr lang="en-US"/>
              <a:t/>
            </a:r>
            <a:br>
              <a:rPr lang="en-US"/>
            </a:br>
            <a:endParaRPr lang="en-US"/>
          </a:p>
        </p:txBody>
      </p:sp>
      <p:sp>
        <p:nvSpPr>
          <p:cNvPr id="3" name="Content Placeholder 2"/>
          <p:cNvSpPr>
            <a:spLocks noGrp="1"/>
          </p:cNvSpPr>
          <p:nvPr>
            <p:ph idx="1" hasCustomPrompt="1"/>
          </p:nvPr>
        </p:nvSpPr>
        <p:spPr>
          <a:xfrm>
            <a:off x="865436" y="5486745"/>
            <a:ext cx="10972800" cy="241008"/>
          </a:xfrm>
        </p:spPr>
        <p:txBody>
          <a:bodyPr anchor="t" anchorCtr="0">
            <a:noAutofit/>
          </a:bodyPr>
          <a:lstStyle>
            <a:lvl1pPr marL="0" indent="0">
              <a:lnSpc>
                <a:spcPct val="50000"/>
              </a:lnSpc>
              <a:buFontTx/>
              <a:buNone/>
              <a:defRPr sz="2000" b="0" i="1"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Event for Presentation, Name of Presenter</a:t>
            </a:r>
          </a:p>
          <a:p>
            <a:pPr lvl="0"/>
            <a:endParaRPr lang="en-US"/>
          </a:p>
        </p:txBody>
      </p:sp>
      <p:sp>
        <p:nvSpPr>
          <p:cNvPr id="15" name="Content Placeholder 2"/>
          <p:cNvSpPr>
            <a:spLocks noGrp="1"/>
          </p:cNvSpPr>
          <p:nvPr>
            <p:ph idx="11" hasCustomPrompt="1"/>
          </p:nvPr>
        </p:nvSpPr>
        <p:spPr>
          <a:xfrm>
            <a:off x="860797" y="5768897"/>
            <a:ext cx="10972800" cy="241008"/>
          </a:xfrm>
        </p:spPr>
        <p:txBody>
          <a:bodyPr anchor="t" anchorCtr="0">
            <a:noAutofit/>
          </a:bodyPr>
          <a:lstStyle>
            <a:lvl1pPr marL="0" indent="0">
              <a:lnSpc>
                <a:spcPct val="50000"/>
              </a:lnSpc>
              <a:buFontTx/>
              <a:buNone/>
              <a:defRPr sz="1467" b="0" i="0"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April 1, 2021</a:t>
            </a:r>
          </a:p>
        </p:txBody>
      </p:sp>
      <p:pic>
        <p:nvPicPr>
          <p:cNvPr id="11" name="Picture 10" descr="Logo, company name&#10;&#10;Description automatically generated">
            <a:extLst>
              <a:ext uri="{FF2B5EF4-FFF2-40B4-BE49-F238E27FC236}">
                <a16:creationId xmlns:a16="http://schemas.microsoft.com/office/drawing/2014/main" xmlns="" id="{603F73B3-F5FF-A945-9BA0-F64DB535F809}"/>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2312651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5" name="Picture 4" descr="A picture containing nature, ocean floor, night sky&#10;&#10;Description automatically generated">
            <a:extLst>
              <a:ext uri="{FF2B5EF4-FFF2-40B4-BE49-F238E27FC236}">
                <a16:creationId xmlns:a16="http://schemas.microsoft.com/office/drawing/2014/main" xmlns="" id="{15951844-9EE9-494B-8C4F-EABDCBF1001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865436" y="4836671"/>
            <a:ext cx="10972800" cy="549901"/>
          </a:xfrm>
        </p:spPr>
        <p:txBody>
          <a:bodyPr anchor="t" anchorCtr="0">
            <a:noAutofit/>
          </a:bodyPr>
          <a:lstStyle>
            <a:lvl1pPr>
              <a:defRPr sz="3733">
                <a:solidFill>
                  <a:schemeClr val="bg1"/>
                </a:solidFill>
              </a:defRPr>
            </a:lvl1pPr>
          </a:lstStyle>
          <a:p>
            <a:r>
              <a:rPr lang="en-US"/>
              <a:t>TITLE OF PRESENTATION</a:t>
            </a:r>
            <a:br>
              <a:rPr lang="en-US"/>
            </a:br>
            <a:r>
              <a:rPr lang="en-US"/>
              <a:t/>
            </a:r>
            <a:br>
              <a:rPr lang="en-US"/>
            </a:br>
            <a:endParaRPr lang="en-US"/>
          </a:p>
        </p:txBody>
      </p:sp>
      <p:sp>
        <p:nvSpPr>
          <p:cNvPr id="3" name="Content Placeholder 2"/>
          <p:cNvSpPr>
            <a:spLocks noGrp="1"/>
          </p:cNvSpPr>
          <p:nvPr>
            <p:ph idx="1" hasCustomPrompt="1"/>
          </p:nvPr>
        </p:nvSpPr>
        <p:spPr>
          <a:xfrm>
            <a:off x="865436" y="5486745"/>
            <a:ext cx="10972800" cy="241008"/>
          </a:xfrm>
        </p:spPr>
        <p:txBody>
          <a:bodyPr anchor="t" anchorCtr="0">
            <a:noAutofit/>
          </a:bodyPr>
          <a:lstStyle>
            <a:lvl1pPr marL="0" indent="0">
              <a:lnSpc>
                <a:spcPct val="50000"/>
              </a:lnSpc>
              <a:buFontTx/>
              <a:buNone/>
              <a:defRPr sz="2000" b="0" i="1"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Event for Presentation, Name of Presenter</a:t>
            </a:r>
          </a:p>
          <a:p>
            <a:pPr lvl="0"/>
            <a:endParaRPr lang="en-US"/>
          </a:p>
        </p:txBody>
      </p:sp>
      <p:sp>
        <p:nvSpPr>
          <p:cNvPr id="15" name="Content Placeholder 2"/>
          <p:cNvSpPr>
            <a:spLocks noGrp="1"/>
          </p:cNvSpPr>
          <p:nvPr>
            <p:ph idx="11" hasCustomPrompt="1"/>
          </p:nvPr>
        </p:nvSpPr>
        <p:spPr>
          <a:xfrm>
            <a:off x="860797" y="5768897"/>
            <a:ext cx="10972800" cy="241008"/>
          </a:xfrm>
        </p:spPr>
        <p:txBody>
          <a:bodyPr anchor="t" anchorCtr="0">
            <a:noAutofit/>
          </a:bodyPr>
          <a:lstStyle>
            <a:lvl1pPr marL="0" indent="0">
              <a:lnSpc>
                <a:spcPct val="50000"/>
              </a:lnSpc>
              <a:buFontTx/>
              <a:buNone/>
              <a:defRPr sz="1467" b="0" i="0"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a:t>April 1, 2021</a:t>
            </a:r>
          </a:p>
        </p:txBody>
      </p:sp>
      <p:pic>
        <p:nvPicPr>
          <p:cNvPr id="11" name="Picture 10" descr="Logo, company name&#10;&#10;Description automatically generated">
            <a:extLst>
              <a:ext uri="{FF2B5EF4-FFF2-40B4-BE49-F238E27FC236}">
                <a16:creationId xmlns:a16="http://schemas.microsoft.com/office/drawing/2014/main" xmlns="" id="{D5AC4177-31A7-C343-B215-45193B680CD0}"/>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1074152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6" name="Picture 5" descr="A picture containing indoor, person&#10;&#10;Description automatically generated">
            <a:extLst>
              <a:ext uri="{FF2B5EF4-FFF2-40B4-BE49-F238E27FC236}">
                <a16:creationId xmlns:a16="http://schemas.microsoft.com/office/drawing/2014/main" xmlns="" id="{8223AECF-3B50-5141-A867-26A8D17579C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xmlns="" id="{32F8DB38-3DD0-DD4A-AEF7-197A696D46DF}"/>
              </a:ext>
            </a:extLst>
          </p:cNvPr>
          <p:cNvSpPr>
            <a:spLocks noGrp="1"/>
          </p:cNvSpPr>
          <p:nvPr>
            <p:ph type="title" hasCustomPrompt="1"/>
          </p:nvPr>
        </p:nvSpPr>
        <p:spPr>
          <a:xfrm>
            <a:off x="785426" y="5385330"/>
            <a:ext cx="10266647" cy="1003065"/>
          </a:xfrm>
        </p:spPr>
        <p:txBody>
          <a:bodyPr>
            <a:normAutofit/>
          </a:bodyPr>
          <a:lstStyle>
            <a:lvl1pPr>
              <a:defRPr sz="5333">
                <a:solidFill>
                  <a:schemeClr val="bg1"/>
                </a:solidFill>
              </a:defRPr>
            </a:lvl1pPr>
          </a:lstStyle>
          <a:p>
            <a:r>
              <a:rPr lang="en-US"/>
              <a:t>DIVIDER PAGE</a:t>
            </a:r>
          </a:p>
        </p:txBody>
      </p:sp>
      <p:cxnSp>
        <p:nvCxnSpPr>
          <p:cNvPr id="13" name="Straight Connector 12">
            <a:extLst>
              <a:ext uri="{FF2B5EF4-FFF2-40B4-BE49-F238E27FC236}">
                <a16:creationId xmlns:a16="http://schemas.microsoft.com/office/drawing/2014/main" xmlns="" id="{CD7E7349-365B-2643-BFEC-BB83B90661AE}"/>
              </a:ext>
            </a:extLst>
          </p:cNvPr>
          <p:cNvCxnSpPr/>
          <p:nvPr userDrawn="1"/>
        </p:nvCxnSpPr>
        <p:spPr>
          <a:xfrm>
            <a:off x="602208" y="5544234"/>
            <a:ext cx="0" cy="79332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14" name="Picture 13" descr="Logo, company name&#10;&#10;Description automatically generated">
            <a:extLst>
              <a:ext uri="{FF2B5EF4-FFF2-40B4-BE49-F238E27FC236}">
                <a16:creationId xmlns:a16="http://schemas.microsoft.com/office/drawing/2014/main" xmlns="" id="{AFB5F951-89E2-FF44-BD5F-C72CD3255F31}"/>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1520514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6" name="Picture 5" descr="A picture containing person&#10;&#10;Description automatically generated">
            <a:extLst>
              <a:ext uri="{FF2B5EF4-FFF2-40B4-BE49-F238E27FC236}">
                <a16:creationId xmlns:a16="http://schemas.microsoft.com/office/drawing/2014/main" xmlns="" id="{D1223DFA-F00A-6B40-8C14-8F9F2D25A47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xmlns="" id="{2893D2A3-39C8-CA47-A532-5C75E4656146}"/>
              </a:ext>
            </a:extLst>
          </p:cNvPr>
          <p:cNvSpPr>
            <a:spLocks noGrp="1"/>
          </p:cNvSpPr>
          <p:nvPr>
            <p:ph type="title" hasCustomPrompt="1"/>
          </p:nvPr>
        </p:nvSpPr>
        <p:spPr>
          <a:xfrm>
            <a:off x="785426" y="5385330"/>
            <a:ext cx="10266647" cy="1003065"/>
          </a:xfrm>
        </p:spPr>
        <p:txBody>
          <a:bodyPr>
            <a:normAutofit/>
          </a:bodyPr>
          <a:lstStyle>
            <a:lvl1pPr>
              <a:defRPr sz="5333">
                <a:solidFill>
                  <a:schemeClr val="bg1"/>
                </a:solidFill>
              </a:defRPr>
            </a:lvl1pPr>
          </a:lstStyle>
          <a:p>
            <a:r>
              <a:rPr lang="en-US"/>
              <a:t>DIVIDER PAGE</a:t>
            </a:r>
          </a:p>
        </p:txBody>
      </p:sp>
      <p:cxnSp>
        <p:nvCxnSpPr>
          <p:cNvPr id="12" name="Straight Connector 11">
            <a:extLst>
              <a:ext uri="{FF2B5EF4-FFF2-40B4-BE49-F238E27FC236}">
                <a16:creationId xmlns:a16="http://schemas.microsoft.com/office/drawing/2014/main" xmlns="" id="{F4024E0D-5E2A-F34F-B133-779267484195}"/>
              </a:ext>
            </a:extLst>
          </p:cNvPr>
          <p:cNvCxnSpPr/>
          <p:nvPr userDrawn="1"/>
        </p:nvCxnSpPr>
        <p:spPr>
          <a:xfrm>
            <a:off x="602208" y="5544234"/>
            <a:ext cx="0" cy="79332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13" name="Picture 12" descr="Logo, company name&#10;&#10;Description automatically generated">
            <a:extLst>
              <a:ext uri="{FF2B5EF4-FFF2-40B4-BE49-F238E27FC236}">
                <a16:creationId xmlns:a16="http://schemas.microsoft.com/office/drawing/2014/main" xmlns="" id="{58B91915-5495-524C-B485-570D28A67882}"/>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1206172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6" name="Picture 5" descr="A picture containing text, person, indoor, preparing&#10;&#10;Description automatically generated">
            <a:extLst>
              <a:ext uri="{FF2B5EF4-FFF2-40B4-BE49-F238E27FC236}">
                <a16:creationId xmlns:a16="http://schemas.microsoft.com/office/drawing/2014/main" xmlns="" id="{E36AC09F-7763-6347-A138-7C62A6020D8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xmlns="" id="{AE4860E6-8DBA-6449-8745-3C09ECEA9812}"/>
              </a:ext>
            </a:extLst>
          </p:cNvPr>
          <p:cNvSpPr>
            <a:spLocks noGrp="1"/>
          </p:cNvSpPr>
          <p:nvPr>
            <p:ph type="title" hasCustomPrompt="1"/>
          </p:nvPr>
        </p:nvSpPr>
        <p:spPr>
          <a:xfrm>
            <a:off x="785426" y="5385330"/>
            <a:ext cx="10266647" cy="1003065"/>
          </a:xfrm>
        </p:spPr>
        <p:txBody>
          <a:bodyPr>
            <a:normAutofit/>
          </a:bodyPr>
          <a:lstStyle>
            <a:lvl1pPr>
              <a:defRPr sz="5333">
                <a:solidFill>
                  <a:schemeClr val="bg1"/>
                </a:solidFill>
              </a:defRPr>
            </a:lvl1pPr>
          </a:lstStyle>
          <a:p>
            <a:r>
              <a:rPr lang="en-US"/>
              <a:t>DIVIDER PAGE</a:t>
            </a:r>
          </a:p>
        </p:txBody>
      </p:sp>
      <p:cxnSp>
        <p:nvCxnSpPr>
          <p:cNvPr id="12" name="Straight Connector 11">
            <a:extLst>
              <a:ext uri="{FF2B5EF4-FFF2-40B4-BE49-F238E27FC236}">
                <a16:creationId xmlns:a16="http://schemas.microsoft.com/office/drawing/2014/main" xmlns="" id="{B5C96DCF-4AD9-154D-A440-84C8E773AF2D}"/>
              </a:ext>
            </a:extLst>
          </p:cNvPr>
          <p:cNvCxnSpPr/>
          <p:nvPr userDrawn="1"/>
        </p:nvCxnSpPr>
        <p:spPr>
          <a:xfrm>
            <a:off x="602208" y="5544234"/>
            <a:ext cx="0" cy="79332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13" name="Picture 12" descr="Logo, company name&#10;&#10;Description automatically generated">
            <a:extLst>
              <a:ext uri="{FF2B5EF4-FFF2-40B4-BE49-F238E27FC236}">
                <a16:creationId xmlns:a16="http://schemas.microsoft.com/office/drawing/2014/main" xmlns="" id="{181F41F2-0B76-1049-9277-6F0277D0F66A}"/>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808079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7" name="Picture 6" descr="A picture containing nature, ocean floor, night sky&#10;&#10;Description automatically generated">
            <a:extLst>
              <a:ext uri="{FF2B5EF4-FFF2-40B4-BE49-F238E27FC236}">
                <a16:creationId xmlns:a16="http://schemas.microsoft.com/office/drawing/2014/main" xmlns="" id="{11FDD2D5-4016-6242-A850-6CD0C024D20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xmlns="" id="{E7F058F8-9923-4145-87A8-E247AD1E0727}"/>
              </a:ext>
            </a:extLst>
          </p:cNvPr>
          <p:cNvSpPr>
            <a:spLocks noGrp="1"/>
          </p:cNvSpPr>
          <p:nvPr>
            <p:ph type="title" hasCustomPrompt="1"/>
          </p:nvPr>
        </p:nvSpPr>
        <p:spPr>
          <a:xfrm>
            <a:off x="785426" y="5385330"/>
            <a:ext cx="10266647" cy="1003065"/>
          </a:xfrm>
        </p:spPr>
        <p:txBody>
          <a:bodyPr>
            <a:normAutofit/>
          </a:bodyPr>
          <a:lstStyle>
            <a:lvl1pPr>
              <a:defRPr sz="5333">
                <a:solidFill>
                  <a:schemeClr val="bg1"/>
                </a:solidFill>
              </a:defRPr>
            </a:lvl1pPr>
          </a:lstStyle>
          <a:p>
            <a:r>
              <a:rPr lang="en-US"/>
              <a:t>DIVIDER PAGE</a:t>
            </a:r>
          </a:p>
        </p:txBody>
      </p:sp>
      <p:cxnSp>
        <p:nvCxnSpPr>
          <p:cNvPr id="12" name="Straight Connector 11">
            <a:extLst>
              <a:ext uri="{FF2B5EF4-FFF2-40B4-BE49-F238E27FC236}">
                <a16:creationId xmlns:a16="http://schemas.microsoft.com/office/drawing/2014/main" xmlns="" id="{BDCDE2C5-043D-5A4A-89F3-89C3B72EB117}"/>
              </a:ext>
            </a:extLst>
          </p:cNvPr>
          <p:cNvCxnSpPr/>
          <p:nvPr userDrawn="1"/>
        </p:nvCxnSpPr>
        <p:spPr>
          <a:xfrm>
            <a:off x="602208" y="5544234"/>
            <a:ext cx="0" cy="79332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13" name="Picture 12" descr="Logo, company name&#10;&#10;Description automatically generated">
            <a:extLst>
              <a:ext uri="{FF2B5EF4-FFF2-40B4-BE49-F238E27FC236}">
                <a16:creationId xmlns:a16="http://schemas.microsoft.com/office/drawing/2014/main" xmlns="" id="{09B63ECC-04DD-8145-B3CF-67BF5DF85BFF}"/>
              </a:ext>
            </a:extLst>
          </p:cNvPr>
          <p:cNvPicPr>
            <a:picLocks noChangeAspect="1"/>
          </p:cNvPicPr>
          <p:nvPr userDrawn="1"/>
        </p:nvPicPr>
        <p:blipFill>
          <a:blip r:embed="rId3"/>
          <a:stretch>
            <a:fillRect/>
          </a:stretch>
        </p:blipFill>
        <p:spPr>
          <a:xfrm>
            <a:off x="642728" y="281504"/>
            <a:ext cx="1964179" cy="1479681"/>
          </a:xfrm>
          <a:prstGeom prst="rect">
            <a:avLst/>
          </a:prstGeom>
        </p:spPr>
      </p:pic>
    </p:spTree>
    <p:extLst>
      <p:ext uri="{BB962C8B-B14F-4D97-AF65-F5344CB8AC3E}">
        <p14:creationId xmlns:p14="http://schemas.microsoft.com/office/powerpoint/2010/main" val="10509658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500522-8F34-E14B-BB6F-FBE14C4D95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10904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xmlns="" id="{D5445FCC-C815-C646-A42C-20D38F125A6D}"/>
              </a:ext>
            </a:extLst>
          </p:cNvPr>
          <p:cNvSpPr>
            <a:spLocks noGrp="1"/>
          </p:cNvSpPr>
          <p:nvPr>
            <p:ph type="title"/>
          </p:nvPr>
        </p:nvSpPr>
        <p:spPr>
          <a:xfrm>
            <a:off x="353849" y="168845"/>
            <a:ext cx="11474585" cy="487943"/>
          </a:xfrm>
          <a:prstGeom prst="rect">
            <a:avLst/>
          </a:prstGeom>
        </p:spPr>
        <p:txBody>
          <a:bodyPr vert="horz" lIns="91440" tIns="45720" rIns="91440" bIns="45720" rtlCol="0" anchor="ctr">
            <a:noAutofit/>
          </a:bodyPr>
          <a:lstStyle/>
          <a:p>
            <a:r>
              <a:rPr lang="en-US"/>
              <a:t>HEADLINE COPY</a:t>
            </a:r>
          </a:p>
        </p:txBody>
      </p:sp>
    </p:spTree>
    <p:extLst>
      <p:ext uri="{BB962C8B-B14F-4D97-AF65-F5344CB8AC3E}">
        <p14:creationId xmlns:p14="http://schemas.microsoft.com/office/powerpoint/2010/main" val="36525061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theme" Target="../theme/theme3.xml"/><Relationship Id="rId3"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xmlns=""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3/26/25</a:t>
            </a:fld>
            <a:endParaRPr lang="en-US"/>
          </a:p>
        </p:txBody>
      </p:sp>
      <p:sp>
        <p:nvSpPr>
          <p:cNvPr id="5" name="Footer Placeholder 4">
            <a:extLst>
              <a:ext uri="{FF2B5EF4-FFF2-40B4-BE49-F238E27FC236}">
                <a16:creationId xmlns:a16="http://schemas.microsoft.com/office/drawing/2014/main" xmlns=""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xmlns=""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21744934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710"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888" y="116702"/>
            <a:ext cx="10972800" cy="1141943"/>
          </a:xfrm>
          <a:prstGeom prst="rect">
            <a:avLst/>
          </a:prstGeom>
        </p:spPr>
        <p:txBody>
          <a:bodyPr vert="horz" lIns="91440" tIns="45720" rIns="91440" bIns="45720" rtlCol="0" anchor="ctr">
            <a:normAutofit/>
          </a:bodyPr>
          <a:lstStyle/>
          <a:p>
            <a:r>
              <a:rPr lang="en-US"/>
              <a:t>HEADLINE COPY</a:t>
            </a:r>
          </a:p>
        </p:txBody>
      </p:sp>
      <p:sp>
        <p:nvSpPr>
          <p:cNvPr id="3" name="Text Placeholder 2"/>
          <p:cNvSpPr>
            <a:spLocks noGrp="1"/>
          </p:cNvSpPr>
          <p:nvPr>
            <p:ph type="body" idx="1"/>
          </p:nvPr>
        </p:nvSpPr>
        <p:spPr>
          <a:xfrm>
            <a:off x="877619" y="1296583"/>
            <a:ext cx="10972800" cy="4525476"/>
          </a:xfrm>
          <a:prstGeom prst="rect">
            <a:avLst/>
          </a:prstGeom>
        </p:spPr>
        <p:txBody>
          <a:bodyPr vert="horz" lIns="91440" tIns="45720" rIns="91440" bIns="45720" rtlCol="0">
            <a:normAutofit/>
          </a:bodyPr>
          <a:lstStyle/>
          <a:p>
            <a:pPr lvl="0"/>
            <a:r>
              <a:rPr lang="en-US"/>
              <a:t>Bullet copy here. </a:t>
            </a:r>
          </a:p>
          <a:p>
            <a:pPr lvl="1"/>
            <a:r>
              <a:rPr lang="en-US"/>
              <a:t>Bullet level two</a:t>
            </a:r>
          </a:p>
          <a:p>
            <a:pPr lvl="2"/>
            <a:r>
              <a:rPr lang="en-US"/>
              <a:t>Bullet level three</a:t>
            </a:r>
          </a:p>
        </p:txBody>
      </p:sp>
    </p:spTree>
    <p:extLst>
      <p:ext uri="{BB962C8B-B14F-4D97-AF65-F5344CB8AC3E}">
        <p14:creationId xmlns:p14="http://schemas.microsoft.com/office/powerpoint/2010/main" val="25182923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690" r:id="rId9"/>
  </p:sldLayoutIdLst>
  <p:txStyles>
    <p:titleStyle>
      <a:lvl1pPr algn="l" defTabSz="609585" rtl="0" eaLnBrk="1" latinLnBrk="0" hangingPunct="1">
        <a:spcBef>
          <a:spcPct val="0"/>
        </a:spcBef>
        <a:buNone/>
        <a:defRPr sz="4800" kern="1200" cap="all" baseline="0">
          <a:solidFill>
            <a:srgbClr val="006F66"/>
          </a:solidFill>
          <a:latin typeface="Franklin Gothic Book"/>
          <a:ea typeface="+mj-ea"/>
          <a:cs typeface="+mj-cs"/>
        </a:defRPr>
      </a:lvl1pPr>
    </p:titleStyle>
    <p:bodyStyle>
      <a:lvl1pPr marL="228594" indent="-228594" algn="l" defTabSz="609585" rtl="0" eaLnBrk="1" latinLnBrk="0" hangingPunct="1">
        <a:spcBef>
          <a:spcPts val="384"/>
        </a:spcBef>
        <a:buFont typeface="Arial"/>
        <a:buChar char="•"/>
        <a:defRPr sz="2667" kern="1200" baseline="0">
          <a:solidFill>
            <a:schemeClr val="tx1"/>
          </a:solidFill>
          <a:latin typeface="Franklin Gothic Book" charset="0"/>
          <a:ea typeface="Franklin Gothic Book" charset="0"/>
          <a:cs typeface="Franklin Gothic Book" charset="0"/>
        </a:defRPr>
      </a:lvl1pPr>
      <a:lvl2pPr marL="230712" indent="232828" algn="l" defTabSz="609585" rtl="0" eaLnBrk="1" latinLnBrk="0" hangingPunct="1">
        <a:spcBef>
          <a:spcPts val="384"/>
        </a:spcBef>
        <a:buSzPct val="85000"/>
        <a:buFont typeface="Lucida Grande"/>
        <a:buChar char="-"/>
        <a:defRPr sz="2133" kern="1200">
          <a:solidFill>
            <a:schemeClr val="tx1"/>
          </a:solidFill>
          <a:latin typeface="Franklin Gothic Book" charset="0"/>
          <a:ea typeface="Franklin Gothic Book" charset="0"/>
          <a:cs typeface="Franklin Gothic Book" charset="0"/>
        </a:defRPr>
      </a:lvl2pPr>
      <a:lvl3pPr marL="463539" indent="218012" algn="l" defTabSz="609585" rtl="0" eaLnBrk="1" latinLnBrk="0" hangingPunct="1">
        <a:spcBef>
          <a:spcPts val="384"/>
        </a:spcBef>
        <a:buSzPct val="60000"/>
        <a:buFont typeface="Wingdings" charset="2"/>
        <a:buChar char=""/>
        <a:defRPr sz="1600" kern="1200">
          <a:solidFill>
            <a:schemeClr val="tx1"/>
          </a:solidFill>
          <a:latin typeface="Franklin Gothic Book" charset="0"/>
          <a:ea typeface="Franklin Gothic Book" charset="0"/>
          <a:cs typeface="Franklin Gothic Book" charset="0"/>
        </a:defRPr>
      </a:lvl3pPr>
      <a:lvl4pPr marL="2133547" indent="-304792" algn="l" defTabSz="609585" rtl="0" eaLnBrk="1" latinLnBrk="0" hangingPunct="1">
        <a:spcBef>
          <a:spcPct val="20000"/>
        </a:spcBef>
        <a:buFont typeface="Arial"/>
        <a:buChar char="–"/>
        <a:defRPr sz="1600" kern="1200">
          <a:solidFill>
            <a:schemeClr val="tx1"/>
          </a:solidFill>
          <a:latin typeface="Times New Roman"/>
          <a:ea typeface="+mn-ea"/>
          <a:cs typeface="+mn-cs"/>
        </a:defRPr>
      </a:lvl4pPr>
      <a:lvl5pPr marL="2743131" indent="-304792" algn="l" defTabSz="609585" rtl="0" eaLnBrk="1" latinLnBrk="0" hangingPunct="1">
        <a:spcBef>
          <a:spcPct val="20000"/>
        </a:spcBef>
        <a:buFont typeface="Arial"/>
        <a:buChar char="»"/>
        <a:defRPr sz="1600" kern="1200">
          <a:solidFill>
            <a:schemeClr val="tx1"/>
          </a:solidFill>
          <a:latin typeface="Times New Roman"/>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CAC3C77-99E5-634C-8D2F-4B33BE842681}"/>
              </a:ext>
            </a:extLst>
          </p:cNvPr>
          <p:cNvSpPr/>
          <p:nvPr userDrawn="1"/>
        </p:nvSpPr>
        <p:spPr>
          <a:xfrm>
            <a:off x="-3" y="-3"/>
            <a:ext cx="12192000" cy="806996"/>
          </a:xfrm>
          <a:prstGeom prst="rect">
            <a:avLst/>
          </a:prstGeom>
          <a:gradFill>
            <a:gsLst>
              <a:gs pos="0">
                <a:schemeClr val="accent3"/>
              </a:gs>
              <a:gs pos="100000">
                <a:schemeClr val="accent5"/>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pic>
        <p:nvPicPr>
          <p:cNvPr id="13" name="Picture 12" descr="Logo, company name&#10;&#10;Description automatically generated">
            <a:extLst>
              <a:ext uri="{FF2B5EF4-FFF2-40B4-BE49-F238E27FC236}">
                <a16:creationId xmlns:a16="http://schemas.microsoft.com/office/drawing/2014/main" xmlns="" id="{FB41B83D-BFD2-5846-B258-089B04211927}"/>
              </a:ext>
            </a:extLst>
          </p:cNvPr>
          <p:cNvPicPr>
            <a:picLocks noChangeAspect="1"/>
          </p:cNvPicPr>
          <p:nvPr userDrawn="1"/>
        </p:nvPicPr>
        <p:blipFill>
          <a:blip r:embed="rId3"/>
          <a:stretch>
            <a:fillRect/>
          </a:stretch>
        </p:blipFill>
        <p:spPr>
          <a:xfrm>
            <a:off x="11303699" y="64169"/>
            <a:ext cx="888300" cy="669185"/>
          </a:xfrm>
          <a:prstGeom prst="rect">
            <a:avLst/>
          </a:prstGeom>
        </p:spPr>
      </p:pic>
      <p:sp>
        <p:nvSpPr>
          <p:cNvPr id="2" name="Title Placeholder 1"/>
          <p:cNvSpPr>
            <a:spLocks noGrp="1"/>
          </p:cNvSpPr>
          <p:nvPr>
            <p:ph type="title"/>
          </p:nvPr>
        </p:nvSpPr>
        <p:spPr>
          <a:xfrm>
            <a:off x="353849" y="168845"/>
            <a:ext cx="11474585" cy="487943"/>
          </a:xfrm>
          <a:prstGeom prst="rect">
            <a:avLst/>
          </a:prstGeom>
        </p:spPr>
        <p:txBody>
          <a:bodyPr vert="horz" lIns="91440" tIns="45720" rIns="91440" bIns="45720" rtlCol="0" anchor="ctr">
            <a:noAutofit/>
          </a:bodyPr>
          <a:lstStyle/>
          <a:p>
            <a:r>
              <a:rPr lang="en-US"/>
              <a:t>HEADLINE COPY</a:t>
            </a:r>
          </a:p>
        </p:txBody>
      </p:sp>
    </p:spTree>
    <p:extLst>
      <p:ext uri="{BB962C8B-B14F-4D97-AF65-F5344CB8AC3E}">
        <p14:creationId xmlns:p14="http://schemas.microsoft.com/office/powerpoint/2010/main" val="4176657841"/>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609585" rtl="0" eaLnBrk="1" latinLnBrk="0" hangingPunct="1">
        <a:spcBef>
          <a:spcPct val="0"/>
        </a:spcBef>
        <a:buNone/>
        <a:defRPr sz="3733" kern="1200" cap="all" baseline="0">
          <a:solidFill>
            <a:schemeClr val="bg1"/>
          </a:solidFill>
          <a:latin typeface="Franklin Gothic Book"/>
          <a:ea typeface="+mj-ea"/>
          <a:cs typeface="+mj-cs"/>
        </a:defRPr>
      </a:lvl1pPr>
    </p:titleStyle>
    <p:bodyStyle>
      <a:lvl1pPr marL="228594" indent="-228594" algn="l" defTabSz="609585" rtl="0" eaLnBrk="1" latinLnBrk="0" hangingPunct="1">
        <a:spcBef>
          <a:spcPts val="384"/>
        </a:spcBef>
        <a:buFont typeface="Arial"/>
        <a:buChar char="•"/>
        <a:defRPr sz="2667" kern="1200" baseline="0">
          <a:solidFill>
            <a:srgbClr val="141313"/>
          </a:solidFill>
          <a:latin typeface="Franklin Gothic Book" charset="0"/>
          <a:ea typeface="Franklin Gothic Book" charset="0"/>
          <a:cs typeface="Franklin Gothic Book" charset="0"/>
        </a:defRPr>
      </a:lvl1pPr>
      <a:lvl2pPr marL="230712" indent="232828" algn="l" defTabSz="609585" rtl="0" eaLnBrk="1" latinLnBrk="0" hangingPunct="1">
        <a:spcBef>
          <a:spcPts val="384"/>
        </a:spcBef>
        <a:buSzPct val="85000"/>
        <a:buFont typeface="Lucida Grande"/>
        <a:buChar char="-"/>
        <a:defRPr sz="2133" kern="1200">
          <a:solidFill>
            <a:srgbClr val="141313"/>
          </a:solidFill>
          <a:latin typeface="Franklin Gothic Book" charset="0"/>
          <a:ea typeface="Franklin Gothic Book" charset="0"/>
          <a:cs typeface="Franklin Gothic Book" charset="0"/>
        </a:defRPr>
      </a:lvl2pPr>
      <a:lvl3pPr marL="463539" indent="218012" algn="l" defTabSz="609585" rtl="0" eaLnBrk="1" latinLnBrk="0" hangingPunct="1">
        <a:spcBef>
          <a:spcPts val="384"/>
        </a:spcBef>
        <a:buSzPct val="60000"/>
        <a:buFont typeface="Wingdings" charset="2"/>
        <a:buChar char=""/>
        <a:defRPr sz="1600" kern="1200">
          <a:solidFill>
            <a:srgbClr val="141313"/>
          </a:solidFill>
          <a:latin typeface="Franklin Gothic Book" charset="0"/>
          <a:ea typeface="Franklin Gothic Book" charset="0"/>
          <a:cs typeface="Franklin Gothic Book" charset="0"/>
        </a:defRPr>
      </a:lvl3pPr>
      <a:lvl4pPr marL="2133547" indent="-304792" algn="l" defTabSz="609585" rtl="0" eaLnBrk="1" latinLnBrk="0" hangingPunct="1">
        <a:spcBef>
          <a:spcPct val="20000"/>
        </a:spcBef>
        <a:buFont typeface="Arial"/>
        <a:buChar char="–"/>
        <a:defRPr sz="1600" kern="1200">
          <a:solidFill>
            <a:schemeClr val="tx1"/>
          </a:solidFill>
          <a:latin typeface="Times New Roman"/>
          <a:ea typeface="+mn-ea"/>
          <a:cs typeface="+mn-cs"/>
        </a:defRPr>
      </a:lvl4pPr>
      <a:lvl5pPr marL="2743131" indent="-304792" algn="l" defTabSz="609585" rtl="0" eaLnBrk="1" latinLnBrk="0" hangingPunct="1">
        <a:spcBef>
          <a:spcPct val="20000"/>
        </a:spcBef>
        <a:buFont typeface="Arial"/>
        <a:buChar char="»"/>
        <a:defRPr sz="1600" kern="1200">
          <a:solidFill>
            <a:schemeClr val="tx1"/>
          </a:solidFill>
          <a:latin typeface="Times New Roman"/>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7.png"/><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1" Type="http://schemas.openxmlformats.org/officeDocument/2006/relationships/slideLayout" Target="../slideLayouts/slideLayout19.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jpeg"/><Relationship Id="rId5" Type="http://schemas.openxmlformats.org/officeDocument/2006/relationships/image" Target="../media/image36.png"/><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1.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3FB517-F583-0E41-AA46-C5815E8685AB}"/>
              </a:ext>
            </a:extLst>
          </p:cNvPr>
          <p:cNvSpPr>
            <a:spLocks noGrp="1"/>
          </p:cNvSpPr>
          <p:nvPr>
            <p:ph type="title"/>
          </p:nvPr>
        </p:nvSpPr>
        <p:spPr/>
        <p:txBody>
          <a:bodyPr/>
          <a:lstStyle/>
          <a:p>
            <a:r>
              <a:rPr lang="en-US" sz="3700"/>
              <a:t>Cancer Center Symposium 2022</a:t>
            </a:r>
            <a:endParaRPr lang="en-US"/>
          </a:p>
        </p:txBody>
      </p:sp>
      <p:sp>
        <p:nvSpPr>
          <p:cNvPr id="3" name="Content Placeholder 2">
            <a:extLst>
              <a:ext uri="{FF2B5EF4-FFF2-40B4-BE49-F238E27FC236}">
                <a16:creationId xmlns:a16="http://schemas.microsoft.com/office/drawing/2014/main" xmlns="" id="{194812D9-0E30-DD4C-AD61-6EDC08ABB86C}"/>
              </a:ext>
            </a:extLst>
          </p:cNvPr>
          <p:cNvSpPr>
            <a:spLocks noGrp="1"/>
          </p:cNvSpPr>
          <p:nvPr>
            <p:ph idx="1"/>
          </p:nvPr>
        </p:nvSpPr>
        <p:spPr/>
        <p:txBody>
          <a:bodyPr/>
          <a:lstStyle/>
          <a:p>
            <a:r>
              <a:rPr lang="en-US"/>
              <a:t>Gynecologic and Radiation Oncology, Interactive Case</a:t>
            </a:r>
          </a:p>
        </p:txBody>
      </p:sp>
      <p:sp>
        <p:nvSpPr>
          <p:cNvPr id="4" name="Content Placeholder 3">
            <a:extLst>
              <a:ext uri="{FF2B5EF4-FFF2-40B4-BE49-F238E27FC236}">
                <a16:creationId xmlns:a16="http://schemas.microsoft.com/office/drawing/2014/main" xmlns="" id="{37696D61-497B-A043-90C0-5FF8D04894CE}"/>
              </a:ext>
            </a:extLst>
          </p:cNvPr>
          <p:cNvSpPr>
            <a:spLocks noGrp="1"/>
          </p:cNvSpPr>
          <p:nvPr>
            <p:ph idx="11"/>
          </p:nvPr>
        </p:nvSpPr>
        <p:spPr/>
        <p:txBody>
          <a:bodyPr/>
          <a:lstStyle/>
          <a:p>
            <a:endParaRPr lang="en-US" sz="1450" dirty="0"/>
          </a:p>
        </p:txBody>
      </p:sp>
    </p:spTree>
    <p:extLst>
      <p:ext uri="{BB962C8B-B14F-4D97-AF65-F5344CB8AC3E}">
        <p14:creationId xmlns:p14="http://schemas.microsoft.com/office/powerpoint/2010/main" val="1524520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3924151"/>
          </a:xfrm>
          <a:prstGeom prst="rect">
            <a:avLst/>
          </a:prstGeom>
          <a:noFill/>
        </p:spPr>
        <p:txBody>
          <a:bodyPr wrap="square" lIns="91440" tIns="45720" rIns="91440" bIns="45720" rtlCol="0" anchor="t">
            <a:spAutoFit/>
          </a:bodyPr>
          <a:lstStyle/>
          <a:p>
            <a:endParaRPr lang="en-US" sz="3200">
              <a:solidFill>
                <a:schemeClr val="tx2"/>
              </a:solidFill>
            </a:endParaRPr>
          </a:p>
          <a:p>
            <a:pPr marL="285750" indent="-285750">
              <a:spcBef>
                <a:spcPts val="1000"/>
              </a:spcBef>
              <a:buFont typeface="Arial"/>
              <a:buChar char="•"/>
            </a:pPr>
            <a:r>
              <a:rPr lang="en-US" sz="3200">
                <a:solidFill>
                  <a:schemeClr val="tx2"/>
                </a:solidFill>
                <a:ea typeface="+mn-lt"/>
                <a:cs typeface="+mn-lt"/>
              </a:rPr>
              <a:t>64 </a:t>
            </a:r>
            <a:r>
              <a:rPr lang="en-US" sz="3200" err="1">
                <a:solidFill>
                  <a:schemeClr val="tx2"/>
                </a:solidFill>
                <a:ea typeface="+mn-lt"/>
                <a:cs typeface="+mn-lt"/>
              </a:rPr>
              <a:t>yo</a:t>
            </a:r>
            <a:r>
              <a:rPr lang="en-US" sz="3200">
                <a:solidFill>
                  <a:schemeClr val="tx2"/>
                </a:solidFill>
                <a:ea typeface="+mn-lt"/>
                <a:cs typeface="+mn-lt"/>
              </a:rPr>
              <a:t> F w L flank/leg pain and postmenopausal bleeding, started as spotting after intercourse, now using 3 pads per day</a:t>
            </a:r>
          </a:p>
          <a:p>
            <a:pPr marL="285750" indent="-285750">
              <a:spcBef>
                <a:spcPts val="1000"/>
              </a:spcBef>
              <a:buFont typeface="Arial"/>
              <a:buChar char="•"/>
            </a:pPr>
            <a:r>
              <a:rPr lang="en-US" sz="3200">
                <a:solidFill>
                  <a:schemeClr val="tx2"/>
                </a:solidFill>
                <a:cs typeface="Times New Roman"/>
              </a:rPr>
              <a:t>What history and physical is important?</a:t>
            </a:r>
          </a:p>
          <a:p>
            <a:pPr marL="285750" indent="-285750">
              <a:spcBef>
                <a:spcPts val="1000"/>
              </a:spcBef>
              <a:buFont typeface="Arial"/>
              <a:buChar char="•"/>
            </a:pPr>
            <a:r>
              <a:rPr lang="en-US" sz="3200">
                <a:solidFill>
                  <a:schemeClr val="tx2"/>
                </a:solidFill>
                <a:cs typeface="Times New Roman"/>
              </a:rPr>
              <a:t>What is next step?</a:t>
            </a:r>
          </a:p>
          <a:p>
            <a:endParaRPr lang="en-US" sz="3200"/>
          </a:p>
          <a:p>
            <a:endParaRPr lang="en-US" sz="3200">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Case I</a:t>
            </a:r>
            <a:endParaRPr lang="en-US"/>
          </a:p>
        </p:txBody>
      </p:sp>
    </p:spTree>
    <p:extLst>
      <p:ext uri="{BB962C8B-B14F-4D97-AF65-F5344CB8AC3E}">
        <p14:creationId xmlns:p14="http://schemas.microsoft.com/office/powerpoint/2010/main" val="1985412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69547-9D2E-49BC-ADF1-C544EA65F90C}"/>
              </a:ext>
            </a:extLst>
          </p:cNvPr>
          <p:cNvSpPr>
            <a:spLocks noGrp="1"/>
          </p:cNvSpPr>
          <p:nvPr>
            <p:ph type="title"/>
          </p:nvPr>
        </p:nvSpPr>
        <p:spPr/>
        <p:txBody>
          <a:bodyPr/>
          <a:lstStyle/>
          <a:p>
            <a:r>
              <a:rPr lang="en-US" sz="3700"/>
              <a:t>Pathology</a:t>
            </a:r>
            <a:endParaRPr lang="en-US"/>
          </a:p>
        </p:txBody>
      </p:sp>
      <p:pic>
        <p:nvPicPr>
          <p:cNvPr id="5" name="Picture 5" descr="Chart&#10;&#10;Description automatically generated">
            <a:extLst>
              <a:ext uri="{FF2B5EF4-FFF2-40B4-BE49-F238E27FC236}">
                <a16:creationId xmlns:a16="http://schemas.microsoft.com/office/drawing/2014/main" xmlns="" id="{C873E1D8-DEAF-2AD0-A205-D3A503179CA5}"/>
              </a:ext>
            </a:extLst>
          </p:cNvPr>
          <p:cNvPicPr>
            <a:picLocks noChangeAspect="1"/>
          </p:cNvPicPr>
          <p:nvPr/>
        </p:nvPicPr>
        <p:blipFill>
          <a:blip r:embed="rId3"/>
          <a:stretch>
            <a:fillRect/>
          </a:stretch>
        </p:blipFill>
        <p:spPr>
          <a:xfrm>
            <a:off x="349956" y="828317"/>
            <a:ext cx="7286977" cy="5953959"/>
          </a:xfrm>
          <a:prstGeom prst="rect">
            <a:avLst/>
          </a:prstGeom>
        </p:spPr>
      </p:pic>
    </p:spTree>
    <p:extLst>
      <p:ext uri="{BB962C8B-B14F-4D97-AF65-F5344CB8AC3E}">
        <p14:creationId xmlns:p14="http://schemas.microsoft.com/office/powerpoint/2010/main" val="2811610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6022161"/>
          </a:xfrm>
          <a:prstGeom prst="rect">
            <a:avLst/>
          </a:prstGeom>
          <a:noFill/>
        </p:spPr>
        <p:txBody>
          <a:bodyPr wrap="square" lIns="91440" tIns="45720" rIns="91440" bIns="45720" rtlCol="0" anchor="t">
            <a:spAutoFit/>
          </a:bodyPr>
          <a:lstStyle/>
          <a:p>
            <a:endParaRPr lang="en-US" sz="3200">
              <a:solidFill>
                <a:schemeClr val="tx2"/>
              </a:solidFill>
            </a:endParaRPr>
          </a:p>
          <a:p>
            <a:pPr marL="457200" indent="-457200">
              <a:spcBef>
                <a:spcPts val="1000"/>
              </a:spcBef>
              <a:buFont typeface="Arial"/>
              <a:buChar char="•"/>
            </a:pPr>
            <a:r>
              <a:rPr lang="en-US" sz="3200">
                <a:solidFill>
                  <a:schemeClr val="tx2"/>
                </a:solidFill>
                <a:ea typeface="+mn-lt"/>
                <a:cs typeface="+mn-lt"/>
              </a:rPr>
              <a:t>64 </a:t>
            </a:r>
            <a:r>
              <a:rPr lang="en-US" sz="3200" err="1">
                <a:solidFill>
                  <a:schemeClr val="tx2"/>
                </a:solidFill>
                <a:ea typeface="+mn-lt"/>
                <a:cs typeface="+mn-lt"/>
              </a:rPr>
              <a:t>yo</a:t>
            </a:r>
            <a:r>
              <a:rPr lang="en-US" sz="3200">
                <a:solidFill>
                  <a:schemeClr val="tx2"/>
                </a:solidFill>
                <a:ea typeface="+mn-lt"/>
                <a:cs typeface="+mn-lt"/>
              </a:rPr>
              <a:t> F w L flank/leg pain and post menopausal bleeding started as spotting after intercourse, now using 3 pads per day</a:t>
            </a:r>
          </a:p>
          <a:p>
            <a:pPr marL="457200" indent="-457200">
              <a:spcBef>
                <a:spcPts val="1000"/>
              </a:spcBef>
              <a:buFont typeface="Arial"/>
              <a:buChar char="•"/>
            </a:pPr>
            <a:r>
              <a:rPr lang="en-US" sz="3200">
                <a:solidFill>
                  <a:schemeClr val="tx2"/>
                </a:solidFill>
                <a:ea typeface="+mn-lt"/>
                <a:cs typeface="+mn-lt"/>
              </a:rPr>
              <a:t>Physical exam reveals lesion on cervix, bleeds when touched, biopsy taken with </a:t>
            </a:r>
            <a:r>
              <a:rPr lang="en-US" sz="3200" err="1">
                <a:solidFill>
                  <a:schemeClr val="tx2"/>
                </a:solidFill>
                <a:ea typeface="+mn-lt"/>
                <a:cs typeface="+mn-lt"/>
              </a:rPr>
              <a:t>tischler</a:t>
            </a:r>
            <a:r>
              <a:rPr lang="en-US" sz="3200">
                <a:solidFill>
                  <a:schemeClr val="tx2"/>
                </a:solidFill>
                <a:ea typeface="+mn-lt"/>
                <a:cs typeface="+mn-lt"/>
              </a:rPr>
              <a:t> biopsy forceps</a:t>
            </a:r>
          </a:p>
          <a:p>
            <a:pPr marL="285750" indent="-285750">
              <a:spcBef>
                <a:spcPts val="1000"/>
              </a:spcBef>
              <a:buFont typeface="Arial"/>
              <a:buChar char="•"/>
            </a:pPr>
            <a:r>
              <a:rPr lang="en-US" sz="3200">
                <a:solidFill>
                  <a:schemeClr val="tx2"/>
                </a:solidFill>
                <a:ea typeface="+mn-lt"/>
                <a:cs typeface="+mn-lt"/>
              </a:rPr>
              <a:t>Cervical/endometrial biopsies positive for squamous cell carcinoma (SCC), stains p16+</a:t>
            </a:r>
          </a:p>
          <a:p>
            <a:pPr marL="285750" indent="-285750">
              <a:spcBef>
                <a:spcPts val="1000"/>
              </a:spcBef>
              <a:buFont typeface="Arial"/>
              <a:buChar char="•"/>
            </a:pPr>
            <a:r>
              <a:rPr lang="en-US" sz="3200">
                <a:solidFill>
                  <a:schemeClr val="tx2"/>
                </a:solidFill>
                <a:ea typeface="+mn-lt"/>
                <a:cs typeface="+mn-lt"/>
              </a:rPr>
              <a:t>What imaging do we want, and why?</a:t>
            </a:r>
            <a:endParaRPr lang="en-US">
              <a:solidFill>
                <a:schemeClr val="tx2"/>
              </a:solidFill>
            </a:endParaRPr>
          </a:p>
          <a:p>
            <a:endParaRPr lang="en-US" sz="3200"/>
          </a:p>
          <a:p>
            <a:endParaRPr lang="en-US" sz="3200"/>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Case I</a:t>
            </a:r>
            <a:endParaRPr lang="en-US"/>
          </a:p>
        </p:txBody>
      </p:sp>
    </p:spTree>
    <p:extLst>
      <p:ext uri="{BB962C8B-B14F-4D97-AF65-F5344CB8AC3E}">
        <p14:creationId xmlns:p14="http://schemas.microsoft.com/office/powerpoint/2010/main" val="2183372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xmlns="" id="{C6BA443C-9B42-B6F9-6905-31C6BE9E9AD1}"/>
              </a:ext>
            </a:extLst>
          </p:cNvPr>
          <p:cNvSpPr txBox="1">
            <a:spLocks/>
          </p:cNvSpPr>
          <p:nvPr/>
        </p:nvSpPr>
        <p:spPr>
          <a:xfrm>
            <a:off x="308919" y="2038395"/>
            <a:ext cx="3812863" cy="4521926"/>
          </a:xfrm>
          <a:prstGeom prst="rect">
            <a:avLst/>
          </a:prstGeom>
          <a:solidFill>
            <a:schemeClr val="tx2">
              <a:lumMod val="10000"/>
              <a:lumOff val="90000"/>
            </a:schemeClr>
          </a:solidFill>
          <a:ln>
            <a:solidFill>
              <a:schemeClr val="tx2">
                <a:lumMod val="50000"/>
                <a:lumOff val="50000"/>
              </a:schemeClr>
            </a:solidFill>
          </a:ln>
        </p:spPr>
        <p:txBody>
          <a:bodyPr vert="horz" lIns="91440" tIns="45720" rIns="91440" bIns="45720" rtlCol="0" anchor="t">
            <a:normAutofit fontScale="70000" lnSpcReduction="20000"/>
          </a:bodyPr>
          <a:lstStyle>
            <a:lvl1pPr marL="0" indent="0" algn="ctr" defTabSz="914400" rtl="0" eaLnBrk="1" latinLnBrk="0" hangingPunct="1">
              <a:lnSpc>
                <a:spcPct val="100000"/>
              </a:lnSpc>
              <a:spcBef>
                <a:spcPts val="1000"/>
              </a:spcBef>
              <a:buSzPct val="70000"/>
              <a:buFont typeface="Arial" panose="020B0604020202020204" pitchFamily="34" charset="0"/>
              <a:buNone/>
              <a:defRPr sz="2400" i="1" kern="1200">
                <a:solidFill>
                  <a:schemeClr val="tx2"/>
                </a:solidFill>
                <a:latin typeface="+mj-lt"/>
                <a:ea typeface="+mn-ea"/>
                <a:cs typeface="+mn-cs"/>
              </a:defRPr>
            </a:lvl1pPr>
            <a:lvl2pPr marL="457200" indent="0" algn="ctr" defTabSz="914400" rtl="0" eaLnBrk="1" latinLnBrk="0" hangingPunct="1">
              <a:lnSpc>
                <a:spcPct val="100000"/>
              </a:lnSpc>
              <a:spcBef>
                <a:spcPts val="500"/>
              </a:spcBef>
              <a:buSzPct val="70000"/>
              <a:buFont typeface="Arial" panose="020B0604020202020204" pitchFamily="34" charset="0"/>
              <a:buNone/>
              <a:defRPr sz="2000" kern="1200">
                <a:solidFill>
                  <a:schemeClr val="tx2"/>
                </a:solidFill>
                <a:latin typeface="+mj-lt"/>
                <a:ea typeface="+mn-ea"/>
                <a:cs typeface="+mn-cs"/>
              </a:defRPr>
            </a:lvl2pPr>
            <a:lvl3pPr marL="914400" indent="0" algn="ctr" defTabSz="914400" rtl="0" eaLnBrk="1" latinLnBrk="0" hangingPunct="1">
              <a:lnSpc>
                <a:spcPct val="100000"/>
              </a:lnSpc>
              <a:spcBef>
                <a:spcPts val="500"/>
              </a:spcBef>
              <a:buSzPct val="70000"/>
              <a:buFont typeface="Arial" panose="020B0604020202020204" pitchFamily="34" charset="0"/>
              <a:buNone/>
              <a:defRPr sz="1800" kern="1200">
                <a:solidFill>
                  <a:schemeClr val="tx2"/>
                </a:solidFill>
                <a:latin typeface="+mj-lt"/>
                <a:ea typeface="+mn-ea"/>
                <a:cs typeface="+mn-cs"/>
              </a:defRPr>
            </a:lvl3pPr>
            <a:lvl4pPr marL="13716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4pPr>
            <a:lvl5pPr marL="18288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100" b="1">
              <a:latin typeface="Calibri" panose="020F0502020204030204" pitchFamily="34" charset="0"/>
              <a:cs typeface="Calibri" panose="020F0502020204030204" pitchFamily="34" charset="0"/>
            </a:endParaRPr>
          </a:p>
          <a:p>
            <a:r>
              <a:rPr lang="en-US" b="1" i="0">
                <a:latin typeface="Calibri"/>
                <a:cs typeface="Calibri"/>
              </a:rPr>
              <a:t>64 year-old woman with newly diagnosed SCC of the cervix</a:t>
            </a: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r>
              <a:rPr lang="en-US" b="1" i="0">
                <a:solidFill>
                  <a:schemeClr val="tx1"/>
                </a:solidFill>
                <a:latin typeface="Calibri" panose="020F0502020204030204" pitchFamily="34" charset="0"/>
                <a:cs typeface="Calibri" panose="020F0502020204030204" pitchFamily="34" charset="0"/>
              </a:rPr>
              <a:t>Stage?</a:t>
            </a:r>
          </a:p>
        </p:txBody>
      </p:sp>
      <p:sp>
        <p:nvSpPr>
          <p:cNvPr id="2" name="Rectangle 1"/>
          <p:cNvSpPr/>
          <p:nvPr/>
        </p:nvSpPr>
        <p:spPr>
          <a:xfrm>
            <a:off x="4491926" y="305296"/>
            <a:ext cx="664865" cy="7747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185689" y="305296"/>
            <a:ext cx="664865" cy="7747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495949" y="3412160"/>
            <a:ext cx="664865" cy="7747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194877" y="3397153"/>
            <a:ext cx="664865" cy="7747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4491925" y="305296"/>
            <a:ext cx="7636937" cy="6435746"/>
          </a:xfrm>
          <a:prstGeom prst="rect">
            <a:avLst/>
          </a:prstGeom>
        </p:spPr>
      </p:pic>
    </p:spTree>
    <p:extLst>
      <p:ext uri="{BB962C8B-B14F-4D97-AF65-F5344CB8AC3E}">
        <p14:creationId xmlns:p14="http://schemas.microsoft.com/office/powerpoint/2010/main" val="179696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xmlns="" id="{C6BA443C-9B42-B6F9-6905-31C6BE9E9AD1}"/>
              </a:ext>
            </a:extLst>
          </p:cNvPr>
          <p:cNvSpPr txBox="1">
            <a:spLocks/>
          </p:cNvSpPr>
          <p:nvPr/>
        </p:nvSpPr>
        <p:spPr>
          <a:xfrm>
            <a:off x="308919" y="2038395"/>
            <a:ext cx="4864230" cy="4541217"/>
          </a:xfrm>
          <a:prstGeom prst="rect">
            <a:avLst/>
          </a:prstGeom>
          <a:solidFill>
            <a:schemeClr val="tx2">
              <a:lumMod val="10000"/>
              <a:lumOff val="90000"/>
            </a:schemeClr>
          </a:solidFill>
          <a:ln>
            <a:solidFill>
              <a:schemeClr val="tx2">
                <a:lumMod val="50000"/>
                <a:lumOff val="50000"/>
              </a:schemeClr>
            </a:solidFill>
          </a:ln>
        </p:spPr>
        <p:txBody>
          <a:bodyPr vert="horz" lIns="91440" tIns="45720" rIns="91440" bIns="45720" rtlCol="0" anchor="t">
            <a:normAutofit fontScale="70000" lnSpcReduction="20000"/>
          </a:bodyPr>
          <a:lstStyle>
            <a:lvl1pPr marL="0" indent="0" algn="ctr" defTabSz="914400" rtl="0" eaLnBrk="1" latinLnBrk="0" hangingPunct="1">
              <a:lnSpc>
                <a:spcPct val="100000"/>
              </a:lnSpc>
              <a:spcBef>
                <a:spcPts val="1000"/>
              </a:spcBef>
              <a:buSzPct val="70000"/>
              <a:buFont typeface="Arial" panose="020B0604020202020204" pitchFamily="34" charset="0"/>
              <a:buNone/>
              <a:defRPr sz="2400" i="1" kern="1200">
                <a:solidFill>
                  <a:schemeClr val="tx2"/>
                </a:solidFill>
                <a:latin typeface="+mj-lt"/>
                <a:ea typeface="+mn-ea"/>
                <a:cs typeface="+mn-cs"/>
              </a:defRPr>
            </a:lvl1pPr>
            <a:lvl2pPr marL="457200" indent="0" algn="ctr" defTabSz="914400" rtl="0" eaLnBrk="1" latinLnBrk="0" hangingPunct="1">
              <a:lnSpc>
                <a:spcPct val="100000"/>
              </a:lnSpc>
              <a:spcBef>
                <a:spcPts val="500"/>
              </a:spcBef>
              <a:buSzPct val="70000"/>
              <a:buFont typeface="Arial" panose="020B0604020202020204" pitchFamily="34" charset="0"/>
              <a:buNone/>
              <a:defRPr sz="2000" kern="1200">
                <a:solidFill>
                  <a:schemeClr val="tx2"/>
                </a:solidFill>
                <a:latin typeface="+mj-lt"/>
                <a:ea typeface="+mn-ea"/>
                <a:cs typeface="+mn-cs"/>
              </a:defRPr>
            </a:lvl2pPr>
            <a:lvl3pPr marL="914400" indent="0" algn="ctr" defTabSz="914400" rtl="0" eaLnBrk="1" latinLnBrk="0" hangingPunct="1">
              <a:lnSpc>
                <a:spcPct val="100000"/>
              </a:lnSpc>
              <a:spcBef>
                <a:spcPts val="500"/>
              </a:spcBef>
              <a:buSzPct val="70000"/>
              <a:buFont typeface="Arial" panose="020B0604020202020204" pitchFamily="34" charset="0"/>
              <a:buNone/>
              <a:defRPr sz="1800" kern="1200">
                <a:solidFill>
                  <a:schemeClr val="tx2"/>
                </a:solidFill>
                <a:latin typeface="+mj-lt"/>
                <a:ea typeface="+mn-ea"/>
                <a:cs typeface="+mn-cs"/>
              </a:defRPr>
            </a:lvl3pPr>
            <a:lvl4pPr marL="13716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4pPr>
            <a:lvl5pPr marL="18288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100" b="1">
              <a:latin typeface="Calibri" panose="020F0502020204030204" pitchFamily="34" charset="0"/>
              <a:cs typeface="Calibri" panose="020F0502020204030204" pitchFamily="34" charset="0"/>
            </a:endParaRPr>
          </a:p>
          <a:p>
            <a:r>
              <a:rPr lang="en-US" b="1" i="0">
                <a:latin typeface="Calibri"/>
                <a:cs typeface="Calibri"/>
              </a:rPr>
              <a:t>64 year-old woman with newly diagnosed SCC of the cervix</a:t>
            </a: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r>
              <a:rPr lang="en-US" b="1" i="0">
                <a:solidFill>
                  <a:schemeClr val="tx1"/>
                </a:solidFill>
                <a:latin typeface="Calibri" panose="020F0502020204030204" pitchFamily="34" charset="0"/>
                <a:cs typeface="Calibri" panose="020F0502020204030204" pitchFamily="34" charset="0"/>
              </a:rPr>
              <a:t>Stage?</a:t>
            </a:r>
          </a:p>
        </p:txBody>
      </p:sp>
      <p:pic>
        <p:nvPicPr>
          <p:cNvPr id="3" name="Picture 2"/>
          <p:cNvPicPr>
            <a:picLocks noChangeAspect="1"/>
          </p:cNvPicPr>
          <p:nvPr/>
        </p:nvPicPr>
        <p:blipFill>
          <a:blip r:embed="rId3"/>
          <a:stretch>
            <a:fillRect/>
          </a:stretch>
        </p:blipFill>
        <p:spPr>
          <a:xfrm>
            <a:off x="5173149" y="830730"/>
            <a:ext cx="6795681" cy="5724979"/>
          </a:xfrm>
          <a:prstGeom prst="rect">
            <a:avLst/>
          </a:prstGeom>
        </p:spPr>
      </p:pic>
    </p:spTree>
    <p:extLst>
      <p:ext uri="{BB962C8B-B14F-4D97-AF65-F5344CB8AC3E}">
        <p14:creationId xmlns:p14="http://schemas.microsoft.com/office/powerpoint/2010/main" val="317999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A picture containing text, person&#10;&#10;Description automatically generated">
            <a:extLst>
              <a:ext uri="{FF2B5EF4-FFF2-40B4-BE49-F238E27FC236}">
                <a16:creationId xmlns:a16="http://schemas.microsoft.com/office/drawing/2014/main" xmlns="" id="{AA63E82A-886A-7A4E-A32E-7D001BC544CF}"/>
              </a:ext>
            </a:extLst>
          </p:cNvPr>
          <p:cNvPicPr>
            <a:picLocks noChangeAspect="1"/>
          </p:cNvPicPr>
          <p:nvPr/>
        </p:nvPicPr>
        <p:blipFill>
          <a:blip r:embed="rId3"/>
          <a:stretch>
            <a:fillRect/>
          </a:stretch>
        </p:blipFill>
        <p:spPr>
          <a:xfrm>
            <a:off x="251471" y="3429164"/>
            <a:ext cx="11684151" cy="3034428"/>
          </a:xfrm>
          <a:prstGeom prst="rect">
            <a:avLst/>
          </a:prstGeom>
        </p:spPr>
      </p:pic>
      <p:sp>
        <p:nvSpPr>
          <p:cNvPr id="6" name="Content Placeholder 2">
            <a:extLst>
              <a:ext uri="{FF2B5EF4-FFF2-40B4-BE49-F238E27FC236}">
                <a16:creationId xmlns:a16="http://schemas.microsoft.com/office/drawing/2014/main" xmlns="" id="{B25700F4-D249-9984-AD00-1BB236869407}"/>
              </a:ext>
            </a:extLst>
          </p:cNvPr>
          <p:cNvSpPr txBox="1">
            <a:spLocks/>
          </p:cNvSpPr>
          <p:nvPr/>
        </p:nvSpPr>
        <p:spPr>
          <a:xfrm>
            <a:off x="251046" y="2038395"/>
            <a:ext cx="11635419" cy="1184559"/>
          </a:xfrm>
          <a:prstGeom prst="rect">
            <a:avLst/>
          </a:prstGeom>
          <a:solidFill>
            <a:schemeClr val="tx2">
              <a:lumMod val="10000"/>
              <a:lumOff val="90000"/>
            </a:schemeClr>
          </a:solidFill>
          <a:ln>
            <a:solidFill>
              <a:schemeClr val="tx2">
                <a:lumMod val="50000"/>
                <a:lumOff val="50000"/>
              </a:schemeClr>
            </a:solidFill>
          </a:ln>
        </p:spPr>
        <p:txBody>
          <a:bodyPr vert="horz" lIns="91440" tIns="45720" rIns="91440" bIns="45720" rtlCol="0" anchor="ctr">
            <a:noAutofit/>
          </a:bodyPr>
          <a:lstStyle>
            <a:lvl1pPr marL="0" indent="0" algn="ctr" defTabSz="914400" rtl="0" eaLnBrk="1" latinLnBrk="0" hangingPunct="1">
              <a:lnSpc>
                <a:spcPct val="100000"/>
              </a:lnSpc>
              <a:spcBef>
                <a:spcPts val="1000"/>
              </a:spcBef>
              <a:buSzPct val="70000"/>
              <a:buFont typeface="Arial" panose="020B0604020202020204" pitchFamily="34" charset="0"/>
              <a:buNone/>
              <a:defRPr sz="2400" i="1" kern="1200">
                <a:solidFill>
                  <a:schemeClr val="tx2"/>
                </a:solidFill>
                <a:latin typeface="+mj-lt"/>
                <a:ea typeface="+mn-ea"/>
                <a:cs typeface="+mn-cs"/>
              </a:defRPr>
            </a:lvl1pPr>
            <a:lvl2pPr marL="457200" indent="0" algn="ctr" defTabSz="914400" rtl="0" eaLnBrk="1" latinLnBrk="0" hangingPunct="1">
              <a:lnSpc>
                <a:spcPct val="100000"/>
              </a:lnSpc>
              <a:spcBef>
                <a:spcPts val="500"/>
              </a:spcBef>
              <a:buSzPct val="70000"/>
              <a:buFont typeface="Arial" panose="020B0604020202020204" pitchFamily="34" charset="0"/>
              <a:buNone/>
              <a:defRPr sz="2000" kern="1200">
                <a:solidFill>
                  <a:schemeClr val="tx2"/>
                </a:solidFill>
                <a:latin typeface="+mj-lt"/>
                <a:ea typeface="+mn-ea"/>
                <a:cs typeface="+mn-cs"/>
              </a:defRPr>
            </a:lvl2pPr>
            <a:lvl3pPr marL="914400" indent="0" algn="ctr" defTabSz="914400" rtl="0" eaLnBrk="1" latinLnBrk="0" hangingPunct="1">
              <a:lnSpc>
                <a:spcPct val="100000"/>
              </a:lnSpc>
              <a:spcBef>
                <a:spcPts val="500"/>
              </a:spcBef>
              <a:buSzPct val="70000"/>
              <a:buFont typeface="Arial" panose="020B0604020202020204" pitchFamily="34" charset="0"/>
              <a:buNone/>
              <a:defRPr sz="1800" kern="1200">
                <a:solidFill>
                  <a:schemeClr val="tx2"/>
                </a:solidFill>
                <a:latin typeface="+mj-lt"/>
                <a:ea typeface="+mn-ea"/>
                <a:cs typeface="+mn-cs"/>
              </a:defRPr>
            </a:lvl3pPr>
            <a:lvl4pPr marL="13716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4pPr>
            <a:lvl5pPr marL="18288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3000" b="1">
              <a:latin typeface="Calibri" panose="020F0502020204030204" pitchFamily="34" charset="0"/>
              <a:cs typeface="Calibri" panose="020F0502020204030204" pitchFamily="34" charset="0"/>
            </a:endParaRPr>
          </a:p>
          <a:p>
            <a:r>
              <a:rPr lang="en-US" sz="3000" b="1" i="0">
                <a:latin typeface="Calibri"/>
                <a:cs typeface="Calibri"/>
              </a:rPr>
              <a:t>64 year-old woman with newly diagnosed SCC of the cervix</a:t>
            </a:r>
          </a:p>
          <a:p>
            <a:endParaRPr lang="en-US" sz="3000" b="1" i="0">
              <a:latin typeface="Calibri"/>
              <a:cs typeface="Calibri"/>
            </a:endParaRPr>
          </a:p>
        </p:txBody>
      </p:sp>
    </p:spTree>
    <p:extLst>
      <p:ext uri="{BB962C8B-B14F-4D97-AF65-F5344CB8AC3E}">
        <p14:creationId xmlns:p14="http://schemas.microsoft.com/office/powerpoint/2010/main" val="175320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EFF9146B-4CCD-4CDB-AB9C-458005307E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E1FEFA6-7D4F-4746-AE64-D4D52FE76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xmlns="" id="{BF8DA3CF-9D4B-403A-9AD4-BB177DAB6C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17BB8A1-F823-F70B-25E1-C67ED3614545}"/>
              </a:ext>
            </a:extLst>
          </p:cNvPr>
          <p:cNvSpPr>
            <a:spLocks noGrp="1"/>
          </p:cNvSpPr>
          <p:nvPr>
            <p:ph type="title"/>
          </p:nvPr>
        </p:nvSpPr>
        <p:spPr>
          <a:xfrm>
            <a:off x="1031131" y="904714"/>
            <a:ext cx="3228774" cy="1010088"/>
          </a:xfrm>
        </p:spPr>
        <p:txBody>
          <a:bodyPr anchor="b">
            <a:normAutofit/>
          </a:bodyPr>
          <a:lstStyle/>
          <a:p>
            <a:pPr algn="ctr"/>
            <a:r>
              <a:rPr lang="en-US">
                <a:solidFill>
                  <a:schemeClr val="accent2">
                    <a:lumMod val="75000"/>
                  </a:schemeClr>
                </a:solidFill>
              </a:rPr>
              <a:t>Staging</a:t>
            </a:r>
            <a:endParaRPr lang="en-US"/>
          </a:p>
        </p:txBody>
      </p:sp>
      <p:pic>
        <p:nvPicPr>
          <p:cNvPr id="6" name="Picture 6" descr="Logo, company name&#10;&#10;Description automatically generated">
            <a:extLst>
              <a:ext uri="{FF2B5EF4-FFF2-40B4-BE49-F238E27FC236}">
                <a16:creationId xmlns:a16="http://schemas.microsoft.com/office/drawing/2014/main" xmlns="" id="{692910C9-ACCC-A773-F7F2-61EAF610DB71}"/>
              </a:ext>
            </a:extLst>
          </p:cNvPr>
          <p:cNvPicPr>
            <a:picLocks noChangeAspect="1"/>
          </p:cNvPicPr>
          <p:nvPr/>
        </p:nvPicPr>
        <p:blipFill>
          <a:blip r:embed="rId3"/>
          <a:stretch>
            <a:fillRect/>
          </a:stretch>
        </p:blipFill>
        <p:spPr>
          <a:xfrm>
            <a:off x="4529847" y="903963"/>
            <a:ext cx="6707221" cy="5050073"/>
          </a:xfrm>
          <a:prstGeom prst="rect">
            <a:avLst/>
          </a:prstGeom>
        </p:spPr>
      </p:pic>
      <p:pic>
        <p:nvPicPr>
          <p:cNvPr id="7" name="Picture 8" descr="Shape&#10;&#10;Description automatically generated">
            <a:extLst>
              <a:ext uri="{FF2B5EF4-FFF2-40B4-BE49-F238E27FC236}">
                <a16:creationId xmlns:a16="http://schemas.microsoft.com/office/drawing/2014/main" xmlns="" id="{28EABA91-1290-4883-E784-01FA45DF0F8C}"/>
              </a:ext>
            </a:extLst>
          </p:cNvPr>
          <p:cNvPicPr>
            <a:picLocks noChangeAspect="1"/>
          </p:cNvPicPr>
          <p:nvPr/>
        </p:nvPicPr>
        <p:blipFill>
          <a:blip r:embed="rId4"/>
          <a:stretch>
            <a:fillRect/>
          </a:stretch>
        </p:blipFill>
        <p:spPr>
          <a:xfrm>
            <a:off x="-1621" y="6498078"/>
            <a:ext cx="12195242" cy="363165"/>
          </a:xfrm>
          <a:prstGeom prst="rect">
            <a:avLst/>
          </a:prstGeom>
        </p:spPr>
      </p:pic>
    </p:spTree>
    <p:extLst>
      <p:ext uri="{BB962C8B-B14F-4D97-AF65-F5344CB8AC3E}">
        <p14:creationId xmlns:p14="http://schemas.microsoft.com/office/powerpoint/2010/main" val="492875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4544834"/>
          </a:xfrm>
          <a:prstGeom prst="rect">
            <a:avLst/>
          </a:prstGeom>
          <a:noFill/>
        </p:spPr>
        <p:txBody>
          <a:bodyPr wrap="square" lIns="91440" tIns="45720" rIns="91440" bIns="45720" rtlCol="0" anchor="t">
            <a:spAutoFit/>
          </a:bodyPr>
          <a:lstStyle/>
          <a:p>
            <a:pPr marL="285750" indent="-285750">
              <a:spcBef>
                <a:spcPts val="1000"/>
              </a:spcBef>
              <a:buFont typeface="Arial"/>
              <a:buChar char="•"/>
            </a:pPr>
            <a:r>
              <a:rPr lang="en-US" sz="3200">
                <a:solidFill>
                  <a:schemeClr val="tx2"/>
                </a:solidFill>
                <a:ea typeface="+mn-lt"/>
                <a:cs typeface="+mn-lt"/>
              </a:rPr>
              <a:t>64 </a:t>
            </a:r>
            <a:r>
              <a:rPr lang="en-US" sz="3200" err="1">
                <a:solidFill>
                  <a:schemeClr val="tx2"/>
                </a:solidFill>
                <a:ea typeface="+mn-lt"/>
                <a:cs typeface="+mn-lt"/>
              </a:rPr>
              <a:t>yo</a:t>
            </a:r>
            <a:r>
              <a:rPr lang="en-US" sz="3200">
                <a:solidFill>
                  <a:schemeClr val="tx2"/>
                </a:solidFill>
                <a:ea typeface="+mn-lt"/>
                <a:cs typeface="+mn-lt"/>
              </a:rPr>
              <a:t> F w Stage IIIC1 SCC (6.6 cm, vaginal and parametrial involvement, pelvic node)</a:t>
            </a:r>
          </a:p>
          <a:p>
            <a:pPr marL="285750" indent="-285750">
              <a:spcBef>
                <a:spcPts val="1000"/>
              </a:spcBef>
              <a:buFont typeface="Arial"/>
              <a:buChar char="•"/>
            </a:pPr>
            <a:r>
              <a:rPr lang="en-US" sz="3200">
                <a:solidFill>
                  <a:schemeClr val="tx2"/>
                </a:solidFill>
                <a:ea typeface="+mn-lt"/>
                <a:cs typeface="+mn-lt"/>
              </a:rPr>
              <a:t>What would you recommend for treatment?</a:t>
            </a:r>
            <a:endParaRPr lang="en-US">
              <a:solidFill>
                <a:schemeClr val="tx2"/>
              </a:solidFill>
              <a:ea typeface="+mn-lt"/>
              <a:cs typeface="+mn-lt"/>
            </a:endParaRPr>
          </a:p>
          <a:p>
            <a:pPr marL="285750" indent="-285750">
              <a:spcBef>
                <a:spcPts val="1000"/>
              </a:spcBef>
              <a:buFont typeface="Arial"/>
              <a:buChar char="•"/>
            </a:pPr>
            <a:r>
              <a:rPr lang="en-US" sz="3200">
                <a:solidFill>
                  <a:schemeClr val="tx2"/>
                </a:solidFill>
                <a:cs typeface="Times New Roman"/>
              </a:rPr>
              <a:t>Is surgical removal an option?</a:t>
            </a:r>
          </a:p>
          <a:p>
            <a:pPr marL="285750" indent="-285750">
              <a:spcBef>
                <a:spcPts val="1000"/>
              </a:spcBef>
              <a:buFont typeface="Arial"/>
              <a:buChar char="•"/>
            </a:pPr>
            <a:r>
              <a:rPr lang="en-US" sz="3200">
                <a:solidFill>
                  <a:schemeClr val="tx2"/>
                </a:solidFill>
                <a:cs typeface="Times New Roman"/>
              </a:rPr>
              <a:t>Are there additional tumor testing, genetic testing, or combination approaches you might consider?</a:t>
            </a:r>
          </a:p>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Case I</a:t>
            </a:r>
            <a:endParaRPr lang="en-US"/>
          </a:p>
        </p:txBody>
      </p:sp>
    </p:spTree>
    <p:extLst>
      <p:ext uri="{BB962C8B-B14F-4D97-AF65-F5344CB8AC3E}">
        <p14:creationId xmlns:p14="http://schemas.microsoft.com/office/powerpoint/2010/main" val="25707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hart&#10;&#10;Description automatically generated">
            <a:extLst>
              <a:ext uri="{FF2B5EF4-FFF2-40B4-BE49-F238E27FC236}">
                <a16:creationId xmlns:a16="http://schemas.microsoft.com/office/drawing/2014/main" xmlns="" id="{860729D8-8B55-0900-0F3E-6FF5DD280C57}"/>
              </a:ext>
            </a:extLst>
          </p:cNvPr>
          <p:cNvPicPr>
            <a:picLocks noGrp="1" noChangeAspect="1"/>
          </p:cNvPicPr>
          <p:nvPr>
            <p:ph idx="1"/>
          </p:nvPr>
        </p:nvPicPr>
        <p:blipFill>
          <a:blip r:embed="rId3"/>
          <a:stretch>
            <a:fillRect/>
          </a:stretch>
        </p:blipFill>
        <p:spPr>
          <a:xfrm>
            <a:off x="-238" y="3138"/>
            <a:ext cx="12160504" cy="6852235"/>
          </a:xfrm>
        </p:spPr>
      </p:pic>
    </p:spTree>
    <p:extLst>
      <p:ext uri="{BB962C8B-B14F-4D97-AF65-F5344CB8AC3E}">
        <p14:creationId xmlns:p14="http://schemas.microsoft.com/office/powerpoint/2010/main" val="1453509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2811026"/>
          </a:xfrm>
          <a:prstGeom prst="rect">
            <a:avLst/>
          </a:prstGeom>
          <a:noFill/>
        </p:spPr>
        <p:txBody>
          <a:bodyPr wrap="square" lIns="91440" tIns="45720" rIns="91440" bIns="45720" rtlCol="0" anchor="t">
            <a:spAutoFit/>
          </a:bodyPr>
          <a:lstStyle/>
          <a:p>
            <a:pPr marL="285750" indent="-285750">
              <a:spcBef>
                <a:spcPts val="1000"/>
              </a:spcBef>
              <a:buFont typeface="Arial"/>
              <a:buChar char="•"/>
            </a:pPr>
            <a:r>
              <a:rPr lang="en-US" sz="3200">
                <a:solidFill>
                  <a:schemeClr val="tx2"/>
                </a:solidFill>
                <a:latin typeface="Times New Roman"/>
                <a:ea typeface="+mn-lt"/>
                <a:cs typeface="+mn-lt"/>
              </a:rPr>
              <a:t>64 </a:t>
            </a:r>
            <a:r>
              <a:rPr lang="en-US" sz="3200" err="1">
                <a:solidFill>
                  <a:schemeClr val="tx2"/>
                </a:solidFill>
                <a:latin typeface="Times New Roman"/>
                <a:ea typeface="+mn-lt"/>
                <a:cs typeface="+mn-lt"/>
              </a:rPr>
              <a:t>yo</a:t>
            </a:r>
            <a:r>
              <a:rPr lang="en-US" sz="3200">
                <a:solidFill>
                  <a:schemeClr val="tx2"/>
                </a:solidFill>
                <a:latin typeface="Times New Roman"/>
                <a:ea typeface="+mn-lt"/>
                <a:cs typeface="+mn-lt"/>
              </a:rPr>
              <a:t> F w Stage IIIC1 SCC (6.6 cm, vaginal and parametrial involvement, pelvic node)</a:t>
            </a:r>
          </a:p>
          <a:p>
            <a:pPr marL="285750" indent="-285750">
              <a:spcBef>
                <a:spcPts val="1000"/>
              </a:spcBef>
              <a:buFont typeface="Arial"/>
              <a:buChar char="•"/>
            </a:pPr>
            <a:r>
              <a:rPr lang="en-US" sz="3200">
                <a:solidFill>
                  <a:schemeClr val="tx2"/>
                </a:solidFill>
                <a:ea typeface="+mn-lt"/>
                <a:cs typeface="+mn-lt"/>
              </a:rPr>
              <a:t>How would you give chemo? What chemo?</a:t>
            </a:r>
          </a:p>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Case I</a:t>
            </a:r>
            <a:endParaRPr lang="en-US"/>
          </a:p>
        </p:txBody>
      </p:sp>
    </p:spTree>
    <p:extLst>
      <p:ext uri="{BB962C8B-B14F-4D97-AF65-F5344CB8AC3E}">
        <p14:creationId xmlns:p14="http://schemas.microsoft.com/office/powerpoint/2010/main" val="4244784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324B96B7-F07C-4E9B-86F3-BC46911353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xmlns="" id="{C60357E1-4D3D-7D4C-BB02-50EA4DEA089D}"/>
              </a:ext>
            </a:extLst>
          </p:cNvPr>
          <p:cNvSpPr>
            <a:spLocks noGrp="1"/>
          </p:cNvSpPr>
          <p:nvPr>
            <p:ph idx="1"/>
          </p:nvPr>
        </p:nvSpPr>
        <p:spPr>
          <a:xfrm>
            <a:off x="1755427" y="1025611"/>
            <a:ext cx="8733576" cy="5560540"/>
          </a:xfrm>
          <a:solidFill>
            <a:schemeClr val="tx2">
              <a:lumMod val="10000"/>
              <a:lumOff val="90000"/>
            </a:schemeClr>
          </a:solidFill>
          <a:ln>
            <a:solidFill>
              <a:schemeClr val="tx2">
                <a:lumMod val="50000"/>
                <a:lumOff val="50000"/>
              </a:schemeClr>
            </a:solidFill>
          </a:ln>
        </p:spPr>
        <p:txBody>
          <a:bodyPr>
            <a:normAutofit/>
          </a:bodyPr>
          <a:lstStyle/>
          <a:p>
            <a:pPr lvl="0"/>
            <a:endParaRPr lang="en-US" sz="1100" b="1">
              <a:latin typeface="Calibri" panose="020F0502020204030204" pitchFamily="34" charset="0"/>
              <a:cs typeface="Calibri" panose="020F0502020204030204" pitchFamily="34" charset="0"/>
            </a:endParaRPr>
          </a:p>
          <a:p>
            <a:pPr lvl="0"/>
            <a:endParaRPr lang="en-US" sz="3200">
              <a:latin typeface="Calibri" panose="020F0502020204030204" pitchFamily="34" charset="0"/>
              <a:cs typeface="Calibri" panose="020F0502020204030204" pitchFamily="34" charset="0"/>
            </a:endParaRPr>
          </a:p>
        </p:txBody>
      </p:sp>
      <p:sp>
        <p:nvSpPr>
          <p:cNvPr id="11" name="Title 1">
            <a:extLst>
              <a:ext uri="{FF2B5EF4-FFF2-40B4-BE49-F238E27FC236}">
                <a16:creationId xmlns:a16="http://schemas.microsoft.com/office/drawing/2014/main" xmlns="" id="{656D906C-B64D-8340-9B77-31DA6B947536}"/>
              </a:ext>
            </a:extLst>
          </p:cNvPr>
          <p:cNvSpPr>
            <a:spLocks noGrp="1"/>
          </p:cNvSpPr>
          <p:nvPr>
            <p:ph type="title"/>
          </p:nvPr>
        </p:nvSpPr>
        <p:spPr>
          <a:xfrm>
            <a:off x="2931640" y="271849"/>
            <a:ext cx="6328719" cy="586946"/>
          </a:xfrm>
          <a:solidFill>
            <a:schemeClr val="tx2">
              <a:lumMod val="10000"/>
              <a:lumOff val="90000"/>
            </a:schemeClr>
          </a:solidFill>
          <a:ln>
            <a:solidFill>
              <a:schemeClr val="tx2">
                <a:lumMod val="50000"/>
                <a:lumOff val="50000"/>
              </a:schemeClr>
            </a:solidFill>
          </a:ln>
        </p:spPr>
        <p:txBody>
          <a:bodyPr anchor="ctr">
            <a:noAutofit/>
          </a:bodyPr>
          <a:lstStyle/>
          <a:p>
            <a:pPr algn="ctr"/>
            <a:r>
              <a:rPr lang="en-US" sz="2400" b="1">
                <a:latin typeface="Calibri"/>
                <a:cs typeface="Calibri"/>
              </a:rPr>
              <a:t>NCCN (2022)</a:t>
            </a:r>
            <a:endParaRPr lang="en-US" sz="2400">
              <a:latin typeface="Calibri"/>
              <a:cs typeface="Calibri"/>
            </a:endParaRPr>
          </a:p>
        </p:txBody>
      </p:sp>
      <p:pic>
        <p:nvPicPr>
          <p:cNvPr id="2" name="Picture 2">
            <a:extLst>
              <a:ext uri="{FF2B5EF4-FFF2-40B4-BE49-F238E27FC236}">
                <a16:creationId xmlns:a16="http://schemas.microsoft.com/office/drawing/2014/main" xmlns="" id="{653742E6-030A-F4C9-9EF7-5494C93EA4EE}"/>
              </a:ext>
            </a:extLst>
          </p:cNvPr>
          <p:cNvPicPr>
            <a:picLocks noChangeAspect="1"/>
          </p:cNvPicPr>
          <p:nvPr/>
        </p:nvPicPr>
        <p:blipFill>
          <a:blip r:embed="rId3"/>
          <a:stretch>
            <a:fillRect/>
          </a:stretch>
        </p:blipFill>
        <p:spPr>
          <a:xfrm>
            <a:off x="1844298" y="1097204"/>
            <a:ext cx="8542148" cy="3979083"/>
          </a:xfrm>
          <a:prstGeom prst="rect">
            <a:avLst/>
          </a:prstGeom>
        </p:spPr>
      </p:pic>
      <p:pic>
        <p:nvPicPr>
          <p:cNvPr id="3" name="Picture 3" descr="A picture containing table&#10;&#10;Description automatically generated">
            <a:extLst>
              <a:ext uri="{FF2B5EF4-FFF2-40B4-BE49-F238E27FC236}">
                <a16:creationId xmlns:a16="http://schemas.microsoft.com/office/drawing/2014/main" xmlns="" id="{DDE26A81-4D24-6BAF-CB71-F537425384C2}"/>
              </a:ext>
            </a:extLst>
          </p:cNvPr>
          <p:cNvPicPr>
            <a:picLocks noChangeAspect="1"/>
          </p:cNvPicPr>
          <p:nvPr/>
        </p:nvPicPr>
        <p:blipFill>
          <a:blip r:embed="rId4"/>
          <a:stretch>
            <a:fillRect/>
          </a:stretch>
        </p:blipFill>
        <p:spPr>
          <a:xfrm>
            <a:off x="1844298" y="5161219"/>
            <a:ext cx="8542148" cy="1340035"/>
          </a:xfrm>
          <a:prstGeom prst="rect">
            <a:avLst/>
          </a:prstGeom>
        </p:spPr>
      </p:pic>
      <p:sp>
        <p:nvSpPr>
          <p:cNvPr id="7" name="TextBox 6">
            <a:extLst>
              <a:ext uri="{FF2B5EF4-FFF2-40B4-BE49-F238E27FC236}">
                <a16:creationId xmlns:a16="http://schemas.microsoft.com/office/drawing/2014/main" xmlns="" id="{253ACBB5-E3DC-F106-7C6C-060912E0C453}"/>
              </a:ext>
            </a:extLst>
          </p:cNvPr>
          <p:cNvSpPr txBox="1"/>
          <p:nvPr/>
        </p:nvSpPr>
        <p:spPr>
          <a:xfrm>
            <a:off x="1907160" y="5713932"/>
            <a:ext cx="1495135" cy="374529"/>
          </a:xfrm>
          <a:prstGeom prst="rect">
            <a:avLst/>
          </a:prstGeom>
          <a:noFill/>
          <a:ln w="19050">
            <a:solidFill>
              <a:schemeClr val="accent6">
                <a:lumMod val="60000"/>
                <a:lumOff val="40000"/>
              </a:schemeClr>
            </a:solidFill>
          </a:ln>
        </p:spPr>
        <p:txBody>
          <a:bodyPr wrap="square" rtlCol="0">
            <a:spAutoFit/>
          </a:bodyPr>
          <a:lstStyle/>
          <a:p>
            <a:endParaRPr lang="en-US"/>
          </a:p>
        </p:txBody>
      </p:sp>
    </p:spTree>
    <p:extLst>
      <p:ext uri="{BB962C8B-B14F-4D97-AF65-F5344CB8AC3E}">
        <p14:creationId xmlns:p14="http://schemas.microsoft.com/office/powerpoint/2010/main" val="3907423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2811026"/>
          </a:xfrm>
          <a:prstGeom prst="rect">
            <a:avLst/>
          </a:prstGeom>
          <a:noFill/>
        </p:spPr>
        <p:txBody>
          <a:bodyPr wrap="square" lIns="91440" tIns="45720" rIns="91440" bIns="45720" rtlCol="0" anchor="t">
            <a:spAutoFit/>
          </a:bodyPr>
          <a:lstStyle/>
          <a:p>
            <a:pPr marL="285750" indent="-285750">
              <a:spcBef>
                <a:spcPts val="1000"/>
              </a:spcBef>
              <a:buFont typeface="Arial"/>
              <a:buChar char="•"/>
            </a:pPr>
            <a:r>
              <a:rPr lang="en-US" sz="3200">
                <a:solidFill>
                  <a:schemeClr val="tx2"/>
                </a:solidFill>
                <a:latin typeface="Times New Roman"/>
                <a:ea typeface="+mn-lt"/>
                <a:cs typeface="+mn-lt"/>
              </a:rPr>
              <a:t>64 </a:t>
            </a:r>
            <a:r>
              <a:rPr lang="en-US" sz="3200" err="1">
                <a:solidFill>
                  <a:schemeClr val="tx2"/>
                </a:solidFill>
                <a:latin typeface="Times New Roman"/>
                <a:ea typeface="+mn-lt"/>
                <a:cs typeface="+mn-lt"/>
              </a:rPr>
              <a:t>yo</a:t>
            </a:r>
            <a:r>
              <a:rPr lang="en-US" sz="3200">
                <a:solidFill>
                  <a:schemeClr val="tx2"/>
                </a:solidFill>
                <a:latin typeface="Times New Roman"/>
                <a:ea typeface="+mn-lt"/>
                <a:cs typeface="+mn-lt"/>
              </a:rPr>
              <a:t> F w Stage IIIC1 SCC (6.6 cm, vaginal and parametrial involvement, pelvic node)</a:t>
            </a:r>
          </a:p>
          <a:p>
            <a:pPr marL="285750" indent="-285750">
              <a:spcBef>
                <a:spcPts val="1000"/>
              </a:spcBef>
              <a:buFont typeface="Arial"/>
              <a:buChar char="•"/>
            </a:pPr>
            <a:r>
              <a:rPr lang="en-US" sz="3200">
                <a:solidFill>
                  <a:schemeClr val="tx2"/>
                </a:solidFill>
                <a:ea typeface="+mn-lt"/>
                <a:cs typeface="+mn-lt"/>
              </a:rPr>
              <a:t>What is the first step for radiotherapy (external)?</a:t>
            </a:r>
          </a:p>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Case I</a:t>
            </a:r>
            <a:endParaRPr lang="en-US"/>
          </a:p>
        </p:txBody>
      </p:sp>
    </p:spTree>
    <p:extLst>
      <p:ext uri="{BB962C8B-B14F-4D97-AF65-F5344CB8AC3E}">
        <p14:creationId xmlns:p14="http://schemas.microsoft.com/office/powerpoint/2010/main" val="10286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EB599-9EC5-174D-B720-370A66C5E18C}"/>
              </a:ext>
            </a:extLst>
          </p:cNvPr>
          <p:cNvSpPr>
            <a:spLocks noGrp="1"/>
          </p:cNvSpPr>
          <p:nvPr>
            <p:ph type="title"/>
          </p:nvPr>
        </p:nvSpPr>
        <p:spPr/>
        <p:txBody>
          <a:bodyPr/>
          <a:lstStyle/>
          <a:p>
            <a:r>
              <a:rPr lang="en-US" sz="5300"/>
              <a:t>Radiation Planning</a:t>
            </a:r>
            <a:endParaRPr lang="en-US"/>
          </a:p>
        </p:txBody>
      </p:sp>
    </p:spTree>
    <p:extLst>
      <p:ext uri="{BB962C8B-B14F-4D97-AF65-F5344CB8AC3E}">
        <p14:creationId xmlns:p14="http://schemas.microsoft.com/office/powerpoint/2010/main" val="48484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EB599-9EC5-174D-B720-370A66C5E18C}"/>
              </a:ext>
            </a:extLst>
          </p:cNvPr>
          <p:cNvSpPr>
            <a:spLocks noGrp="1"/>
          </p:cNvSpPr>
          <p:nvPr>
            <p:ph type="title"/>
          </p:nvPr>
        </p:nvSpPr>
        <p:spPr/>
        <p:txBody>
          <a:bodyPr/>
          <a:lstStyle/>
          <a:p>
            <a:r>
              <a:rPr lang="en-US" sz="5300"/>
              <a:t>CT Simulation</a:t>
            </a:r>
            <a:endParaRPr lang="en-US"/>
          </a:p>
        </p:txBody>
      </p:sp>
      <p:pic>
        <p:nvPicPr>
          <p:cNvPr id="4" name="Picture 4">
            <a:extLst>
              <a:ext uri="{FF2B5EF4-FFF2-40B4-BE49-F238E27FC236}">
                <a16:creationId xmlns:a16="http://schemas.microsoft.com/office/drawing/2014/main" xmlns="" id="{A55747CA-6A94-E96A-7719-4674ADBB42C8}"/>
              </a:ext>
            </a:extLst>
          </p:cNvPr>
          <p:cNvPicPr>
            <a:picLocks noChangeAspect="1"/>
          </p:cNvPicPr>
          <p:nvPr/>
        </p:nvPicPr>
        <p:blipFill>
          <a:blip r:embed="rId3"/>
          <a:stretch>
            <a:fillRect/>
          </a:stretch>
        </p:blipFill>
        <p:spPr>
          <a:xfrm>
            <a:off x="2786475" y="400431"/>
            <a:ext cx="8867422" cy="4918843"/>
          </a:xfrm>
          <a:prstGeom prst="rect">
            <a:avLst/>
          </a:prstGeom>
        </p:spPr>
      </p:pic>
    </p:spTree>
    <p:extLst>
      <p:ext uri="{BB962C8B-B14F-4D97-AF65-F5344CB8AC3E}">
        <p14:creationId xmlns:p14="http://schemas.microsoft.com/office/powerpoint/2010/main" val="1860495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324B96B7-F07C-4E9B-86F3-BC46911353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xmlns="" id="{C60357E1-4D3D-7D4C-BB02-50EA4DEA089D}"/>
              </a:ext>
            </a:extLst>
          </p:cNvPr>
          <p:cNvSpPr>
            <a:spLocks noGrp="1"/>
          </p:cNvSpPr>
          <p:nvPr>
            <p:ph idx="1"/>
          </p:nvPr>
        </p:nvSpPr>
        <p:spPr>
          <a:xfrm>
            <a:off x="308919" y="1025611"/>
            <a:ext cx="11652422" cy="5560540"/>
          </a:xfrm>
          <a:solidFill>
            <a:schemeClr val="tx2">
              <a:lumMod val="10000"/>
              <a:lumOff val="90000"/>
            </a:schemeClr>
          </a:solidFill>
          <a:ln>
            <a:solidFill>
              <a:schemeClr val="tx2">
                <a:lumMod val="50000"/>
                <a:lumOff val="50000"/>
              </a:schemeClr>
            </a:solidFill>
          </a:ln>
        </p:spPr>
        <p:txBody>
          <a:bodyPr>
            <a:normAutofit/>
          </a:bodyPr>
          <a:lstStyle/>
          <a:p>
            <a:pPr lvl="0"/>
            <a:endParaRPr lang="en-US" b="1">
              <a:latin typeface="Calibri" panose="020F0502020204030204" pitchFamily="34" charset="0"/>
              <a:cs typeface="Calibri" panose="020F0502020204030204" pitchFamily="34" charset="0"/>
            </a:endParaRPr>
          </a:p>
          <a:p>
            <a:pPr marL="457200" lvl="1" indent="0">
              <a:buNone/>
            </a:pPr>
            <a:endParaRPr lang="en-US" b="1">
              <a:latin typeface="Calibri" panose="020F0502020204030204" pitchFamily="34" charset="0"/>
              <a:cs typeface="Calibri" panose="020F0502020204030204" pitchFamily="34" charset="0"/>
            </a:endParaRPr>
          </a:p>
          <a:p>
            <a:pPr lvl="1"/>
            <a:endParaRPr lang="en-US" sz="3200">
              <a:latin typeface="Calibri" panose="020F0502020204030204" pitchFamily="34" charset="0"/>
              <a:cs typeface="Calibri" panose="020F0502020204030204" pitchFamily="34" charset="0"/>
            </a:endParaRPr>
          </a:p>
        </p:txBody>
      </p:sp>
      <p:sp>
        <p:nvSpPr>
          <p:cNvPr id="11" name="Title 1">
            <a:extLst>
              <a:ext uri="{FF2B5EF4-FFF2-40B4-BE49-F238E27FC236}">
                <a16:creationId xmlns:a16="http://schemas.microsoft.com/office/drawing/2014/main" xmlns="" id="{656D906C-B64D-8340-9B77-31DA6B947536}"/>
              </a:ext>
            </a:extLst>
          </p:cNvPr>
          <p:cNvSpPr>
            <a:spLocks noGrp="1"/>
          </p:cNvSpPr>
          <p:nvPr>
            <p:ph type="title"/>
          </p:nvPr>
        </p:nvSpPr>
        <p:spPr>
          <a:xfrm>
            <a:off x="2931640" y="271849"/>
            <a:ext cx="6328719" cy="586946"/>
          </a:xfrm>
          <a:solidFill>
            <a:schemeClr val="tx2">
              <a:lumMod val="10000"/>
              <a:lumOff val="90000"/>
            </a:schemeClr>
          </a:solidFill>
          <a:ln>
            <a:solidFill>
              <a:schemeClr val="tx2">
                <a:lumMod val="50000"/>
                <a:lumOff val="50000"/>
              </a:schemeClr>
            </a:solidFill>
          </a:ln>
        </p:spPr>
        <p:txBody>
          <a:bodyPr anchor="ctr">
            <a:noAutofit/>
          </a:bodyPr>
          <a:lstStyle/>
          <a:p>
            <a:pPr algn="ctr"/>
            <a:r>
              <a:rPr lang="en-US" sz="2400" b="1">
                <a:latin typeface="Calibri" panose="020F0502020204030204" pitchFamily="34" charset="0"/>
                <a:cs typeface="Calibri" panose="020F0502020204030204" pitchFamily="34" charset="0"/>
              </a:rPr>
              <a:t>CT Simulation (EBRT)</a:t>
            </a:r>
            <a:endParaRPr lang="en-US" sz="2400">
              <a:latin typeface="Calibri" panose="020F0502020204030204" pitchFamily="34" charset="0"/>
              <a:cs typeface="Calibri" panose="020F0502020204030204" pitchFamily="34" charset="0"/>
            </a:endParaRPr>
          </a:p>
        </p:txBody>
      </p:sp>
      <p:pic>
        <p:nvPicPr>
          <p:cNvPr id="3" name="Picture 2" descr="A screenshot of a computer&#10;&#10;Description automatically generated with low confidence">
            <a:extLst>
              <a:ext uri="{FF2B5EF4-FFF2-40B4-BE49-F238E27FC236}">
                <a16:creationId xmlns:a16="http://schemas.microsoft.com/office/drawing/2014/main" xmlns="" id="{46E6384B-F7EC-1347-907A-7603C246BAB3}"/>
              </a:ext>
            </a:extLst>
          </p:cNvPr>
          <p:cNvPicPr>
            <a:picLocks noChangeAspect="1"/>
          </p:cNvPicPr>
          <p:nvPr/>
        </p:nvPicPr>
        <p:blipFill>
          <a:blip r:embed="rId3"/>
          <a:stretch>
            <a:fillRect/>
          </a:stretch>
        </p:blipFill>
        <p:spPr>
          <a:xfrm>
            <a:off x="1331067" y="1352549"/>
            <a:ext cx="9529866" cy="4846448"/>
          </a:xfrm>
          <a:prstGeom prst="rect">
            <a:avLst/>
          </a:prstGeom>
          <a:ln w="19050">
            <a:solidFill>
              <a:schemeClr val="tx2">
                <a:lumMod val="50000"/>
                <a:lumOff val="50000"/>
              </a:schemeClr>
            </a:solidFill>
          </a:ln>
        </p:spPr>
      </p:pic>
      <p:sp>
        <p:nvSpPr>
          <p:cNvPr id="7" name="TextBox 6">
            <a:extLst>
              <a:ext uri="{FF2B5EF4-FFF2-40B4-BE49-F238E27FC236}">
                <a16:creationId xmlns:a16="http://schemas.microsoft.com/office/drawing/2014/main" xmlns="" id="{71F18573-4A80-5649-BF43-FA1D08794E2D}"/>
              </a:ext>
            </a:extLst>
          </p:cNvPr>
          <p:cNvSpPr txBox="1"/>
          <p:nvPr/>
        </p:nvSpPr>
        <p:spPr>
          <a:xfrm>
            <a:off x="4325012" y="6262435"/>
            <a:ext cx="3081100" cy="307777"/>
          </a:xfrm>
          <a:prstGeom prst="rect">
            <a:avLst/>
          </a:prstGeom>
          <a:noFill/>
        </p:spPr>
        <p:txBody>
          <a:bodyPr wrap="none" rtlCol="0">
            <a:spAutoFit/>
          </a:bodyPr>
          <a:lstStyle/>
          <a:p>
            <a:r>
              <a:rPr lang="en-US" sz="1400"/>
              <a:t>Courtesy of Dr. Lin, ASTRO Refresher 2018</a:t>
            </a:r>
          </a:p>
        </p:txBody>
      </p:sp>
    </p:spTree>
    <p:extLst>
      <p:ext uri="{BB962C8B-B14F-4D97-AF65-F5344CB8AC3E}">
        <p14:creationId xmlns:p14="http://schemas.microsoft.com/office/powerpoint/2010/main" val="2996514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1077218"/>
          </a:xfrm>
          <a:prstGeom prst="rect">
            <a:avLst/>
          </a:prstGeom>
          <a:noFill/>
        </p:spPr>
        <p:txBody>
          <a:bodyPr wrap="square" lIns="91440" tIns="45720" rIns="91440" bIns="45720" rtlCol="0" anchor="t">
            <a:spAutoFit/>
          </a:bodyPr>
          <a:lstStyle/>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Contours</a:t>
            </a:r>
            <a:endParaRPr lang="en-US"/>
          </a:p>
        </p:txBody>
      </p:sp>
      <p:pic>
        <p:nvPicPr>
          <p:cNvPr id="2" name="Picture 2" descr="Diagram&#10;&#10;Description automatically generated">
            <a:extLst>
              <a:ext uri="{FF2B5EF4-FFF2-40B4-BE49-F238E27FC236}">
                <a16:creationId xmlns:a16="http://schemas.microsoft.com/office/drawing/2014/main" xmlns="" id="{6D0AAB2E-8879-2C6F-C3AC-D65800FFD7B1}"/>
              </a:ext>
            </a:extLst>
          </p:cNvPr>
          <p:cNvPicPr>
            <a:picLocks noChangeAspect="1"/>
          </p:cNvPicPr>
          <p:nvPr/>
        </p:nvPicPr>
        <p:blipFill>
          <a:blip r:embed="rId3"/>
          <a:stretch>
            <a:fillRect/>
          </a:stretch>
        </p:blipFill>
        <p:spPr>
          <a:xfrm>
            <a:off x="8718190" y="967081"/>
            <a:ext cx="3288138" cy="5685837"/>
          </a:xfrm>
          <a:prstGeom prst="rect">
            <a:avLst/>
          </a:prstGeom>
        </p:spPr>
      </p:pic>
      <p:pic>
        <p:nvPicPr>
          <p:cNvPr id="3" name="Picture 3" descr="A picture containing text&#10;&#10;Description automatically generated">
            <a:extLst>
              <a:ext uri="{FF2B5EF4-FFF2-40B4-BE49-F238E27FC236}">
                <a16:creationId xmlns:a16="http://schemas.microsoft.com/office/drawing/2014/main" xmlns="" id="{78D62203-9992-9B34-ED12-8A3C53A0D3DB}"/>
              </a:ext>
            </a:extLst>
          </p:cNvPr>
          <p:cNvPicPr>
            <a:picLocks noChangeAspect="1"/>
          </p:cNvPicPr>
          <p:nvPr/>
        </p:nvPicPr>
        <p:blipFill>
          <a:blip r:embed="rId4"/>
          <a:stretch>
            <a:fillRect/>
          </a:stretch>
        </p:blipFill>
        <p:spPr>
          <a:xfrm>
            <a:off x="4451586" y="1554477"/>
            <a:ext cx="3947347" cy="2130971"/>
          </a:xfrm>
          <a:prstGeom prst="rect">
            <a:avLst/>
          </a:prstGeom>
        </p:spPr>
      </p:pic>
      <p:pic>
        <p:nvPicPr>
          <p:cNvPr id="4" name="Picture 5" descr="A picture containing text&#10;&#10;Description automatically generated">
            <a:extLst>
              <a:ext uri="{FF2B5EF4-FFF2-40B4-BE49-F238E27FC236}">
                <a16:creationId xmlns:a16="http://schemas.microsoft.com/office/drawing/2014/main" xmlns="" id="{BBAB1506-B32C-F2AF-FBC4-796646D4DFFB}"/>
              </a:ext>
            </a:extLst>
          </p:cNvPr>
          <p:cNvPicPr>
            <a:picLocks noChangeAspect="1"/>
          </p:cNvPicPr>
          <p:nvPr/>
        </p:nvPicPr>
        <p:blipFill>
          <a:blip r:embed="rId5"/>
          <a:stretch>
            <a:fillRect/>
          </a:stretch>
        </p:blipFill>
        <p:spPr>
          <a:xfrm>
            <a:off x="284105" y="3859293"/>
            <a:ext cx="3947348" cy="2130971"/>
          </a:xfrm>
          <a:prstGeom prst="rect">
            <a:avLst/>
          </a:prstGeom>
        </p:spPr>
      </p:pic>
      <p:pic>
        <p:nvPicPr>
          <p:cNvPr id="6" name="Picture 8" descr="A picture containing text&#10;&#10;Description automatically generated">
            <a:extLst>
              <a:ext uri="{FF2B5EF4-FFF2-40B4-BE49-F238E27FC236}">
                <a16:creationId xmlns:a16="http://schemas.microsoft.com/office/drawing/2014/main" xmlns="" id="{89FF29EC-FDD9-EF72-B984-736D375B4355}"/>
              </a:ext>
            </a:extLst>
          </p:cNvPr>
          <p:cNvPicPr>
            <a:picLocks noChangeAspect="1"/>
          </p:cNvPicPr>
          <p:nvPr/>
        </p:nvPicPr>
        <p:blipFill>
          <a:blip r:embed="rId6"/>
          <a:stretch>
            <a:fillRect/>
          </a:stretch>
        </p:blipFill>
        <p:spPr>
          <a:xfrm>
            <a:off x="4451586" y="3868699"/>
            <a:ext cx="3947348" cy="2130971"/>
          </a:xfrm>
          <a:prstGeom prst="rect">
            <a:avLst/>
          </a:prstGeom>
        </p:spPr>
      </p:pic>
      <p:pic>
        <p:nvPicPr>
          <p:cNvPr id="9" name="Picture 9">
            <a:extLst>
              <a:ext uri="{FF2B5EF4-FFF2-40B4-BE49-F238E27FC236}">
                <a16:creationId xmlns:a16="http://schemas.microsoft.com/office/drawing/2014/main" xmlns="" id="{F7C1C2F7-0C2C-7239-1816-B96C16748C1C}"/>
              </a:ext>
            </a:extLst>
          </p:cNvPr>
          <p:cNvPicPr>
            <a:picLocks noChangeAspect="1"/>
          </p:cNvPicPr>
          <p:nvPr/>
        </p:nvPicPr>
        <p:blipFill>
          <a:blip r:embed="rId7"/>
          <a:stretch>
            <a:fillRect/>
          </a:stretch>
        </p:blipFill>
        <p:spPr>
          <a:xfrm>
            <a:off x="284104" y="1554478"/>
            <a:ext cx="3947348" cy="2130971"/>
          </a:xfrm>
          <a:prstGeom prst="rect">
            <a:avLst/>
          </a:prstGeom>
        </p:spPr>
      </p:pic>
    </p:spTree>
    <p:extLst>
      <p:ext uri="{BB962C8B-B14F-4D97-AF65-F5344CB8AC3E}">
        <p14:creationId xmlns:p14="http://schemas.microsoft.com/office/powerpoint/2010/main" val="2809868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1077218"/>
          </a:xfrm>
          <a:prstGeom prst="rect">
            <a:avLst/>
          </a:prstGeom>
          <a:noFill/>
        </p:spPr>
        <p:txBody>
          <a:bodyPr wrap="square" lIns="91440" tIns="45720" rIns="91440" bIns="45720" rtlCol="0" anchor="t">
            <a:spAutoFit/>
          </a:bodyPr>
          <a:lstStyle/>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Constraints</a:t>
            </a:r>
            <a:endParaRPr lang="en-US"/>
          </a:p>
        </p:txBody>
      </p:sp>
      <p:pic>
        <p:nvPicPr>
          <p:cNvPr id="10" name="Picture 11" descr="Table&#10;&#10;Description automatically generated">
            <a:extLst>
              <a:ext uri="{FF2B5EF4-FFF2-40B4-BE49-F238E27FC236}">
                <a16:creationId xmlns:a16="http://schemas.microsoft.com/office/drawing/2014/main" xmlns="" id="{017DA679-5EAC-941E-8BB9-2BCDC0EDC061}"/>
              </a:ext>
            </a:extLst>
          </p:cNvPr>
          <p:cNvPicPr>
            <a:picLocks noChangeAspect="1"/>
          </p:cNvPicPr>
          <p:nvPr/>
        </p:nvPicPr>
        <p:blipFill>
          <a:blip r:embed="rId3"/>
          <a:stretch>
            <a:fillRect/>
          </a:stretch>
        </p:blipFill>
        <p:spPr>
          <a:xfrm>
            <a:off x="237066" y="1211490"/>
            <a:ext cx="11708459" cy="5187612"/>
          </a:xfrm>
          <a:prstGeom prst="rect">
            <a:avLst/>
          </a:prstGeom>
        </p:spPr>
      </p:pic>
    </p:spTree>
    <p:extLst>
      <p:ext uri="{BB962C8B-B14F-4D97-AF65-F5344CB8AC3E}">
        <p14:creationId xmlns:p14="http://schemas.microsoft.com/office/powerpoint/2010/main" val="1936134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1077218"/>
          </a:xfrm>
          <a:prstGeom prst="rect">
            <a:avLst/>
          </a:prstGeom>
          <a:noFill/>
        </p:spPr>
        <p:txBody>
          <a:bodyPr wrap="square" lIns="91440" tIns="45720" rIns="91440" bIns="45720" rtlCol="0" anchor="t">
            <a:spAutoFit/>
          </a:bodyPr>
          <a:lstStyle/>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Plan Review</a:t>
            </a:r>
            <a:endParaRPr lang="en-US"/>
          </a:p>
        </p:txBody>
      </p:sp>
      <p:pic>
        <p:nvPicPr>
          <p:cNvPr id="2" name="Picture 2" descr="Chart, line chart&#10;&#10;Description automatically generated">
            <a:extLst>
              <a:ext uri="{FF2B5EF4-FFF2-40B4-BE49-F238E27FC236}">
                <a16:creationId xmlns:a16="http://schemas.microsoft.com/office/drawing/2014/main" xmlns="" id="{45CB6EC5-09BC-6330-68F4-CD18537B7CDA}"/>
              </a:ext>
            </a:extLst>
          </p:cNvPr>
          <p:cNvPicPr>
            <a:picLocks noChangeAspect="1"/>
          </p:cNvPicPr>
          <p:nvPr/>
        </p:nvPicPr>
        <p:blipFill>
          <a:blip r:embed="rId3"/>
          <a:stretch>
            <a:fillRect/>
          </a:stretch>
        </p:blipFill>
        <p:spPr>
          <a:xfrm>
            <a:off x="810919" y="979673"/>
            <a:ext cx="10080977" cy="5416061"/>
          </a:xfrm>
          <a:prstGeom prst="rect">
            <a:avLst/>
          </a:prstGeom>
        </p:spPr>
      </p:pic>
    </p:spTree>
    <p:extLst>
      <p:ext uri="{BB962C8B-B14F-4D97-AF65-F5344CB8AC3E}">
        <p14:creationId xmlns:p14="http://schemas.microsoft.com/office/powerpoint/2010/main" val="1583875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1077218"/>
          </a:xfrm>
          <a:prstGeom prst="rect">
            <a:avLst/>
          </a:prstGeom>
          <a:noFill/>
        </p:spPr>
        <p:txBody>
          <a:bodyPr wrap="square" lIns="91440" tIns="45720" rIns="91440" bIns="45720" rtlCol="0" anchor="t">
            <a:spAutoFit/>
          </a:bodyPr>
          <a:lstStyle/>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Plan Review</a:t>
            </a:r>
            <a:endParaRPr lang="en-US"/>
          </a:p>
        </p:txBody>
      </p:sp>
      <p:pic>
        <p:nvPicPr>
          <p:cNvPr id="6" name="Picture 8" descr="Diagram, company name&#10;&#10;Description automatically generated">
            <a:extLst>
              <a:ext uri="{FF2B5EF4-FFF2-40B4-BE49-F238E27FC236}">
                <a16:creationId xmlns:a16="http://schemas.microsoft.com/office/drawing/2014/main" xmlns="" id="{21D35CAE-8904-DF03-3EC3-C75F66CA70F5}"/>
              </a:ext>
            </a:extLst>
          </p:cNvPr>
          <p:cNvPicPr>
            <a:picLocks noChangeAspect="1"/>
          </p:cNvPicPr>
          <p:nvPr/>
        </p:nvPicPr>
        <p:blipFill>
          <a:blip r:embed="rId3"/>
          <a:stretch>
            <a:fillRect/>
          </a:stretch>
        </p:blipFill>
        <p:spPr>
          <a:xfrm>
            <a:off x="162560" y="960160"/>
            <a:ext cx="10698480" cy="5628559"/>
          </a:xfrm>
          <a:prstGeom prst="rect">
            <a:avLst/>
          </a:prstGeom>
        </p:spPr>
      </p:pic>
      <p:pic>
        <p:nvPicPr>
          <p:cNvPr id="9" name="Picture 9">
            <a:extLst>
              <a:ext uri="{FF2B5EF4-FFF2-40B4-BE49-F238E27FC236}">
                <a16:creationId xmlns:a16="http://schemas.microsoft.com/office/drawing/2014/main" xmlns="" id="{CEC76AE5-0686-D19F-19A0-AC8221054D14}"/>
              </a:ext>
            </a:extLst>
          </p:cNvPr>
          <p:cNvPicPr>
            <a:picLocks noChangeAspect="1"/>
          </p:cNvPicPr>
          <p:nvPr/>
        </p:nvPicPr>
        <p:blipFill>
          <a:blip r:embed="rId4"/>
          <a:stretch>
            <a:fillRect/>
          </a:stretch>
        </p:blipFill>
        <p:spPr>
          <a:xfrm>
            <a:off x="10348913" y="2540635"/>
            <a:ext cx="1664335" cy="2457450"/>
          </a:xfrm>
          <a:prstGeom prst="rect">
            <a:avLst/>
          </a:prstGeom>
        </p:spPr>
      </p:pic>
    </p:spTree>
    <p:extLst>
      <p:ext uri="{BB962C8B-B14F-4D97-AF65-F5344CB8AC3E}">
        <p14:creationId xmlns:p14="http://schemas.microsoft.com/office/powerpoint/2010/main" val="2025504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1077218"/>
          </a:xfrm>
          <a:prstGeom prst="rect">
            <a:avLst/>
          </a:prstGeom>
          <a:noFill/>
        </p:spPr>
        <p:txBody>
          <a:bodyPr wrap="square" lIns="91440" tIns="45720" rIns="91440" bIns="45720" rtlCol="0" anchor="t">
            <a:spAutoFit/>
          </a:bodyPr>
          <a:lstStyle/>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Plan Review</a:t>
            </a:r>
            <a:endParaRPr lang="en-US"/>
          </a:p>
        </p:txBody>
      </p:sp>
      <p:pic>
        <p:nvPicPr>
          <p:cNvPr id="9" name="Picture 9">
            <a:extLst>
              <a:ext uri="{FF2B5EF4-FFF2-40B4-BE49-F238E27FC236}">
                <a16:creationId xmlns:a16="http://schemas.microsoft.com/office/drawing/2014/main" xmlns="" id="{CEC76AE5-0686-D19F-19A0-AC8221054D14}"/>
              </a:ext>
            </a:extLst>
          </p:cNvPr>
          <p:cNvPicPr>
            <a:picLocks noChangeAspect="1"/>
          </p:cNvPicPr>
          <p:nvPr/>
        </p:nvPicPr>
        <p:blipFill>
          <a:blip r:embed="rId3"/>
          <a:stretch>
            <a:fillRect/>
          </a:stretch>
        </p:blipFill>
        <p:spPr>
          <a:xfrm>
            <a:off x="10348913" y="2540635"/>
            <a:ext cx="1664335" cy="2457450"/>
          </a:xfrm>
          <a:prstGeom prst="rect">
            <a:avLst/>
          </a:prstGeom>
        </p:spPr>
      </p:pic>
      <p:pic>
        <p:nvPicPr>
          <p:cNvPr id="2" name="Picture 2">
            <a:extLst>
              <a:ext uri="{FF2B5EF4-FFF2-40B4-BE49-F238E27FC236}">
                <a16:creationId xmlns:a16="http://schemas.microsoft.com/office/drawing/2014/main" xmlns="" id="{35E7B6D9-91FE-1327-536C-59AC1B477D37}"/>
              </a:ext>
            </a:extLst>
          </p:cNvPr>
          <p:cNvPicPr>
            <a:picLocks noChangeAspect="1"/>
          </p:cNvPicPr>
          <p:nvPr/>
        </p:nvPicPr>
        <p:blipFill>
          <a:blip r:embed="rId4"/>
          <a:stretch>
            <a:fillRect/>
          </a:stretch>
        </p:blipFill>
        <p:spPr>
          <a:xfrm>
            <a:off x="355600" y="1194489"/>
            <a:ext cx="9926320" cy="5190382"/>
          </a:xfrm>
          <a:prstGeom prst="rect">
            <a:avLst/>
          </a:prstGeom>
        </p:spPr>
      </p:pic>
    </p:spTree>
    <p:extLst>
      <p:ext uri="{BB962C8B-B14F-4D97-AF65-F5344CB8AC3E}">
        <p14:creationId xmlns:p14="http://schemas.microsoft.com/office/powerpoint/2010/main" val="3669425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1077218"/>
          </a:xfrm>
          <a:prstGeom prst="rect">
            <a:avLst/>
          </a:prstGeom>
          <a:noFill/>
        </p:spPr>
        <p:txBody>
          <a:bodyPr wrap="square" lIns="91440" tIns="45720" rIns="91440" bIns="45720" rtlCol="0" anchor="t">
            <a:spAutoFit/>
          </a:bodyPr>
          <a:lstStyle/>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Plan Review</a:t>
            </a:r>
            <a:endParaRPr lang="en-US"/>
          </a:p>
        </p:txBody>
      </p:sp>
      <p:pic>
        <p:nvPicPr>
          <p:cNvPr id="9" name="Picture 9">
            <a:extLst>
              <a:ext uri="{FF2B5EF4-FFF2-40B4-BE49-F238E27FC236}">
                <a16:creationId xmlns:a16="http://schemas.microsoft.com/office/drawing/2014/main" xmlns="" id="{CEC76AE5-0686-D19F-19A0-AC8221054D14}"/>
              </a:ext>
            </a:extLst>
          </p:cNvPr>
          <p:cNvPicPr>
            <a:picLocks noChangeAspect="1"/>
          </p:cNvPicPr>
          <p:nvPr/>
        </p:nvPicPr>
        <p:blipFill>
          <a:blip r:embed="rId3"/>
          <a:stretch>
            <a:fillRect/>
          </a:stretch>
        </p:blipFill>
        <p:spPr>
          <a:xfrm>
            <a:off x="10348913" y="2540635"/>
            <a:ext cx="1664335" cy="2457450"/>
          </a:xfrm>
          <a:prstGeom prst="rect">
            <a:avLst/>
          </a:prstGeom>
        </p:spPr>
      </p:pic>
      <p:pic>
        <p:nvPicPr>
          <p:cNvPr id="3" name="Picture 3">
            <a:extLst>
              <a:ext uri="{FF2B5EF4-FFF2-40B4-BE49-F238E27FC236}">
                <a16:creationId xmlns:a16="http://schemas.microsoft.com/office/drawing/2014/main" xmlns="" id="{DA460140-CA81-0146-910D-65E951BD8EB5}"/>
              </a:ext>
            </a:extLst>
          </p:cNvPr>
          <p:cNvPicPr>
            <a:picLocks noChangeAspect="1"/>
          </p:cNvPicPr>
          <p:nvPr/>
        </p:nvPicPr>
        <p:blipFill>
          <a:blip r:embed="rId4"/>
          <a:stretch>
            <a:fillRect/>
          </a:stretch>
        </p:blipFill>
        <p:spPr>
          <a:xfrm>
            <a:off x="254000" y="1285011"/>
            <a:ext cx="9855200" cy="5202379"/>
          </a:xfrm>
          <a:prstGeom prst="rect">
            <a:avLst/>
          </a:prstGeom>
        </p:spPr>
      </p:pic>
    </p:spTree>
    <p:extLst>
      <p:ext uri="{BB962C8B-B14F-4D97-AF65-F5344CB8AC3E}">
        <p14:creationId xmlns:p14="http://schemas.microsoft.com/office/powerpoint/2010/main" val="3006409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EB599-9EC5-174D-B720-370A66C5E18C}"/>
              </a:ext>
            </a:extLst>
          </p:cNvPr>
          <p:cNvSpPr>
            <a:spLocks noGrp="1"/>
          </p:cNvSpPr>
          <p:nvPr>
            <p:ph type="title"/>
          </p:nvPr>
        </p:nvSpPr>
        <p:spPr/>
        <p:txBody>
          <a:bodyPr/>
          <a:lstStyle/>
          <a:p>
            <a:r>
              <a:rPr lang="en-US" sz="5300"/>
              <a:t>Brachytherapy</a:t>
            </a:r>
            <a:endParaRPr lang="en-US"/>
          </a:p>
        </p:txBody>
      </p:sp>
      <p:pic>
        <p:nvPicPr>
          <p:cNvPr id="3" name="Picture 3">
            <a:extLst>
              <a:ext uri="{FF2B5EF4-FFF2-40B4-BE49-F238E27FC236}">
                <a16:creationId xmlns:a16="http://schemas.microsoft.com/office/drawing/2014/main" xmlns="" id="{1379B0E6-F611-4119-9734-28F06722DCF2}"/>
              </a:ext>
            </a:extLst>
          </p:cNvPr>
          <p:cNvPicPr>
            <a:picLocks noChangeAspect="1"/>
          </p:cNvPicPr>
          <p:nvPr/>
        </p:nvPicPr>
        <p:blipFill>
          <a:blip r:embed="rId3"/>
          <a:stretch>
            <a:fillRect/>
          </a:stretch>
        </p:blipFill>
        <p:spPr>
          <a:xfrm>
            <a:off x="3774252" y="326314"/>
            <a:ext cx="3759200" cy="2094334"/>
          </a:xfrm>
          <a:prstGeom prst="rect">
            <a:avLst/>
          </a:prstGeom>
        </p:spPr>
      </p:pic>
      <p:pic>
        <p:nvPicPr>
          <p:cNvPr id="4" name="Picture 4" descr="Diagram&#10;&#10;Description automatically generated">
            <a:extLst>
              <a:ext uri="{FF2B5EF4-FFF2-40B4-BE49-F238E27FC236}">
                <a16:creationId xmlns:a16="http://schemas.microsoft.com/office/drawing/2014/main" xmlns="" id="{F6B4DA02-1B48-8280-B825-06732F31FA12}"/>
              </a:ext>
            </a:extLst>
          </p:cNvPr>
          <p:cNvPicPr>
            <a:picLocks noChangeAspect="1"/>
          </p:cNvPicPr>
          <p:nvPr/>
        </p:nvPicPr>
        <p:blipFill>
          <a:blip r:embed="rId4"/>
          <a:stretch>
            <a:fillRect/>
          </a:stretch>
        </p:blipFill>
        <p:spPr>
          <a:xfrm>
            <a:off x="7915276" y="2716683"/>
            <a:ext cx="3097153" cy="2346560"/>
          </a:xfrm>
          <a:prstGeom prst="rect">
            <a:avLst/>
          </a:prstGeom>
        </p:spPr>
      </p:pic>
      <p:pic>
        <p:nvPicPr>
          <p:cNvPr id="5" name="Picture 5">
            <a:extLst>
              <a:ext uri="{FF2B5EF4-FFF2-40B4-BE49-F238E27FC236}">
                <a16:creationId xmlns:a16="http://schemas.microsoft.com/office/drawing/2014/main" xmlns="" id="{5533B810-5A93-64F3-5ED1-F9C633D72B15}"/>
              </a:ext>
            </a:extLst>
          </p:cNvPr>
          <p:cNvPicPr>
            <a:picLocks noChangeAspect="1"/>
          </p:cNvPicPr>
          <p:nvPr/>
        </p:nvPicPr>
        <p:blipFill>
          <a:blip r:embed="rId5"/>
          <a:stretch>
            <a:fillRect/>
          </a:stretch>
        </p:blipFill>
        <p:spPr>
          <a:xfrm>
            <a:off x="3774252" y="2718005"/>
            <a:ext cx="3759200" cy="2343916"/>
          </a:xfrm>
          <a:prstGeom prst="rect">
            <a:avLst/>
          </a:prstGeom>
        </p:spPr>
      </p:pic>
      <p:pic>
        <p:nvPicPr>
          <p:cNvPr id="6" name="Picture 6" descr="Diagram&#10;&#10;Description automatically generated">
            <a:extLst>
              <a:ext uri="{FF2B5EF4-FFF2-40B4-BE49-F238E27FC236}">
                <a16:creationId xmlns:a16="http://schemas.microsoft.com/office/drawing/2014/main" xmlns="" id="{7B327535-2DAC-2191-A492-C2DE3908E16A}"/>
              </a:ext>
            </a:extLst>
          </p:cNvPr>
          <p:cNvPicPr>
            <a:picLocks noChangeAspect="1"/>
          </p:cNvPicPr>
          <p:nvPr/>
        </p:nvPicPr>
        <p:blipFill>
          <a:blip r:embed="rId6"/>
          <a:stretch>
            <a:fillRect/>
          </a:stretch>
        </p:blipFill>
        <p:spPr>
          <a:xfrm>
            <a:off x="7913511" y="324438"/>
            <a:ext cx="3721570" cy="2079272"/>
          </a:xfrm>
          <a:prstGeom prst="rect">
            <a:avLst/>
          </a:prstGeom>
        </p:spPr>
      </p:pic>
      <p:pic>
        <p:nvPicPr>
          <p:cNvPr id="7" name="Picture 7">
            <a:extLst>
              <a:ext uri="{FF2B5EF4-FFF2-40B4-BE49-F238E27FC236}">
                <a16:creationId xmlns:a16="http://schemas.microsoft.com/office/drawing/2014/main" xmlns="" id="{47628E63-3A47-B5DD-1978-BDE8581E837A}"/>
              </a:ext>
            </a:extLst>
          </p:cNvPr>
          <p:cNvPicPr>
            <a:picLocks noChangeAspect="1"/>
          </p:cNvPicPr>
          <p:nvPr/>
        </p:nvPicPr>
        <p:blipFill>
          <a:blip r:embed="rId7"/>
          <a:stretch>
            <a:fillRect/>
          </a:stretch>
        </p:blipFill>
        <p:spPr>
          <a:xfrm>
            <a:off x="679215" y="2719933"/>
            <a:ext cx="2743200" cy="2340061"/>
          </a:xfrm>
          <a:prstGeom prst="rect">
            <a:avLst/>
          </a:prstGeom>
        </p:spPr>
      </p:pic>
    </p:spTree>
    <p:extLst>
      <p:ext uri="{BB962C8B-B14F-4D97-AF65-F5344CB8AC3E}">
        <p14:creationId xmlns:p14="http://schemas.microsoft.com/office/powerpoint/2010/main" val="4143929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20D0CE-CCDC-D467-66B7-B20DBF60427A}"/>
              </a:ext>
            </a:extLst>
          </p:cNvPr>
          <p:cNvSpPr>
            <a:spLocks noGrp="1"/>
          </p:cNvSpPr>
          <p:nvPr>
            <p:ph type="title"/>
          </p:nvPr>
        </p:nvSpPr>
        <p:spPr/>
        <p:txBody>
          <a:bodyPr/>
          <a:lstStyle/>
          <a:p>
            <a:endParaRPr lang="en-US"/>
          </a:p>
        </p:txBody>
      </p:sp>
      <p:pic>
        <p:nvPicPr>
          <p:cNvPr id="4" name="Picture 4" descr="Diagram&#10;&#10;Description automatically generated">
            <a:extLst>
              <a:ext uri="{FF2B5EF4-FFF2-40B4-BE49-F238E27FC236}">
                <a16:creationId xmlns:a16="http://schemas.microsoft.com/office/drawing/2014/main" xmlns="" id="{E535225B-8071-2DCC-A2DD-65539B6B75C1}"/>
              </a:ext>
            </a:extLst>
          </p:cNvPr>
          <p:cNvPicPr>
            <a:picLocks noGrp="1" noChangeAspect="1"/>
          </p:cNvPicPr>
          <p:nvPr>
            <p:ph idx="1"/>
          </p:nvPr>
        </p:nvPicPr>
        <p:blipFill>
          <a:blip r:embed="rId3"/>
          <a:stretch>
            <a:fillRect/>
          </a:stretch>
        </p:blipFill>
        <p:spPr>
          <a:xfrm>
            <a:off x="1234" y="-1005"/>
            <a:ext cx="12186441" cy="6821935"/>
          </a:xfrm>
        </p:spPr>
      </p:pic>
    </p:spTree>
    <p:extLst>
      <p:ext uri="{BB962C8B-B14F-4D97-AF65-F5344CB8AC3E}">
        <p14:creationId xmlns:p14="http://schemas.microsoft.com/office/powerpoint/2010/main" val="2657752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1077218"/>
          </a:xfrm>
          <a:prstGeom prst="rect">
            <a:avLst/>
          </a:prstGeom>
          <a:noFill/>
        </p:spPr>
        <p:txBody>
          <a:bodyPr wrap="square" lIns="91440" tIns="45720" rIns="91440" bIns="45720" rtlCol="0" anchor="t">
            <a:spAutoFit/>
          </a:bodyPr>
          <a:lstStyle/>
          <a:p>
            <a:pPr>
              <a:spcBef>
                <a:spcPts val="1000"/>
              </a:spcBef>
            </a:pPr>
            <a:endParaRPr lang="en-US" sz="3200">
              <a:solidFill>
                <a:schemeClr val="tx2"/>
              </a:solidFill>
              <a:cs typeface="Times New Roman"/>
            </a:endParaRPr>
          </a:p>
          <a:p>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r>
              <a:rPr lang="en-US" sz="3700"/>
              <a:t>COLLABORATION IN THE OPERATING ROOM</a:t>
            </a:r>
            <a:endParaRPr lang="en-US"/>
          </a:p>
        </p:txBody>
      </p:sp>
      <p:pic>
        <p:nvPicPr>
          <p:cNvPr id="2" name="Picture 2">
            <a:extLst>
              <a:ext uri="{FF2B5EF4-FFF2-40B4-BE49-F238E27FC236}">
                <a16:creationId xmlns:a16="http://schemas.microsoft.com/office/drawing/2014/main" xmlns="" id="{8E605077-F48C-B386-9149-1F184D0B8A66}"/>
              </a:ext>
            </a:extLst>
          </p:cNvPr>
          <p:cNvPicPr>
            <a:picLocks noChangeAspect="1"/>
          </p:cNvPicPr>
          <p:nvPr/>
        </p:nvPicPr>
        <p:blipFill>
          <a:blip r:embed="rId3"/>
          <a:stretch>
            <a:fillRect/>
          </a:stretch>
        </p:blipFill>
        <p:spPr>
          <a:xfrm>
            <a:off x="520262" y="1180886"/>
            <a:ext cx="3189889" cy="4036399"/>
          </a:xfrm>
          <a:prstGeom prst="rect">
            <a:avLst/>
          </a:prstGeom>
        </p:spPr>
      </p:pic>
      <p:pic>
        <p:nvPicPr>
          <p:cNvPr id="3" name="Picture 3" descr="A group of people wearing face masks&#10;&#10;Description automatically generated">
            <a:extLst>
              <a:ext uri="{FF2B5EF4-FFF2-40B4-BE49-F238E27FC236}">
                <a16:creationId xmlns:a16="http://schemas.microsoft.com/office/drawing/2014/main" xmlns="" id="{364B4267-E6FE-6830-25AD-C10E3781A31C}"/>
              </a:ext>
            </a:extLst>
          </p:cNvPr>
          <p:cNvPicPr>
            <a:picLocks noChangeAspect="1"/>
          </p:cNvPicPr>
          <p:nvPr/>
        </p:nvPicPr>
        <p:blipFill>
          <a:blip r:embed="rId4"/>
          <a:stretch>
            <a:fillRect/>
          </a:stretch>
        </p:blipFill>
        <p:spPr>
          <a:xfrm>
            <a:off x="3870435" y="1178472"/>
            <a:ext cx="5515303" cy="4126625"/>
          </a:xfrm>
          <a:prstGeom prst="rect">
            <a:avLst/>
          </a:prstGeom>
        </p:spPr>
      </p:pic>
      <p:pic>
        <p:nvPicPr>
          <p:cNvPr id="4" name="Picture 5" descr="Diagram&#10;&#10;Description automatically generated">
            <a:extLst>
              <a:ext uri="{FF2B5EF4-FFF2-40B4-BE49-F238E27FC236}">
                <a16:creationId xmlns:a16="http://schemas.microsoft.com/office/drawing/2014/main" xmlns="" id="{FADDCEAD-ACE3-66AF-CDFE-8934BBCA7CC2}"/>
              </a:ext>
            </a:extLst>
          </p:cNvPr>
          <p:cNvPicPr>
            <a:picLocks noChangeAspect="1"/>
          </p:cNvPicPr>
          <p:nvPr/>
        </p:nvPicPr>
        <p:blipFill>
          <a:blip r:embed="rId5"/>
          <a:stretch>
            <a:fillRect/>
          </a:stretch>
        </p:blipFill>
        <p:spPr>
          <a:xfrm>
            <a:off x="9388366" y="3983398"/>
            <a:ext cx="2743200" cy="2727480"/>
          </a:xfrm>
          <a:prstGeom prst="rect">
            <a:avLst/>
          </a:prstGeom>
        </p:spPr>
      </p:pic>
    </p:spTree>
    <p:extLst>
      <p:ext uri="{BB962C8B-B14F-4D97-AF65-F5344CB8AC3E}">
        <p14:creationId xmlns:p14="http://schemas.microsoft.com/office/powerpoint/2010/main" val="2057546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728FEF-A70A-76C2-30F1-BA9592996D1B}"/>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E180A5CB-8EB3-E9DB-0261-47B2A3FB7931}"/>
              </a:ext>
            </a:extLst>
          </p:cNvPr>
          <p:cNvPicPr>
            <a:picLocks noGrp="1" noChangeAspect="1"/>
          </p:cNvPicPr>
          <p:nvPr>
            <p:ph idx="1"/>
          </p:nvPr>
        </p:nvPicPr>
        <p:blipFill>
          <a:blip r:embed="rId3"/>
          <a:stretch>
            <a:fillRect/>
          </a:stretch>
        </p:blipFill>
        <p:spPr>
          <a:xfrm>
            <a:off x="-8996" y="3138"/>
            <a:ext cx="12195539" cy="6852235"/>
          </a:xfrm>
        </p:spPr>
      </p:pic>
    </p:spTree>
    <p:extLst>
      <p:ext uri="{BB962C8B-B14F-4D97-AF65-F5344CB8AC3E}">
        <p14:creationId xmlns:p14="http://schemas.microsoft.com/office/powerpoint/2010/main" val="479192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xmlns="" id="{9D949742-730C-4F7B-88BE-E4E69F6D1C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DC5C0732-01DA-4A7C-ABF5-56B3C5B039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1" y="685801"/>
            <a:ext cx="47244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xmlns="" id="{656D906C-B64D-8340-9B77-31DA6B947536}"/>
              </a:ext>
            </a:extLst>
          </p:cNvPr>
          <p:cNvSpPr>
            <a:spLocks noGrp="1"/>
          </p:cNvSpPr>
          <p:nvPr>
            <p:ph type="title"/>
          </p:nvPr>
        </p:nvSpPr>
        <p:spPr>
          <a:xfrm>
            <a:off x="7285978" y="959278"/>
            <a:ext cx="3714872" cy="992512"/>
          </a:xfrm>
        </p:spPr>
        <p:txBody>
          <a:bodyPr>
            <a:normAutofit/>
          </a:bodyPr>
          <a:lstStyle/>
          <a:p>
            <a:pPr algn="ctr"/>
            <a:r>
              <a:rPr lang="en-US" b="1" err="1">
                <a:latin typeface="Calibri"/>
                <a:cs typeface="Calibri"/>
              </a:rPr>
              <a:t>tanderup</a:t>
            </a:r>
            <a:r>
              <a:rPr lang="en-US" b="1">
                <a:latin typeface="Calibri"/>
                <a:cs typeface="Calibri"/>
              </a:rPr>
              <a:t>, et al. 2020</a:t>
            </a:r>
            <a:endParaRPr lang="en-US">
              <a:latin typeface="Calibri"/>
              <a:cs typeface="Calibri"/>
            </a:endParaRPr>
          </a:p>
        </p:txBody>
      </p:sp>
      <p:pic>
        <p:nvPicPr>
          <p:cNvPr id="2" name="Picture 2" descr="A picture containing text, grass, colorful, different&#10;&#10;Description automatically generated">
            <a:extLst>
              <a:ext uri="{FF2B5EF4-FFF2-40B4-BE49-F238E27FC236}">
                <a16:creationId xmlns:a16="http://schemas.microsoft.com/office/drawing/2014/main" xmlns="" id="{4CE4ACED-EF72-8962-668F-8DF9F3C77917}"/>
              </a:ext>
            </a:extLst>
          </p:cNvPr>
          <p:cNvPicPr>
            <a:picLocks noChangeAspect="1"/>
          </p:cNvPicPr>
          <p:nvPr/>
        </p:nvPicPr>
        <p:blipFill rotWithShape="1">
          <a:blip r:embed="rId3"/>
          <a:srcRect l="5653" r="6792"/>
          <a:stretch/>
        </p:blipFill>
        <p:spPr>
          <a:xfrm>
            <a:off x="20" y="10"/>
            <a:ext cx="6095980" cy="6857990"/>
          </a:xfrm>
          <a:prstGeom prst="rect">
            <a:avLst/>
          </a:prstGeom>
        </p:spPr>
      </p:pic>
      <p:sp>
        <p:nvSpPr>
          <p:cNvPr id="9" name="Content Placeholder 2">
            <a:extLst>
              <a:ext uri="{FF2B5EF4-FFF2-40B4-BE49-F238E27FC236}">
                <a16:creationId xmlns:a16="http://schemas.microsoft.com/office/drawing/2014/main" xmlns="" id="{C60357E1-4D3D-7D4C-BB02-50EA4DEA089D}"/>
              </a:ext>
            </a:extLst>
          </p:cNvPr>
          <p:cNvSpPr>
            <a:spLocks noGrp="1"/>
          </p:cNvSpPr>
          <p:nvPr>
            <p:ph idx="1"/>
          </p:nvPr>
        </p:nvSpPr>
        <p:spPr>
          <a:xfrm>
            <a:off x="7378995" y="2135939"/>
            <a:ext cx="3572540" cy="3546806"/>
          </a:xfrm>
        </p:spPr>
        <p:txBody>
          <a:bodyPr vert="horz" lIns="91440" tIns="45720" rIns="91440" bIns="45720" rtlCol="0">
            <a:normAutofit/>
          </a:bodyPr>
          <a:lstStyle/>
          <a:p>
            <a:pPr lvl="0"/>
            <a:endParaRPr lang="en-US">
              <a:latin typeface="Calibri" panose="020F0502020204030204" pitchFamily="34" charset="0"/>
              <a:cs typeface="Calibri" panose="020F0502020204030204" pitchFamily="34" charset="0"/>
            </a:endParaRPr>
          </a:p>
          <a:p>
            <a:pPr lvl="1"/>
            <a:endParaRPr lang="en-US">
              <a:latin typeface="Calibri"/>
              <a:cs typeface="Calibri"/>
            </a:endParaRPr>
          </a:p>
        </p:txBody>
      </p:sp>
    </p:spTree>
    <p:extLst>
      <p:ext uri="{BB962C8B-B14F-4D97-AF65-F5344CB8AC3E}">
        <p14:creationId xmlns:p14="http://schemas.microsoft.com/office/powerpoint/2010/main" val="4054561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xmlns="" id="{C60357E1-4D3D-7D4C-BB02-50EA4DEA089D}"/>
              </a:ext>
            </a:extLst>
          </p:cNvPr>
          <p:cNvSpPr>
            <a:spLocks noGrp="1"/>
          </p:cNvSpPr>
          <p:nvPr>
            <p:ph idx="1"/>
          </p:nvPr>
        </p:nvSpPr>
        <p:spPr>
          <a:xfrm>
            <a:off x="308919" y="1025611"/>
            <a:ext cx="11652422" cy="5560540"/>
          </a:xfrm>
          <a:solidFill>
            <a:schemeClr val="tx2">
              <a:lumMod val="10000"/>
              <a:lumOff val="90000"/>
            </a:schemeClr>
          </a:solidFill>
          <a:ln>
            <a:solidFill>
              <a:schemeClr val="tx2">
                <a:lumMod val="50000"/>
                <a:lumOff val="50000"/>
              </a:schemeClr>
            </a:solidFill>
          </a:ln>
        </p:spPr>
        <p:txBody>
          <a:bodyPr vert="horz" lIns="91440" tIns="45720" rIns="91440" bIns="45720" rtlCol="0" anchor="t">
            <a:normAutofit/>
          </a:bodyPr>
          <a:lstStyle/>
          <a:p>
            <a:pPr lvl="0"/>
            <a:endParaRPr lang="en-US" sz="900">
              <a:latin typeface="Calibri" panose="020F0502020204030204" pitchFamily="34" charset="0"/>
              <a:cs typeface="Calibri" panose="020F0502020204030204" pitchFamily="34" charset="0"/>
            </a:endParaRPr>
          </a:p>
          <a:p>
            <a:pPr lvl="0"/>
            <a:endParaRPr lang="en-US" b="1">
              <a:latin typeface="Calibri"/>
              <a:cs typeface="Calibri"/>
            </a:endParaRPr>
          </a:p>
        </p:txBody>
      </p:sp>
      <p:sp>
        <p:nvSpPr>
          <p:cNvPr id="11" name="Title 1">
            <a:extLst>
              <a:ext uri="{FF2B5EF4-FFF2-40B4-BE49-F238E27FC236}">
                <a16:creationId xmlns:a16="http://schemas.microsoft.com/office/drawing/2014/main" xmlns="" id="{656D906C-B64D-8340-9B77-31DA6B947536}"/>
              </a:ext>
            </a:extLst>
          </p:cNvPr>
          <p:cNvSpPr>
            <a:spLocks noGrp="1"/>
          </p:cNvSpPr>
          <p:nvPr>
            <p:ph type="title"/>
          </p:nvPr>
        </p:nvSpPr>
        <p:spPr>
          <a:xfrm>
            <a:off x="2931640" y="271849"/>
            <a:ext cx="6328719" cy="586946"/>
          </a:xfrm>
          <a:solidFill>
            <a:schemeClr val="tx2">
              <a:lumMod val="10000"/>
              <a:lumOff val="90000"/>
            </a:schemeClr>
          </a:solidFill>
          <a:ln>
            <a:solidFill>
              <a:schemeClr val="tx2">
                <a:lumMod val="50000"/>
                <a:lumOff val="50000"/>
              </a:schemeClr>
            </a:solidFill>
          </a:ln>
        </p:spPr>
        <p:txBody>
          <a:bodyPr anchor="ctr">
            <a:noAutofit/>
          </a:bodyPr>
          <a:lstStyle/>
          <a:p>
            <a:pPr algn="ctr"/>
            <a:r>
              <a:rPr lang="en-US" sz="2400" b="1">
                <a:latin typeface="Calibri"/>
                <a:cs typeface="Calibri"/>
              </a:rPr>
              <a:t>TANDERUP, ET AL. 2020</a:t>
            </a:r>
            <a:endParaRPr lang="en-US" sz="2400">
              <a:ea typeface="+mj-lt"/>
              <a:cs typeface="+mj-lt"/>
            </a:endParaRPr>
          </a:p>
        </p:txBody>
      </p:sp>
      <p:pic>
        <p:nvPicPr>
          <p:cNvPr id="2" name="Picture 2" descr="A picture containing text, different, covered, bunch&#10;&#10;Description automatically generated">
            <a:extLst>
              <a:ext uri="{FF2B5EF4-FFF2-40B4-BE49-F238E27FC236}">
                <a16:creationId xmlns:a16="http://schemas.microsoft.com/office/drawing/2014/main" xmlns="" id="{E3C09326-DCAE-0FB5-1004-E771A20C9042}"/>
              </a:ext>
            </a:extLst>
          </p:cNvPr>
          <p:cNvPicPr>
            <a:picLocks noChangeAspect="1"/>
          </p:cNvPicPr>
          <p:nvPr/>
        </p:nvPicPr>
        <p:blipFill>
          <a:blip r:embed="rId3"/>
          <a:stretch>
            <a:fillRect/>
          </a:stretch>
        </p:blipFill>
        <p:spPr>
          <a:xfrm>
            <a:off x="2200893" y="1130258"/>
            <a:ext cx="7790212" cy="5349586"/>
          </a:xfrm>
          <a:prstGeom prst="rect">
            <a:avLst/>
          </a:prstGeom>
        </p:spPr>
      </p:pic>
    </p:spTree>
    <p:extLst>
      <p:ext uri="{BB962C8B-B14F-4D97-AF65-F5344CB8AC3E}">
        <p14:creationId xmlns:p14="http://schemas.microsoft.com/office/powerpoint/2010/main" val="3252580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xmlns="" id="{656D906C-B64D-8340-9B77-31DA6B947536}"/>
              </a:ext>
            </a:extLst>
          </p:cNvPr>
          <p:cNvSpPr>
            <a:spLocks noGrp="1"/>
          </p:cNvSpPr>
          <p:nvPr>
            <p:ph type="title"/>
          </p:nvPr>
        </p:nvSpPr>
        <p:spPr>
          <a:xfrm>
            <a:off x="2931640" y="271849"/>
            <a:ext cx="6328719" cy="586946"/>
          </a:xfrm>
          <a:solidFill>
            <a:schemeClr val="tx2">
              <a:lumMod val="10000"/>
              <a:lumOff val="90000"/>
            </a:schemeClr>
          </a:solidFill>
          <a:ln>
            <a:solidFill>
              <a:schemeClr val="tx2">
                <a:lumMod val="50000"/>
                <a:lumOff val="50000"/>
              </a:schemeClr>
            </a:solidFill>
          </a:ln>
        </p:spPr>
        <p:txBody>
          <a:bodyPr anchor="ctr">
            <a:noAutofit/>
          </a:bodyPr>
          <a:lstStyle/>
          <a:p>
            <a:pPr algn="ctr"/>
            <a:r>
              <a:rPr lang="en-US" sz="2400" b="1">
                <a:latin typeface="Calibri" panose="020F0502020204030204" pitchFamily="34" charset="0"/>
                <a:cs typeface="Calibri" panose="020F0502020204030204" pitchFamily="34" charset="0"/>
              </a:rPr>
              <a:t>Embrace I (</a:t>
            </a:r>
            <a:r>
              <a:rPr lang="en-US" sz="2400" b="1" err="1">
                <a:latin typeface="Calibri" panose="020F0502020204030204" pitchFamily="34" charset="0"/>
                <a:cs typeface="Calibri" panose="020F0502020204030204" pitchFamily="34" charset="0"/>
              </a:rPr>
              <a:t>mazeron</a:t>
            </a:r>
            <a:r>
              <a:rPr lang="en-US" sz="2400" b="1">
                <a:latin typeface="Calibri" panose="020F0502020204030204" pitchFamily="34" charset="0"/>
                <a:cs typeface="Calibri" panose="020F0502020204030204" pitchFamily="34" charset="0"/>
              </a:rPr>
              <a:t>, et al. 2016)</a:t>
            </a:r>
            <a:endParaRPr lang="en-US" sz="2400">
              <a:latin typeface="Calibri" panose="020F0502020204030204" pitchFamily="34" charset="0"/>
              <a:cs typeface="Calibri" panose="020F0502020204030204" pitchFamily="34" charset="0"/>
            </a:endParaRPr>
          </a:p>
        </p:txBody>
      </p:sp>
      <p:pic>
        <p:nvPicPr>
          <p:cNvPr id="4" name="Picture 4" descr="A picture containing diagram&#10;&#10;Description automatically generated">
            <a:extLst>
              <a:ext uri="{FF2B5EF4-FFF2-40B4-BE49-F238E27FC236}">
                <a16:creationId xmlns:a16="http://schemas.microsoft.com/office/drawing/2014/main" xmlns="" id="{7B7E3EED-6112-72E9-150F-84869BCE7E37}"/>
              </a:ext>
            </a:extLst>
          </p:cNvPr>
          <p:cNvPicPr>
            <a:picLocks noGrp="1" noChangeAspect="1"/>
          </p:cNvPicPr>
          <p:nvPr>
            <p:ph idx="1"/>
          </p:nvPr>
        </p:nvPicPr>
        <p:blipFill>
          <a:blip r:embed="rId3"/>
          <a:stretch>
            <a:fillRect/>
          </a:stretch>
        </p:blipFill>
        <p:spPr>
          <a:xfrm>
            <a:off x="1172" y="3137"/>
            <a:ext cx="12131411" cy="6852235"/>
          </a:xfrm>
        </p:spPr>
      </p:pic>
    </p:spTree>
    <p:extLst>
      <p:ext uri="{BB962C8B-B14F-4D97-AF65-F5344CB8AC3E}">
        <p14:creationId xmlns:p14="http://schemas.microsoft.com/office/powerpoint/2010/main" val="4095430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xmlns="" id="{C60357E1-4D3D-7D4C-BB02-50EA4DEA089D}"/>
              </a:ext>
            </a:extLst>
          </p:cNvPr>
          <p:cNvSpPr>
            <a:spLocks noGrp="1"/>
          </p:cNvSpPr>
          <p:nvPr>
            <p:ph idx="1"/>
          </p:nvPr>
        </p:nvSpPr>
        <p:spPr>
          <a:xfrm>
            <a:off x="308919" y="1025611"/>
            <a:ext cx="11652422" cy="5560540"/>
          </a:xfrm>
          <a:solidFill>
            <a:schemeClr val="tx2">
              <a:lumMod val="10000"/>
              <a:lumOff val="90000"/>
            </a:schemeClr>
          </a:solidFill>
          <a:ln>
            <a:solidFill>
              <a:schemeClr val="tx2">
                <a:lumMod val="50000"/>
                <a:lumOff val="50000"/>
              </a:schemeClr>
            </a:solidFill>
          </a:ln>
        </p:spPr>
        <p:txBody>
          <a:bodyPr vert="horz" lIns="91440" tIns="45720" rIns="91440" bIns="45720" rtlCol="0" anchor="t">
            <a:normAutofit/>
          </a:bodyPr>
          <a:lstStyle/>
          <a:p>
            <a:pPr lvl="0"/>
            <a:endParaRPr lang="en-US" sz="900">
              <a:latin typeface="Calibri" panose="020F0502020204030204" pitchFamily="34" charset="0"/>
              <a:cs typeface="Calibri" panose="020F0502020204030204" pitchFamily="34" charset="0"/>
            </a:endParaRPr>
          </a:p>
          <a:p>
            <a:pPr lvl="0"/>
            <a:endParaRPr lang="en-US" b="1">
              <a:latin typeface="Calibri"/>
              <a:cs typeface="Calibri"/>
            </a:endParaRPr>
          </a:p>
        </p:txBody>
      </p:sp>
      <p:sp>
        <p:nvSpPr>
          <p:cNvPr id="11" name="Title 1">
            <a:extLst>
              <a:ext uri="{FF2B5EF4-FFF2-40B4-BE49-F238E27FC236}">
                <a16:creationId xmlns:a16="http://schemas.microsoft.com/office/drawing/2014/main" xmlns="" id="{656D906C-B64D-8340-9B77-31DA6B947536}"/>
              </a:ext>
            </a:extLst>
          </p:cNvPr>
          <p:cNvSpPr>
            <a:spLocks noGrp="1"/>
          </p:cNvSpPr>
          <p:nvPr>
            <p:ph type="title"/>
          </p:nvPr>
        </p:nvSpPr>
        <p:spPr>
          <a:xfrm>
            <a:off x="2931640" y="271849"/>
            <a:ext cx="6328719" cy="586946"/>
          </a:xfrm>
          <a:solidFill>
            <a:schemeClr val="tx2">
              <a:lumMod val="10000"/>
              <a:lumOff val="90000"/>
            </a:schemeClr>
          </a:solidFill>
          <a:ln>
            <a:solidFill>
              <a:schemeClr val="tx2">
                <a:lumMod val="50000"/>
                <a:lumOff val="50000"/>
              </a:schemeClr>
            </a:solidFill>
          </a:ln>
        </p:spPr>
        <p:txBody>
          <a:bodyPr anchor="ctr">
            <a:noAutofit/>
          </a:bodyPr>
          <a:lstStyle/>
          <a:p>
            <a:pPr algn="ctr"/>
            <a:r>
              <a:rPr lang="en-US" sz="2400" b="1">
                <a:latin typeface="Calibri"/>
                <a:cs typeface="Calibri"/>
              </a:rPr>
              <a:t>Embrace I (Potter, et al. 2021)</a:t>
            </a:r>
            <a:endParaRPr lang="en-US" sz="2400">
              <a:latin typeface="Calibri"/>
              <a:cs typeface="Calibri"/>
            </a:endParaRPr>
          </a:p>
        </p:txBody>
      </p:sp>
      <p:pic>
        <p:nvPicPr>
          <p:cNvPr id="2" name="Picture 2" descr="Table&#10;&#10;Description automatically generated">
            <a:extLst>
              <a:ext uri="{FF2B5EF4-FFF2-40B4-BE49-F238E27FC236}">
                <a16:creationId xmlns:a16="http://schemas.microsoft.com/office/drawing/2014/main" xmlns="" id="{A2DC1D06-0FD9-E3B8-96CA-747020842B30}"/>
              </a:ext>
            </a:extLst>
          </p:cNvPr>
          <p:cNvPicPr>
            <a:picLocks noChangeAspect="1"/>
          </p:cNvPicPr>
          <p:nvPr/>
        </p:nvPicPr>
        <p:blipFill>
          <a:blip r:embed="rId3"/>
          <a:stretch>
            <a:fillRect/>
          </a:stretch>
        </p:blipFill>
        <p:spPr>
          <a:xfrm>
            <a:off x="488867" y="1143558"/>
            <a:ext cx="11283537" cy="5332883"/>
          </a:xfrm>
          <a:prstGeom prst="rect">
            <a:avLst/>
          </a:prstGeom>
        </p:spPr>
      </p:pic>
    </p:spTree>
    <p:extLst>
      <p:ext uri="{BB962C8B-B14F-4D97-AF65-F5344CB8AC3E}">
        <p14:creationId xmlns:p14="http://schemas.microsoft.com/office/powerpoint/2010/main" val="725003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EB599-9EC5-174D-B720-370A66C5E18C}"/>
              </a:ext>
            </a:extLst>
          </p:cNvPr>
          <p:cNvSpPr>
            <a:spLocks noGrp="1"/>
          </p:cNvSpPr>
          <p:nvPr>
            <p:ph type="title"/>
          </p:nvPr>
        </p:nvSpPr>
        <p:spPr/>
        <p:txBody>
          <a:bodyPr/>
          <a:lstStyle/>
          <a:p>
            <a:r>
              <a:rPr lang="en-US" sz="5300"/>
              <a:t>Toxicity</a:t>
            </a:r>
            <a:endParaRPr lang="en-US"/>
          </a:p>
        </p:txBody>
      </p:sp>
    </p:spTree>
    <p:extLst>
      <p:ext uri="{BB962C8B-B14F-4D97-AF65-F5344CB8AC3E}">
        <p14:creationId xmlns:p14="http://schemas.microsoft.com/office/powerpoint/2010/main" val="2513127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653141" y="1480458"/>
            <a:ext cx="11286311" cy="5016758"/>
          </a:xfrm>
          <a:prstGeom prst="rect">
            <a:avLst/>
          </a:prstGeom>
          <a:noFill/>
        </p:spPr>
        <p:txBody>
          <a:bodyPr wrap="square" lIns="91440" tIns="45720" rIns="91440" bIns="45720" rtlCol="0" anchor="t">
            <a:spAutoFit/>
          </a:bodyPr>
          <a:lstStyle/>
          <a:p>
            <a:pPr lvl="0" rtl="0">
              <a:buChar char="•"/>
            </a:pPr>
            <a:r>
              <a:rPr lang="en-US" sz="3200" b="1">
                <a:solidFill>
                  <a:schemeClr val="tx2"/>
                </a:solidFill>
                <a:latin typeface="Calibri"/>
                <a:ea typeface="Arial"/>
                <a:cs typeface="Arial"/>
              </a:rPr>
              <a:t>General</a:t>
            </a:r>
            <a:r>
              <a:rPr lang="en-US" sz="3200">
                <a:solidFill>
                  <a:schemeClr val="tx2"/>
                </a:solidFill>
                <a:latin typeface="Calibri"/>
                <a:ea typeface="Arial"/>
                <a:cs typeface="Arial"/>
              </a:rPr>
              <a:t>​</a:t>
            </a:r>
          </a:p>
          <a:p>
            <a:pPr lvl="1" rtl="0">
              <a:buChar char="•"/>
            </a:pPr>
            <a:r>
              <a:rPr lang="en-US" sz="3200">
                <a:solidFill>
                  <a:schemeClr val="tx2"/>
                </a:solidFill>
                <a:latin typeface="Calibri"/>
                <a:ea typeface="Arial"/>
                <a:cs typeface="Arial"/>
              </a:rPr>
              <a:t>Fatigue​</a:t>
            </a:r>
          </a:p>
          <a:p>
            <a:pPr lvl="0" rtl="0">
              <a:buChar char="•"/>
            </a:pPr>
            <a:r>
              <a:rPr lang="en-US" sz="3200" b="1">
                <a:solidFill>
                  <a:schemeClr val="tx2"/>
                </a:solidFill>
                <a:latin typeface="Calibri"/>
                <a:ea typeface="Arial"/>
                <a:cs typeface="Arial"/>
              </a:rPr>
              <a:t>GU</a:t>
            </a:r>
            <a:r>
              <a:rPr lang="en-US" sz="3200">
                <a:solidFill>
                  <a:schemeClr val="tx2"/>
                </a:solidFill>
                <a:latin typeface="Calibri"/>
                <a:ea typeface="Arial"/>
                <a:cs typeface="Arial"/>
              </a:rPr>
              <a:t>​</a:t>
            </a:r>
          </a:p>
          <a:p>
            <a:pPr lvl="1" rtl="0">
              <a:buChar char="•"/>
            </a:pPr>
            <a:r>
              <a:rPr lang="en-US" sz="3200">
                <a:solidFill>
                  <a:schemeClr val="tx2"/>
                </a:solidFill>
                <a:latin typeface="Calibri"/>
                <a:ea typeface="Arial"/>
                <a:cs typeface="Arial"/>
              </a:rPr>
              <a:t>Cystitis (frequency/urgency)​</a:t>
            </a:r>
          </a:p>
          <a:p>
            <a:pPr lvl="1" rtl="0">
              <a:buChar char="•"/>
            </a:pPr>
            <a:r>
              <a:rPr lang="en-US" sz="3200">
                <a:solidFill>
                  <a:schemeClr val="tx2"/>
                </a:solidFill>
                <a:latin typeface="Calibri"/>
                <a:ea typeface="Arial"/>
                <a:cs typeface="Arial"/>
              </a:rPr>
              <a:t>Urethritis (dysuria)​</a:t>
            </a:r>
          </a:p>
          <a:p>
            <a:pPr lvl="0" rtl="0">
              <a:buChar char="•"/>
            </a:pPr>
            <a:r>
              <a:rPr lang="en-US" sz="3200" b="1">
                <a:solidFill>
                  <a:schemeClr val="tx2"/>
                </a:solidFill>
                <a:latin typeface="Calibri"/>
                <a:ea typeface="Arial"/>
                <a:cs typeface="Arial"/>
              </a:rPr>
              <a:t>GI</a:t>
            </a:r>
            <a:r>
              <a:rPr lang="en-US" sz="3200">
                <a:solidFill>
                  <a:schemeClr val="tx2"/>
                </a:solidFill>
                <a:latin typeface="Calibri"/>
                <a:ea typeface="Arial"/>
                <a:cs typeface="Arial"/>
              </a:rPr>
              <a:t>​</a:t>
            </a:r>
          </a:p>
          <a:p>
            <a:pPr lvl="1" rtl="0">
              <a:buChar char="•"/>
            </a:pPr>
            <a:r>
              <a:rPr lang="en-US" sz="3200">
                <a:solidFill>
                  <a:schemeClr val="tx2"/>
                </a:solidFill>
                <a:latin typeface="Calibri"/>
                <a:ea typeface="Arial"/>
                <a:cs typeface="Arial"/>
              </a:rPr>
              <a:t>Loose stools/diarrhea​</a:t>
            </a:r>
          </a:p>
          <a:p>
            <a:pPr lvl="1" rtl="0">
              <a:buChar char="•"/>
            </a:pPr>
            <a:r>
              <a:rPr lang="en-US" sz="3200">
                <a:solidFill>
                  <a:schemeClr val="tx2"/>
                </a:solidFill>
                <a:latin typeface="Calibri"/>
                <a:ea typeface="Arial"/>
                <a:cs typeface="Arial"/>
              </a:rPr>
              <a:t>Fecal frequency/urgency​</a:t>
            </a:r>
          </a:p>
          <a:p>
            <a:pPr lvl="0" rtl="0">
              <a:buChar char="•"/>
            </a:pPr>
            <a:r>
              <a:rPr lang="en-US" sz="3200" b="1">
                <a:solidFill>
                  <a:schemeClr val="tx2"/>
                </a:solidFill>
                <a:latin typeface="Calibri"/>
                <a:ea typeface="Arial"/>
                <a:cs typeface="Arial"/>
              </a:rPr>
              <a:t>Skin</a:t>
            </a:r>
            <a:r>
              <a:rPr lang="en-US" sz="3200">
                <a:solidFill>
                  <a:schemeClr val="tx2"/>
                </a:solidFill>
                <a:latin typeface="Calibri"/>
                <a:ea typeface="Arial"/>
                <a:cs typeface="Arial"/>
              </a:rPr>
              <a:t>​</a:t>
            </a:r>
          </a:p>
          <a:p>
            <a:pPr lvl="1" rtl="0">
              <a:buChar char="•"/>
            </a:pPr>
            <a:r>
              <a:rPr lang="en-US" sz="3200">
                <a:solidFill>
                  <a:schemeClr val="tx2"/>
                </a:solidFill>
                <a:latin typeface="Calibri"/>
                <a:ea typeface="Arial"/>
                <a:cs typeface="Arial"/>
              </a:rPr>
              <a:t>Mild dermatitis </a:t>
            </a:r>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pPr algn="ctr"/>
            <a:r>
              <a:rPr lang="en-US" sz="3700" b="1">
                <a:latin typeface="Calibri"/>
                <a:ea typeface="Calibri"/>
                <a:cs typeface="Calibri"/>
              </a:rPr>
              <a:t>ACUTE </a:t>
            </a:r>
            <a:r>
              <a:rPr lang="en-US" sz="3700" b="1" err="1">
                <a:latin typeface="Calibri"/>
                <a:ea typeface="Calibri"/>
                <a:cs typeface="Calibri"/>
              </a:rPr>
              <a:t>TOXICITy</a:t>
            </a:r>
            <a:endParaRPr lang="en-US" sz="3700" err="1"/>
          </a:p>
        </p:txBody>
      </p:sp>
    </p:spTree>
    <p:extLst>
      <p:ext uri="{BB962C8B-B14F-4D97-AF65-F5344CB8AC3E}">
        <p14:creationId xmlns:p14="http://schemas.microsoft.com/office/powerpoint/2010/main" val="1337633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596697" y="1000680"/>
            <a:ext cx="11286311" cy="5532284"/>
          </a:xfrm>
          <a:prstGeom prst="rect">
            <a:avLst/>
          </a:prstGeom>
          <a:noFill/>
        </p:spPr>
        <p:txBody>
          <a:bodyPr wrap="square" lIns="91440" tIns="45720" rIns="91440" bIns="45720" rtlCol="0" anchor="t">
            <a:spAutoFit/>
          </a:bodyPr>
          <a:lstStyle/>
          <a:p>
            <a:pPr marL="457200" lvl="0" indent="-457200">
              <a:spcBef>
                <a:spcPts val="1000"/>
              </a:spcBef>
              <a:buFont typeface="Arial"/>
              <a:buChar char="•"/>
            </a:pPr>
            <a:r>
              <a:rPr lang="en-US" sz="1400" b="1">
                <a:solidFill>
                  <a:schemeClr val="tx2"/>
                </a:solidFill>
                <a:latin typeface="Calibri"/>
                <a:ea typeface="Calibri"/>
                <a:cs typeface="Calibri"/>
              </a:rPr>
              <a:t>GU</a:t>
            </a:r>
            <a:endParaRPr lang="en-US" sz="1400">
              <a:solidFill>
                <a:schemeClr val="tx2"/>
              </a:solidFill>
              <a:ea typeface="Calibri"/>
              <a:cs typeface="Calibri"/>
            </a:endParaRPr>
          </a:p>
          <a:p>
            <a:pPr marL="742950" lvl="1" indent="-285750">
              <a:spcBef>
                <a:spcPts val="500"/>
              </a:spcBef>
              <a:buFont typeface="Arial"/>
              <a:buChar char="•"/>
            </a:pPr>
            <a:r>
              <a:rPr lang="en-US" sz="1400">
                <a:solidFill>
                  <a:schemeClr val="tx2"/>
                </a:solidFill>
                <a:latin typeface="Calibri"/>
                <a:ea typeface="Calibri"/>
                <a:cs typeface="Calibri"/>
              </a:rPr>
              <a:t>Hematuria</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Chronic cystitis </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Ureteral stricture</a:t>
            </a:r>
            <a:endParaRPr lang="en-US" sz="1400">
              <a:solidFill>
                <a:schemeClr val="tx2"/>
              </a:solidFill>
              <a:ea typeface="+mn-lt"/>
              <a:cs typeface="+mn-lt"/>
            </a:endParaRPr>
          </a:p>
          <a:p>
            <a:pPr marL="342900" indent="-342900">
              <a:spcBef>
                <a:spcPts val="1000"/>
              </a:spcBef>
              <a:buFont typeface="Arial"/>
              <a:buChar char="•"/>
            </a:pPr>
            <a:r>
              <a:rPr lang="en-US" sz="1400" b="1">
                <a:solidFill>
                  <a:schemeClr val="tx2"/>
                </a:solidFill>
                <a:latin typeface="Calibri"/>
                <a:ea typeface="Calibri"/>
                <a:cs typeface="Calibri"/>
              </a:rPr>
              <a:t>GI</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Proctitis</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Hematochezia (&lt;5%)</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Small bowel obstruction (&lt;5%; &lt;1% requiring surgical intervention)</a:t>
            </a:r>
            <a:endParaRPr lang="en-US" sz="1400">
              <a:solidFill>
                <a:schemeClr val="tx2"/>
              </a:solidFill>
              <a:ea typeface="Calibri"/>
              <a:cs typeface="Calibri"/>
            </a:endParaRPr>
          </a:p>
          <a:p>
            <a:pPr marL="742950" lvl="1" indent="-285750">
              <a:spcBef>
                <a:spcPts val="500"/>
              </a:spcBef>
              <a:buFont typeface="Arial"/>
              <a:buChar char="•"/>
            </a:pPr>
            <a:r>
              <a:rPr lang="en-US" sz="1400">
                <a:solidFill>
                  <a:schemeClr val="tx2"/>
                </a:solidFill>
                <a:latin typeface="Calibri"/>
                <a:ea typeface="Calibri"/>
                <a:cs typeface="Calibri"/>
              </a:rPr>
              <a:t>Fistula formation</a:t>
            </a:r>
            <a:endParaRPr lang="en-US" sz="1400">
              <a:solidFill>
                <a:schemeClr val="tx2"/>
              </a:solidFill>
              <a:ea typeface="+mn-lt"/>
              <a:cs typeface="+mn-lt"/>
            </a:endParaRPr>
          </a:p>
          <a:p>
            <a:pPr marL="342900" indent="-342900">
              <a:spcBef>
                <a:spcPts val="1000"/>
              </a:spcBef>
              <a:buFont typeface="Arial"/>
              <a:buChar char="•"/>
            </a:pPr>
            <a:r>
              <a:rPr lang="en-US" sz="1400" b="1">
                <a:solidFill>
                  <a:schemeClr val="tx2"/>
                </a:solidFill>
                <a:latin typeface="Calibri"/>
                <a:ea typeface="Calibri"/>
                <a:cs typeface="Calibri"/>
              </a:rPr>
              <a:t>Sexual</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Vaginal stenosis/fibrosis  </a:t>
            </a:r>
            <a:r>
              <a:rPr lang="en-US" sz="1400" b="1">
                <a:solidFill>
                  <a:schemeClr val="tx2"/>
                </a:solidFill>
                <a:latin typeface="Calibri"/>
                <a:ea typeface="Calibri"/>
                <a:cs typeface="Calibri"/>
              </a:rPr>
              <a:t>give dilator</a:t>
            </a:r>
            <a:r>
              <a:rPr lang="en-US" sz="1400">
                <a:solidFill>
                  <a:schemeClr val="tx2"/>
                </a:solidFill>
                <a:latin typeface="Calibri"/>
                <a:ea typeface="Calibri"/>
                <a:cs typeface="Calibri"/>
              </a:rPr>
              <a:t> (2-10) minutes 2x per week x2 years)</a:t>
            </a:r>
            <a:endParaRPr lang="en-US" sz="1400">
              <a:solidFill>
                <a:schemeClr val="tx2"/>
              </a:solidFill>
              <a:ea typeface="Calibri"/>
              <a:cs typeface="Calibri"/>
            </a:endParaRPr>
          </a:p>
          <a:p>
            <a:pPr marL="742950" lvl="1" indent="-285750">
              <a:spcBef>
                <a:spcPts val="500"/>
              </a:spcBef>
              <a:buFont typeface="Arial"/>
              <a:buChar char="•"/>
            </a:pPr>
            <a:r>
              <a:rPr lang="en-US" sz="1400">
                <a:solidFill>
                  <a:schemeClr val="tx2"/>
                </a:solidFill>
                <a:latin typeface="Calibri"/>
                <a:ea typeface="Calibri"/>
                <a:cs typeface="Calibri"/>
              </a:rPr>
              <a:t>Vaginal dryness  estrogen cream</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Apical vaginal ulceration/necrosis </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Infertility</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Menopause  consider hormones (unless contraindicated)</a:t>
            </a:r>
            <a:endParaRPr lang="en-US" sz="1400">
              <a:solidFill>
                <a:schemeClr val="tx2"/>
              </a:solidFill>
              <a:ea typeface="+mn-lt"/>
              <a:cs typeface="+mn-lt"/>
            </a:endParaRPr>
          </a:p>
          <a:p>
            <a:pPr marL="342900" indent="-342900">
              <a:spcBef>
                <a:spcPts val="1000"/>
              </a:spcBef>
              <a:buFont typeface="Arial"/>
              <a:buChar char="•"/>
            </a:pPr>
            <a:r>
              <a:rPr lang="en-US" sz="1400" b="1">
                <a:solidFill>
                  <a:schemeClr val="tx2"/>
                </a:solidFill>
                <a:latin typeface="Calibri"/>
                <a:ea typeface="Calibri"/>
                <a:cs typeface="Calibri"/>
              </a:rPr>
              <a:t>Other</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Pelvic insufficiency fracture (15%)</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Avascular necrosis (&lt;1%)</a:t>
            </a:r>
            <a:endParaRPr lang="en-US" sz="1400">
              <a:solidFill>
                <a:schemeClr val="tx2"/>
              </a:solidFill>
              <a:ea typeface="+mn-lt"/>
              <a:cs typeface="+mn-lt"/>
            </a:endParaRPr>
          </a:p>
          <a:p>
            <a:pPr marL="742950" lvl="1" indent="-285750">
              <a:spcBef>
                <a:spcPts val="500"/>
              </a:spcBef>
              <a:buFont typeface="Arial"/>
              <a:buChar char="•"/>
            </a:pPr>
            <a:r>
              <a:rPr lang="en-US" sz="1400">
                <a:solidFill>
                  <a:schemeClr val="tx2"/>
                </a:solidFill>
                <a:latin typeface="Calibri"/>
                <a:ea typeface="Calibri"/>
                <a:cs typeface="Calibri"/>
              </a:rPr>
              <a:t>Lymphedema  10% risk following surgery and an additional 5-10% risk following RT</a:t>
            </a:r>
            <a:endParaRPr lang="en-US" sz="14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pPr algn="ctr"/>
            <a:r>
              <a:rPr lang="en-US" sz="3700" b="1">
                <a:latin typeface="Calibri"/>
                <a:ea typeface="Calibri"/>
                <a:cs typeface="Calibri"/>
              </a:rPr>
              <a:t>Late </a:t>
            </a:r>
            <a:r>
              <a:rPr lang="en-US" sz="3700" b="1" err="1">
                <a:latin typeface="Calibri"/>
                <a:ea typeface="Calibri"/>
                <a:cs typeface="Calibri"/>
              </a:rPr>
              <a:t>TOXICITy</a:t>
            </a:r>
            <a:endParaRPr lang="en-US" sz="3700" err="1"/>
          </a:p>
        </p:txBody>
      </p:sp>
    </p:spTree>
    <p:extLst>
      <p:ext uri="{BB962C8B-B14F-4D97-AF65-F5344CB8AC3E}">
        <p14:creationId xmlns:p14="http://schemas.microsoft.com/office/powerpoint/2010/main" val="846204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EB599-9EC5-174D-B720-370A66C5E18C}"/>
              </a:ext>
            </a:extLst>
          </p:cNvPr>
          <p:cNvSpPr>
            <a:spLocks noGrp="1"/>
          </p:cNvSpPr>
          <p:nvPr>
            <p:ph type="title"/>
          </p:nvPr>
        </p:nvSpPr>
        <p:spPr/>
        <p:txBody>
          <a:bodyPr/>
          <a:lstStyle/>
          <a:p>
            <a:r>
              <a:rPr lang="en-US" sz="5300"/>
              <a:t>Follow Up</a:t>
            </a:r>
            <a:endParaRPr lang="en-US"/>
          </a:p>
        </p:txBody>
      </p:sp>
    </p:spTree>
    <p:extLst>
      <p:ext uri="{BB962C8B-B14F-4D97-AF65-F5344CB8AC3E}">
        <p14:creationId xmlns:p14="http://schemas.microsoft.com/office/powerpoint/2010/main" val="3293938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596697" y="1000680"/>
            <a:ext cx="11286311" cy="5722079"/>
          </a:xfrm>
          <a:prstGeom prst="rect">
            <a:avLst/>
          </a:prstGeom>
          <a:noFill/>
        </p:spPr>
        <p:txBody>
          <a:bodyPr wrap="square" lIns="91440" tIns="45720" rIns="91440" bIns="45720" rtlCol="0" anchor="t">
            <a:spAutoFit/>
          </a:bodyPr>
          <a:lstStyle/>
          <a:p>
            <a:pPr marL="285750" indent="-285750">
              <a:spcBef>
                <a:spcPts val="1000"/>
              </a:spcBef>
              <a:buFont typeface="Arial"/>
              <a:buChar char="•"/>
            </a:pPr>
            <a:r>
              <a:rPr lang="en-US" sz="3200" b="1">
                <a:solidFill>
                  <a:schemeClr val="tx2"/>
                </a:solidFill>
                <a:latin typeface="Calibri"/>
                <a:ea typeface="Calibri"/>
                <a:cs typeface="Calibri"/>
              </a:rPr>
              <a:t>Vaginal Dilator</a:t>
            </a:r>
            <a:endParaRPr lang="en-US" sz="3200">
              <a:solidFill>
                <a:schemeClr val="tx2"/>
              </a:solidFill>
              <a:ea typeface="+mn-lt"/>
              <a:cs typeface="+mn-lt"/>
            </a:endParaRPr>
          </a:p>
          <a:p>
            <a:pPr marL="742950" lvl="1" indent="-285750">
              <a:spcBef>
                <a:spcPts val="500"/>
              </a:spcBef>
              <a:buFont typeface="Arial,Sans-Serif"/>
              <a:buChar char="•"/>
            </a:pPr>
            <a:r>
              <a:rPr lang="en-US" sz="3200">
                <a:solidFill>
                  <a:schemeClr val="tx2"/>
                </a:solidFill>
                <a:latin typeface="Calibri"/>
                <a:ea typeface="Calibri"/>
                <a:cs typeface="Calibri"/>
              </a:rPr>
              <a:t>Start ~2 weeks post-treatment </a:t>
            </a:r>
            <a:endParaRPr lang="en-US" sz="3200">
              <a:solidFill>
                <a:schemeClr val="tx2"/>
              </a:solidFill>
              <a:ea typeface="+mn-lt"/>
              <a:cs typeface="+mn-lt"/>
            </a:endParaRPr>
          </a:p>
          <a:p>
            <a:pPr marL="742950" lvl="1" indent="-285750">
              <a:spcBef>
                <a:spcPts val="500"/>
              </a:spcBef>
              <a:buFont typeface="Arial,Sans-Serif"/>
              <a:buChar char="•"/>
            </a:pPr>
            <a:r>
              <a:rPr lang="en-US" sz="3200">
                <a:solidFill>
                  <a:schemeClr val="tx2"/>
                </a:solidFill>
                <a:latin typeface="Calibri"/>
                <a:ea typeface="Calibri"/>
                <a:cs typeface="Calibri"/>
              </a:rPr>
              <a:t>2-10 minutes, 2x per week x2 years </a:t>
            </a:r>
            <a:endParaRPr lang="en-US" sz="3200">
              <a:solidFill>
                <a:schemeClr val="tx2"/>
              </a:solidFill>
              <a:ea typeface="+mn-lt"/>
              <a:cs typeface="+mn-lt"/>
            </a:endParaRPr>
          </a:p>
          <a:p>
            <a:pPr marL="742950" lvl="1" indent="-285750">
              <a:spcBef>
                <a:spcPts val="500"/>
              </a:spcBef>
              <a:buFont typeface="Arial"/>
              <a:buChar char="•"/>
            </a:pPr>
            <a:endParaRPr lang="en-US" sz="3200">
              <a:solidFill>
                <a:schemeClr val="tx2"/>
              </a:solidFill>
              <a:ea typeface="+mn-lt"/>
              <a:cs typeface="+mn-lt"/>
            </a:endParaRPr>
          </a:p>
          <a:p>
            <a:pPr marL="285750" indent="-285750">
              <a:spcBef>
                <a:spcPts val="1000"/>
              </a:spcBef>
              <a:buFont typeface="Arial,Sans-Serif"/>
              <a:buChar char="•"/>
            </a:pPr>
            <a:r>
              <a:rPr lang="en-US" sz="3200" b="1">
                <a:solidFill>
                  <a:schemeClr val="tx2"/>
                </a:solidFill>
                <a:latin typeface="Calibri"/>
                <a:ea typeface="Calibri"/>
                <a:cs typeface="Calibri"/>
              </a:rPr>
              <a:t>H&amp;P w/ Gyn Exam </a:t>
            </a:r>
            <a:endParaRPr lang="en-US" sz="3200">
              <a:solidFill>
                <a:schemeClr val="tx2"/>
              </a:solidFill>
              <a:ea typeface="+mn-lt"/>
              <a:cs typeface="+mn-lt"/>
            </a:endParaRPr>
          </a:p>
          <a:p>
            <a:pPr marL="742950" lvl="1" indent="-285750">
              <a:spcBef>
                <a:spcPts val="500"/>
              </a:spcBef>
              <a:buFont typeface="Arial,Sans-Serif"/>
              <a:buChar char="•"/>
            </a:pPr>
            <a:r>
              <a:rPr lang="en-US" sz="3200">
                <a:solidFill>
                  <a:schemeClr val="tx2"/>
                </a:solidFill>
                <a:latin typeface="Calibri"/>
                <a:ea typeface="Calibri"/>
                <a:cs typeface="Calibri"/>
              </a:rPr>
              <a:t>q3 months x 2 years, then q6 months years 3-5, then annually</a:t>
            </a:r>
            <a:endParaRPr lang="en-US" sz="3200">
              <a:solidFill>
                <a:schemeClr val="tx2"/>
              </a:solidFill>
              <a:ea typeface="+mn-lt"/>
              <a:cs typeface="+mn-lt"/>
            </a:endParaRPr>
          </a:p>
          <a:p>
            <a:pPr marL="742950" lvl="1" indent="-285750">
              <a:spcBef>
                <a:spcPts val="500"/>
              </a:spcBef>
              <a:buFont typeface="Arial"/>
              <a:buChar char="•"/>
            </a:pPr>
            <a:endParaRPr lang="en-US" sz="3200">
              <a:solidFill>
                <a:schemeClr val="tx2"/>
              </a:solidFill>
              <a:ea typeface="+mn-lt"/>
              <a:cs typeface="+mn-lt"/>
            </a:endParaRPr>
          </a:p>
          <a:p>
            <a:pPr marL="285750" indent="-285750">
              <a:spcBef>
                <a:spcPts val="1000"/>
              </a:spcBef>
              <a:buFont typeface="Arial,Sans-Serif"/>
              <a:buChar char="•"/>
            </a:pPr>
            <a:r>
              <a:rPr lang="en-US" sz="3200" b="1">
                <a:solidFill>
                  <a:schemeClr val="tx2"/>
                </a:solidFill>
                <a:latin typeface="Calibri"/>
                <a:ea typeface="Calibri"/>
                <a:cs typeface="Calibri"/>
              </a:rPr>
              <a:t>Annual Cervical/Vaginal Cytology </a:t>
            </a:r>
            <a:endParaRPr lang="en-US" sz="3200">
              <a:solidFill>
                <a:schemeClr val="tx2"/>
              </a:solidFill>
              <a:ea typeface="+mn-lt"/>
              <a:cs typeface="+mn-lt"/>
            </a:endParaRPr>
          </a:p>
          <a:p>
            <a:pPr marL="742950" lvl="1" indent="-285750">
              <a:spcBef>
                <a:spcPts val="500"/>
              </a:spcBef>
              <a:buFont typeface="Arial,Sans-Serif"/>
              <a:buChar char="•"/>
            </a:pPr>
            <a:r>
              <a:rPr lang="en-US" sz="3200">
                <a:solidFill>
                  <a:schemeClr val="tx2"/>
                </a:solidFill>
                <a:latin typeface="Calibri"/>
                <a:ea typeface="Calibri"/>
                <a:cs typeface="Calibri"/>
              </a:rPr>
              <a:t>Detection can be limited </a:t>
            </a:r>
            <a:endParaRPr lang="en-US" sz="3200">
              <a:solidFill>
                <a:schemeClr val="tx2"/>
              </a:solidFill>
              <a:ea typeface="+mn-lt"/>
              <a:cs typeface="+mn-lt"/>
            </a:endParaRPr>
          </a:p>
          <a:p>
            <a:pPr marL="742950" lvl="1" indent="-285750">
              <a:spcBef>
                <a:spcPts val="500"/>
              </a:spcBef>
              <a:buFont typeface="Arial,Sans-Serif"/>
              <a:buChar char="•"/>
            </a:pPr>
            <a:r>
              <a:rPr lang="en-US" sz="3200">
                <a:solidFill>
                  <a:schemeClr val="tx2"/>
                </a:solidFill>
                <a:latin typeface="Calibri"/>
                <a:ea typeface="Calibri"/>
                <a:cs typeface="Calibri"/>
              </a:rPr>
              <a:t>Accuracy of cytology can be affected by pelvic RT</a:t>
            </a:r>
            <a:endParaRPr lang="en-US" sz="3200">
              <a:solidFill>
                <a:schemeClr val="tx2"/>
              </a:solidFill>
              <a:cs typeface="Times New Roman"/>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pPr algn="ctr"/>
            <a:r>
              <a:rPr lang="en-US" sz="3700" b="1">
                <a:latin typeface="Calibri"/>
                <a:cs typeface="Calibri"/>
              </a:rPr>
              <a:t>Follow up</a:t>
            </a:r>
            <a:endParaRPr lang="en-US"/>
          </a:p>
        </p:txBody>
      </p:sp>
    </p:spTree>
    <p:extLst>
      <p:ext uri="{BB962C8B-B14F-4D97-AF65-F5344CB8AC3E}">
        <p14:creationId xmlns:p14="http://schemas.microsoft.com/office/powerpoint/2010/main" val="2597730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511E69-1AF1-DE4A-904E-74FA7D6B6CF4}"/>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790914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596697" y="1000680"/>
            <a:ext cx="11286311" cy="1141338"/>
          </a:xfrm>
          <a:prstGeom prst="rect">
            <a:avLst/>
          </a:prstGeom>
          <a:noFill/>
        </p:spPr>
        <p:txBody>
          <a:bodyPr wrap="square" lIns="91440" tIns="45720" rIns="91440" bIns="45720" rtlCol="0" anchor="t">
            <a:spAutoFit/>
          </a:bodyPr>
          <a:lstStyle/>
          <a:p>
            <a:pPr marL="285750" indent="-285750">
              <a:spcBef>
                <a:spcPts val="1000"/>
              </a:spcBef>
              <a:buFont typeface="Arial"/>
              <a:buChar char="•"/>
            </a:pPr>
            <a:r>
              <a:rPr lang="en-US" sz="3200" b="1">
                <a:solidFill>
                  <a:schemeClr val="tx2"/>
                </a:solidFill>
                <a:latin typeface="Calibri"/>
                <a:ea typeface="Calibri"/>
                <a:cs typeface="Calibri"/>
              </a:rPr>
              <a:t>Surgical options:</a:t>
            </a:r>
          </a:p>
          <a:p>
            <a:pPr marL="742950" lvl="1" indent="-285750">
              <a:spcBef>
                <a:spcPts val="500"/>
              </a:spcBef>
              <a:buFont typeface="Arial,Sans-Serif"/>
              <a:buChar char="•"/>
            </a:pPr>
            <a:endParaRPr lang="en-US" sz="3200">
              <a:solidFill>
                <a:schemeClr val="tx2"/>
              </a:solidFill>
              <a:latin typeface="Calibri"/>
              <a:ea typeface="Calibri"/>
              <a:cs typeface="Calibri"/>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pPr algn="ctr"/>
            <a:r>
              <a:rPr lang="en-US" sz="3700" b="1">
                <a:latin typeface="Calibri"/>
                <a:ea typeface="Calibri"/>
                <a:cs typeface="Calibri"/>
              </a:rPr>
              <a:t>WHAT IF THE PATIENT HAD 2 CM TUMOR AND PET </a:t>
            </a:r>
            <a:r>
              <a:rPr lang="en-US" sz="3700" b="1" err="1">
                <a:latin typeface="Calibri"/>
                <a:ea typeface="Calibri"/>
                <a:cs typeface="Calibri"/>
              </a:rPr>
              <a:t>nEG</a:t>
            </a:r>
          </a:p>
        </p:txBody>
      </p:sp>
      <p:pic>
        <p:nvPicPr>
          <p:cNvPr id="2" name="Picture 2" descr="Diagram&#10;&#10;Description automatically generated">
            <a:extLst>
              <a:ext uri="{FF2B5EF4-FFF2-40B4-BE49-F238E27FC236}">
                <a16:creationId xmlns:a16="http://schemas.microsoft.com/office/drawing/2014/main" xmlns="" id="{80647499-5A8A-87E9-0E7A-FE5A17D10C17}"/>
              </a:ext>
            </a:extLst>
          </p:cNvPr>
          <p:cNvPicPr>
            <a:picLocks noChangeAspect="1"/>
          </p:cNvPicPr>
          <p:nvPr/>
        </p:nvPicPr>
        <p:blipFill>
          <a:blip r:embed="rId3"/>
          <a:stretch>
            <a:fillRect/>
          </a:stretch>
        </p:blipFill>
        <p:spPr>
          <a:xfrm>
            <a:off x="922020" y="1782104"/>
            <a:ext cx="10957560" cy="4017691"/>
          </a:xfrm>
          <a:prstGeom prst="rect">
            <a:avLst/>
          </a:prstGeom>
        </p:spPr>
      </p:pic>
    </p:spTree>
    <p:extLst>
      <p:ext uri="{BB962C8B-B14F-4D97-AF65-F5344CB8AC3E}">
        <p14:creationId xmlns:p14="http://schemas.microsoft.com/office/powerpoint/2010/main" val="639538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1D10973-7678-4907-BA6C-A569552C2007}"/>
              </a:ext>
            </a:extLst>
          </p:cNvPr>
          <p:cNvSpPr txBox="1"/>
          <p:nvPr/>
        </p:nvSpPr>
        <p:spPr>
          <a:xfrm flipH="1">
            <a:off x="596697" y="1000680"/>
            <a:ext cx="11286311" cy="1141338"/>
          </a:xfrm>
          <a:prstGeom prst="rect">
            <a:avLst/>
          </a:prstGeom>
          <a:noFill/>
        </p:spPr>
        <p:txBody>
          <a:bodyPr wrap="square" lIns="91440" tIns="45720" rIns="91440" bIns="45720" rtlCol="0" anchor="t">
            <a:spAutoFit/>
          </a:bodyPr>
          <a:lstStyle/>
          <a:p>
            <a:pPr marL="285750" indent="-285750">
              <a:spcBef>
                <a:spcPts val="1000"/>
              </a:spcBef>
              <a:buFont typeface="Arial"/>
              <a:buChar char="•"/>
            </a:pPr>
            <a:r>
              <a:rPr lang="en-US" sz="3200" b="1">
                <a:solidFill>
                  <a:schemeClr val="tx2"/>
                </a:solidFill>
                <a:latin typeface="Calibri"/>
                <a:ea typeface="Calibri"/>
                <a:cs typeface="Calibri"/>
              </a:rPr>
              <a:t>Radical Hysterectomy</a:t>
            </a:r>
          </a:p>
          <a:p>
            <a:pPr marL="742950" lvl="1" indent="-285750">
              <a:spcBef>
                <a:spcPts val="500"/>
              </a:spcBef>
              <a:buFont typeface="Arial,Sans-Serif"/>
              <a:buChar char="•"/>
            </a:pPr>
            <a:endParaRPr lang="en-US" sz="3200">
              <a:solidFill>
                <a:schemeClr val="tx2"/>
              </a:solidFill>
              <a:latin typeface="Calibri"/>
              <a:ea typeface="Calibri"/>
              <a:cs typeface="Calibri"/>
            </a:endParaRPr>
          </a:p>
        </p:txBody>
      </p:sp>
      <p:cxnSp>
        <p:nvCxnSpPr>
          <p:cNvPr id="7" name="Straight Connector 6">
            <a:extLst>
              <a:ext uri="{FF2B5EF4-FFF2-40B4-BE49-F238E27FC236}">
                <a16:creationId xmlns:a16="http://schemas.microsoft.com/office/drawing/2014/main" xmlns="" id="{B7F3DBC0-4950-2B47-960A-BC3BE24E47B7}"/>
              </a:ext>
            </a:extLst>
          </p:cNvPr>
          <p:cNvCxnSpPr>
            <a:cxnSpLocks/>
          </p:cNvCxnSpPr>
          <p:nvPr/>
        </p:nvCxnSpPr>
        <p:spPr>
          <a:xfrm>
            <a:off x="4107400" y="6375048"/>
            <a:ext cx="0" cy="50548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53C6B1F7-AD10-B642-BF37-EE155B3D118D}"/>
              </a:ext>
            </a:extLst>
          </p:cNvPr>
          <p:cNvCxnSpPr>
            <a:cxnSpLocks/>
          </p:cNvCxnSpPr>
          <p:nvPr/>
        </p:nvCxnSpPr>
        <p:spPr>
          <a:xfrm>
            <a:off x="8181263" y="6397576"/>
            <a:ext cx="0" cy="48295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xmlns="" id="{E5BDAF82-8F58-E790-DAAD-18852CBF3B13}"/>
              </a:ext>
            </a:extLst>
          </p:cNvPr>
          <p:cNvSpPr>
            <a:spLocks noGrp="1"/>
          </p:cNvSpPr>
          <p:nvPr>
            <p:ph type="title"/>
          </p:nvPr>
        </p:nvSpPr>
        <p:spPr/>
        <p:txBody>
          <a:bodyPr/>
          <a:lstStyle/>
          <a:p>
            <a:pPr algn="ctr"/>
            <a:r>
              <a:rPr lang="en-US" sz="3700" b="1">
                <a:latin typeface="Calibri"/>
                <a:ea typeface="Calibri"/>
                <a:cs typeface="Calibri"/>
              </a:rPr>
              <a:t>WHAT IF THE PATIENT HAD 2 CM TUMOR AND PET </a:t>
            </a:r>
            <a:r>
              <a:rPr lang="en-US" sz="3700" b="1" err="1">
                <a:latin typeface="Calibri"/>
                <a:ea typeface="Calibri"/>
                <a:cs typeface="Calibri"/>
              </a:rPr>
              <a:t>nEG</a:t>
            </a:r>
          </a:p>
        </p:txBody>
      </p:sp>
      <p:pic>
        <p:nvPicPr>
          <p:cNvPr id="3" name="Picture 3" descr="A picture containing text, book&#10;&#10;Description automatically generated">
            <a:extLst>
              <a:ext uri="{FF2B5EF4-FFF2-40B4-BE49-F238E27FC236}">
                <a16:creationId xmlns:a16="http://schemas.microsoft.com/office/drawing/2014/main" xmlns="" id="{E9AB7CC4-04DA-729F-A998-C781D846FFA7}"/>
              </a:ext>
            </a:extLst>
          </p:cNvPr>
          <p:cNvPicPr>
            <a:picLocks noChangeAspect="1"/>
          </p:cNvPicPr>
          <p:nvPr/>
        </p:nvPicPr>
        <p:blipFill>
          <a:blip r:embed="rId3"/>
          <a:stretch>
            <a:fillRect/>
          </a:stretch>
        </p:blipFill>
        <p:spPr>
          <a:xfrm>
            <a:off x="213360" y="1734453"/>
            <a:ext cx="9890760" cy="4905473"/>
          </a:xfrm>
          <a:prstGeom prst="rect">
            <a:avLst/>
          </a:prstGeom>
        </p:spPr>
      </p:pic>
      <p:pic>
        <p:nvPicPr>
          <p:cNvPr id="4" name="Picture 5" descr="A picture containing dish, eaten&#10;&#10;Description automatically generated">
            <a:extLst>
              <a:ext uri="{FF2B5EF4-FFF2-40B4-BE49-F238E27FC236}">
                <a16:creationId xmlns:a16="http://schemas.microsoft.com/office/drawing/2014/main" xmlns="" id="{A143246B-C79F-B7F0-18DB-13549A0E78C3}"/>
              </a:ext>
            </a:extLst>
          </p:cNvPr>
          <p:cNvPicPr>
            <a:picLocks noChangeAspect="1"/>
          </p:cNvPicPr>
          <p:nvPr/>
        </p:nvPicPr>
        <p:blipFill>
          <a:blip r:embed="rId4"/>
          <a:stretch>
            <a:fillRect/>
          </a:stretch>
        </p:blipFill>
        <p:spPr>
          <a:xfrm>
            <a:off x="9296400" y="2932430"/>
            <a:ext cx="2743200" cy="2501900"/>
          </a:xfrm>
          <a:prstGeom prst="rect">
            <a:avLst/>
          </a:prstGeom>
        </p:spPr>
      </p:pic>
    </p:spTree>
    <p:extLst>
      <p:ext uri="{BB962C8B-B14F-4D97-AF65-F5344CB8AC3E}">
        <p14:creationId xmlns:p14="http://schemas.microsoft.com/office/powerpoint/2010/main" val="635538046"/>
      </p:ext>
    </p:extLst>
  </p:cSld>
  <p:clrMapOvr>
    <a:masterClrMapping/>
  </p:clrMapOvr>
</p:sld>
</file>

<file path=ppt/theme/theme1.xml><?xml version="1.0" encoding="utf-8"?>
<a:theme xmlns:a="http://schemas.openxmlformats.org/drawingml/2006/main" name="ClassicFrameVTI">
  <a:themeElements>
    <a:clrScheme name="AnalogousFromRegularSeedRightStep">
      <a:dk1>
        <a:srgbClr val="000000"/>
      </a:dk1>
      <a:lt1>
        <a:srgbClr val="FFFFFF"/>
      </a:lt1>
      <a:dk2>
        <a:srgbClr val="1F2239"/>
      </a:dk2>
      <a:lt2>
        <a:srgbClr val="E8E4E2"/>
      </a:lt2>
      <a:accent1>
        <a:srgbClr val="29A4E7"/>
      </a:accent1>
      <a:accent2>
        <a:srgbClr val="1743D5"/>
      </a:accent2>
      <a:accent3>
        <a:srgbClr val="4C29E7"/>
      </a:accent3>
      <a:accent4>
        <a:srgbClr val="8917D5"/>
      </a:accent4>
      <a:accent5>
        <a:srgbClr val="E729E3"/>
      </a:accent5>
      <a:accent6>
        <a:srgbClr val="D51782"/>
      </a:accent6>
      <a:hlink>
        <a:srgbClr val="BF6C3F"/>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1_Custom Design">
  <a:themeElements>
    <a:clrScheme name="Custom 2">
      <a:dk1>
        <a:srgbClr val="006F66"/>
      </a:dk1>
      <a:lt1>
        <a:srgbClr val="FFFFFF"/>
      </a:lt1>
      <a:dk2>
        <a:srgbClr val="000000"/>
      </a:dk2>
      <a:lt2>
        <a:srgbClr val="F8F8F8"/>
      </a:lt2>
      <a:accent1>
        <a:srgbClr val="DFC328"/>
      </a:accent1>
      <a:accent2>
        <a:srgbClr val="7B246E"/>
      </a:accent2>
      <a:accent3>
        <a:srgbClr val="326295"/>
      </a:accent3>
      <a:accent4>
        <a:srgbClr val="28B679"/>
      </a:accent4>
      <a:accent5>
        <a:srgbClr val="418FDE"/>
      </a:accent5>
      <a:accent6>
        <a:srgbClr val="F37D4D"/>
      </a:accent6>
      <a:hlink>
        <a:srgbClr val="00BF6F"/>
      </a:hlink>
      <a:folHlink>
        <a:srgbClr val="9BE3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CW Institutional Presentation 1 16 18" id="{A0D111A3-8EF8-2941-B65F-418896254592}" vid="{727FE50F-7B13-8344-9663-9A5442E3AFEC}"/>
    </a:ext>
  </a:extLst>
</a:theme>
</file>

<file path=ppt/theme/theme3.xml><?xml version="1.0" encoding="utf-8"?>
<a:theme xmlns:a="http://schemas.openxmlformats.org/drawingml/2006/main" name="Custom Design">
  <a:themeElements>
    <a:clrScheme name="Custom 2">
      <a:dk1>
        <a:srgbClr val="006F66"/>
      </a:dk1>
      <a:lt1>
        <a:srgbClr val="FFFFFF"/>
      </a:lt1>
      <a:dk2>
        <a:srgbClr val="000000"/>
      </a:dk2>
      <a:lt2>
        <a:srgbClr val="F8F8F8"/>
      </a:lt2>
      <a:accent1>
        <a:srgbClr val="DFC328"/>
      </a:accent1>
      <a:accent2>
        <a:srgbClr val="7B246E"/>
      </a:accent2>
      <a:accent3>
        <a:srgbClr val="326295"/>
      </a:accent3>
      <a:accent4>
        <a:srgbClr val="28B679"/>
      </a:accent4>
      <a:accent5>
        <a:srgbClr val="418FDE"/>
      </a:accent5>
      <a:accent6>
        <a:srgbClr val="F37D4D"/>
      </a:accent6>
      <a:hlink>
        <a:srgbClr val="00BF6F"/>
      </a:hlink>
      <a:folHlink>
        <a:srgbClr val="9BE3B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CW Institutional Presentation 1 16 18" id="{A0D111A3-8EF8-2941-B65F-418896254592}" vid="{BB548178-21A8-4449-BC2A-467F2E3ED0A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798</Words>
  <Application>Microsoft Macintosh PowerPoint</Application>
  <PresentationFormat>Widescreen</PresentationFormat>
  <Paragraphs>219</Paragraphs>
  <Slides>38</Slides>
  <Notes>37</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38</vt:i4>
      </vt:variant>
    </vt:vector>
  </HeadingPairs>
  <TitlesOfParts>
    <vt:vector size="50" baseType="lpstr">
      <vt:lpstr>Arial,Sans-Serif</vt:lpstr>
      <vt:lpstr>Calibri</vt:lpstr>
      <vt:lpstr>Franklin Gothic Book</vt:lpstr>
      <vt:lpstr>Gill Sans MT</vt:lpstr>
      <vt:lpstr>Goudy Old Style</vt:lpstr>
      <vt:lpstr>Lucida Grande</vt:lpstr>
      <vt:lpstr>Times New Roman</vt:lpstr>
      <vt:lpstr>Wingdings</vt:lpstr>
      <vt:lpstr>Arial</vt:lpstr>
      <vt:lpstr>ClassicFrameVTI</vt:lpstr>
      <vt:lpstr>1_Custom Design</vt:lpstr>
      <vt:lpstr>Custom Design</vt:lpstr>
      <vt:lpstr>Cancer Center Symposium 2022</vt:lpstr>
      <vt:lpstr>Case I</vt:lpstr>
      <vt:lpstr>Pathology</vt:lpstr>
      <vt:lpstr>Case I</vt:lpstr>
      <vt:lpstr>PowerPoint Presentation</vt:lpstr>
      <vt:lpstr>PowerPoint Presentation</vt:lpstr>
      <vt:lpstr>PowerPoint Presentation</vt:lpstr>
      <vt:lpstr>Staging</vt:lpstr>
      <vt:lpstr>Case I</vt:lpstr>
      <vt:lpstr>PowerPoint Presentation</vt:lpstr>
      <vt:lpstr>Case I</vt:lpstr>
      <vt:lpstr>NCCN (2022)</vt:lpstr>
      <vt:lpstr>Case I</vt:lpstr>
      <vt:lpstr>Radiation Planning</vt:lpstr>
      <vt:lpstr>CT Simulation</vt:lpstr>
      <vt:lpstr>CT Simulation (EBRT)</vt:lpstr>
      <vt:lpstr>Contours</vt:lpstr>
      <vt:lpstr>Constraints</vt:lpstr>
      <vt:lpstr>Plan Review</vt:lpstr>
      <vt:lpstr>Plan Review</vt:lpstr>
      <vt:lpstr>Plan Review</vt:lpstr>
      <vt:lpstr>Plan Review</vt:lpstr>
      <vt:lpstr>Brachytherapy</vt:lpstr>
      <vt:lpstr>PowerPoint Presentation</vt:lpstr>
      <vt:lpstr>COLLABORATION IN THE OPERATING ROOM</vt:lpstr>
      <vt:lpstr>PowerPoint Presentation</vt:lpstr>
      <vt:lpstr>tanderup, et al. 2020</vt:lpstr>
      <vt:lpstr>TANDERUP, ET AL. 2020</vt:lpstr>
      <vt:lpstr>Embrace I (mazeron, et al. 2016)</vt:lpstr>
      <vt:lpstr>Embrace I (Potter, et al. 2021)</vt:lpstr>
      <vt:lpstr>Toxicity</vt:lpstr>
      <vt:lpstr>ACUTE TOXICITy</vt:lpstr>
      <vt:lpstr>Late TOXICITy</vt:lpstr>
      <vt:lpstr>Follow Up</vt:lpstr>
      <vt:lpstr>Follow up</vt:lpstr>
      <vt:lpstr>Questions?</vt:lpstr>
      <vt:lpstr>WHAT IF THE PATIENT HAD 2 CM TUMOR AND PET nEG</vt:lpstr>
      <vt:lpstr>WHAT IF THE PATIENT HAD 2 CM TUMOR AND PET nEG</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Schottstaedt, Aronne</cp:lastModifiedBy>
  <cp:revision>4</cp:revision>
  <dcterms:created xsi:type="dcterms:W3CDTF">2022-08-22T21:32:55Z</dcterms:created>
  <dcterms:modified xsi:type="dcterms:W3CDTF">2025-03-26T14:27:45Z</dcterms:modified>
</cp:coreProperties>
</file>