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673" r:id="rId2"/>
    <p:sldMasterId id="2147483711" r:id="rId3"/>
    <p:sldMasterId id="2147483660" r:id="rId4"/>
  </p:sldMasterIdLst>
  <p:notesMasterIdLst>
    <p:notesMasterId r:id="rId41"/>
  </p:notesMasterIdLst>
  <p:sldIdLst>
    <p:sldId id="372" r:id="rId5"/>
    <p:sldId id="371" r:id="rId6"/>
    <p:sldId id="428" r:id="rId7"/>
    <p:sldId id="404" r:id="rId8"/>
    <p:sldId id="429" r:id="rId9"/>
    <p:sldId id="403" r:id="rId10"/>
    <p:sldId id="434" r:id="rId11"/>
    <p:sldId id="437" r:id="rId12"/>
    <p:sldId id="436" r:id="rId13"/>
    <p:sldId id="435" r:id="rId14"/>
    <p:sldId id="433" r:id="rId15"/>
    <p:sldId id="431" r:id="rId16"/>
    <p:sldId id="441" r:id="rId17"/>
    <p:sldId id="427" r:id="rId18"/>
    <p:sldId id="430" r:id="rId19"/>
    <p:sldId id="432" r:id="rId20"/>
    <p:sldId id="418" r:id="rId21"/>
    <p:sldId id="411" r:id="rId22"/>
    <p:sldId id="410" r:id="rId23"/>
    <p:sldId id="409" r:id="rId24"/>
    <p:sldId id="408" r:id="rId25"/>
    <p:sldId id="406" r:id="rId26"/>
    <p:sldId id="438" r:id="rId27"/>
    <p:sldId id="420" r:id="rId28"/>
    <p:sldId id="419" r:id="rId29"/>
    <p:sldId id="422" r:id="rId30"/>
    <p:sldId id="399" r:id="rId31"/>
    <p:sldId id="387" r:id="rId32"/>
    <p:sldId id="442" r:id="rId33"/>
    <p:sldId id="443" r:id="rId34"/>
    <p:sldId id="398" r:id="rId35"/>
    <p:sldId id="440" r:id="rId36"/>
    <p:sldId id="423" r:id="rId37"/>
    <p:sldId id="426" r:id="rId38"/>
    <p:sldId id="425" r:id="rId39"/>
    <p:sldId id="36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7C5AA8-A966-64C4-4366-B219F4E824D2}" v="77" dt="2023-09-29T15:40:14.562"/>
    <p1510:client id="{5C8DD74D-BB15-91D4-1F2F-53B8F97E8541}" v="884" dt="2022-08-29T16:15:45.009"/>
    <p1510:client id="{5CFCE286-83EC-24C8-E4AD-B93516B4DBEE}" v="57" dt="2022-09-13T15:24:23.912"/>
    <p1510:client id="{619256B4-2FD9-D4D8-CBFB-2A0A84F1959C}" v="1" dt="2022-08-29T20:12:48.710"/>
    <p1510:client id="{849EC952-1AF2-F789-A4D6-0F90A4540563}" v="2" dt="2023-09-30T20:21:01.880"/>
    <p1510:client id="{AA385CF6-CBAC-4066-BC1A-F392A8A71060}" v="112" dt="2022-08-22T21:37:36.801"/>
    <p1510:client id="{CEAC78C8-4776-D0D2-DC26-DD4AC1BC4A05}" v="392" dt="2022-09-13T15:22:35.068"/>
    <p1510:client id="{DF3390CB-EFA7-2961-2801-E93E012D0099}" v="317" dt="2023-09-15T14:44:06.152"/>
    <p1510:client id="{F9601870-6B98-F7D6-3948-B084612EEE0C}" v="103" dt="2023-09-22T14:59:08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82991"/>
  </p:normalViewPr>
  <p:slideViewPr>
    <p:cSldViewPr snapToGrid="0">
      <p:cViewPr>
        <p:scale>
          <a:sx n="110" d="100"/>
          <a:sy n="110" d="100"/>
        </p:scale>
        <p:origin x="72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63A9B-24EF-463A-90BE-457AE671434C}" type="datetimeFigureOut">
              <a:t>3/26/25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8F40A-B794-40FF-A56B-9BA6DA7AA5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4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https:/www.youtube.com/watch?v=GMS8dEtfis4" TargetMode="External"/><Relationship Id="rId4" Type="http://schemas.openxmlformats.org/officeDocument/2006/relationships/hyperlink" Target="https://www.youtube.com/watch?v=13Hb3OxNB5k" TargetMode="External"/><Relationship Id="rId5" Type="http://schemas.openxmlformats.org/officeDocument/2006/relationships/hyperlink" Target="https://www.youtube.com/watch?v=fLGS4CVPfH4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Relationship Id="rId3" Type="http://schemas.openxmlformats.org/officeDocument/2006/relationships/hyperlink" Target="https://ascopubs.org/doi/figure/10.1200/JCO.20.03237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Relationship Id="rId3" Type="http://schemas.openxmlformats.org/officeDocument/2006/relationships/hyperlink" Target="https://econtour.org/cases/2" TargetMode="Externa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Ask about current symptoms: esp. full history – when started, inciting events, severity, frequency, </a:t>
            </a:r>
            <a:r>
              <a:rPr lang="en-US" dirty="0" err="1">
                <a:cs typeface="Calibri" panose="020F0502020204030204"/>
              </a:rPr>
              <a:t>duraiton</a:t>
            </a:r>
            <a:r>
              <a:rPr lang="en-US" dirty="0">
                <a:cs typeface="Calibri" panose="020F0502020204030204"/>
              </a:rPr>
              <a:t>, other neuro symptoms, infectious symptoms or contacts, general cancer symptoms (appetite, energy, weight loss, fever/chills, night sweats)</a:t>
            </a:r>
          </a:p>
          <a:p>
            <a:r>
              <a:rPr lang="en-US" dirty="0">
                <a:cs typeface="Calibri" panose="020F0502020204030204"/>
              </a:rPr>
              <a:t>Complete history: Past medical, surgical, </a:t>
            </a:r>
            <a:r>
              <a:rPr lang="en-US" dirty="0" err="1">
                <a:cs typeface="Calibri" panose="020F0502020204030204"/>
              </a:rPr>
              <a:t>fmhx</a:t>
            </a:r>
            <a:r>
              <a:rPr lang="en-US" dirty="0">
                <a:cs typeface="Calibri" panose="020F0502020204030204"/>
              </a:rPr>
              <a:t> (genetics?), sexual, social, contraindications for radiation/surgery, gynecologic </a:t>
            </a:r>
            <a:r>
              <a:rPr lang="en-US" dirty="0" err="1">
                <a:cs typeface="Calibri" panose="020F0502020204030204"/>
              </a:rPr>
              <a:t>hx</a:t>
            </a:r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Physical: Neuro exam, H&amp;N exam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0E21-DC9C-CD46-84FF-7EFCE88950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0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FLL and Biopsy - </a:t>
            </a:r>
            <a:r>
              <a:rPr lang="en-US"/>
              <a:t>Endoscopic endonasal approach for sinonasal biopsy 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0E21-DC9C-CD46-84FF-7EFCE88950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89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outside patient, general exam –  </a:t>
            </a:r>
            <a:r>
              <a:rPr lang="en-US" dirty="0">
                <a:hlinkClick r:id="rId3"/>
              </a:rPr>
              <a:t>https://www.youtube.com/watch?v=GMS8dEtfis4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Good normal anatomy – </a:t>
            </a:r>
            <a:r>
              <a:rPr lang="en-US" dirty="0">
                <a:hlinkClick r:id="rId4"/>
              </a:rPr>
              <a:t>https://www.youtube.com/watch?v=13Hb3OxNB5k</a:t>
            </a:r>
            <a:endParaRPr lang="en-US" dirty="0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Nasopharynx – </a:t>
            </a:r>
            <a:r>
              <a:rPr lang="en-US" dirty="0">
                <a:hlinkClick r:id="rId5"/>
              </a:rPr>
              <a:t>https://www.youtube.com/watch?v=fLGS4CVPfH4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57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Non keratinizing is the most common, especially in endemic areas, and is EBV associated</a:t>
            </a:r>
          </a:p>
          <a:p>
            <a:r>
              <a:rPr lang="en-US" dirty="0">
                <a:cs typeface="Calibri"/>
              </a:rPr>
              <a:t>Keratinizing is more locally aggressive, seen in non endemic areas, worse 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65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PET, E</a:t>
            </a:r>
            <a:r>
              <a:rPr lang="en-US" dirty="0"/>
              <a:t>BV DNA, Ancillary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0E21-DC9C-CD46-84FF-7EFCE88950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37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54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FLL, Biopsy, MRI +/- CT, PET, EBV DNA, Ancillary services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43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 Stage IVA, cT4N2 Nasopharynx cancer, EBER positive</a:t>
            </a:r>
          </a:p>
          <a:p>
            <a:r>
              <a:rPr lang="en-US" dirty="0">
                <a:cs typeface="Calibri"/>
              </a:rPr>
              <a:t>Intracranial/CN nerve invasion is T4</a:t>
            </a:r>
          </a:p>
          <a:p>
            <a:r>
              <a:rPr lang="en-US" dirty="0">
                <a:cs typeface="Calibri"/>
              </a:rPr>
              <a:t>Bony only invasion is T3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N1 is unilateral &lt; 6 cm</a:t>
            </a:r>
          </a:p>
          <a:p>
            <a:r>
              <a:rPr lang="en-US" dirty="0">
                <a:cs typeface="Calibri"/>
              </a:rPr>
              <a:t>N2 is bilateral &lt; 6 cm. Awan staged him 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23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Induction chemo f/b definitive </a:t>
            </a:r>
            <a:r>
              <a:rPr lang="en-US" dirty="0" err="1">
                <a:cs typeface="Calibri"/>
              </a:rPr>
              <a:t>chemoRT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96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One of the few H&amp;N cancers where induction chemo is a standard of care – why? - risk of </a:t>
            </a:r>
            <a:r>
              <a:rPr lang="en-US" dirty="0" err="1">
                <a:cs typeface="Calibri"/>
              </a:rPr>
              <a:t>mets</a:t>
            </a:r>
            <a:r>
              <a:rPr lang="en-US" dirty="0">
                <a:cs typeface="Calibri"/>
              </a:rPr>
              <a:t>/patients die of metastatic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66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These are the most clear guidelines in my opinion!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Chen et al, 2021, ASCO and CSCO guidelines</a:t>
            </a:r>
            <a:endParaRPr lang="en-US" dirty="0"/>
          </a:p>
          <a:p>
            <a:r>
              <a:rPr lang="en-US" dirty="0">
                <a:hlinkClick r:id="rId3"/>
              </a:rPr>
              <a:t>https://ascopubs.org/doi/figure/10.1200/JCO.20.03237</a:t>
            </a:r>
            <a:endParaRPr lang="en-US" dirty="0">
              <a:cs typeface="Calibri"/>
              <a:hlinkClick r:id="rId3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84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Top = forward</a:t>
            </a:r>
          </a:p>
          <a:p>
            <a:r>
              <a:rPr lang="en-US" dirty="0">
                <a:cs typeface="Calibri" panose="020F0502020204030204"/>
              </a:rPr>
              <a:t>Middle = look right</a:t>
            </a:r>
          </a:p>
          <a:p>
            <a:r>
              <a:rPr lang="en-US" dirty="0">
                <a:cs typeface="Calibri" panose="020F0502020204030204"/>
              </a:rPr>
              <a:t>Left = look left</a:t>
            </a:r>
          </a:p>
          <a:p>
            <a:r>
              <a:rPr lang="en-US" dirty="0">
                <a:cs typeface="Calibri" panose="020F0502020204030204"/>
              </a:rPr>
              <a:t>What is this called? CNVI palsy (abducens nerve)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 dirty="0"/>
              <a:t>CNVI palsy – what are we worried about? </a:t>
            </a:r>
          </a:p>
          <a:p>
            <a:r>
              <a:rPr lang="en-US" dirty="0"/>
              <a:t>Invasion into the cavernous sinus via sphenoid erosion</a:t>
            </a:r>
            <a:endParaRPr lang="en-US" dirty="0">
              <a:cs typeface="Calibri"/>
            </a:endParaRPr>
          </a:p>
          <a:p>
            <a:r>
              <a:rPr lang="en-US" dirty="0"/>
              <a:t>He asks if this is how his cancer normally presents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0E21-DC9C-CD46-84FF-7EFCE88950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48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What is next?</a:t>
            </a:r>
          </a:p>
          <a:p>
            <a:r>
              <a:rPr lang="en-US" dirty="0">
                <a:cs typeface="Calibri"/>
              </a:rPr>
              <a:t>Restaging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76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 resolution of infiltrative mass </a:t>
            </a:r>
            <a:endParaRPr lang="en-US" dirty="0">
              <a:cs typeface="Calibri"/>
            </a:endParaRPr>
          </a:p>
          <a:p>
            <a:r>
              <a:rPr lang="en-US" dirty="0"/>
              <a:t>Interval reduced size of left level II lymph nodes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Whats</a:t>
            </a:r>
            <a:r>
              <a:rPr lang="en-US" dirty="0">
                <a:cs typeface="Calibri"/>
              </a:rPr>
              <a:t> next?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02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65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Mask 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Fuse MR and PET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16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Pull up plan in MIM or get pictures</a:t>
            </a:r>
          </a:p>
          <a:p>
            <a:r>
              <a:rPr lang="en-US">
                <a:ea typeface="Calibri"/>
                <a:cs typeface="Calibri"/>
              </a:rPr>
              <a:t>Back up</a:t>
            </a:r>
          </a:p>
          <a:p>
            <a:r>
              <a:rPr lang="en-US" dirty="0">
                <a:hlinkClick r:id="rId3"/>
              </a:rPr>
              <a:t>https://econtour.org/cases/2</a:t>
            </a:r>
            <a:endParaRPr lang="en-US" dirty="0">
              <a:ea typeface="Calibri"/>
              <a:cs typeface="Calibri"/>
              <a:hlinkClick r:id="rId3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0E21-DC9C-CD46-84FF-7EFCE88950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54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Taste, smell, xerostomia, </a:t>
            </a:r>
            <a:r>
              <a:rPr lang="en-US" dirty="0" err="1"/>
              <a:t>wt</a:t>
            </a:r>
            <a:r>
              <a:rPr lang="en-US" dirty="0"/>
              <a:t> loss, nasal drainage/discharge, mucositis</a:t>
            </a:r>
          </a:p>
          <a:p>
            <a:r>
              <a:rPr lang="en-US" dirty="0">
                <a:ea typeface="Calibri"/>
                <a:cs typeface="Calibri"/>
              </a:rPr>
              <a:t>Dental, swallow, 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02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For 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8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Nice conclusions!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98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Do we always treat bilateral necks? Probably..?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87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If we have time, let them practice contouring!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2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0E21-DC9C-CD46-84FF-7EFCE88950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35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From what structure do most nasopharyngeal cancers arise? Fossa of </a:t>
            </a:r>
            <a:r>
              <a:rPr lang="en-US" dirty="0" err="1">
                <a:cs typeface="Calibri"/>
              </a:rPr>
              <a:t>rosenmuller</a:t>
            </a:r>
            <a:r>
              <a:rPr lang="en-US" dirty="0">
                <a:cs typeface="Calibri"/>
              </a:rPr>
              <a:t> (posterior to opening of eustachian tube)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E5385-3E41-471C-A5C5-32D7604C3FCB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~6 cm nasopharyngeal mass with invasion of clivus, basisphenoid, masticator spaces, orbital apices and associated neurovascular foramina, cavernous sinus and </a:t>
            </a:r>
            <a:r>
              <a:rPr lang="en-US" dirty="0" err="1"/>
              <a:t>retroclival</a:t>
            </a:r>
            <a:r>
              <a:rPr lang="en-US" dirty="0"/>
              <a:t> dural invasion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98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14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40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https://radiopaedia.org/cases/ct-head-bone-window-axial-skull-base-labelling-questions?lang=us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40A-B794-40FF-A56B-9BA6DA7AA57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9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65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xmlns="" id="{B997991F-EA3E-D946-8551-582833813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5436" y="4836671"/>
            <a:ext cx="10972800" cy="549901"/>
          </a:xfrm>
        </p:spPr>
        <p:txBody>
          <a:bodyPr anchor="t" anchorCtr="0"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5436" y="5486745"/>
            <a:ext cx="10972800" cy="241008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2000" b="0" i="1" baseline="0">
                <a:solidFill>
                  <a:schemeClr val="bg1"/>
                </a:solidFill>
                <a:latin typeface="Franklin Gothic Book"/>
              </a:defRPr>
            </a:lvl1pPr>
            <a:lvl2pPr marL="609585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2pPr>
            <a:lvl3pPr marL="1219170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3pPr>
            <a:lvl4pPr marL="1828754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4pPr>
            <a:lvl5pPr marL="2438339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/>
              <a:t>Event for Presentation, Name of Presenter</a:t>
            </a:r>
          </a:p>
          <a:p>
            <a:pPr lvl="0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60797" y="5768897"/>
            <a:ext cx="10972800" cy="241008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467" b="0" i="0" baseline="0">
                <a:solidFill>
                  <a:schemeClr val="bg1"/>
                </a:solidFill>
                <a:latin typeface="Franklin Gothic Book"/>
              </a:defRPr>
            </a:lvl1pPr>
            <a:lvl2pPr marL="609585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2pPr>
            <a:lvl3pPr marL="1219170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3pPr>
            <a:lvl4pPr marL="1828754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4pPr>
            <a:lvl5pPr marL="2438339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/>
              <a:t>April 1, 2021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xmlns="" id="{0586B6F9-BD71-9F4B-8221-C6A9C373F6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728" y="281504"/>
            <a:ext cx="1964179" cy="1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8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0CDF51A2-5D5E-634C-9AB7-2B642A3FB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5436" y="4836671"/>
            <a:ext cx="10972800" cy="549901"/>
          </a:xfrm>
        </p:spPr>
        <p:txBody>
          <a:bodyPr anchor="t" anchorCtr="0"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5436" y="5486745"/>
            <a:ext cx="10972800" cy="241008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2000" b="0" i="1" baseline="0">
                <a:solidFill>
                  <a:schemeClr val="bg1"/>
                </a:solidFill>
                <a:latin typeface="Franklin Gothic Book"/>
              </a:defRPr>
            </a:lvl1pPr>
            <a:lvl2pPr marL="609585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2pPr>
            <a:lvl3pPr marL="1219170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3pPr>
            <a:lvl4pPr marL="1828754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4pPr>
            <a:lvl5pPr marL="2438339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/>
              <a:t>Event for Presentation, Name of Presenter</a:t>
            </a:r>
          </a:p>
          <a:p>
            <a:pPr lvl="0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60797" y="5768897"/>
            <a:ext cx="10972800" cy="241008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467" b="0" i="0" baseline="0">
                <a:solidFill>
                  <a:schemeClr val="bg1"/>
                </a:solidFill>
                <a:latin typeface="Franklin Gothic Book"/>
              </a:defRPr>
            </a:lvl1pPr>
            <a:lvl2pPr marL="609585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2pPr>
            <a:lvl3pPr marL="1219170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3pPr>
            <a:lvl4pPr marL="1828754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4pPr>
            <a:lvl5pPr marL="2438339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/>
              <a:t>April 1, 2021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xmlns="" id="{F7722EE5-7EE2-524D-9570-6D7A1CE94D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728" y="281504"/>
            <a:ext cx="1964179" cy="1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9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indoor, preparing&#10;&#10;Description automatically generated">
            <a:extLst>
              <a:ext uri="{FF2B5EF4-FFF2-40B4-BE49-F238E27FC236}">
                <a16:creationId xmlns:a16="http://schemas.microsoft.com/office/drawing/2014/main" xmlns="" id="{26590229-484E-F741-9F8B-30A6F2C978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5436" y="4836671"/>
            <a:ext cx="10972800" cy="549901"/>
          </a:xfrm>
        </p:spPr>
        <p:txBody>
          <a:bodyPr anchor="t" anchorCtr="0"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5436" y="5486745"/>
            <a:ext cx="10972800" cy="241008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2000" b="0" i="1" baseline="0">
                <a:solidFill>
                  <a:schemeClr val="bg1"/>
                </a:solidFill>
                <a:latin typeface="Franklin Gothic Book"/>
              </a:defRPr>
            </a:lvl1pPr>
            <a:lvl2pPr marL="609585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2pPr>
            <a:lvl3pPr marL="1219170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3pPr>
            <a:lvl4pPr marL="1828754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4pPr>
            <a:lvl5pPr marL="2438339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/>
              <a:t>Event for Presentation, Name of Presenter</a:t>
            </a:r>
          </a:p>
          <a:p>
            <a:pPr lvl="0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60797" y="5768897"/>
            <a:ext cx="10972800" cy="241008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467" b="0" i="0" baseline="0">
                <a:solidFill>
                  <a:schemeClr val="bg1"/>
                </a:solidFill>
                <a:latin typeface="Franklin Gothic Book"/>
              </a:defRPr>
            </a:lvl1pPr>
            <a:lvl2pPr marL="609585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2pPr>
            <a:lvl3pPr marL="1219170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3pPr>
            <a:lvl4pPr marL="1828754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4pPr>
            <a:lvl5pPr marL="2438339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/>
              <a:t>April 1, 2021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xmlns="" id="{603F73B3-F5FF-A945-9BA0-F64DB535F8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728" y="281504"/>
            <a:ext cx="1964179" cy="1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51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ocean floor, night sky&#10;&#10;Description automatically generated">
            <a:extLst>
              <a:ext uri="{FF2B5EF4-FFF2-40B4-BE49-F238E27FC236}">
                <a16:creationId xmlns:a16="http://schemas.microsoft.com/office/drawing/2014/main" xmlns="" id="{15951844-9EE9-494B-8C4F-EABDCBF10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5436" y="4836671"/>
            <a:ext cx="10972800" cy="549901"/>
          </a:xfrm>
        </p:spPr>
        <p:txBody>
          <a:bodyPr anchor="t" anchorCtr="0"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5436" y="5486745"/>
            <a:ext cx="10972800" cy="241008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2000" b="0" i="1" baseline="0">
                <a:solidFill>
                  <a:schemeClr val="bg1"/>
                </a:solidFill>
                <a:latin typeface="Franklin Gothic Book"/>
              </a:defRPr>
            </a:lvl1pPr>
            <a:lvl2pPr marL="609585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2pPr>
            <a:lvl3pPr marL="1219170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3pPr>
            <a:lvl4pPr marL="1828754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4pPr>
            <a:lvl5pPr marL="2438339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/>
              <a:t>Event for Presentation, Name of Presenter</a:t>
            </a:r>
          </a:p>
          <a:p>
            <a:pPr lvl="0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860797" y="5768897"/>
            <a:ext cx="10972800" cy="241008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467" b="0" i="0" baseline="0">
                <a:solidFill>
                  <a:schemeClr val="bg1"/>
                </a:solidFill>
                <a:latin typeface="Franklin Gothic Book"/>
              </a:defRPr>
            </a:lvl1pPr>
            <a:lvl2pPr marL="609585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2pPr>
            <a:lvl3pPr marL="1219170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3pPr>
            <a:lvl4pPr marL="1828754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4pPr>
            <a:lvl5pPr marL="2438339" indent="0">
              <a:lnSpc>
                <a:spcPct val="100000"/>
              </a:lnSpc>
              <a:buFontTx/>
              <a:buNone/>
              <a:defRPr sz="20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/>
              <a:t>April 1, 2021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xmlns="" id="{D5AC4177-31A7-C343-B215-45193B680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728" y="281504"/>
            <a:ext cx="1964179" cy="1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5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xmlns="" id="{8223AECF-3B50-5141-A867-26A8D1757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2F8DB38-3DD0-DD4A-AEF7-197A696D46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426" y="5385330"/>
            <a:ext cx="10266647" cy="1003065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D7E7349-365B-2643-BFEC-BB83B90661AE}"/>
              </a:ext>
            </a:extLst>
          </p:cNvPr>
          <p:cNvCxnSpPr/>
          <p:nvPr userDrawn="1"/>
        </p:nvCxnSpPr>
        <p:spPr>
          <a:xfrm>
            <a:off x="602208" y="5544234"/>
            <a:ext cx="0" cy="793325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AFB5F951-89E2-FF44-BD5F-C72CD3255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728" y="281504"/>
            <a:ext cx="1964179" cy="1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14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D1223DFA-F00A-6B40-8C14-8F9F2D25A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893D2A3-39C8-CA47-A532-5C75E4656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426" y="5385330"/>
            <a:ext cx="10266647" cy="1003065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4024E0D-5E2A-F34F-B133-779267484195}"/>
              </a:ext>
            </a:extLst>
          </p:cNvPr>
          <p:cNvCxnSpPr/>
          <p:nvPr userDrawn="1"/>
        </p:nvCxnSpPr>
        <p:spPr>
          <a:xfrm>
            <a:off x="602208" y="5544234"/>
            <a:ext cx="0" cy="793325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58B91915-5495-524C-B485-570D28A678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728" y="281504"/>
            <a:ext cx="1964179" cy="1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72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indoor, preparing&#10;&#10;Description automatically generated">
            <a:extLst>
              <a:ext uri="{FF2B5EF4-FFF2-40B4-BE49-F238E27FC236}">
                <a16:creationId xmlns:a16="http://schemas.microsoft.com/office/drawing/2014/main" xmlns="" id="{E36AC09F-7763-6347-A138-7C62A6020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AE4860E6-8DBA-6449-8745-3C09ECEA9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426" y="5385330"/>
            <a:ext cx="10266647" cy="1003065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5C96DCF-4AD9-154D-A440-84C8E773AF2D}"/>
              </a:ext>
            </a:extLst>
          </p:cNvPr>
          <p:cNvCxnSpPr/>
          <p:nvPr userDrawn="1"/>
        </p:nvCxnSpPr>
        <p:spPr>
          <a:xfrm>
            <a:off x="602208" y="5544234"/>
            <a:ext cx="0" cy="793325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181F41F2-0B76-1049-9277-6F0277D0F6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728" y="281504"/>
            <a:ext cx="1964179" cy="1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79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, ocean floor, night sky&#10;&#10;Description automatically generated">
            <a:extLst>
              <a:ext uri="{FF2B5EF4-FFF2-40B4-BE49-F238E27FC236}">
                <a16:creationId xmlns:a16="http://schemas.microsoft.com/office/drawing/2014/main" xmlns="" id="{11FDD2D5-4016-6242-A850-6CD0C024D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7F058F8-9923-4145-87A8-E247AD1E0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426" y="5385330"/>
            <a:ext cx="10266647" cy="1003065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DCDE2C5-043D-5A4A-89F3-89C3B72EB117}"/>
              </a:ext>
            </a:extLst>
          </p:cNvPr>
          <p:cNvCxnSpPr/>
          <p:nvPr userDrawn="1"/>
        </p:nvCxnSpPr>
        <p:spPr>
          <a:xfrm>
            <a:off x="602208" y="5544234"/>
            <a:ext cx="0" cy="793325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09B63ECC-04DD-8145-B3CF-67BF5DF85B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728" y="281504"/>
            <a:ext cx="1964179" cy="1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6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46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500522-8F34-E14B-BB6F-FBE14C4D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1090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D5445FCC-C815-C646-A42C-20D38F12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49" y="168845"/>
            <a:ext cx="11474585" cy="487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HEADLINE COPY</a:t>
            </a:r>
          </a:p>
        </p:txBody>
      </p:sp>
    </p:spTree>
    <p:extLst>
      <p:ext uri="{BB962C8B-B14F-4D97-AF65-F5344CB8AC3E}">
        <p14:creationId xmlns:p14="http://schemas.microsoft.com/office/powerpoint/2010/main" val="3652506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59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4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2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3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1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3.xml"/><Relationship Id="rId3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9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0" r:id="rId3"/>
    <p:sldLayoutId id="2147483715" r:id="rId4"/>
    <p:sldLayoutId id="2147483716" r:id="rId5"/>
    <p:sldLayoutId id="2147483672" r:id="rId6"/>
    <p:sldLayoutId id="2147483717" r:id="rId7"/>
    <p:sldLayoutId id="2147483718" r:id="rId8"/>
    <p:sldLayoutId id="2147483719" r:id="rId9"/>
    <p:sldLayoutId id="2147483721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888" y="116702"/>
            <a:ext cx="10972800" cy="114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619" y="1296583"/>
            <a:ext cx="10972800" cy="4525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Bullet copy here. 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</p:txBody>
      </p:sp>
    </p:spTree>
    <p:extLst>
      <p:ext uri="{BB962C8B-B14F-4D97-AF65-F5344CB8AC3E}">
        <p14:creationId xmlns:p14="http://schemas.microsoft.com/office/powerpoint/2010/main" val="25182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690" r:id="rId9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 cap="all" baseline="0">
          <a:solidFill>
            <a:srgbClr val="006F66"/>
          </a:solidFill>
          <a:latin typeface="Franklin Gothic Book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ts val="384"/>
        </a:spcBef>
        <a:buFont typeface="Arial"/>
        <a:buChar char="•"/>
        <a:defRPr sz="2667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230712" indent="232828" algn="l" defTabSz="609585" rtl="0" eaLnBrk="1" latinLnBrk="0" hangingPunct="1">
        <a:spcBef>
          <a:spcPts val="384"/>
        </a:spcBef>
        <a:buSzPct val="85000"/>
        <a:buFont typeface="Lucida Grande"/>
        <a:buChar char="-"/>
        <a:defRPr sz="2133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463539" indent="218012" algn="l" defTabSz="609585" rtl="0" eaLnBrk="1" latinLnBrk="0" hangingPunct="1">
        <a:spcBef>
          <a:spcPts val="384"/>
        </a:spcBef>
        <a:buSzPct val="60000"/>
        <a:buFont typeface="Wingdings" charset="2"/>
        <a:buChar char=""/>
        <a:defRPr sz="160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AC3C77-99E5-634C-8D2F-4B33BE842681}"/>
              </a:ext>
            </a:extLst>
          </p:cNvPr>
          <p:cNvSpPr/>
          <p:nvPr userDrawn="1"/>
        </p:nvSpPr>
        <p:spPr>
          <a:xfrm>
            <a:off x="-3" y="-3"/>
            <a:ext cx="12192000" cy="806996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FB41B83D-BFD2-5846-B258-089B042119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3699" y="64169"/>
            <a:ext cx="888300" cy="6691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849" y="168845"/>
            <a:ext cx="11474585" cy="487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HEADLINE COPY</a:t>
            </a:r>
          </a:p>
        </p:txBody>
      </p:sp>
    </p:spTree>
    <p:extLst>
      <p:ext uri="{BB962C8B-B14F-4D97-AF65-F5344CB8AC3E}">
        <p14:creationId xmlns:p14="http://schemas.microsoft.com/office/powerpoint/2010/main" val="417665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609585" rtl="0" eaLnBrk="1" latinLnBrk="0" hangingPunct="1">
        <a:spcBef>
          <a:spcPct val="0"/>
        </a:spcBef>
        <a:buNone/>
        <a:defRPr sz="3733" kern="1200" cap="all" baseline="0">
          <a:solidFill>
            <a:schemeClr val="bg1"/>
          </a:solidFill>
          <a:latin typeface="Franklin Gothic Book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ts val="384"/>
        </a:spcBef>
        <a:buFont typeface="Arial"/>
        <a:buChar char="•"/>
        <a:defRPr sz="2667" kern="1200" baseline="0">
          <a:solidFill>
            <a:srgbClr val="141313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230712" indent="232828" algn="l" defTabSz="609585" rtl="0" eaLnBrk="1" latinLnBrk="0" hangingPunct="1">
        <a:spcBef>
          <a:spcPts val="384"/>
        </a:spcBef>
        <a:buSzPct val="85000"/>
        <a:buFont typeface="Lucida Grande"/>
        <a:buChar char="-"/>
        <a:defRPr sz="2133" kern="1200">
          <a:solidFill>
            <a:srgbClr val="141313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463539" indent="218012" algn="l" defTabSz="609585" rtl="0" eaLnBrk="1" latinLnBrk="0" hangingPunct="1">
        <a:spcBef>
          <a:spcPts val="384"/>
        </a:spcBef>
        <a:buSzPct val="60000"/>
        <a:buFont typeface="Wingdings" charset="2"/>
        <a:buChar char=""/>
        <a:defRPr sz="1600" kern="1200">
          <a:solidFill>
            <a:srgbClr val="141313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3FB517-F583-0E41-AA46-C5815E86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Cancer Center Symposium 2023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4812D9-0E30-DD4C-AD61-6EDC08ABB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Medical and Radiation Oncology, Interactive Case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696D61-497B-A043-90C0-5FF8D04894C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 sz="1450" dirty="0"/>
          </a:p>
        </p:txBody>
      </p:sp>
    </p:spTree>
    <p:extLst>
      <p:ext uri="{BB962C8B-B14F-4D97-AF65-F5344CB8AC3E}">
        <p14:creationId xmlns:p14="http://schemas.microsoft.com/office/powerpoint/2010/main" val="1524520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D65FD99-9820-2324-840E-04F951BA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82B5110C-939D-A054-E3B8-05FBA75BAE4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333" kern="1200" cap="all" baseline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Case 1: CT </a:t>
            </a:r>
            <a:endParaRPr lang="en-US" dirty="0"/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xmlns="" id="{ED88B1BB-74B2-3D11-5E57-3205BA643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420" y="1825625"/>
            <a:ext cx="96171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56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D65FD99-9820-2324-840E-04F951BA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3C100F-DCA2-20CA-5E21-81AFD13B83D3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10" y="1825625"/>
            <a:ext cx="9681979" cy="43513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5D1F54-98DF-1C3D-942D-32E7E08B770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333" kern="1200" cap="all" baseline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Case 1: CT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8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D10973-7678-4907-BA6C-A569552C2007}"/>
              </a:ext>
            </a:extLst>
          </p:cNvPr>
          <p:cNvSpPr txBox="1"/>
          <p:nvPr/>
        </p:nvSpPr>
        <p:spPr>
          <a:xfrm flipH="1">
            <a:off x="653141" y="1480458"/>
            <a:ext cx="11286311" cy="299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68 </a:t>
            </a:r>
            <a:r>
              <a:rPr lang="en-US" sz="2800" dirty="0" err="1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yo</a:t>
            </a: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 M with Blurry vision, double vision, sinus pressure, rhinitis, R eye discomfort and intermittent headaches. </a:t>
            </a:r>
            <a:endParaRPr lang="en-US" sz="3200" dirty="0">
              <a:solidFill>
                <a:schemeClr val="tx2"/>
              </a:solidFill>
              <a:latin typeface="Times New Roman"/>
              <a:ea typeface="+mn-lt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Neuro exam with CN VI palsy.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MR orbit with large infiltrative central skull base mass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Next step?</a:t>
            </a:r>
            <a:endParaRPr lang="en-US" dirty="0">
              <a:solidFill>
                <a:schemeClr val="tx2"/>
              </a:solidFill>
            </a:endParaRPr>
          </a:p>
          <a:p>
            <a:endParaRPr lang="en-US" sz="3200">
              <a:cs typeface="Times New Roman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7F3DBC0-4950-2B47-960A-BC3BE24E47B7}"/>
              </a:ext>
            </a:extLst>
          </p:cNvPr>
          <p:cNvCxnSpPr>
            <a:cxnSpLocks/>
          </p:cNvCxnSpPr>
          <p:nvPr/>
        </p:nvCxnSpPr>
        <p:spPr>
          <a:xfrm>
            <a:off x="4107400" y="6375048"/>
            <a:ext cx="0" cy="50548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3C6B1F7-AD10-B642-BF37-EE155B3D118D}"/>
              </a:ext>
            </a:extLst>
          </p:cNvPr>
          <p:cNvCxnSpPr>
            <a:cxnSpLocks/>
          </p:cNvCxnSpPr>
          <p:nvPr/>
        </p:nvCxnSpPr>
        <p:spPr>
          <a:xfrm>
            <a:off x="8181263" y="6397576"/>
            <a:ext cx="0" cy="48295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E5BDAF82-8F58-E790-DAAD-18852CB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Case 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26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59F892-64C9-136D-F1E5-722A38D5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FLL (flexible fiberoptic laryngoscopy)</a:t>
            </a:r>
            <a:endParaRPr lang="en-US" dirty="0"/>
          </a:p>
        </p:txBody>
      </p:sp>
      <p:pic>
        <p:nvPicPr>
          <p:cNvPr id="4" name="Picture 3" descr="A close-up of a human mouth&#10;&#10;Description automatically generated">
            <a:extLst>
              <a:ext uri="{FF2B5EF4-FFF2-40B4-BE49-F238E27FC236}">
                <a16:creationId xmlns:a16="http://schemas.microsoft.com/office/drawing/2014/main" xmlns="" id="{62FC34A2-7751-592C-6847-75058BAD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736" y="935293"/>
            <a:ext cx="4989870" cy="3743632"/>
          </a:xfrm>
          <a:prstGeom prst="rect">
            <a:avLst/>
          </a:prstGeom>
        </p:spPr>
      </p:pic>
      <p:pic>
        <p:nvPicPr>
          <p:cNvPr id="5" name="Picture 4" descr="A diagram of a person&amp;#39;s throat&#10;&#10;Description automatically generated">
            <a:extLst>
              <a:ext uri="{FF2B5EF4-FFF2-40B4-BE49-F238E27FC236}">
                <a16:creationId xmlns:a16="http://schemas.microsoft.com/office/drawing/2014/main" xmlns="" id="{F5DB43BE-8465-105B-7581-E6C4E0B7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94" y="862781"/>
            <a:ext cx="3991896" cy="3991896"/>
          </a:xfrm>
          <a:prstGeom prst="rect">
            <a:avLst/>
          </a:prstGeom>
        </p:spPr>
      </p:pic>
      <p:pic>
        <p:nvPicPr>
          <p:cNvPr id="7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BCBC5EF5-2B59-A489-361B-2FBC39EF1A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40" r="1" b="1"/>
          <a:stretch/>
        </p:blipFill>
        <p:spPr>
          <a:xfrm>
            <a:off x="7714839" y="4753906"/>
            <a:ext cx="3489015" cy="19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95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02F6C-FBD0-8A59-B245-9F3CAC0E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Pathology</a:t>
            </a:r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xmlns="" id="{87E5363A-8695-D8C5-F0CE-1F6D9044A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184963"/>
            <a:ext cx="10515600" cy="3632662"/>
          </a:xfrm>
        </p:spPr>
      </p:pic>
    </p:spTree>
    <p:extLst>
      <p:ext uri="{BB962C8B-B14F-4D97-AF65-F5344CB8AC3E}">
        <p14:creationId xmlns:p14="http://schemas.microsoft.com/office/powerpoint/2010/main" val="1431797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D10973-7678-4907-BA6C-A569552C2007}"/>
              </a:ext>
            </a:extLst>
          </p:cNvPr>
          <p:cNvSpPr txBox="1"/>
          <p:nvPr/>
        </p:nvSpPr>
        <p:spPr>
          <a:xfrm flipH="1">
            <a:off x="653141" y="1480458"/>
            <a:ext cx="11286311" cy="42863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68 </a:t>
            </a:r>
            <a:r>
              <a:rPr lang="en-US" sz="2800" dirty="0" err="1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yo</a:t>
            </a: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 M with Blurry vision, double vision, sinus pressure, rhinitis, R eye discomfort and intermittent headaches. </a:t>
            </a:r>
            <a:endParaRPr lang="en-US" sz="3200" dirty="0">
              <a:solidFill>
                <a:schemeClr val="tx2"/>
              </a:solidFill>
              <a:latin typeface="Times New Roman"/>
              <a:ea typeface="+mn-lt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Neuro exam with CN VI palsy.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MR orbit with large infiltrative central skull base mass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Endoscopic endonasal sinonasal biopsy demonstrating nasopharyngeal carcinoma, non </a:t>
            </a:r>
            <a:r>
              <a:rPr lang="en-US" sz="2800" dirty="0" err="1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keratinzing</a:t>
            </a: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, undifferentiated lymphoepithelial type, EBER </a:t>
            </a:r>
            <a:r>
              <a:rPr lang="en-US" sz="2800" dirty="0">
                <a:solidFill>
                  <a:schemeClr val="tx2"/>
                </a:solidFill>
                <a:latin typeface="Calibri"/>
                <a:cs typeface="Calibri"/>
              </a:rPr>
              <a:t>positive</a:t>
            </a:r>
            <a:endParaRPr lang="en-US" sz="2800" dirty="0">
              <a:solidFill>
                <a:schemeClr val="tx2"/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cs typeface="Calibri"/>
              </a:rPr>
              <a:t>Next step?</a:t>
            </a:r>
          </a:p>
          <a:p>
            <a:endParaRPr lang="en-US" sz="3200">
              <a:solidFill>
                <a:srgbClr val="006F66"/>
              </a:solidFill>
              <a:latin typeface="Times New Roman"/>
              <a:cs typeface="Times New Roman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7F3DBC0-4950-2B47-960A-BC3BE24E47B7}"/>
              </a:ext>
            </a:extLst>
          </p:cNvPr>
          <p:cNvCxnSpPr>
            <a:cxnSpLocks/>
          </p:cNvCxnSpPr>
          <p:nvPr/>
        </p:nvCxnSpPr>
        <p:spPr>
          <a:xfrm>
            <a:off x="4107400" y="6375048"/>
            <a:ext cx="0" cy="50548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3C6B1F7-AD10-B642-BF37-EE155B3D118D}"/>
              </a:ext>
            </a:extLst>
          </p:cNvPr>
          <p:cNvCxnSpPr>
            <a:cxnSpLocks/>
          </p:cNvCxnSpPr>
          <p:nvPr/>
        </p:nvCxnSpPr>
        <p:spPr>
          <a:xfrm>
            <a:off x="8181263" y="6397576"/>
            <a:ext cx="0" cy="48295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E5BDAF82-8F58-E790-DAAD-18852CB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Case 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40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D65FD99-9820-2324-840E-04F951BA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CFFC1B4-0893-E98A-5CE2-AD8A62FD6D2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333" kern="1200" cap="all" baseline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ea typeface="+mj-lt"/>
                <a:cs typeface="+mj-lt"/>
              </a:rPr>
              <a:t>Case 1: PET</a:t>
            </a:r>
            <a:endParaRPr lang="en-US"/>
          </a:p>
        </p:txBody>
      </p:sp>
      <p:pic>
        <p:nvPicPr>
          <p:cNvPr id="8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B0550028-9136-7E13-8AAC-251B766C8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936" y="1825625"/>
            <a:ext cx="48421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5748B-E263-D43C-3A91-C6BF29CA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Work Up: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486B9637-348F-FCC0-6F07-E26678C70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710" y="1675227"/>
            <a:ext cx="915458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21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5F26C-3B67-268B-B15F-90861D1DB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Case 1: Staging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F3C1C-5394-E481-75CE-877B3EDAE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~6 cm nasopharyngeal mass with invasion of </a:t>
            </a:r>
            <a:r>
              <a:rPr lang="en-US" dirty="0">
                <a:ea typeface="+mn-lt"/>
                <a:cs typeface="+mn-lt"/>
              </a:rPr>
              <a:t>clivus, basisphenoid, masticator spaces, orbital apices and associated neurovascular foramina, cavernous sinus and </a:t>
            </a:r>
            <a:r>
              <a:rPr lang="en-US" dirty="0" err="1">
                <a:ea typeface="+mn-lt"/>
                <a:cs typeface="+mn-lt"/>
              </a:rPr>
              <a:t>retroclival</a:t>
            </a:r>
            <a:r>
              <a:rPr lang="en-US" dirty="0">
                <a:ea typeface="+mn-lt"/>
                <a:cs typeface="+mn-lt"/>
              </a:rPr>
              <a:t> dural invasion</a:t>
            </a:r>
            <a:endParaRPr lang="en-US">
              <a:cs typeface="Calibri" panose="020F0502020204030204"/>
            </a:endParaRPr>
          </a:p>
          <a:p>
            <a:r>
              <a:rPr lang="en-US" dirty="0">
                <a:ea typeface="+mn-lt"/>
                <a:cs typeface="+mn-lt"/>
              </a:rPr>
              <a:t>Enlarged left level II lymph nodes (2 total) and multiple indeterminate nonenlarged morphologically abnormal nodes scattered throughout both anterior cervical chains bilaterally.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How would you stage our patient?</a:t>
            </a:r>
          </a:p>
          <a:p>
            <a:r>
              <a:rPr lang="en-US" dirty="0">
                <a:ea typeface="+mn-lt"/>
                <a:cs typeface="+mn-lt"/>
              </a:rPr>
              <a:t>Stage IVA, cT4N2 Nasopharynx cancer, EBER positive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135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xmlns="" id="{B5E4B45F-9955-AFA0-D4B0-1BD8C2F30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5" y="4259"/>
            <a:ext cx="12190410" cy="6856258"/>
          </a:xfrm>
        </p:spPr>
      </p:pic>
    </p:spTree>
    <p:extLst>
      <p:ext uri="{BB962C8B-B14F-4D97-AF65-F5344CB8AC3E}">
        <p14:creationId xmlns:p14="http://schemas.microsoft.com/office/powerpoint/2010/main" val="15455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D10973-7678-4907-BA6C-A569552C2007}"/>
              </a:ext>
            </a:extLst>
          </p:cNvPr>
          <p:cNvSpPr txBox="1"/>
          <p:nvPr/>
        </p:nvSpPr>
        <p:spPr>
          <a:xfrm flipH="1">
            <a:off x="653141" y="1480458"/>
            <a:ext cx="11286311" cy="19625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68 </a:t>
            </a:r>
            <a:r>
              <a:rPr lang="en-US" sz="2800" dirty="0" err="1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yo</a:t>
            </a: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 M with Blurry vision, double vision, sinus pressure, rhinitis, R eye discomfort and intermittent headaches. </a:t>
            </a:r>
            <a:endParaRPr lang="en-US" sz="3200" dirty="0">
              <a:solidFill>
                <a:schemeClr val="tx2"/>
              </a:solidFill>
              <a:latin typeface="Times New Roman"/>
              <a:ea typeface="+mn-lt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Whats</a:t>
            </a: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 next?</a:t>
            </a:r>
            <a:endParaRPr lang="en-US" dirty="0">
              <a:solidFill>
                <a:schemeClr val="tx2"/>
              </a:solidFill>
            </a:endParaRPr>
          </a:p>
          <a:p>
            <a:endParaRPr lang="en-US" sz="3200">
              <a:cs typeface="Times New Roman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7F3DBC0-4950-2B47-960A-BC3BE24E47B7}"/>
              </a:ext>
            </a:extLst>
          </p:cNvPr>
          <p:cNvCxnSpPr>
            <a:cxnSpLocks/>
          </p:cNvCxnSpPr>
          <p:nvPr/>
        </p:nvCxnSpPr>
        <p:spPr>
          <a:xfrm>
            <a:off x="4107400" y="6375048"/>
            <a:ext cx="0" cy="50548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3C6B1F7-AD10-B642-BF37-EE155B3D118D}"/>
              </a:ext>
            </a:extLst>
          </p:cNvPr>
          <p:cNvCxnSpPr>
            <a:cxnSpLocks/>
          </p:cNvCxnSpPr>
          <p:nvPr/>
        </p:nvCxnSpPr>
        <p:spPr>
          <a:xfrm>
            <a:off x="8181263" y="6397576"/>
            <a:ext cx="0" cy="48295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E5BDAF82-8F58-E790-DAAD-18852CB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Case 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1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5F26C-3B67-268B-B15F-90861D1DB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Case 1: 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F3C1C-5394-E481-75CE-877B3EDAE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How would you treat our patient?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80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432D73-5C38-474F-AF96-A3228731B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84F9B99D-A60C-FC53-FC06-066C5B4D6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661"/>
          <a:stretch/>
        </p:blipFill>
        <p:spPr>
          <a:xfrm>
            <a:off x="20" y="20745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C54858-3DBA-FBB8-926E-02A1C33C0972}"/>
              </a:ext>
            </a:extLst>
          </p:cNvPr>
          <p:cNvSpPr/>
          <p:nvPr/>
        </p:nvSpPr>
        <p:spPr>
          <a:xfrm>
            <a:off x="0" y="5879910"/>
            <a:ext cx="1524000" cy="739253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00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B80239-3EEE-168A-0C2F-538C9F0B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09BE2C7-6127-6424-A3FD-D79926644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9479" y="-1340"/>
            <a:ext cx="10300791" cy="685791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3C078FC-AF24-162C-C33A-6A7E82A0C38A}"/>
              </a:ext>
            </a:extLst>
          </p:cNvPr>
          <p:cNvSpPr/>
          <p:nvPr/>
        </p:nvSpPr>
        <p:spPr>
          <a:xfrm>
            <a:off x="5731565" y="5076496"/>
            <a:ext cx="1258957" cy="598449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76ACE6-B1FB-27DE-46FA-F2D619CC10B7}"/>
              </a:ext>
            </a:extLst>
          </p:cNvPr>
          <p:cNvSpPr/>
          <p:nvPr/>
        </p:nvSpPr>
        <p:spPr>
          <a:xfrm>
            <a:off x="5085521" y="5581735"/>
            <a:ext cx="546653" cy="598449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18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ED7287-7ECD-85FF-D224-EDCE87D5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6E54A43-2D6C-8D8C-DF30-3CC5B68B9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9016" y="358070"/>
            <a:ext cx="9198710" cy="6129337"/>
          </a:xfrm>
        </p:spPr>
      </p:pic>
    </p:spTree>
    <p:extLst>
      <p:ext uri="{BB962C8B-B14F-4D97-AF65-F5344CB8AC3E}">
        <p14:creationId xmlns:p14="http://schemas.microsoft.com/office/powerpoint/2010/main" val="1918497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6DE04-4562-3F0F-DF64-73A1A7476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Case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C26C1B-D382-D9F6-4913-881658853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68 </a:t>
            </a:r>
            <a:r>
              <a:rPr lang="en-US" dirty="0" err="1">
                <a:cs typeface="Calibri"/>
              </a:rPr>
              <a:t>yo</a:t>
            </a:r>
            <a:r>
              <a:rPr lang="en-US" dirty="0">
                <a:cs typeface="Calibri"/>
              </a:rPr>
              <a:t> M with CN VI palsy/sinus symptoms from </a:t>
            </a:r>
            <a:r>
              <a:rPr lang="en-US" dirty="0">
                <a:ea typeface="+mn-lt"/>
                <a:cs typeface="+mn-lt"/>
              </a:rPr>
              <a:t>nasopharyngeal carcinoma, non </a:t>
            </a:r>
            <a:r>
              <a:rPr lang="en-US" dirty="0" err="1">
                <a:ea typeface="+mn-lt"/>
                <a:cs typeface="+mn-lt"/>
              </a:rPr>
              <a:t>keratinzing</a:t>
            </a:r>
            <a:r>
              <a:rPr lang="en-US" dirty="0">
                <a:ea typeface="+mn-lt"/>
                <a:cs typeface="+mn-lt"/>
              </a:rPr>
              <a:t>, undifferentiated lymphoepithelial type, EBER positive, Stage IVA, cT4N2 Nasopharynx cancer, EBER positive</a:t>
            </a:r>
            <a:endParaRPr lang="en-US"/>
          </a:p>
          <a:p>
            <a:r>
              <a:rPr lang="en-US" dirty="0">
                <a:cs typeface="Calibri"/>
              </a:rPr>
              <a:t>Induction chemo with 3 cycles cisplatin/gemcitabine</a:t>
            </a:r>
          </a:p>
          <a:p>
            <a:pPr lvl="1"/>
            <a:r>
              <a:rPr lang="en-US" dirty="0">
                <a:cs typeface="Calibri"/>
              </a:rPr>
              <a:t>Cisplatin 100 mg/m2 q3 weeks for 3 cycles</a:t>
            </a:r>
          </a:p>
          <a:p>
            <a:pPr lvl="1"/>
            <a:r>
              <a:rPr lang="en-US" dirty="0">
                <a:cs typeface="Calibri"/>
              </a:rPr>
              <a:t>Gemcitabine 1000 mg/m2</a:t>
            </a:r>
          </a:p>
          <a:p>
            <a:r>
              <a:rPr lang="en-US" dirty="0">
                <a:cs typeface="Calibri"/>
              </a:rPr>
              <a:t>What toxicities would you watch for?</a:t>
            </a:r>
          </a:p>
        </p:txBody>
      </p:sp>
    </p:spTree>
    <p:extLst>
      <p:ext uri="{BB962C8B-B14F-4D97-AF65-F5344CB8AC3E}">
        <p14:creationId xmlns:p14="http://schemas.microsoft.com/office/powerpoint/2010/main" val="2111719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F62DD5-A325-415D-ADC9-0233BD5E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Case 1</a:t>
            </a:r>
            <a:endParaRPr lang="en-US" dirty="0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E3584239-C825-1D9B-7C97-BB9954DC3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4645" y="1825625"/>
            <a:ext cx="9362710" cy="4351338"/>
          </a:xfrm>
        </p:spPr>
      </p:pic>
    </p:spTree>
    <p:extLst>
      <p:ext uri="{BB962C8B-B14F-4D97-AF65-F5344CB8AC3E}">
        <p14:creationId xmlns:p14="http://schemas.microsoft.com/office/powerpoint/2010/main" val="3276734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6DE04-4562-3F0F-DF64-73A1A7476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Case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C26C1B-D382-D9F6-4913-881658853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68 </a:t>
            </a:r>
            <a:r>
              <a:rPr lang="en-US" dirty="0" err="1">
                <a:cs typeface="Calibri"/>
              </a:rPr>
              <a:t>yo</a:t>
            </a:r>
            <a:r>
              <a:rPr lang="en-US" dirty="0">
                <a:cs typeface="Calibri"/>
              </a:rPr>
              <a:t> M with CN VI palsy/sinus symptoms from </a:t>
            </a:r>
            <a:r>
              <a:rPr lang="en-US" dirty="0">
                <a:ea typeface="+mn-lt"/>
                <a:cs typeface="+mn-lt"/>
              </a:rPr>
              <a:t>nasopharyngeal carcinoma, non </a:t>
            </a:r>
            <a:r>
              <a:rPr lang="en-US" dirty="0" err="1">
                <a:ea typeface="+mn-lt"/>
                <a:cs typeface="+mn-lt"/>
              </a:rPr>
              <a:t>keratinzing</a:t>
            </a:r>
            <a:r>
              <a:rPr lang="en-US" dirty="0">
                <a:ea typeface="+mn-lt"/>
                <a:cs typeface="+mn-lt"/>
              </a:rPr>
              <a:t>, undifferentiated lymphoepithelial type, EBER positive, Stage IVA, cT4N2 Nasopharynx cancer, EBER positive</a:t>
            </a:r>
            <a:endParaRPr lang="en-US"/>
          </a:p>
          <a:p>
            <a:r>
              <a:rPr lang="en-US" dirty="0">
                <a:cs typeface="Calibri"/>
              </a:rPr>
              <a:t>Induction chemo with 3 cycles cisplatin/gemcitabine</a:t>
            </a:r>
          </a:p>
          <a:p>
            <a:pPr lvl="1"/>
            <a:r>
              <a:rPr lang="en-US" dirty="0">
                <a:cs typeface="Calibri"/>
              </a:rPr>
              <a:t>Cisplatin 100 mg/m2 q3 weeks for 3 cycles</a:t>
            </a:r>
          </a:p>
          <a:p>
            <a:pPr lvl="1"/>
            <a:r>
              <a:rPr lang="en-US" dirty="0">
                <a:cs typeface="Calibri"/>
              </a:rPr>
              <a:t>Gemcitabine 1000 mg/m2</a:t>
            </a:r>
          </a:p>
          <a:p>
            <a:r>
              <a:rPr lang="en-US" dirty="0">
                <a:cs typeface="Calibri"/>
              </a:rPr>
              <a:t>Completed Definitive </a:t>
            </a:r>
            <a:r>
              <a:rPr lang="en-US" dirty="0" err="1">
                <a:cs typeface="Calibri"/>
              </a:rPr>
              <a:t>chemoRT</a:t>
            </a:r>
            <a:r>
              <a:rPr lang="en-US" dirty="0">
                <a:cs typeface="Calibri"/>
              </a:rPr>
              <a:t> 66 Gy in 33 </a:t>
            </a:r>
            <a:r>
              <a:rPr lang="en-US" dirty="0" err="1">
                <a:cs typeface="Calibri"/>
              </a:rPr>
              <a:t>fx</a:t>
            </a:r>
            <a:r>
              <a:rPr lang="en-US" dirty="0">
                <a:cs typeface="Calibri"/>
              </a:rPr>
              <a:t> with concurrent cisplatin</a:t>
            </a:r>
          </a:p>
        </p:txBody>
      </p:sp>
    </p:spTree>
    <p:extLst>
      <p:ext uri="{BB962C8B-B14F-4D97-AF65-F5344CB8AC3E}">
        <p14:creationId xmlns:p14="http://schemas.microsoft.com/office/powerpoint/2010/main" val="2024798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AEB599-9EC5-174D-B720-370A66C5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300"/>
              <a:t>CT Simulation</a:t>
            </a:r>
            <a:endParaRPr lang="en-US"/>
          </a:p>
        </p:txBody>
      </p:sp>
      <p:pic>
        <p:nvPicPr>
          <p:cNvPr id="3" name="Picture 2" descr="A person lying in a ct scan machine&#10;&#10;Description automatically generated">
            <a:extLst>
              <a:ext uri="{FF2B5EF4-FFF2-40B4-BE49-F238E27FC236}">
                <a16:creationId xmlns:a16="http://schemas.microsoft.com/office/drawing/2014/main" xmlns="" id="{F72AA5DA-620F-546C-439B-93877FC7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05" y="267169"/>
            <a:ext cx="7205597" cy="48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95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D10973-7678-4907-BA6C-A569552C2007}"/>
              </a:ext>
            </a:extLst>
          </p:cNvPr>
          <p:cNvSpPr txBox="1"/>
          <p:nvPr/>
        </p:nvSpPr>
        <p:spPr>
          <a:xfrm flipH="1">
            <a:off x="653141" y="1480458"/>
            <a:ext cx="1128631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endParaRPr lang="en-US" sz="3200">
              <a:solidFill>
                <a:schemeClr val="tx2"/>
              </a:solidFill>
              <a:cs typeface="Times New Roman"/>
            </a:endParaRPr>
          </a:p>
          <a:p>
            <a:endParaRPr lang="en-US" sz="3200">
              <a:solidFill>
                <a:schemeClr val="tx2"/>
              </a:solidFill>
              <a:cs typeface="Times New Roman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7F3DBC0-4950-2B47-960A-BC3BE24E47B7}"/>
              </a:ext>
            </a:extLst>
          </p:cNvPr>
          <p:cNvCxnSpPr>
            <a:cxnSpLocks/>
          </p:cNvCxnSpPr>
          <p:nvPr/>
        </p:nvCxnSpPr>
        <p:spPr>
          <a:xfrm>
            <a:off x="4107400" y="6375048"/>
            <a:ext cx="0" cy="50548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3C6B1F7-AD10-B642-BF37-EE155B3D118D}"/>
              </a:ext>
            </a:extLst>
          </p:cNvPr>
          <p:cNvCxnSpPr>
            <a:cxnSpLocks/>
          </p:cNvCxnSpPr>
          <p:nvPr/>
        </p:nvCxnSpPr>
        <p:spPr>
          <a:xfrm>
            <a:off x="8181263" y="6397576"/>
            <a:ext cx="0" cy="48295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E5BDAF82-8F58-E790-DAAD-18852CB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Contours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68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0BDF5-29AA-6AD2-7671-A7F53A8F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Plan Review</a:t>
            </a:r>
            <a:endParaRPr lang="en-US" dirty="0"/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xmlns="" id="{8496E361-B818-446E-FC21-C3346BE98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" y="2901663"/>
            <a:ext cx="7325638" cy="3956539"/>
          </a:xfrm>
          <a:prstGeom prst="rect">
            <a:avLst/>
          </a:prstGeom>
        </p:spPr>
      </p:pic>
      <p:pic>
        <p:nvPicPr>
          <p:cNvPr id="4" name="Picture 3" descr="A table of numbers and symbols&#10;&#10;Description automatically generated">
            <a:extLst>
              <a:ext uri="{FF2B5EF4-FFF2-40B4-BE49-F238E27FC236}">
                <a16:creationId xmlns:a16="http://schemas.microsoft.com/office/drawing/2014/main" xmlns="" id="{BEDC1F9F-822A-6EAA-BE79-ADBB7F2D7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14" y="1648"/>
            <a:ext cx="7299542" cy="3253471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F2FB0E74-2C26-7943-4011-1CBBD98F1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010" y="467604"/>
            <a:ext cx="5697254" cy="5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D10973-7678-4907-BA6C-A569552C2007}"/>
              </a:ext>
            </a:extLst>
          </p:cNvPr>
          <p:cNvSpPr txBox="1"/>
          <p:nvPr/>
        </p:nvSpPr>
        <p:spPr>
          <a:xfrm flipH="1">
            <a:off x="653141" y="1480458"/>
            <a:ext cx="11286311" cy="19625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68 </a:t>
            </a:r>
            <a:r>
              <a:rPr lang="en-US" sz="2800" dirty="0" err="1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yo</a:t>
            </a: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 M with Blurry vision, double vision, sinus pressure, rhinitis, R eye discomfort and intermittent headaches. </a:t>
            </a:r>
            <a:endParaRPr lang="en-US" sz="3200" dirty="0">
              <a:solidFill>
                <a:schemeClr val="tx2"/>
              </a:solidFill>
              <a:latin typeface="Times New Roman"/>
              <a:ea typeface="+mn-lt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Neuro exam:</a:t>
            </a:r>
            <a:endParaRPr lang="en-US" sz="2800" dirty="0">
              <a:solidFill>
                <a:schemeClr val="tx2"/>
              </a:solidFill>
              <a:latin typeface="Calibri"/>
              <a:cs typeface="Calibri"/>
            </a:endParaRPr>
          </a:p>
          <a:p>
            <a:endParaRPr lang="en-US" sz="3200">
              <a:cs typeface="Times New Roman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7F3DBC0-4950-2B47-960A-BC3BE24E47B7}"/>
              </a:ext>
            </a:extLst>
          </p:cNvPr>
          <p:cNvCxnSpPr>
            <a:cxnSpLocks/>
          </p:cNvCxnSpPr>
          <p:nvPr/>
        </p:nvCxnSpPr>
        <p:spPr>
          <a:xfrm>
            <a:off x="4107400" y="6375048"/>
            <a:ext cx="0" cy="50548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3C6B1F7-AD10-B642-BF37-EE155B3D118D}"/>
              </a:ext>
            </a:extLst>
          </p:cNvPr>
          <p:cNvCxnSpPr>
            <a:cxnSpLocks/>
          </p:cNvCxnSpPr>
          <p:nvPr/>
        </p:nvCxnSpPr>
        <p:spPr>
          <a:xfrm>
            <a:off x="8181263" y="6397576"/>
            <a:ext cx="0" cy="48295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E5BDAF82-8F58-E790-DAAD-18852CB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Case I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BC8CD8-26C9-DF7E-652D-C0977A621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034" y="2936249"/>
            <a:ext cx="5951893" cy="3919462"/>
          </a:xfrm>
          <a:prstGeom prst="rect">
            <a:avLst/>
          </a:prstGeom>
        </p:spPr>
      </p:pic>
      <p:pic>
        <p:nvPicPr>
          <p:cNvPr id="4" name="Picture 3" descr="A collage of a person&amp;#39;s eyes&#10;&#10;Description automatically generated">
            <a:extLst>
              <a:ext uri="{FF2B5EF4-FFF2-40B4-BE49-F238E27FC236}">
                <a16:creationId xmlns:a16="http://schemas.microsoft.com/office/drawing/2014/main" xmlns="" id="{36F122E4-B1C4-305B-AA6D-BDA0E69E6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849" y="2939884"/>
            <a:ext cx="5117322" cy="39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7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0BDF5-29AA-6AD2-7671-A7F53A8F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Plan Review</a:t>
            </a:r>
            <a:endParaRPr lang="en-US" dirty="0"/>
          </a:p>
        </p:txBody>
      </p:sp>
      <p:pic>
        <p:nvPicPr>
          <p:cNvPr id="5" name="Picture 4" descr="A x-ray of a person&amp;#39;s neck&#10;&#10;Description automatically generated">
            <a:extLst>
              <a:ext uri="{FF2B5EF4-FFF2-40B4-BE49-F238E27FC236}">
                <a16:creationId xmlns:a16="http://schemas.microsoft.com/office/drawing/2014/main" xmlns="" id="{10C8DFF8-AB38-7212-C07F-2CDFEA901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9" r="-51" b="152"/>
          <a:stretch/>
        </p:blipFill>
        <p:spPr>
          <a:xfrm>
            <a:off x="1044" y="808292"/>
            <a:ext cx="8713238" cy="3753958"/>
          </a:xfrm>
          <a:prstGeom prst="rect">
            <a:avLst/>
          </a:prstGeom>
        </p:spPr>
      </p:pic>
      <p:pic>
        <p:nvPicPr>
          <p:cNvPr id="6" name="Picture 5" descr="A close-up of a human body&#10;&#10;Description automatically generated">
            <a:extLst>
              <a:ext uri="{FF2B5EF4-FFF2-40B4-BE49-F238E27FC236}">
                <a16:creationId xmlns:a16="http://schemas.microsoft.com/office/drawing/2014/main" xmlns="" id="{68E8F3B5-346E-E2EE-FAAF-8E7127FE3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1" r="-41" b="-167"/>
          <a:stretch/>
        </p:blipFill>
        <p:spPr>
          <a:xfrm>
            <a:off x="3941524" y="763243"/>
            <a:ext cx="8252411" cy="38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47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AEB599-9EC5-174D-B720-370A66C5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300"/>
              <a:t>Toxicity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27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F7EEA-A9BB-3F20-0AD5-CDC68FF59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table of medical information&#10;&#10;Description automatically generated">
            <a:extLst>
              <a:ext uri="{FF2B5EF4-FFF2-40B4-BE49-F238E27FC236}">
                <a16:creationId xmlns:a16="http://schemas.microsoft.com/office/drawing/2014/main" xmlns="" id="{E5C743E9-EB11-3027-FE08-3905D17B9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8" b="35270"/>
          <a:stretch/>
        </p:blipFill>
        <p:spPr>
          <a:xfrm>
            <a:off x="222855" y="1303855"/>
            <a:ext cx="6198485" cy="45528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B2ACE05-02DF-BDDD-763F-3450ED5F9C21}"/>
              </a:ext>
            </a:extLst>
          </p:cNvPr>
          <p:cNvGrpSpPr/>
          <p:nvPr/>
        </p:nvGrpSpPr>
        <p:grpSpPr>
          <a:xfrm>
            <a:off x="6358961" y="1303855"/>
            <a:ext cx="5647037" cy="2717610"/>
            <a:chOff x="7431776" y="1033145"/>
            <a:chExt cx="4123038" cy="19856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E226A94-79BD-4F1D-91B4-C1C62AFD3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4529" b="4609"/>
            <a:stretch/>
          </p:blipFill>
          <p:spPr>
            <a:xfrm>
              <a:off x="7431777" y="1474303"/>
              <a:ext cx="4123037" cy="1544532"/>
            </a:xfrm>
            <a:prstGeom prst="rect">
              <a:avLst/>
            </a:prstGeom>
          </p:spPr>
        </p:pic>
        <p:pic>
          <p:nvPicPr>
            <p:cNvPr id="5" name="Picture 4" descr="A table of medical information&#10;&#10;Description automatically generated">
              <a:extLst>
                <a:ext uri="{FF2B5EF4-FFF2-40B4-BE49-F238E27FC236}">
                  <a16:creationId xmlns:a16="http://schemas.microsoft.com/office/drawing/2014/main" xmlns="" id="{E813D9F4-851F-654D-61BF-638708A1B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208" b="86974"/>
            <a:stretch/>
          </p:blipFill>
          <p:spPr>
            <a:xfrm>
              <a:off x="7431776" y="1033145"/>
              <a:ext cx="4123037" cy="4412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56D79D-A7FB-6897-7DE0-61D092F4F020}"/>
              </a:ext>
            </a:extLst>
          </p:cNvPr>
          <p:cNvSpPr/>
          <p:nvPr/>
        </p:nvSpPr>
        <p:spPr>
          <a:xfrm>
            <a:off x="427622" y="3716254"/>
            <a:ext cx="5867400" cy="242637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95DC7B8-41FB-7CEC-ECA8-F75C212885C1}"/>
              </a:ext>
            </a:extLst>
          </p:cNvPr>
          <p:cNvSpPr/>
          <p:nvPr/>
        </p:nvSpPr>
        <p:spPr>
          <a:xfrm>
            <a:off x="6593806" y="2813885"/>
            <a:ext cx="5245769" cy="212559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1E90741-75F5-8C63-0492-A4812A395DFD}"/>
              </a:ext>
            </a:extLst>
          </p:cNvPr>
          <p:cNvSpPr/>
          <p:nvPr/>
        </p:nvSpPr>
        <p:spPr>
          <a:xfrm>
            <a:off x="6593806" y="3024437"/>
            <a:ext cx="5245769" cy="212559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709732-6EDC-10F0-D828-3E061E3922AA}"/>
              </a:ext>
            </a:extLst>
          </p:cNvPr>
          <p:cNvSpPr/>
          <p:nvPr/>
        </p:nvSpPr>
        <p:spPr>
          <a:xfrm>
            <a:off x="427621" y="5400674"/>
            <a:ext cx="5867400" cy="212559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A31C88A-AECA-99AD-8DEB-451DE787AECE}"/>
              </a:ext>
            </a:extLst>
          </p:cNvPr>
          <p:cNvSpPr/>
          <p:nvPr/>
        </p:nvSpPr>
        <p:spPr>
          <a:xfrm>
            <a:off x="427621" y="2452937"/>
            <a:ext cx="5867400" cy="212559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14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ED9E9A-1DBF-630D-6F3B-43C01CD5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Follow up</a:t>
            </a:r>
            <a:endParaRPr lang="en-US" dirty="0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A34A1351-0FC0-2DDC-4EAE-14219E9DB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76" y="2069102"/>
            <a:ext cx="12194150" cy="4392868"/>
          </a:xfrm>
        </p:spPr>
      </p:pic>
    </p:spTree>
    <p:extLst>
      <p:ext uri="{BB962C8B-B14F-4D97-AF65-F5344CB8AC3E}">
        <p14:creationId xmlns:p14="http://schemas.microsoft.com/office/powerpoint/2010/main" val="3670374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17E842-3648-32DB-A587-FFB2538A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BAD1A144-B2C3-ECFE-8602-F20B6D3A9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5" y="835"/>
            <a:ext cx="12129851" cy="6847890"/>
          </a:xfrm>
        </p:spPr>
      </p:pic>
    </p:spTree>
    <p:extLst>
      <p:ext uri="{BB962C8B-B14F-4D97-AF65-F5344CB8AC3E}">
        <p14:creationId xmlns:p14="http://schemas.microsoft.com/office/powerpoint/2010/main" val="3912852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DB428-CD52-141E-EF6E-215F0F4C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Case 1: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86CFB4-24BC-8CFF-9D10-C7FDB357C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What if our patient had: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T1-2N0 – RT alone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T1-2, N1 – </a:t>
            </a:r>
            <a:r>
              <a:rPr lang="en-US" dirty="0" err="1">
                <a:ea typeface="+mn-lt"/>
                <a:cs typeface="+mn-lt"/>
              </a:rPr>
              <a:t>chemoRT</a:t>
            </a:r>
            <a:r>
              <a:rPr lang="en-US" dirty="0">
                <a:ea typeface="+mn-lt"/>
                <a:cs typeface="+mn-lt"/>
              </a:rPr>
              <a:t> alone (induction could be considered)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T3 or N2-3 – induction chemo f/b </a:t>
            </a:r>
            <a:r>
              <a:rPr lang="en-US" dirty="0" err="1">
                <a:ea typeface="+mn-lt"/>
                <a:cs typeface="+mn-lt"/>
              </a:rPr>
              <a:t>chemoRT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733287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511E69-1AF1-DE4A-904E-74FA7D6B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9091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FD8BB6-9A1C-5D45-A5EB-FF430D93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Anatomy: Cavernous Sinus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50FA42-553A-33C7-F93C-C6E7CBCC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893"/>
            <a:ext cx="10720039" cy="15821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Most commonly involved cranial nerves: </a:t>
            </a:r>
            <a:r>
              <a:rPr lang="en-US" b="1" dirty="0">
                <a:cs typeface="Calibri"/>
              </a:rPr>
              <a:t>CN V and CN VI </a:t>
            </a:r>
            <a:r>
              <a:rPr lang="en-US" dirty="0">
                <a:cs typeface="Calibri"/>
              </a:rPr>
              <a:t>via erosion of the sphenoid bone 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DFFA9C35-2B7C-EC8A-8E52-9494DA688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52" y="2230344"/>
            <a:ext cx="7138638" cy="46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95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D10973-7678-4907-BA6C-A569552C2007}"/>
              </a:ext>
            </a:extLst>
          </p:cNvPr>
          <p:cNvSpPr txBox="1"/>
          <p:nvPr/>
        </p:nvSpPr>
        <p:spPr>
          <a:xfrm flipH="1">
            <a:off x="653141" y="1480458"/>
            <a:ext cx="11286311" cy="299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68 </a:t>
            </a:r>
            <a:r>
              <a:rPr lang="en-US" sz="2800" dirty="0" err="1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yo</a:t>
            </a: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 M with Blurry vision, double vision, sinus pressure, rhinitis, R eye discomfort and intermittent headaches. </a:t>
            </a:r>
            <a:endParaRPr lang="en-US" sz="3200" dirty="0">
              <a:solidFill>
                <a:schemeClr val="tx2"/>
              </a:solidFill>
              <a:latin typeface="Times New Roman"/>
              <a:ea typeface="+mn-lt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Neuro exam with CN VI palsy.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2"/>
                </a:solidFill>
                <a:latin typeface="Calibri"/>
                <a:ea typeface="+mn-lt"/>
                <a:cs typeface="Calibri"/>
              </a:rPr>
              <a:t>CT/MR orbit with large infiltrative central skull base mass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schemeClr val="tx2"/>
              </a:solidFill>
              <a:latin typeface="Calibri"/>
              <a:cs typeface="Calibri"/>
            </a:endParaRPr>
          </a:p>
          <a:p>
            <a:endParaRPr lang="en-US" sz="3200">
              <a:cs typeface="Times New Roman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7F3DBC0-4950-2B47-960A-BC3BE24E47B7}"/>
              </a:ext>
            </a:extLst>
          </p:cNvPr>
          <p:cNvCxnSpPr>
            <a:cxnSpLocks/>
          </p:cNvCxnSpPr>
          <p:nvPr/>
        </p:nvCxnSpPr>
        <p:spPr>
          <a:xfrm>
            <a:off x="4107400" y="6375048"/>
            <a:ext cx="0" cy="50548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3C6B1F7-AD10-B642-BF37-EE155B3D118D}"/>
              </a:ext>
            </a:extLst>
          </p:cNvPr>
          <p:cNvCxnSpPr>
            <a:cxnSpLocks/>
          </p:cNvCxnSpPr>
          <p:nvPr/>
        </p:nvCxnSpPr>
        <p:spPr>
          <a:xfrm>
            <a:off x="8181263" y="6397576"/>
            <a:ext cx="0" cy="48295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E5BDAF82-8F58-E790-DAAD-18852CB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Case 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5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6D731904-7733-45B0-902C-289497204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504E6397-35D7-4AEC-9DA9-B7F6B12B8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D1762-9E18-2E58-CFDF-B62705B8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Anatomy</a:t>
            </a:r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9E22C3F-90A3-C2D0-BAB9-EDEA90DC9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13" b="2621"/>
          <a:stretch/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BA88D365-F21B-00EB-6E3D-FEC7842ED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40" r="1" b="1"/>
          <a:stretch/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2C5A04F-2AEB-4631-8314-A8B812E1E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B2B1C70-BF3F-41BD-871B-63D8F911F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18D54B-0B2C-C181-67C3-3157FF49CAC2}"/>
              </a:ext>
            </a:extLst>
          </p:cNvPr>
          <p:cNvSpPr txBox="1"/>
          <p:nvPr/>
        </p:nvSpPr>
        <p:spPr>
          <a:xfrm>
            <a:off x="5349240" y="4440602"/>
            <a:ext cx="6007608" cy="16459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Boundaries: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Anterior: Posterior edge of nasal cavity; Posterior choanae</a:t>
            </a:r>
            <a:endParaRPr lang="en-US" sz="140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Posterior:  Vertebrae (C1-2)/prevertebral muscles</a:t>
            </a:r>
            <a:endParaRPr lang="en-US" sz="140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Superior: Skull base</a:t>
            </a:r>
            <a:endParaRPr lang="en-US" sz="140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Inferior: Soft palate</a:t>
            </a:r>
            <a:endParaRPr lang="en-US" sz="140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Lateral walls: Parapharyngeal tissue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09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D65FD99-9820-2324-840E-04F951BA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8C662F7-409E-C5B6-DC33-0E730311327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333" kern="1200" cap="all" baseline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Case 1: CT/MR </a:t>
            </a:r>
            <a:endParaRPr lang="en-US"/>
          </a:p>
        </p:txBody>
      </p:sp>
      <p:pic>
        <p:nvPicPr>
          <p:cNvPr id="12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xmlns="" id="{5B40D934-B636-B142-D986-C825E840C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52" y="1825625"/>
            <a:ext cx="9649495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50997" y="1953475"/>
            <a:ext cx="769750" cy="720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97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D65FD99-9820-2324-840E-04F951BA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FB175A3-EAF1-FDBC-B25C-5EBA11A3993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333" kern="1200" cap="all" baseline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Case 1: CT</a:t>
            </a:r>
            <a:endParaRPr lang="en-US" dirty="0"/>
          </a:p>
        </p:txBody>
      </p:sp>
      <p:pic>
        <p:nvPicPr>
          <p:cNvPr id="6" name="Picture 4" descr="A close-up of a ct scan&#10;&#10;Description automatically generated">
            <a:extLst>
              <a:ext uri="{FF2B5EF4-FFF2-40B4-BE49-F238E27FC236}">
                <a16:creationId xmlns:a16="http://schemas.microsoft.com/office/drawing/2014/main" xmlns="" id="{3C954FE4-D0C9-0273-1A05-9E5DE6484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33" y="1502228"/>
            <a:ext cx="5484125" cy="4922620"/>
          </a:xfrm>
          <a:prstGeom prst="rect">
            <a:avLst/>
          </a:prstGeom>
        </p:spPr>
      </p:pic>
      <p:pic>
        <p:nvPicPr>
          <p:cNvPr id="8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79EC374-67BE-3C5B-30E9-2F2D8BDA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893" y="1462069"/>
            <a:ext cx="5450005" cy="49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3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D65FD99-9820-2324-840E-04F951BA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3DB8160-60BA-6217-67F4-143960D035E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333" kern="1200" cap="all" baseline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cs typeface="Calibri Light"/>
              </a:rPr>
              <a:t>Case 1: CT </a:t>
            </a:r>
            <a:endParaRPr lang="en-US" dirty="0"/>
          </a:p>
        </p:txBody>
      </p:sp>
      <p:pic>
        <p:nvPicPr>
          <p:cNvPr id="6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459CA071-2682-2980-262D-D2F0CC2A2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26" y="1825625"/>
            <a:ext cx="96365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5837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RegularSeedRightStep">
      <a:dk1>
        <a:srgbClr val="000000"/>
      </a:dk1>
      <a:lt1>
        <a:srgbClr val="FFFFFF"/>
      </a:lt1>
      <a:dk2>
        <a:srgbClr val="1F2239"/>
      </a:dk2>
      <a:lt2>
        <a:srgbClr val="E8E4E2"/>
      </a:lt2>
      <a:accent1>
        <a:srgbClr val="29A4E7"/>
      </a:accent1>
      <a:accent2>
        <a:srgbClr val="1743D5"/>
      </a:accent2>
      <a:accent3>
        <a:srgbClr val="4C29E7"/>
      </a:accent3>
      <a:accent4>
        <a:srgbClr val="8917D5"/>
      </a:accent4>
      <a:accent5>
        <a:srgbClr val="E729E3"/>
      </a:accent5>
      <a:accent6>
        <a:srgbClr val="D51782"/>
      </a:accent6>
      <a:hlink>
        <a:srgbClr val="BF6C3F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Custom Design">
  <a:themeElements>
    <a:clrScheme name="Custom 2">
      <a:dk1>
        <a:srgbClr val="006F66"/>
      </a:dk1>
      <a:lt1>
        <a:srgbClr val="FFFFFF"/>
      </a:lt1>
      <a:dk2>
        <a:srgbClr val="000000"/>
      </a:dk2>
      <a:lt2>
        <a:srgbClr val="F8F8F8"/>
      </a:lt2>
      <a:accent1>
        <a:srgbClr val="DFC328"/>
      </a:accent1>
      <a:accent2>
        <a:srgbClr val="7B246E"/>
      </a:accent2>
      <a:accent3>
        <a:srgbClr val="326295"/>
      </a:accent3>
      <a:accent4>
        <a:srgbClr val="28B679"/>
      </a:accent4>
      <a:accent5>
        <a:srgbClr val="418FDE"/>
      </a:accent5>
      <a:accent6>
        <a:srgbClr val="F37D4D"/>
      </a:accent6>
      <a:hlink>
        <a:srgbClr val="00BF6F"/>
      </a:hlink>
      <a:folHlink>
        <a:srgbClr val="9BE3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CW Institutional Presentation 1 16 18" id="{A0D111A3-8EF8-2941-B65F-418896254592}" vid="{727FE50F-7B13-8344-9663-9A5442E3AFEC}"/>
    </a:ext>
  </a:extLst>
</a:theme>
</file>

<file path=ppt/theme/theme3.xml><?xml version="1.0" encoding="utf-8"?>
<a:theme xmlns:a="http://schemas.openxmlformats.org/drawingml/2006/main" name="Custom Design">
  <a:themeElements>
    <a:clrScheme name="Custom 2">
      <a:dk1>
        <a:srgbClr val="006F66"/>
      </a:dk1>
      <a:lt1>
        <a:srgbClr val="FFFFFF"/>
      </a:lt1>
      <a:dk2>
        <a:srgbClr val="000000"/>
      </a:dk2>
      <a:lt2>
        <a:srgbClr val="F8F8F8"/>
      </a:lt2>
      <a:accent1>
        <a:srgbClr val="DFC328"/>
      </a:accent1>
      <a:accent2>
        <a:srgbClr val="7B246E"/>
      </a:accent2>
      <a:accent3>
        <a:srgbClr val="326295"/>
      </a:accent3>
      <a:accent4>
        <a:srgbClr val="28B679"/>
      </a:accent4>
      <a:accent5>
        <a:srgbClr val="418FDE"/>
      </a:accent5>
      <a:accent6>
        <a:srgbClr val="F37D4D"/>
      </a:accent6>
      <a:hlink>
        <a:srgbClr val="00BF6F"/>
      </a:hlink>
      <a:folHlink>
        <a:srgbClr val="9BE3B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CW Institutional Presentation 1 16 18" id="{A0D111A3-8EF8-2941-B65F-418896254592}" vid="{BB548178-21A8-4449-BC2A-467F2E3ED0A6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561</Words>
  <Application>Microsoft Macintosh PowerPoint</Application>
  <PresentationFormat>Widescreen</PresentationFormat>
  <Paragraphs>154</Paragraphs>
  <Slides>36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Calibri</vt:lpstr>
      <vt:lpstr>Calibri Light</vt:lpstr>
      <vt:lpstr>Franklin Gothic Book</vt:lpstr>
      <vt:lpstr>Gill Sans MT</vt:lpstr>
      <vt:lpstr>Goudy Old Style</vt:lpstr>
      <vt:lpstr>Lucida Grande</vt:lpstr>
      <vt:lpstr>Times New Roman</vt:lpstr>
      <vt:lpstr>Wingdings</vt:lpstr>
      <vt:lpstr>Arial</vt:lpstr>
      <vt:lpstr>ClassicFrameVTI</vt:lpstr>
      <vt:lpstr>1_Custom Design</vt:lpstr>
      <vt:lpstr>Custom Design</vt:lpstr>
      <vt:lpstr>office theme</vt:lpstr>
      <vt:lpstr>Cancer Center Symposium 2023</vt:lpstr>
      <vt:lpstr>Case I</vt:lpstr>
      <vt:lpstr>Case I</vt:lpstr>
      <vt:lpstr>Anatomy: Cavernous Sinus</vt:lpstr>
      <vt:lpstr>Case I</vt:lpstr>
      <vt:lpstr>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I</vt:lpstr>
      <vt:lpstr>FLL (flexible fiberoptic laryngoscopy)</vt:lpstr>
      <vt:lpstr>Pathology</vt:lpstr>
      <vt:lpstr>Case I</vt:lpstr>
      <vt:lpstr>PowerPoint Presentation</vt:lpstr>
      <vt:lpstr>Work Up:</vt:lpstr>
      <vt:lpstr>Case 1: Staging</vt:lpstr>
      <vt:lpstr>PowerPoint Presentation</vt:lpstr>
      <vt:lpstr>Case 1: Management</vt:lpstr>
      <vt:lpstr>PowerPoint Presentation</vt:lpstr>
      <vt:lpstr>PowerPoint Presentation</vt:lpstr>
      <vt:lpstr>PowerPoint Presentation</vt:lpstr>
      <vt:lpstr>Case 1</vt:lpstr>
      <vt:lpstr>Case 1</vt:lpstr>
      <vt:lpstr>Case 1</vt:lpstr>
      <vt:lpstr>CT Simulation</vt:lpstr>
      <vt:lpstr>Contours</vt:lpstr>
      <vt:lpstr>Plan Review</vt:lpstr>
      <vt:lpstr>Plan Review</vt:lpstr>
      <vt:lpstr>Toxicity</vt:lpstr>
      <vt:lpstr>PowerPoint Presentation</vt:lpstr>
      <vt:lpstr>Follow up</vt:lpstr>
      <vt:lpstr>PowerPoint Presentation</vt:lpstr>
      <vt:lpstr>Case 1:</vt:lpstr>
      <vt:lpstr>Questions?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Schottstaedt, Aronne</cp:lastModifiedBy>
  <cp:revision>275</cp:revision>
  <dcterms:created xsi:type="dcterms:W3CDTF">2022-08-22T21:32:55Z</dcterms:created>
  <dcterms:modified xsi:type="dcterms:W3CDTF">2025-03-26T14:30:41Z</dcterms:modified>
</cp:coreProperties>
</file>