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73" r:id="rId5"/>
  </p:sldMasterIdLst>
  <p:notesMasterIdLst>
    <p:notesMasterId r:id="rId13"/>
  </p:notesMasterIdLst>
  <p:sldIdLst>
    <p:sldId id="1722" r:id="rId6"/>
    <p:sldId id="1734" r:id="rId7"/>
    <p:sldId id="1735" r:id="rId8"/>
    <p:sldId id="1736" r:id="rId9"/>
    <p:sldId id="1737" r:id="rId10"/>
    <p:sldId id="1728" r:id="rId11"/>
    <p:sldId id="1725" r:id="rId1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76" userDrawn="1">
          <p15:clr>
            <a:srgbClr val="A4A3A4"/>
          </p15:clr>
        </p15:guide>
        <p15:guide id="2" pos="393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1313"/>
    <a:srgbClr val="006F66"/>
    <a:srgbClr val="00984D"/>
    <a:srgbClr val="FF8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054F15-41B4-484D-A0BD-6D9D69DCCFDC}" v="861" dt="2023-09-21T02:40:34.1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61"/>
    <p:restoredTop sz="85306" autoAdjust="0"/>
  </p:normalViewPr>
  <p:slideViewPr>
    <p:cSldViewPr snapToGrid="0" snapToObjects="1" showGuides="1">
      <p:cViewPr varScale="1">
        <p:scale>
          <a:sx n="123" d="100"/>
          <a:sy n="123" d="100"/>
        </p:scale>
        <p:origin x="1608" y="108"/>
      </p:cViewPr>
      <p:guideLst>
        <p:guide orient="horz" pos="1476"/>
        <p:guide pos="393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CBEFDF-C697-4847-9FE2-060A6CB7B883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880E21-DC9C-CD46-84FF-7EFCE88950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523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880E21-DC9C-CD46-84FF-7EFCE889506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901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Break here for hands on D&amp;C and bleeding management demo/hands 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880E21-DC9C-CD46-84FF-7EFCE889506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3053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880E21-DC9C-CD46-84FF-7EFCE889506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154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D5445FCC-C815-C646-A42C-20D38F125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386" y="126633"/>
            <a:ext cx="8605939" cy="3659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HEADLINE COPY</a:t>
            </a:r>
          </a:p>
        </p:txBody>
      </p:sp>
    </p:spTree>
    <p:extLst>
      <p:ext uri="{BB962C8B-B14F-4D97-AF65-F5344CB8AC3E}">
        <p14:creationId xmlns:p14="http://schemas.microsoft.com/office/powerpoint/2010/main" val="3652506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00522-8F34-E14B-BB6F-FBE14C4D9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01090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person&#10;&#10;Description automatically generated">
            <a:extLst>
              <a:ext uri="{FF2B5EF4-FFF2-40B4-BE49-F238E27FC236}">
                <a16:creationId xmlns:a16="http://schemas.microsoft.com/office/drawing/2014/main" id="{B997991F-EA3E-D946-8551-5828338131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9077" y="3627503"/>
            <a:ext cx="8229600" cy="412426"/>
          </a:xfrm>
        </p:spPr>
        <p:txBody>
          <a:bodyPr anchor="t" anchorCtr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PRESENTATION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9077" y="4115059"/>
            <a:ext cx="8229600" cy="180756"/>
          </a:xfrm>
        </p:spPr>
        <p:txBody>
          <a:bodyPr anchor="t" anchorCtr="0">
            <a:noAutofit/>
          </a:bodyPr>
          <a:lstStyle>
            <a:lvl1pPr marL="0" indent="0">
              <a:lnSpc>
                <a:spcPct val="50000"/>
              </a:lnSpc>
              <a:buFontTx/>
              <a:buNone/>
              <a:defRPr sz="1500" b="0" i="1" baseline="0">
                <a:solidFill>
                  <a:schemeClr val="bg1"/>
                </a:solidFill>
                <a:latin typeface="Franklin Gothic Book"/>
              </a:defRPr>
            </a:lvl1pPr>
            <a:lvl2pPr marL="457200" indent="0">
              <a:lnSpc>
                <a:spcPct val="100000"/>
              </a:lnSpc>
              <a:buFontTx/>
              <a:buNone/>
              <a:defRPr sz="1500" b="0" i="1">
                <a:solidFill>
                  <a:schemeClr val="bg1"/>
                </a:solidFill>
                <a:latin typeface="Franklin Gothic Book"/>
              </a:defRPr>
            </a:lvl2pPr>
            <a:lvl3pPr marL="914400" indent="0">
              <a:lnSpc>
                <a:spcPct val="100000"/>
              </a:lnSpc>
              <a:buFontTx/>
              <a:buNone/>
              <a:defRPr sz="1500" b="0" i="1">
                <a:solidFill>
                  <a:schemeClr val="bg1"/>
                </a:solidFill>
                <a:latin typeface="Franklin Gothic Book"/>
              </a:defRPr>
            </a:lvl3pPr>
            <a:lvl4pPr marL="1371600" indent="0">
              <a:lnSpc>
                <a:spcPct val="100000"/>
              </a:lnSpc>
              <a:buFontTx/>
              <a:buNone/>
              <a:defRPr sz="1500" b="0" i="1">
                <a:solidFill>
                  <a:schemeClr val="bg1"/>
                </a:solidFill>
                <a:latin typeface="Franklin Gothic Book"/>
              </a:defRPr>
            </a:lvl4pPr>
            <a:lvl5pPr marL="1828800" indent="0">
              <a:lnSpc>
                <a:spcPct val="100000"/>
              </a:lnSpc>
              <a:buFontTx/>
              <a:buNone/>
              <a:defRPr sz="1500" b="0" i="1">
                <a:solidFill>
                  <a:schemeClr val="bg1"/>
                </a:solidFill>
                <a:latin typeface="Franklin Gothic Book"/>
              </a:defRPr>
            </a:lvl5pPr>
          </a:lstStyle>
          <a:p>
            <a:pPr lvl="0"/>
            <a:r>
              <a:rPr lang="en-US" dirty="0"/>
              <a:t>Event for Presentation, Name of Presenter</a:t>
            </a:r>
          </a:p>
          <a:p>
            <a:pPr lvl="0"/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1" hasCustomPrompt="1"/>
          </p:nvPr>
        </p:nvSpPr>
        <p:spPr>
          <a:xfrm>
            <a:off x="645598" y="4326673"/>
            <a:ext cx="8229600" cy="180756"/>
          </a:xfrm>
        </p:spPr>
        <p:txBody>
          <a:bodyPr anchor="t" anchorCtr="0">
            <a:noAutofit/>
          </a:bodyPr>
          <a:lstStyle>
            <a:lvl1pPr marL="0" indent="0">
              <a:lnSpc>
                <a:spcPct val="50000"/>
              </a:lnSpc>
              <a:buFontTx/>
              <a:buNone/>
              <a:defRPr sz="1100" b="0" i="0" baseline="0">
                <a:solidFill>
                  <a:schemeClr val="bg1"/>
                </a:solidFill>
                <a:latin typeface="Franklin Gothic Book"/>
              </a:defRPr>
            </a:lvl1pPr>
            <a:lvl2pPr marL="457200" indent="0">
              <a:lnSpc>
                <a:spcPct val="100000"/>
              </a:lnSpc>
              <a:buFontTx/>
              <a:buNone/>
              <a:defRPr sz="1500" b="0" i="1">
                <a:solidFill>
                  <a:schemeClr val="bg1"/>
                </a:solidFill>
                <a:latin typeface="Franklin Gothic Book"/>
              </a:defRPr>
            </a:lvl2pPr>
            <a:lvl3pPr marL="914400" indent="0">
              <a:lnSpc>
                <a:spcPct val="100000"/>
              </a:lnSpc>
              <a:buFontTx/>
              <a:buNone/>
              <a:defRPr sz="1500" b="0" i="1">
                <a:solidFill>
                  <a:schemeClr val="bg1"/>
                </a:solidFill>
                <a:latin typeface="Franklin Gothic Book"/>
              </a:defRPr>
            </a:lvl3pPr>
            <a:lvl4pPr marL="1371600" indent="0">
              <a:lnSpc>
                <a:spcPct val="100000"/>
              </a:lnSpc>
              <a:buFontTx/>
              <a:buNone/>
              <a:defRPr sz="1500" b="0" i="1">
                <a:solidFill>
                  <a:schemeClr val="bg1"/>
                </a:solidFill>
                <a:latin typeface="Franklin Gothic Book"/>
              </a:defRPr>
            </a:lvl4pPr>
            <a:lvl5pPr marL="1828800" indent="0">
              <a:lnSpc>
                <a:spcPct val="100000"/>
              </a:lnSpc>
              <a:buFontTx/>
              <a:buNone/>
              <a:defRPr sz="1500" b="0" i="1">
                <a:solidFill>
                  <a:schemeClr val="bg1"/>
                </a:solidFill>
                <a:latin typeface="Franklin Gothic Book"/>
              </a:defRPr>
            </a:lvl5pPr>
          </a:lstStyle>
          <a:p>
            <a:pPr lvl="0"/>
            <a:r>
              <a:rPr lang="en-US" dirty="0"/>
              <a:t>April 1, 2021</a:t>
            </a:r>
          </a:p>
        </p:txBody>
      </p:sp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0586B6F9-BD71-9F4B-8221-C6A9C373F6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2046" y="211127"/>
            <a:ext cx="1473134" cy="110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68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erson&#10;&#10;Description automatically generated">
            <a:extLst>
              <a:ext uri="{FF2B5EF4-FFF2-40B4-BE49-F238E27FC236}">
                <a16:creationId xmlns:a16="http://schemas.microsoft.com/office/drawing/2014/main" id="{0CDF51A2-5D5E-634C-9AB7-2B642A3FBE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9077" y="3627503"/>
            <a:ext cx="8229600" cy="412426"/>
          </a:xfrm>
        </p:spPr>
        <p:txBody>
          <a:bodyPr anchor="t" anchorCtr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PRESENTATION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9077" y="4115059"/>
            <a:ext cx="8229600" cy="180756"/>
          </a:xfrm>
        </p:spPr>
        <p:txBody>
          <a:bodyPr anchor="t" anchorCtr="0">
            <a:noAutofit/>
          </a:bodyPr>
          <a:lstStyle>
            <a:lvl1pPr marL="0" indent="0">
              <a:lnSpc>
                <a:spcPct val="50000"/>
              </a:lnSpc>
              <a:buFontTx/>
              <a:buNone/>
              <a:defRPr sz="1500" b="0" i="1" baseline="0">
                <a:solidFill>
                  <a:schemeClr val="bg1"/>
                </a:solidFill>
                <a:latin typeface="Franklin Gothic Book"/>
              </a:defRPr>
            </a:lvl1pPr>
            <a:lvl2pPr marL="457200" indent="0">
              <a:lnSpc>
                <a:spcPct val="100000"/>
              </a:lnSpc>
              <a:buFontTx/>
              <a:buNone/>
              <a:defRPr sz="1500" b="0" i="1">
                <a:solidFill>
                  <a:schemeClr val="bg1"/>
                </a:solidFill>
                <a:latin typeface="Franklin Gothic Book"/>
              </a:defRPr>
            </a:lvl2pPr>
            <a:lvl3pPr marL="914400" indent="0">
              <a:lnSpc>
                <a:spcPct val="100000"/>
              </a:lnSpc>
              <a:buFontTx/>
              <a:buNone/>
              <a:defRPr sz="1500" b="0" i="1">
                <a:solidFill>
                  <a:schemeClr val="bg1"/>
                </a:solidFill>
                <a:latin typeface="Franklin Gothic Book"/>
              </a:defRPr>
            </a:lvl3pPr>
            <a:lvl4pPr marL="1371600" indent="0">
              <a:lnSpc>
                <a:spcPct val="100000"/>
              </a:lnSpc>
              <a:buFontTx/>
              <a:buNone/>
              <a:defRPr sz="1500" b="0" i="1">
                <a:solidFill>
                  <a:schemeClr val="bg1"/>
                </a:solidFill>
                <a:latin typeface="Franklin Gothic Book"/>
              </a:defRPr>
            </a:lvl4pPr>
            <a:lvl5pPr marL="1828800" indent="0">
              <a:lnSpc>
                <a:spcPct val="100000"/>
              </a:lnSpc>
              <a:buFontTx/>
              <a:buNone/>
              <a:defRPr sz="1500" b="0" i="1">
                <a:solidFill>
                  <a:schemeClr val="bg1"/>
                </a:solidFill>
                <a:latin typeface="Franklin Gothic Book"/>
              </a:defRPr>
            </a:lvl5pPr>
          </a:lstStyle>
          <a:p>
            <a:pPr lvl="0"/>
            <a:r>
              <a:rPr lang="en-US" dirty="0"/>
              <a:t>Event for Presentation, Name of Presenter</a:t>
            </a:r>
          </a:p>
          <a:p>
            <a:pPr lvl="0"/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1" hasCustomPrompt="1"/>
          </p:nvPr>
        </p:nvSpPr>
        <p:spPr>
          <a:xfrm>
            <a:off x="645598" y="4326673"/>
            <a:ext cx="8229600" cy="180756"/>
          </a:xfrm>
        </p:spPr>
        <p:txBody>
          <a:bodyPr anchor="t" anchorCtr="0">
            <a:noAutofit/>
          </a:bodyPr>
          <a:lstStyle>
            <a:lvl1pPr marL="0" indent="0">
              <a:lnSpc>
                <a:spcPct val="50000"/>
              </a:lnSpc>
              <a:buFontTx/>
              <a:buNone/>
              <a:defRPr sz="1100" b="0" i="0" baseline="0">
                <a:solidFill>
                  <a:schemeClr val="bg1"/>
                </a:solidFill>
                <a:latin typeface="Franklin Gothic Book"/>
              </a:defRPr>
            </a:lvl1pPr>
            <a:lvl2pPr marL="457200" indent="0">
              <a:lnSpc>
                <a:spcPct val="100000"/>
              </a:lnSpc>
              <a:buFontTx/>
              <a:buNone/>
              <a:defRPr sz="1500" b="0" i="1">
                <a:solidFill>
                  <a:schemeClr val="bg1"/>
                </a:solidFill>
                <a:latin typeface="Franklin Gothic Book"/>
              </a:defRPr>
            </a:lvl2pPr>
            <a:lvl3pPr marL="914400" indent="0">
              <a:lnSpc>
                <a:spcPct val="100000"/>
              </a:lnSpc>
              <a:buFontTx/>
              <a:buNone/>
              <a:defRPr sz="1500" b="0" i="1">
                <a:solidFill>
                  <a:schemeClr val="bg1"/>
                </a:solidFill>
                <a:latin typeface="Franklin Gothic Book"/>
              </a:defRPr>
            </a:lvl3pPr>
            <a:lvl4pPr marL="1371600" indent="0">
              <a:lnSpc>
                <a:spcPct val="100000"/>
              </a:lnSpc>
              <a:buFontTx/>
              <a:buNone/>
              <a:defRPr sz="1500" b="0" i="1">
                <a:solidFill>
                  <a:schemeClr val="bg1"/>
                </a:solidFill>
                <a:latin typeface="Franklin Gothic Book"/>
              </a:defRPr>
            </a:lvl4pPr>
            <a:lvl5pPr marL="1828800" indent="0">
              <a:lnSpc>
                <a:spcPct val="100000"/>
              </a:lnSpc>
              <a:buFontTx/>
              <a:buNone/>
              <a:defRPr sz="1500" b="0" i="1">
                <a:solidFill>
                  <a:schemeClr val="bg1"/>
                </a:solidFill>
                <a:latin typeface="Franklin Gothic Book"/>
              </a:defRPr>
            </a:lvl5pPr>
          </a:lstStyle>
          <a:p>
            <a:pPr lvl="0"/>
            <a:r>
              <a:rPr lang="en-US" dirty="0"/>
              <a:t>April 1, 2021</a:t>
            </a: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F7722EE5-7EE2-524D-9570-6D7A1CE94D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2046" y="211127"/>
            <a:ext cx="1473134" cy="110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297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person, indoor, preparing&#10;&#10;Description automatically generated">
            <a:extLst>
              <a:ext uri="{FF2B5EF4-FFF2-40B4-BE49-F238E27FC236}">
                <a16:creationId xmlns:a16="http://schemas.microsoft.com/office/drawing/2014/main" id="{26590229-484E-F741-9F8B-30A6F2C978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9077" y="3627503"/>
            <a:ext cx="8229600" cy="412426"/>
          </a:xfrm>
        </p:spPr>
        <p:txBody>
          <a:bodyPr anchor="t" anchorCtr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PRESENTATION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9077" y="4115059"/>
            <a:ext cx="8229600" cy="180756"/>
          </a:xfrm>
        </p:spPr>
        <p:txBody>
          <a:bodyPr anchor="t" anchorCtr="0">
            <a:noAutofit/>
          </a:bodyPr>
          <a:lstStyle>
            <a:lvl1pPr marL="0" indent="0">
              <a:lnSpc>
                <a:spcPct val="50000"/>
              </a:lnSpc>
              <a:buFontTx/>
              <a:buNone/>
              <a:defRPr sz="1500" b="0" i="1" baseline="0">
                <a:solidFill>
                  <a:schemeClr val="bg1"/>
                </a:solidFill>
                <a:latin typeface="Franklin Gothic Book"/>
              </a:defRPr>
            </a:lvl1pPr>
            <a:lvl2pPr marL="457200" indent="0">
              <a:lnSpc>
                <a:spcPct val="100000"/>
              </a:lnSpc>
              <a:buFontTx/>
              <a:buNone/>
              <a:defRPr sz="1500" b="0" i="1">
                <a:solidFill>
                  <a:schemeClr val="bg1"/>
                </a:solidFill>
                <a:latin typeface="Franklin Gothic Book"/>
              </a:defRPr>
            </a:lvl2pPr>
            <a:lvl3pPr marL="914400" indent="0">
              <a:lnSpc>
                <a:spcPct val="100000"/>
              </a:lnSpc>
              <a:buFontTx/>
              <a:buNone/>
              <a:defRPr sz="1500" b="0" i="1">
                <a:solidFill>
                  <a:schemeClr val="bg1"/>
                </a:solidFill>
                <a:latin typeface="Franklin Gothic Book"/>
              </a:defRPr>
            </a:lvl3pPr>
            <a:lvl4pPr marL="1371600" indent="0">
              <a:lnSpc>
                <a:spcPct val="100000"/>
              </a:lnSpc>
              <a:buFontTx/>
              <a:buNone/>
              <a:defRPr sz="1500" b="0" i="1">
                <a:solidFill>
                  <a:schemeClr val="bg1"/>
                </a:solidFill>
                <a:latin typeface="Franklin Gothic Book"/>
              </a:defRPr>
            </a:lvl4pPr>
            <a:lvl5pPr marL="1828800" indent="0">
              <a:lnSpc>
                <a:spcPct val="100000"/>
              </a:lnSpc>
              <a:buFontTx/>
              <a:buNone/>
              <a:defRPr sz="1500" b="0" i="1">
                <a:solidFill>
                  <a:schemeClr val="bg1"/>
                </a:solidFill>
                <a:latin typeface="Franklin Gothic Book"/>
              </a:defRPr>
            </a:lvl5pPr>
          </a:lstStyle>
          <a:p>
            <a:pPr lvl="0"/>
            <a:r>
              <a:rPr lang="en-US" dirty="0"/>
              <a:t>Event for Presentation, Name of Presenter</a:t>
            </a:r>
          </a:p>
          <a:p>
            <a:pPr lvl="0"/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1" hasCustomPrompt="1"/>
          </p:nvPr>
        </p:nvSpPr>
        <p:spPr>
          <a:xfrm>
            <a:off x="645598" y="4326673"/>
            <a:ext cx="8229600" cy="180756"/>
          </a:xfrm>
        </p:spPr>
        <p:txBody>
          <a:bodyPr anchor="t" anchorCtr="0">
            <a:noAutofit/>
          </a:bodyPr>
          <a:lstStyle>
            <a:lvl1pPr marL="0" indent="0">
              <a:lnSpc>
                <a:spcPct val="50000"/>
              </a:lnSpc>
              <a:buFontTx/>
              <a:buNone/>
              <a:defRPr sz="1100" b="0" i="0" baseline="0">
                <a:solidFill>
                  <a:schemeClr val="bg1"/>
                </a:solidFill>
                <a:latin typeface="Franklin Gothic Book"/>
              </a:defRPr>
            </a:lvl1pPr>
            <a:lvl2pPr marL="457200" indent="0">
              <a:lnSpc>
                <a:spcPct val="100000"/>
              </a:lnSpc>
              <a:buFontTx/>
              <a:buNone/>
              <a:defRPr sz="1500" b="0" i="1">
                <a:solidFill>
                  <a:schemeClr val="bg1"/>
                </a:solidFill>
                <a:latin typeface="Franklin Gothic Book"/>
              </a:defRPr>
            </a:lvl2pPr>
            <a:lvl3pPr marL="914400" indent="0">
              <a:lnSpc>
                <a:spcPct val="100000"/>
              </a:lnSpc>
              <a:buFontTx/>
              <a:buNone/>
              <a:defRPr sz="1500" b="0" i="1">
                <a:solidFill>
                  <a:schemeClr val="bg1"/>
                </a:solidFill>
                <a:latin typeface="Franklin Gothic Book"/>
              </a:defRPr>
            </a:lvl3pPr>
            <a:lvl4pPr marL="1371600" indent="0">
              <a:lnSpc>
                <a:spcPct val="100000"/>
              </a:lnSpc>
              <a:buFontTx/>
              <a:buNone/>
              <a:defRPr sz="1500" b="0" i="1">
                <a:solidFill>
                  <a:schemeClr val="bg1"/>
                </a:solidFill>
                <a:latin typeface="Franklin Gothic Book"/>
              </a:defRPr>
            </a:lvl4pPr>
            <a:lvl5pPr marL="1828800" indent="0">
              <a:lnSpc>
                <a:spcPct val="100000"/>
              </a:lnSpc>
              <a:buFontTx/>
              <a:buNone/>
              <a:defRPr sz="1500" b="0" i="1">
                <a:solidFill>
                  <a:schemeClr val="bg1"/>
                </a:solidFill>
                <a:latin typeface="Franklin Gothic Book"/>
              </a:defRPr>
            </a:lvl5pPr>
          </a:lstStyle>
          <a:p>
            <a:pPr lvl="0"/>
            <a:r>
              <a:rPr lang="en-US" dirty="0"/>
              <a:t>April 1, 2021</a:t>
            </a: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603F73B3-F5FF-A945-9BA0-F64DB535F8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2046" y="211127"/>
            <a:ext cx="1473134" cy="110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651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nature, ocean floor, night sky&#10;&#10;Description automatically generated">
            <a:extLst>
              <a:ext uri="{FF2B5EF4-FFF2-40B4-BE49-F238E27FC236}">
                <a16:creationId xmlns:a16="http://schemas.microsoft.com/office/drawing/2014/main" id="{15951844-9EE9-494B-8C4F-EABDCBF100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9077" y="3627503"/>
            <a:ext cx="8229600" cy="412426"/>
          </a:xfrm>
        </p:spPr>
        <p:txBody>
          <a:bodyPr anchor="t" anchorCtr="0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PRESENTATION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9077" y="4115059"/>
            <a:ext cx="8229600" cy="180756"/>
          </a:xfrm>
        </p:spPr>
        <p:txBody>
          <a:bodyPr anchor="t" anchorCtr="0">
            <a:noAutofit/>
          </a:bodyPr>
          <a:lstStyle>
            <a:lvl1pPr marL="0" indent="0">
              <a:lnSpc>
                <a:spcPct val="50000"/>
              </a:lnSpc>
              <a:buFontTx/>
              <a:buNone/>
              <a:defRPr sz="1500" b="0" i="1" baseline="0">
                <a:solidFill>
                  <a:schemeClr val="bg1"/>
                </a:solidFill>
                <a:latin typeface="Franklin Gothic Book"/>
              </a:defRPr>
            </a:lvl1pPr>
            <a:lvl2pPr marL="457200" indent="0">
              <a:lnSpc>
                <a:spcPct val="100000"/>
              </a:lnSpc>
              <a:buFontTx/>
              <a:buNone/>
              <a:defRPr sz="1500" b="0" i="1">
                <a:solidFill>
                  <a:schemeClr val="bg1"/>
                </a:solidFill>
                <a:latin typeface="Franklin Gothic Book"/>
              </a:defRPr>
            </a:lvl2pPr>
            <a:lvl3pPr marL="914400" indent="0">
              <a:lnSpc>
                <a:spcPct val="100000"/>
              </a:lnSpc>
              <a:buFontTx/>
              <a:buNone/>
              <a:defRPr sz="1500" b="0" i="1">
                <a:solidFill>
                  <a:schemeClr val="bg1"/>
                </a:solidFill>
                <a:latin typeface="Franklin Gothic Book"/>
              </a:defRPr>
            </a:lvl3pPr>
            <a:lvl4pPr marL="1371600" indent="0">
              <a:lnSpc>
                <a:spcPct val="100000"/>
              </a:lnSpc>
              <a:buFontTx/>
              <a:buNone/>
              <a:defRPr sz="1500" b="0" i="1">
                <a:solidFill>
                  <a:schemeClr val="bg1"/>
                </a:solidFill>
                <a:latin typeface="Franklin Gothic Book"/>
              </a:defRPr>
            </a:lvl4pPr>
            <a:lvl5pPr marL="1828800" indent="0">
              <a:lnSpc>
                <a:spcPct val="100000"/>
              </a:lnSpc>
              <a:buFontTx/>
              <a:buNone/>
              <a:defRPr sz="1500" b="0" i="1">
                <a:solidFill>
                  <a:schemeClr val="bg1"/>
                </a:solidFill>
                <a:latin typeface="Franklin Gothic Book"/>
              </a:defRPr>
            </a:lvl5pPr>
          </a:lstStyle>
          <a:p>
            <a:pPr lvl="0"/>
            <a:r>
              <a:rPr lang="en-US" dirty="0"/>
              <a:t>Event for Presentation, Name of Presenter</a:t>
            </a:r>
          </a:p>
          <a:p>
            <a:pPr lvl="0"/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1" hasCustomPrompt="1"/>
          </p:nvPr>
        </p:nvSpPr>
        <p:spPr>
          <a:xfrm>
            <a:off x="645598" y="4326673"/>
            <a:ext cx="8229600" cy="180756"/>
          </a:xfrm>
        </p:spPr>
        <p:txBody>
          <a:bodyPr anchor="t" anchorCtr="0">
            <a:noAutofit/>
          </a:bodyPr>
          <a:lstStyle>
            <a:lvl1pPr marL="0" indent="0">
              <a:lnSpc>
                <a:spcPct val="50000"/>
              </a:lnSpc>
              <a:buFontTx/>
              <a:buNone/>
              <a:defRPr sz="1100" b="0" i="0" baseline="0">
                <a:solidFill>
                  <a:schemeClr val="bg1"/>
                </a:solidFill>
                <a:latin typeface="Franklin Gothic Book"/>
              </a:defRPr>
            </a:lvl1pPr>
            <a:lvl2pPr marL="457200" indent="0">
              <a:lnSpc>
                <a:spcPct val="100000"/>
              </a:lnSpc>
              <a:buFontTx/>
              <a:buNone/>
              <a:defRPr sz="1500" b="0" i="1">
                <a:solidFill>
                  <a:schemeClr val="bg1"/>
                </a:solidFill>
                <a:latin typeface="Franklin Gothic Book"/>
              </a:defRPr>
            </a:lvl2pPr>
            <a:lvl3pPr marL="914400" indent="0">
              <a:lnSpc>
                <a:spcPct val="100000"/>
              </a:lnSpc>
              <a:buFontTx/>
              <a:buNone/>
              <a:defRPr sz="1500" b="0" i="1">
                <a:solidFill>
                  <a:schemeClr val="bg1"/>
                </a:solidFill>
                <a:latin typeface="Franklin Gothic Book"/>
              </a:defRPr>
            </a:lvl3pPr>
            <a:lvl4pPr marL="1371600" indent="0">
              <a:lnSpc>
                <a:spcPct val="100000"/>
              </a:lnSpc>
              <a:buFontTx/>
              <a:buNone/>
              <a:defRPr sz="1500" b="0" i="1">
                <a:solidFill>
                  <a:schemeClr val="bg1"/>
                </a:solidFill>
                <a:latin typeface="Franklin Gothic Book"/>
              </a:defRPr>
            </a:lvl4pPr>
            <a:lvl5pPr marL="1828800" indent="0">
              <a:lnSpc>
                <a:spcPct val="100000"/>
              </a:lnSpc>
              <a:buFontTx/>
              <a:buNone/>
              <a:defRPr sz="1500" b="0" i="1">
                <a:solidFill>
                  <a:schemeClr val="bg1"/>
                </a:solidFill>
                <a:latin typeface="Franklin Gothic Book"/>
              </a:defRPr>
            </a:lvl5pPr>
          </a:lstStyle>
          <a:p>
            <a:pPr lvl="0"/>
            <a:r>
              <a:rPr lang="en-US" dirty="0"/>
              <a:t>April 1, 2021</a:t>
            </a: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D5AC4177-31A7-C343-B215-45193B680C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2046" y="211127"/>
            <a:ext cx="1473134" cy="110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152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person&#10;&#10;Description automatically generated">
            <a:extLst>
              <a:ext uri="{FF2B5EF4-FFF2-40B4-BE49-F238E27FC236}">
                <a16:creationId xmlns:a16="http://schemas.microsoft.com/office/drawing/2014/main" id="{8223AECF-3B50-5141-A867-26A8D17579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2F8DB38-3DD0-DD4A-AEF7-197A696D46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9069" y="4038997"/>
            <a:ext cx="7699985" cy="752299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PAGE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D7E7349-365B-2643-BFEC-BB83B90661AE}"/>
              </a:ext>
            </a:extLst>
          </p:cNvPr>
          <p:cNvCxnSpPr/>
          <p:nvPr userDrawn="1"/>
        </p:nvCxnSpPr>
        <p:spPr>
          <a:xfrm>
            <a:off x="451656" y="4158175"/>
            <a:ext cx="0" cy="594994"/>
          </a:xfrm>
          <a:prstGeom prst="line">
            <a:avLst/>
          </a:prstGeom>
          <a:ln w="127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AFB5F951-89E2-FF44-BD5F-C72CD3255F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2046" y="211127"/>
            <a:ext cx="1473134" cy="110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14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erson&#10;&#10;Description automatically generated">
            <a:extLst>
              <a:ext uri="{FF2B5EF4-FFF2-40B4-BE49-F238E27FC236}">
                <a16:creationId xmlns:a16="http://schemas.microsoft.com/office/drawing/2014/main" id="{D1223DFA-F00A-6B40-8C14-8F9F2D25A4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893D2A3-39C8-CA47-A532-5C75E46561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9069" y="4038997"/>
            <a:ext cx="7699985" cy="752299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PAGE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4024E0D-5E2A-F34F-B133-779267484195}"/>
              </a:ext>
            </a:extLst>
          </p:cNvPr>
          <p:cNvCxnSpPr/>
          <p:nvPr userDrawn="1"/>
        </p:nvCxnSpPr>
        <p:spPr>
          <a:xfrm>
            <a:off x="451656" y="4158175"/>
            <a:ext cx="0" cy="594994"/>
          </a:xfrm>
          <a:prstGeom prst="line">
            <a:avLst/>
          </a:prstGeom>
          <a:ln w="127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58B91915-5495-524C-B485-570D28A678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2046" y="211127"/>
            <a:ext cx="1473134" cy="110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172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person, indoor, preparing&#10;&#10;Description automatically generated">
            <a:extLst>
              <a:ext uri="{FF2B5EF4-FFF2-40B4-BE49-F238E27FC236}">
                <a16:creationId xmlns:a16="http://schemas.microsoft.com/office/drawing/2014/main" id="{E36AC09F-7763-6347-A138-7C62A6020D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AE4860E6-8DBA-6449-8745-3C09ECEA98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9069" y="4038997"/>
            <a:ext cx="7699985" cy="752299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PAGE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5C96DCF-4AD9-154D-A440-84C8E773AF2D}"/>
              </a:ext>
            </a:extLst>
          </p:cNvPr>
          <p:cNvCxnSpPr/>
          <p:nvPr userDrawn="1"/>
        </p:nvCxnSpPr>
        <p:spPr>
          <a:xfrm>
            <a:off x="451656" y="4158175"/>
            <a:ext cx="0" cy="594994"/>
          </a:xfrm>
          <a:prstGeom prst="line">
            <a:avLst/>
          </a:prstGeom>
          <a:ln w="127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181F41F2-0B76-1049-9277-6F0277D0F6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2046" y="211127"/>
            <a:ext cx="1473134" cy="110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079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nature, ocean floor, night sky&#10;&#10;Description automatically generated">
            <a:extLst>
              <a:ext uri="{FF2B5EF4-FFF2-40B4-BE49-F238E27FC236}">
                <a16:creationId xmlns:a16="http://schemas.microsoft.com/office/drawing/2014/main" id="{11FDD2D5-4016-6242-A850-6CD0C024D2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7F058F8-9923-4145-87A8-E247AD1E07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9069" y="4038997"/>
            <a:ext cx="7699985" cy="752299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PAGE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DCDE2C5-043D-5A4A-89F3-89C3B72EB117}"/>
              </a:ext>
            </a:extLst>
          </p:cNvPr>
          <p:cNvCxnSpPr/>
          <p:nvPr userDrawn="1"/>
        </p:nvCxnSpPr>
        <p:spPr>
          <a:xfrm>
            <a:off x="451656" y="4158175"/>
            <a:ext cx="0" cy="594994"/>
          </a:xfrm>
          <a:prstGeom prst="line">
            <a:avLst/>
          </a:prstGeom>
          <a:ln w="127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09B63ECC-04DD-8145-B3CF-67BF5DF85B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2046" y="211127"/>
            <a:ext cx="1473134" cy="110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965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AC3C77-99E5-634C-8D2F-4B33BE842681}"/>
              </a:ext>
            </a:extLst>
          </p:cNvPr>
          <p:cNvSpPr/>
          <p:nvPr userDrawn="1"/>
        </p:nvSpPr>
        <p:spPr>
          <a:xfrm>
            <a:off x="-2" y="-3"/>
            <a:ext cx="9144000" cy="605247"/>
          </a:xfrm>
          <a:prstGeom prst="rect">
            <a:avLst/>
          </a:prstGeom>
          <a:gradFill>
            <a:gsLst>
              <a:gs pos="0">
                <a:schemeClr val="accent3"/>
              </a:gs>
              <a:gs pos="100000">
                <a:schemeClr val="accent5"/>
              </a:gs>
            </a:gsLst>
            <a:lin ang="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FB41B83D-BFD2-5846-B258-089B042119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77774" y="48126"/>
            <a:ext cx="666225" cy="50188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5386" y="126633"/>
            <a:ext cx="8605939" cy="3659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HEADLINE COPY</a:t>
            </a:r>
          </a:p>
        </p:txBody>
      </p:sp>
    </p:spTree>
    <p:extLst>
      <p:ext uri="{BB962C8B-B14F-4D97-AF65-F5344CB8AC3E}">
        <p14:creationId xmlns:p14="http://schemas.microsoft.com/office/powerpoint/2010/main" val="4176657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2800" kern="1200" cap="all" baseline="0">
          <a:solidFill>
            <a:schemeClr val="bg1"/>
          </a:solidFill>
          <a:latin typeface="Franklin Gothic Book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ts val="288"/>
        </a:spcBef>
        <a:buFont typeface="Arial"/>
        <a:buChar char="•"/>
        <a:defRPr sz="2000" kern="1200" baseline="0">
          <a:solidFill>
            <a:srgbClr val="141313"/>
          </a:solidFill>
          <a:latin typeface="Franklin Gothic Book" charset="0"/>
          <a:ea typeface="Franklin Gothic Book" charset="0"/>
          <a:cs typeface="Franklin Gothic Book" charset="0"/>
        </a:defRPr>
      </a:lvl1pPr>
      <a:lvl2pPr marL="173038" indent="174625" algn="l" defTabSz="457200" rtl="0" eaLnBrk="1" latinLnBrk="0" hangingPunct="1">
        <a:spcBef>
          <a:spcPts val="288"/>
        </a:spcBef>
        <a:buSzPct val="85000"/>
        <a:buFont typeface="Lucida Grande"/>
        <a:buChar char="-"/>
        <a:defRPr sz="1600" kern="1200">
          <a:solidFill>
            <a:srgbClr val="141313"/>
          </a:solidFill>
          <a:latin typeface="Franklin Gothic Book" charset="0"/>
          <a:ea typeface="Franklin Gothic Book" charset="0"/>
          <a:cs typeface="Franklin Gothic Book" charset="0"/>
        </a:defRPr>
      </a:lvl2pPr>
      <a:lvl3pPr marL="347663" indent="163513" algn="l" defTabSz="457200" rtl="0" eaLnBrk="1" latinLnBrk="0" hangingPunct="1">
        <a:spcBef>
          <a:spcPts val="288"/>
        </a:spcBef>
        <a:buSzPct val="60000"/>
        <a:buFont typeface="Wingdings" charset="2"/>
        <a:buChar char=""/>
        <a:defRPr sz="1200" kern="1200">
          <a:solidFill>
            <a:srgbClr val="141313"/>
          </a:solidFill>
          <a:latin typeface="Franklin Gothic Book" charset="0"/>
          <a:ea typeface="Franklin Gothic Book" charset="0"/>
          <a:cs typeface="Franklin Gothic Book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200" kern="1200">
          <a:solidFill>
            <a:schemeClr val="tx1"/>
          </a:solidFill>
          <a:latin typeface="Times New Roman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200" kern="1200">
          <a:solidFill>
            <a:schemeClr val="tx1"/>
          </a:solidFill>
          <a:latin typeface="Times New Roman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1666" y="87526"/>
            <a:ext cx="8229600" cy="8564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HEADLINE COPY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8214" y="972437"/>
            <a:ext cx="8229600" cy="339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Bullet copy here. </a:t>
            </a:r>
          </a:p>
          <a:p>
            <a:pPr lvl="1"/>
            <a:r>
              <a:rPr lang="en-US" dirty="0"/>
              <a:t>Bullet level two</a:t>
            </a:r>
          </a:p>
          <a:p>
            <a:pPr lvl="2"/>
            <a:r>
              <a:rPr lang="en-US" dirty="0"/>
              <a:t>Bullet level three</a:t>
            </a:r>
          </a:p>
        </p:txBody>
      </p:sp>
    </p:spTree>
    <p:extLst>
      <p:ext uri="{BB962C8B-B14F-4D97-AF65-F5344CB8AC3E}">
        <p14:creationId xmlns:p14="http://schemas.microsoft.com/office/powerpoint/2010/main" val="251829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690" r:id="rId9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 baseline="0">
          <a:solidFill>
            <a:srgbClr val="006F66"/>
          </a:solidFill>
          <a:latin typeface="Franklin Gothic Book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ts val="288"/>
        </a:spcBef>
        <a:buFont typeface="Arial"/>
        <a:buChar char="•"/>
        <a:defRPr sz="2000" kern="1200" baseline="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1pPr>
      <a:lvl2pPr marL="173038" indent="174625" algn="l" defTabSz="457200" rtl="0" eaLnBrk="1" latinLnBrk="0" hangingPunct="1">
        <a:spcBef>
          <a:spcPts val="288"/>
        </a:spcBef>
        <a:buSzPct val="85000"/>
        <a:buFont typeface="Lucida Grande"/>
        <a:buChar char="-"/>
        <a:defRPr sz="1600" kern="120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2pPr>
      <a:lvl3pPr marL="347663" indent="163513" algn="l" defTabSz="457200" rtl="0" eaLnBrk="1" latinLnBrk="0" hangingPunct="1">
        <a:spcBef>
          <a:spcPts val="288"/>
        </a:spcBef>
        <a:buSzPct val="60000"/>
        <a:buFont typeface="Wingdings" charset="2"/>
        <a:buChar char=""/>
        <a:defRPr sz="1200" kern="120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200" kern="1200">
          <a:solidFill>
            <a:schemeClr val="tx1"/>
          </a:solidFill>
          <a:latin typeface="Times New Roman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200" kern="1200">
          <a:solidFill>
            <a:schemeClr val="tx1"/>
          </a:solidFill>
          <a:latin typeface="Times New Roman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FB517-F583-0E41-AA46-C5815E868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Gynecologic Oncology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4812D9-0E30-DD4C-AD61-6EDC08ABB8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Careers in Clinical Oncology and Cancer Research Symposium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696D61-497B-A043-90C0-5FF8D04894CE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 dirty="0"/>
              <a:t>September 30, 2023</a:t>
            </a:r>
          </a:p>
        </p:txBody>
      </p:sp>
    </p:spTree>
    <p:extLst>
      <p:ext uri="{BB962C8B-B14F-4D97-AF65-F5344CB8AC3E}">
        <p14:creationId xmlns:p14="http://schemas.microsoft.com/office/powerpoint/2010/main" val="3151023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1D10973-7678-4907-BA6C-A569552C2007}"/>
              </a:ext>
            </a:extLst>
          </p:cNvPr>
          <p:cNvSpPr txBox="1"/>
          <p:nvPr/>
        </p:nvSpPr>
        <p:spPr>
          <a:xfrm flipH="1">
            <a:off x="489855" y="573376"/>
            <a:ext cx="84647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A 40 year old woman, G0, with a history of PCOS presents to her gynecologist with heavy, irregular vaginal bleeding for several months. She also has a family history of colon cancer in her father at 50, and endometrial cancer in a paternal aunt at 47.  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7F3DBC0-4950-2B47-960A-BC3BE24E47B7}"/>
              </a:ext>
            </a:extLst>
          </p:cNvPr>
          <p:cNvCxnSpPr>
            <a:cxnSpLocks/>
          </p:cNvCxnSpPr>
          <p:nvPr/>
        </p:nvCxnSpPr>
        <p:spPr>
          <a:xfrm>
            <a:off x="3080550" y="4781285"/>
            <a:ext cx="0" cy="379111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3C6B1F7-AD10-B642-BF37-EE155B3D118D}"/>
              </a:ext>
            </a:extLst>
          </p:cNvPr>
          <p:cNvCxnSpPr>
            <a:cxnSpLocks/>
          </p:cNvCxnSpPr>
          <p:nvPr/>
        </p:nvCxnSpPr>
        <p:spPr>
          <a:xfrm>
            <a:off x="6135947" y="4798181"/>
            <a:ext cx="0" cy="362215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7">
            <a:extLst>
              <a:ext uri="{FF2B5EF4-FFF2-40B4-BE49-F238E27FC236}">
                <a16:creationId xmlns:a16="http://schemas.microsoft.com/office/drawing/2014/main" id="{E5BDAF82-8F58-E790-DAAD-18852CBF3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Case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372DCF-632A-001B-D45D-EB3E3FAA123B}"/>
              </a:ext>
            </a:extLst>
          </p:cNvPr>
          <p:cNvSpPr txBox="1"/>
          <p:nvPr/>
        </p:nvSpPr>
        <p:spPr>
          <a:xfrm flipH="1">
            <a:off x="489855" y="2087906"/>
            <a:ext cx="84647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tx2"/>
              </a:solidFill>
            </a:endParaRPr>
          </a:p>
          <a:p>
            <a:r>
              <a:rPr lang="en-US" dirty="0"/>
              <a:t>Her gynecologist obtains an endometrial biopsy…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524FEA-1E77-A433-E9FF-0C6B441CA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3071" y="2257640"/>
            <a:ext cx="1469525" cy="1969163"/>
          </a:xfrm>
          <a:prstGeom prst="rect">
            <a:avLst/>
          </a:prstGeom>
        </p:spPr>
      </p:pic>
      <p:pic>
        <p:nvPicPr>
          <p:cNvPr id="1026" name="Picture 2" descr="Pathology Outlines - Endometrial hyperplasia">
            <a:extLst>
              <a:ext uri="{FF2B5EF4-FFF2-40B4-BE49-F238E27FC236}">
                <a16:creationId xmlns:a16="http://schemas.microsoft.com/office/drawing/2014/main" id="{FD55C097-517E-4635-2CF4-B0E7F9770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492" y="2100105"/>
            <a:ext cx="3105577" cy="224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C9CE7D-DE9F-FAE3-3B58-BD0531DB7DF1}"/>
              </a:ext>
            </a:extLst>
          </p:cNvPr>
          <p:cNvSpPr txBox="1"/>
          <p:nvPr/>
        </p:nvSpPr>
        <p:spPr>
          <a:xfrm flipH="1">
            <a:off x="489854" y="2996996"/>
            <a:ext cx="51469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tx2"/>
              </a:solidFill>
            </a:endParaRPr>
          </a:p>
          <a:p>
            <a:r>
              <a:rPr lang="en-US" dirty="0"/>
              <a:t>The pathology shows endometrial intraepithelial neoplasia, cannot rule out endometrial cancer…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48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1D10973-7678-4907-BA6C-A569552C2007}"/>
              </a:ext>
            </a:extLst>
          </p:cNvPr>
          <p:cNvSpPr txBox="1"/>
          <p:nvPr/>
        </p:nvSpPr>
        <p:spPr>
          <a:xfrm flipH="1">
            <a:off x="489855" y="1110343"/>
            <a:ext cx="846473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Her gynecologist refers her to you – a Gyn Oncologist – for further management. During your consultation, you learn that she has struggled with infertility and strongly desires future pregnancy. 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What next? </a:t>
            </a:r>
          </a:p>
          <a:p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7F3DBC0-4950-2B47-960A-BC3BE24E47B7}"/>
              </a:ext>
            </a:extLst>
          </p:cNvPr>
          <p:cNvCxnSpPr>
            <a:cxnSpLocks/>
          </p:cNvCxnSpPr>
          <p:nvPr/>
        </p:nvCxnSpPr>
        <p:spPr>
          <a:xfrm>
            <a:off x="3080550" y="4781285"/>
            <a:ext cx="0" cy="379111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3C6B1F7-AD10-B642-BF37-EE155B3D118D}"/>
              </a:ext>
            </a:extLst>
          </p:cNvPr>
          <p:cNvCxnSpPr>
            <a:cxnSpLocks/>
          </p:cNvCxnSpPr>
          <p:nvPr/>
        </p:nvCxnSpPr>
        <p:spPr>
          <a:xfrm>
            <a:off x="6135947" y="4798181"/>
            <a:ext cx="0" cy="362215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7">
            <a:extLst>
              <a:ext uri="{FF2B5EF4-FFF2-40B4-BE49-F238E27FC236}">
                <a16:creationId xmlns:a16="http://schemas.microsoft.com/office/drawing/2014/main" id="{E5BDAF82-8F58-E790-DAAD-18852CBF3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Case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372DCF-632A-001B-D45D-EB3E3FAA123B}"/>
              </a:ext>
            </a:extLst>
          </p:cNvPr>
          <p:cNvSpPr txBox="1"/>
          <p:nvPr/>
        </p:nvSpPr>
        <p:spPr>
          <a:xfrm flipH="1">
            <a:off x="489854" y="3218071"/>
            <a:ext cx="84647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Need more tissue!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Hysteroscopy, D&amp;C in the OR</a:t>
            </a:r>
          </a:p>
          <a:p>
            <a:r>
              <a:rPr lang="en-US" dirty="0"/>
              <a:t>Imaging: US Pelvis, +/- MRI pelvis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4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1D10973-7678-4907-BA6C-A569552C2007}"/>
              </a:ext>
            </a:extLst>
          </p:cNvPr>
          <p:cNvSpPr txBox="1"/>
          <p:nvPr/>
        </p:nvSpPr>
        <p:spPr>
          <a:xfrm flipH="1">
            <a:off x="489855" y="1110343"/>
            <a:ext cx="84647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Her final pathology comes back with FIGO grade 1 endometrioid endometrial adenocarcinoma…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7F3DBC0-4950-2B47-960A-BC3BE24E47B7}"/>
              </a:ext>
            </a:extLst>
          </p:cNvPr>
          <p:cNvCxnSpPr>
            <a:cxnSpLocks/>
          </p:cNvCxnSpPr>
          <p:nvPr/>
        </p:nvCxnSpPr>
        <p:spPr>
          <a:xfrm>
            <a:off x="3080550" y="4781285"/>
            <a:ext cx="0" cy="379111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3C6B1F7-AD10-B642-BF37-EE155B3D118D}"/>
              </a:ext>
            </a:extLst>
          </p:cNvPr>
          <p:cNvCxnSpPr>
            <a:cxnSpLocks/>
          </p:cNvCxnSpPr>
          <p:nvPr/>
        </p:nvCxnSpPr>
        <p:spPr>
          <a:xfrm>
            <a:off x="6135947" y="4798181"/>
            <a:ext cx="0" cy="362215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7">
            <a:extLst>
              <a:ext uri="{FF2B5EF4-FFF2-40B4-BE49-F238E27FC236}">
                <a16:creationId xmlns:a16="http://schemas.microsoft.com/office/drawing/2014/main" id="{E5BDAF82-8F58-E790-DAAD-18852CBF3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Case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2128B0-D323-7DC3-839D-1F20A766D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3993" y="1969633"/>
            <a:ext cx="2850595" cy="20033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55A867-FD5F-7A6C-C607-8F9FE7FCCEA5}"/>
              </a:ext>
            </a:extLst>
          </p:cNvPr>
          <p:cNvSpPr txBox="1"/>
          <p:nvPr/>
        </p:nvSpPr>
        <p:spPr>
          <a:xfrm flipH="1">
            <a:off x="489855" y="2218696"/>
            <a:ext cx="5449819" cy="2358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You discuss the diagnosis and treatment options with her: 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Surgery </a:t>
            </a:r>
          </a:p>
          <a:p>
            <a:r>
              <a:rPr lang="en-US" dirty="0">
                <a:solidFill>
                  <a:schemeClr val="tx2"/>
                </a:solidFill>
              </a:rPr>
              <a:t>Radiation</a:t>
            </a:r>
          </a:p>
          <a:p>
            <a:r>
              <a:rPr lang="en-US" b="1" dirty="0"/>
              <a:t>Medical Management</a:t>
            </a:r>
          </a:p>
          <a:p>
            <a:endParaRPr lang="en-US" b="1" dirty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…In addition to referring her to Reproductive Endocrinology and Infertility and Genetics </a:t>
            </a:r>
          </a:p>
        </p:txBody>
      </p:sp>
      <p:pic>
        <p:nvPicPr>
          <p:cNvPr id="3074" name="Picture 2" descr="Sentinel Lymph Node Mapping for Uterine Cancer | Moffitt">
            <a:extLst>
              <a:ext uri="{FF2B5EF4-FFF2-40B4-BE49-F238E27FC236}">
                <a16:creationId xmlns:a16="http://schemas.microsoft.com/office/drawing/2014/main" id="{4AE6DC51-ACEC-B768-EF75-5BAA99D8F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059" y="2796594"/>
            <a:ext cx="3595529" cy="136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onsensus statement for brachytherapy for the treatment of medically  inoperable endometrial cancer">
            <a:extLst>
              <a:ext uri="{FF2B5EF4-FFF2-40B4-BE49-F238E27FC236}">
                <a16:creationId xmlns:a16="http://schemas.microsoft.com/office/drawing/2014/main" id="{5458B958-69FF-150B-3E06-6F14F4672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968" y="2364588"/>
            <a:ext cx="3014914" cy="193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4E2C58F-57DB-20EA-DE66-9857ABDCC9FF}"/>
              </a:ext>
            </a:extLst>
          </p:cNvPr>
          <p:cNvGrpSpPr/>
          <p:nvPr/>
        </p:nvGrpSpPr>
        <p:grpSpPr>
          <a:xfrm>
            <a:off x="6017458" y="1609281"/>
            <a:ext cx="2697775" cy="2693466"/>
            <a:chOff x="3295481" y="1870001"/>
            <a:chExt cx="2697775" cy="2693466"/>
          </a:xfrm>
        </p:grpSpPr>
        <p:pic>
          <p:nvPicPr>
            <p:cNvPr id="3078" name="Picture 6" descr="Hormonal intrauterine device - Wikipedia">
              <a:extLst>
                <a:ext uri="{FF2B5EF4-FFF2-40B4-BE49-F238E27FC236}">
                  <a16:creationId xmlns:a16="http://schemas.microsoft.com/office/drawing/2014/main" id="{3CBCF639-77D6-0374-659F-4E2494B231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5481" y="1870001"/>
              <a:ext cx="1706511" cy="1847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0" name="Picture 8" descr="Megace 160mg 30 tablets">
              <a:extLst>
                <a:ext uri="{FF2B5EF4-FFF2-40B4-BE49-F238E27FC236}">
                  <a16:creationId xmlns:a16="http://schemas.microsoft.com/office/drawing/2014/main" id="{EF001A76-6D6C-9926-B6D8-75275B2B67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861" y="3295072"/>
              <a:ext cx="1268395" cy="1268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11B880B-0025-D8C3-5DFC-53BDC9D94506}"/>
              </a:ext>
            </a:extLst>
          </p:cNvPr>
          <p:cNvGrpSpPr/>
          <p:nvPr/>
        </p:nvGrpSpPr>
        <p:grpSpPr>
          <a:xfrm>
            <a:off x="5028300" y="1572008"/>
            <a:ext cx="4115700" cy="3169110"/>
            <a:chOff x="-35876" y="-213096"/>
            <a:chExt cx="4115700" cy="3169110"/>
          </a:xfrm>
        </p:grpSpPr>
        <p:pic>
          <p:nvPicPr>
            <p:cNvPr id="3082" name="Picture 10" descr="Infertility And Reproductive Endocrinology Treatment">
              <a:extLst>
                <a:ext uri="{FF2B5EF4-FFF2-40B4-BE49-F238E27FC236}">
                  <a16:creationId xmlns:a16="http://schemas.microsoft.com/office/drawing/2014/main" id="{52DE858B-5810-7615-161B-5D8F48DC8B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9858" y="-213096"/>
              <a:ext cx="2389966" cy="1509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Picture 12" descr="Can Your Genes and Family History Help Determine Your Stroke Risk?">
              <a:extLst>
                <a:ext uri="{FF2B5EF4-FFF2-40B4-BE49-F238E27FC236}">
                  <a16:creationId xmlns:a16="http://schemas.microsoft.com/office/drawing/2014/main" id="{DD6D8E8C-C4EF-9F85-82EA-BDF4C1D473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5876" y="1212939"/>
              <a:ext cx="2619375" cy="1743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8012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78E07-6CD3-172C-A9D8-CA669CAE2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Case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33175E-8196-5AAB-C6EC-6475D3E77275}"/>
              </a:ext>
            </a:extLst>
          </p:cNvPr>
          <p:cNvSpPr txBox="1"/>
          <p:nvPr/>
        </p:nvSpPr>
        <p:spPr>
          <a:xfrm flipH="1">
            <a:off x="265386" y="951609"/>
            <a:ext cx="580338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She expresses significant anxiety about her new diagnosis…</a:t>
            </a:r>
          </a:p>
          <a:p>
            <a:r>
              <a:rPr lang="en-US" dirty="0">
                <a:solidFill>
                  <a:schemeClr val="tx2"/>
                </a:solidFill>
              </a:rPr>
              <a:t>	-Uncertainty</a:t>
            </a:r>
          </a:p>
          <a:p>
            <a:r>
              <a:rPr lang="en-US" dirty="0">
                <a:solidFill>
                  <a:schemeClr val="tx2"/>
                </a:solidFill>
              </a:rPr>
              <a:t>	-Fertility</a:t>
            </a:r>
          </a:p>
          <a:p>
            <a:r>
              <a:rPr lang="en-US" dirty="0">
                <a:solidFill>
                  <a:schemeClr val="tx2"/>
                </a:solidFill>
              </a:rPr>
              <a:t>	-Grief</a:t>
            </a:r>
          </a:p>
          <a:p>
            <a:r>
              <a:rPr lang="en-US" dirty="0">
                <a:solidFill>
                  <a:schemeClr val="tx2"/>
                </a:solidFill>
              </a:rPr>
              <a:t>	-“Right choice?”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402EFF-F97E-5F7A-99E8-248DC789A4E2}"/>
              </a:ext>
            </a:extLst>
          </p:cNvPr>
          <p:cNvSpPr txBox="1"/>
          <p:nvPr/>
        </p:nvSpPr>
        <p:spPr>
          <a:xfrm flipH="1">
            <a:off x="1302041" y="2887872"/>
            <a:ext cx="7569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…You recommend she see your wonderful colleagues in </a:t>
            </a:r>
            <a:r>
              <a:rPr lang="en-US" b="1" u="sng" dirty="0">
                <a:solidFill>
                  <a:schemeClr val="tx2"/>
                </a:solidFill>
              </a:rPr>
              <a:t>Psycho-Oncology</a:t>
            </a:r>
          </a:p>
          <a:p>
            <a:r>
              <a:rPr lang="en-US" b="1" dirty="0">
                <a:solidFill>
                  <a:schemeClr val="tx2"/>
                </a:solidFill>
              </a:rPr>
              <a:t>	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69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EB599-9EC5-174D-B720-370A66C5E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7381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11E69-1AF1-DE4A-904E-74FA7D6B6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52171465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Custom 2">
      <a:dk1>
        <a:srgbClr val="006F66"/>
      </a:dk1>
      <a:lt1>
        <a:srgbClr val="FFFFFF"/>
      </a:lt1>
      <a:dk2>
        <a:srgbClr val="000000"/>
      </a:dk2>
      <a:lt2>
        <a:srgbClr val="F8F8F8"/>
      </a:lt2>
      <a:accent1>
        <a:srgbClr val="DFC328"/>
      </a:accent1>
      <a:accent2>
        <a:srgbClr val="7B246E"/>
      </a:accent2>
      <a:accent3>
        <a:srgbClr val="326295"/>
      </a:accent3>
      <a:accent4>
        <a:srgbClr val="28B679"/>
      </a:accent4>
      <a:accent5>
        <a:srgbClr val="418FDE"/>
      </a:accent5>
      <a:accent6>
        <a:srgbClr val="F37D4D"/>
      </a:accent6>
      <a:hlink>
        <a:srgbClr val="00BF6F"/>
      </a:hlink>
      <a:folHlink>
        <a:srgbClr val="9BE3BF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CW Institutional Presentation 1 16 18" id="{A0D111A3-8EF8-2941-B65F-418896254592}" vid="{BB548178-21A8-4449-BC2A-467F2E3ED0A6}"/>
    </a:ext>
  </a:extLst>
</a:theme>
</file>

<file path=ppt/theme/theme2.xml><?xml version="1.0" encoding="utf-8"?>
<a:theme xmlns:a="http://schemas.openxmlformats.org/drawingml/2006/main" name="1_Custom Design">
  <a:themeElements>
    <a:clrScheme name="Custom 2">
      <a:dk1>
        <a:srgbClr val="006F66"/>
      </a:dk1>
      <a:lt1>
        <a:srgbClr val="FFFFFF"/>
      </a:lt1>
      <a:dk2>
        <a:srgbClr val="000000"/>
      </a:dk2>
      <a:lt2>
        <a:srgbClr val="F8F8F8"/>
      </a:lt2>
      <a:accent1>
        <a:srgbClr val="DFC328"/>
      </a:accent1>
      <a:accent2>
        <a:srgbClr val="7B246E"/>
      </a:accent2>
      <a:accent3>
        <a:srgbClr val="326295"/>
      </a:accent3>
      <a:accent4>
        <a:srgbClr val="28B679"/>
      </a:accent4>
      <a:accent5>
        <a:srgbClr val="418FDE"/>
      </a:accent5>
      <a:accent6>
        <a:srgbClr val="F37D4D"/>
      </a:accent6>
      <a:hlink>
        <a:srgbClr val="00BF6F"/>
      </a:hlink>
      <a:folHlink>
        <a:srgbClr val="9BE3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CW Institutional Presentation 1 16 18" id="{A0D111A3-8EF8-2941-B65F-418896254592}" vid="{727FE50F-7B13-8344-9663-9A5442E3AFE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745494c-e822-4764-8743-b3cee015bacd" xsi:nil="true"/>
    <lcf76f155ced4ddcb4097134ff3c332f xmlns="3e494808-ae02-4e30-9168-e4c1d43ef9c7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293F43717CB7B418CAC7633EA3F3BD8" ma:contentTypeVersion="11" ma:contentTypeDescription="Create a new document." ma:contentTypeScope="" ma:versionID="50d83567cca6e0a8f825001baffc142b">
  <xsd:schema xmlns:xsd="http://www.w3.org/2001/XMLSchema" xmlns:xs="http://www.w3.org/2001/XMLSchema" xmlns:p="http://schemas.microsoft.com/office/2006/metadata/properties" xmlns:ns2="3e494808-ae02-4e30-9168-e4c1d43ef9c7" xmlns:ns3="2745494c-e822-4764-8743-b3cee015bacd" targetNamespace="http://schemas.microsoft.com/office/2006/metadata/properties" ma:root="true" ma:fieldsID="abcc1fee68cba6048af3b01418da0160" ns2:_="" ns3:_="">
    <xsd:import namespace="3e494808-ae02-4e30-9168-e4c1d43ef9c7"/>
    <xsd:import namespace="2745494c-e822-4764-8743-b3cee015ba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494808-ae02-4e30-9168-e4c1d43ef9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6dff210b-1a75-4f95-bf42-e73e2711a7c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45494c-e822-4764-8743-b3cee015bac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beff87c8-8a7d-4add-93ed-2972de399409}" ma:internalName="TaxCatchAll" ma:showField="CatchAllData" ma:web="2745494c-e822-4764-8743-b3cee015ba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B54400A-1040-4202-B506-918C8467EE9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78F2834-E379-4BE3-95FD-9EC4D340B6C8}">
  <ds:schemaRefs>
    <ds:schemaRef ds:uri="http://schemas.microsoft.com/office/2006/documentManagement/types"/>
    <ds:schemaRef ds:uri="http://purl.org/dc/elements/1.1/"/>
    <ds:schemaRef ds:uri="http://purl.org/dc/dcmitype/"/>
    <ds:schemaRef ds:uri="http://www.w3.org/XML/1998/namespace"/>
    <ds:schemaRef ds:uri="3e494808-ae02-4e30-9168-e4c1d43ef9c7"/>
    <ds:schemaRef ds:uri="http://schemas.microsoft.com/office/infopath/2007/PartnerControls"/>
    <ds:schemaRef ds:uri="http://schemas.openxmlformats.org/package/2006/metadata/core-properties"/>
    <ds:schemaRef ds:uri="2745494c-e822-4764-8743-b3cee015bacd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68B7A412-9D2D-4AB6-A251-EE18592435F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e494808-ae02-4e30-9168-e4c1d43ef9c7"/>
    <ds:schemaRef ds:uri="2745494c-e822-4764-8743-b3cee015bac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Custom Design</Template>
  <TotalTime>12817</TotalTime>
  <Words>244</Words>
  <Application>Microsoft Office PowerPoint</Application>
  <PresentationFormat>On-screen Show (16:9)</PresentationFormat>
  <Paragraphs>41</Paragraphs>
  <Slides>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Arial</vt:lpstr>
      <vt:lpstr>Calibri</vt:lpstr>
      <vt:lpstr>Franklin Gothic Book</vt:lpstr>
      <vt:lpstr>Lucida Grande</vt:lpstr>
      <vt:lpstr>Times New Roman</vt:lpstr>
      <vt:lpstr>Wingdings</vt:lpstr>
      <vt:lpstr>Custom Design</vt:lpstr>
      <vt:lpstr>1_Custom Design</vt:lpstr>
      <vt:lpstr>Gynecologic Oncology</vt:lpstr>
      <vt:lpstr>Clinical Case</vt:lpstr>
      <vt:lpstr>Clinical Case</vt:lpstr>
      <vt:lpstr>Clinical Case</vt:lpstr>
      <vt:lpstr>Clinical Case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Scott Anderson</dc:creator>
  <cp:lastModifiedBy>Wallace, Lyndsey</cp:lastModifiedBy>
  <cp:revision>169</cp:revision>
  <dcterms:created xsi:type="dcterms:W3CDTF">2018-05-30T20:16:18Z</dcterms:created>
  <dcterms:modified xsi:type="dcterms:W3CDTF">2023-09-21T14:38:33Z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0x0101006293F43717CB7B418CAC7633EA3F3BD8</vt:lpwstr>
  </property>
</Properties>
</file>