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246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843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5682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841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0715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384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437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5077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742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4876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1734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A2BE9-F495-433B-8462-AFDDCD73E36C}" type="datetimeFigureOut">
              <a:rPr lang="en-IN" smtClean="0"/>
              <a:pPr/>
              <a:t>21-01-2025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1B148-5AEF-4266-A396-391BD00E67E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50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izegenetics.net/tassel" TargetMode="Externa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6550" y="5774855"/>
            <a:ext cx="12077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Supplementary </a:t>
            </a:r>
            <a:r>
              <a:rPr lang="en-IN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figure S1</a:t>
            </a: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Distribution of  Markers,  MAF for </a:t>
            </a: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soybean germplasm lines. 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</a:rPr>
              <a:t>(A) 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Distribution of  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</a:rPr>
              <a:t>66300 SNP across 20 chromosome of soybean data,  (B) Distribution of minor allele frequencies (MAF), (C) Distribution of Markers 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119" y="0"/>
            <a:ext cx="5796981" cy="577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8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99964" y="647700"/>
            <a:ext cx="3422255" cy="31092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194" y="666750"/>
            <a:ext cx="3011714" cy="29214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61475" y="688229"/>
            <a:ext cx="3039914" cy="2881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0101" y="650129"/>
            <a:ext cx="2977875" cy="29440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68952" y="176795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[A]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88702" y="176795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[B]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800100" y="647700"/>
            <a:ext cx="8037876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104359" y="669179"/>
            <a:ext cx="250281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47650" y="4162590"/>
            <a:ext cx="12077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Supplementary  </a:t>
            </a:r>
            <a:r>
              <a:rPr lang="en-IN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figure S2</a:t>
            </a: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Principal component analysis (PCA) for the entire GWAS panel derived from SNP data. 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</a:rPr>
              <a:t>(A)  Three different 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PCA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plot derived from PC 1, 2 and 3,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(B) </a:t>
            </a:r>
            <a:r>
              <a:rPr lang="en-IN" dirty="0">
                <a:solidFill>
                  <a:srgbClr val="040C28"/>
                </a:solidFill>
                <a:latin typeface="Google Sans"/>
              </a:rPr>
              <a:t>Eigenvectors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</a:rPr>
              <a:t> for PCA analysis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262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87" y="-103921"/>
            <a:ext cx="11989513" cy="6432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1D556-9B60-4CC4-84BF-A01395B7E747}"/>
              </a:ext>
            </a:extLst>
          </p:cNvPr>
          <p:cNvSpPr txBox="1"/>
          <p:nvPr/>
        </p:nvSpPr>
        <p:spPr>
          <a:xfrm>
            <a:off x="65532" y="6352532"/>
            <a:ext cx="12192000" cy="586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1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 </a:t>
            </a:r>
            <a:r>
              <a:rPr lang="en-IN" sz="1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</a:t>
            </a:r>
            <a:r>
              <a:rPr lang="en-IN" sz="1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S3</a:t>
            </a:r>
            <a:r>
              <a:rPr lang="en-IN" sz="1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Association of SNPs with DTF and DTM in diverse soybean germplasm line</a:t>
            </a:r>
            <a:r>
              <a:rPr lang="en-GB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total of </a:t>
            </a:r>
            <a:r>
              <a:rPr lang="en-IN" sz="1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66300 SNPs was used for association study. </a:t>
            </a:r>
            <a:r>
              <a:rPr lang="en-US" sz="1000" kern="5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GWAS was conducted by employing </a:t>
            </a:r>
            <a:r>
              <a:rPr lang="en-US" sz="10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Mixed </a:t>
            </a:r>
            <a:r>
              <a:rPr lang="en-US" sz="1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Linear Model (MLM) in</a:t>
            </a:r>
            <a:r>
              <a:rPr lang="en-US" sz="1000" kern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TASSEL software (</a:t>
            </a:r>
            <a:r>
              <a:rPr lang="en-US" sz="1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https://www.maizegenetics.net/tassel</a:t>
            </a:r>
            <a:r>
              <a:rPr lang="en-US" sz="1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GB" sz="1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Manhattan plot </a:t>
            </a:r>
            <a:r>
              <a:rPr lang="en-GB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showing </a:t>
            </a:r>
            <a:r>
              <a:rPr lang="en-GB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significant SNPs associated with </a:t>
            </a:r>
            <a:r>
              <a:rPr lang="en-GB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DTF and DTM </a:t>
            </a:r>
            <a:r>
              <a:rPr lang="en-GB" sz="1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derived </a:t>
            </a:r>
            <a:r>
              <a:rPr lang="en-GB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 </a:t>
            </a:r>
            <a:r>
              <a:rPr lang="en-GB" sz="1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FOUR </a:t>
            </a:r>
            <a:r>
              <a:rPr lang="en-GB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consecutive year </a:t>
            </a:r>
            <a:r>
              <a:rPr lang="en-GB" sz="1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2019 </a:t>
            </a:r>
            <a:r>
              <a:rPr lang="en-GB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2022. </a:t>
            </a:r>
            <a:r>
              <a:rPr lang="en-GB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(B&amp;D) Quantile- quantile (QQ) Plots to show the distribution of SNPs with respect to traits.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22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00543" y="1600535"/>
            <a:ext cx="11562826" cy="22919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</a:t>
            </a:r>
            <a:r>
              <a:rPr lang="en-I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S4a-S4g</a:t>
            </a:r>
            <a:br>
              <a:rPr lang="en-I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Phylogenetic tree of key genes from different species</a:t>
            </a:r>
          </a:p>
        </p:txBody>
      </p:sp>
    </p:spTree>
    <p:extLst>
      <p:ext uri="{BB962C8B-B14F-4D97-AF65-F5344CB8AC3E}">
        <p14:creationId xmlns:p14="http://schemas.microsoft.com/office/powerpoint/2010/main" val="364559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DA98C3-C0CB-17B4-A614-128E1D2FD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92" y="0"/>
            <a:ext cx="10925702" cy="64691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DFE2CA-9D89-BB15-75D8-EC3D5696E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86" y="1035911"/>
            <a:ext cx="2000250" cy="1990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388512-2EBC-D3F9-DCDC-B1750DAEA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227" y="1035911"/>
            <a:ext cx="3514725" cy="2524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1FFD75-532F-5608-51BF-9A5FB505773A}"/>
              </a:ext>
            </a:extLst>
          </p:cNvPr>
          <p:cNvSpPr txBox="1"/>
          <p:nvPr/>
        </p:nvSpPr>
        <p:spPr>
          <a:xfrm>
            <a:off x="1318395" y="6469166"/>
            <a:ext cx="6958700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 Figure S4a: Phylogenetic 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tree of </a:t>
            </a:r>
            <a:r>
              <a:rPr lang="en-IN" sz="1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Glyma.03G227300 homologs from different species 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1FFD75-532F-5608-51BF-9A5FB505773A}"/>
              </a:ext>
            </a:extLst>
          </p:cNvPr>
          <p:cNvSpPr txBox="1"/>
          <p:nvPr/>
        </p:nvSpPr>
        <p:spPr>
          <a:xfrm>
            <a:off x="4943161" y="476866"/>
            <a:ext cx="7007175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Function: </a:t>
            </a:r>
            <a:r>
              <a:rPr lang="en-IN" sz="1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Glyma.03G227300 : </a:t>
            </a:r>
            <a:r>
              <a:rPr lang="en-IN" sz="12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Phyotochrome</a:t>
            </a:r>
            <a:r>
              <a:rPr lang="en-IN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circadian </a:t>
            </a:r>
            <a:r>
              <a:rPr lang="en-US" sz="1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rhythm;response</a:t>
            </a:r>
            <a:r>
              <a:rPr lang="en-US" sz="1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to continuous far red light stimulus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6246978" y="4559829"/>
            <a:ext cx="724273" cy="3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10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0015AE-4632-2FA1-0343-AD51E6ECC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27" y="1136716"/>
            <a:ext cx="10744200" cy="34956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5FCF8A-6712-A43A-CB93-DBF6F6E07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019" y="4073371"/>
            <a:ext cx="5169895" cy="17142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86F9F7A-4D32-D868-26BF-F5E66E681016}"/>
              </a:ext>
            </a:extLst>
          </p:cNvPr>
          <p:cNvSpPr/>
          <p:nvPr/>
        </p:nvSpPr>
        <p:spPr>
          <a:xfrm>
            <a:off x="2057122" y="279066"/>
            <a:ext cx="808804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Glyma.03G225000;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circadian rhythm; gibberellic acid mediated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signaling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pathway;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1FFD75-532F-5608-51BF-9A5FB505773A}"/>
              </a:ext>
            </a:extLst>
          </p:cNvPr>
          <p:cNvSpPr txBox="1"/>
          <p:nvPr/>
        </p:nvSpPr>
        <p:spPr>
          <a:xfrm>
            <a:off x="2660684" y="6311113"/>
            <a:ext cx="7001147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 Figure S4b: Phylogenetic 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tree of </a:t>
            </a:r>
            <a:r>
              <a:rPr lang="en-IN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Glyma.03G225000</a:t>
            </a:r>
            <a:r>
              <a:rPr lang="en-IN" sz="1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homologs from different species 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5559081" y="4182324"/>
            <a:ext cx="724273" cy="3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11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C1D8EF-9E14-62F0-D2D2-4B8D06785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6298" y="2326381"/>
            <a:ext cx="2185728" cy="2048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695FF9-F6D1-F2BA-E91D-A78BC2065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389" y="2031119"/>
            <a:ext cx="3353268" cy="23434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C6BC7C-12B7-313A-EF91-7ACEDECDF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43" y="263323"/>
            <a:ext cx="6499592" cy="39055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EA09C40-EC59-7F88-B5BE-3ACB8C8088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"/>
          <a:stretch/>
        </p:blipFill>
        <p:spPr>
          <a:xfrm>
            <a:off x="88490" y="4170280"/>
            <a:ext cx="6872003" cy="24243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1FFD75-532F-5608-51BF-9A5FB505773A}"/>
              </a:ext>
            </a:extLst>
          </p:cNvPr>
          <p:cNvSpPr txBox="1"/>
          <p:nvPr/>
        </p:nvSpPr>
        <p:spPr>
          <a:xfrm>
            <a:off x="4858600" y="6440788"/>
            <a:ext cx="7001147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 Figure S4c: Phylogenetic 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tree of </a:t>
            </a:r>
            <a:r>
              <a:rPr lang="en-IN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Glyma.03G164000</a:t>
            </a:r>
            <a:r>
              <a:rPr lang="en-IN" sz="1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homologs from different species 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1E493A-6B76-BBDF-5286-D5C81C371E48}"/>
              </a:ext>
            </a:extLst>
          </p:cNvPr>
          <p:cNvSpPr txBox="1"/>
          <p:nvPr/>
        </p:nvSpPr>
        <p:spPr>
          <a:xfrm>
            <a:off x="5238254" y="93344"/>
            <a:ext cx="6241837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IN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Glyma.03G164000:DUF640; post-embryonic plant morphogenesis</a:t>
            </a:r>
            <a:endParaRPr lang="en-IN" sz="16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3893191" y="3648924"/>
            <a:ext cx="724273" cy="3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09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1EA28D-1B04-3C2A-120E-C1C585418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007" y="1000666"/>
            <a:ext cx="2438400" cy="21866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BAB3AB-2824-C308-A909-FA2AFE849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573" y="3485278"/>
            <a:ext cx="3353268" cy="23720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22142D-4021-E156-CEF8-9AD91C9F83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8" y="369332"/>
            <a:ext cx="8515162" cy="63362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B01C88-03C2-2904-81B3-886AC59CC319}"/>
              </a:ext>
            </a:extLst>
          </p:cNvPr>
          <p:cNvSpPr txBox="1"/>
          <p:nvPr/>
        </p:nvSpPr>
        <p:spPr>
          <a:xfrm>
            <a:off x="6096000" y="184666"/>
            <a:ext cx="609600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IN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Glyma.03G164200:NAM;  floral organ senescence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1FFD75-532F-5608-51BF-9A5FB505773A}"/>
              </a:ext>
            </a:extLst>
          </p:cNvPr>
          <p:cNvSpPr txBox="1"/>
          <p:nvPr/>
        </p:nvSpPr>
        <p:spPr>
          <a:xfrm>
            <a:off x="4858600" y="6440788"/>
            <a:ext cx="7001147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 Figure S4d: Phylogenetic 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tree of </a:t>
            </a:r>
            <a:r>
              <a:rPr lang="en-IN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Glyma.03G164200</a:t>
            </a:r>
            <a:r>
              <a:rPr lang="en-IN" sz="1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homologs from different species 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2948311" y="6125424"/>
            <a:ext cx="724273" cy="3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1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9C4939-09AD-037F-1888-50BC458F8A71}"/>
              </a:ext>
            </a:extLst>
          </p:cNvPr>
          <p:cNvSpPr txBox="1"/>
          <p:nvPr/>
        </p:nvSpPr>
        <p:spPr>
          <a:xfrm>
            <a:off x="6266722" y="193964"/>
            <a:ext cx="478920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Glyma.03G166000:male meiosis II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CBFB83-DC6A-B000-1E2D-89B7BF5F2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127" y="752805"/>
            <a:ext cx="2600731" cy="23875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BECCA2-2A53-EC57-1AE4-5039050C6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894" y="1695611"/>
            <a:ext cx="4686954" cy="781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38ACA0-BC14-1677-BD53-2CCD3E879C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2" y="3408920"/>
            <a:ext cx="11652163" cy="15876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1FFD75-532F-5608-51BF-9A5FB505773A}"/>
              </a:ext>
            </a:extLst>
          </p:cNvPr>
          <p:cNvSpPr txBox="1"/>
          <p:nvPr/>
        </p:nvSpPr>
        <p:spPr>
          <a:xfrm>
            <a:off x="4569492" y="6323342"/>
            <a:ext cx="7001147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 Figure S4e: Phylogenetic 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tree of </a:t>
            </a:r>
            <a:r>
              <a:rPr lang="en-IN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Glyma.03G166000</a:t>
            </a:r>
            <a:r>
              <a:rPr lang="en-IN" sz="1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homologs from different species 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655191" y="4586184"/>
            <a:ext cx="724273" cy="3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99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65982C-3923-AD40-29EA-3FDFD81D87D6}"/>
              </a:ext>
            </a:extLst>
          </p:cNvPr>
          <p:cNvSpPr txBox="1"/>
          <p:nvPr/>
        </p:nvSpPr>
        <p:spPr>
          <a:xfrm>
            <a:off x="55418" y="171094"/>
            <a:ext cx="1213658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Glyma.03G219100:Response regulator receiver domain;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cytokinin mediated signaling pathway; embryo sac development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5A4257-BBDB-8091-9540-875F47C89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545" y="933102"/>
            <a:ext cx="2599149" cy="22623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06D34F-6E4A-CA7F-7D07-A6F6D2824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586" y="3468400"/>
            <a:ext cx="3391373" cy="23434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F95815-DF7E-A5FA-1524-CBC588293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0969"/>
            <a:ext cx="8439586" cy="50727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1FFD75-532F-5608-51BF-9A5FB505773A}"/>
              </a:ext>
            </a:extLst>
          </p:cNvPr>
          <p:cNvSpPr txBox="1"/>
          <p:nvPr/>
        </p:nvSpPr>
        <p:spPr>
          <a:xfrm>
            <a:off x="4858600" y="6440788"/>
            <a:ext cx="7001147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 Figure S4f: Phylogenetic 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tree of </a:t>
            </a:r>
            <a:r>
              <a:rPr lang="en-IN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Glyma.03G219100:</a:t>
            </a:r>
            <a:r>
              <a:rPr lang="en-IN" sz="1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homologs from different species 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134327" y="1286724"/>
            <a:ext cx="724273" cy="3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431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FE9270-74B3-3319-7B85-13D6224074BB}"/>
              </a:ext>
            </a:extLst>
          </p:cNvPr>
          <p:cNvSpPr txBox="1"/>
          <p:nvPr/>
        </p:nvSpPr>
        <p:spPr>
          <a:xfrm>
            <a:off x="1858297" y="302032"/>
            <a:ext cx="946846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IN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Glyma.03G226000</a:t>
            </a:r>
            <a:r>
              <a:rPr lang="en-IN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r>
              <a:rPr lang="en-IN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Cellulase;</a:t>
            </a:r>
            <a:r>
              <a:rPr lang="en-US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>
                <a:effectLst/>
                <a:latin typeface="Calibri" panose="020F0502020204030204" pitchFamily="34" charset="0"/>
              </a:rPr>
              <a:t>determination of bilateral symmetry; meristem initiation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FCF48D-7B6A-6009-41E3-7255E89F2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595" y="963560"/>
            <a:ext cx="2678611" cy="2300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B7A66D-5F85-4684-9ACA-DFA877129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621" y="3429000"/>
            <a:ext cx="3467584" cy="20195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201086-6F53-9B87-D3DA-E3158ADDB3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3560"/>
            <a:ext cx="8229528" cy="54077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1FFD75-532F-5608-51BF-9A5FB505773A}"/>
              </a:ext>
            </a:extLst>
          </p:cNvPr>
          <p:cNvSpPr txBox="1"/>
          <p:nvPr/>
        </p:nvSpPr>
        <p:spPr>
          <a:xfrm>
            <a:off x="4858600" y="6440788"/>
            <a:ext cx="7001147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 Figure S4g: Phylogenetic 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tree of </a:t>
            </a:r>
            <a:r>
              <a:rPr lang="en-IN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Glyma.03G226000:</a:t>
            </a:r>
            <a:r>
              <a:rPr lang="en-IN" sz="1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homologs from different species 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003171" y="3012111"/>
            <a:ext cx="724273" cy="3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18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2703</TotalTime>
  <Words>247</Words>
  <Application>Microsoft Office PowerPoint</Application>
  <PresentationFormat>Widescreen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Google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Rishiraj Raghuvanshi</dc:creator>
  <cp:lastModifiedBy>DELL</cp:lastModifiedBy>
  <cp:revision>35</cp:revision>
  <dcterms:created xsi:type="dcterms:W3CDTF">2024-04-18T06:55:33Z</dcterms:created>
  <dcterms:modified xsi:type="dcterms:W3CDTF">2025-01-21T08:22:02Z</dcterms:modified>
</cp:coreProperties>
</file>