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5" d="100"/>
          <a:sy n="125" d="100"/>
        </p:scale>
        <p:origin x="1428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BBC4D68C-DB33-40CF-9248-6DFF073E2892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21" tIns="44111" rIns="88221" bIns="44111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64" y="4777782"/>
            <a:ext cx="5438748" cy="3907834"/>
          </a:xfrm>
          <a:prstGeom prst="rect">
            <a:avLst/>
          </a:prstGeom>
        </p:spPr>
        <p:txBody>
          <a:bodyPr vert="horz" lIns="88221" tIns="44111" rIns="88221" bIns="44111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EA399D66-2FFC-4359-BE00-F04395E7B37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7113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12361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224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6861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8662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4388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4781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1119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62962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181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33457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953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EA137-9CC4-45CB-B092-DABEB03E9FBB}" type="datetimeFigureOut">
              <a:rPr lang="fr-CH" smtClean="0"/>
              <a:t>07.07.2020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F6E8E-6257-4FEF-9E32-58B0577E5B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4014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0" y="-54142"/>
            <a:ext cx="12192000" cy="69121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4" name="Rectangle 33"/>
          <p:cNvSpPr/>
          <p:nvPr/>
        </p:nvSpPr>
        <p:spPr>
          <a:xfrm>
            <a:off x="250509" y="1142999"/>
            <a:ext cx="5773832" cy="4602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6" name="Rectangle 35"/>
          <p:cNvSpPr/>
          <p:nvPr/>
        </p:nvSpPr>
        <p:spPr>
          <a:xfrm>
            <a:off x="6024341" y="1142999"/>
            <a:ext cx="5929031" cy="46020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8" name="Rectangle 17"/>
          <p:cNvSpPr/>
          <p:nvPr/>
        </p:nvSpPr>
        <p:spPr>
          <a:xfrm>
            <a:off x="0" y="169256"/>
            <a:ext cx="12192000" cy="74668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kern="0" dirty="0" smtClean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Epidemiology and Outcome of Elderly Patients Requiring Renal Replacement Therapy in the ICU: </a:t>
            </a:r>
          </a:p>
          <a:p>
            <a:pPr algn="ctr"/>
            <a:r>
              <a:rPr lang="en-AU" sz="2000" kern="0" dirty="0" smtClean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an Observational Study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757" y="1554167"/>
            <a:ext cx="9952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1800"/>
              </a:spcAft>
            </a:pPr>
            <a:endParaRPr lang="en-AU" kern="0" dirty="0">
              <a:solidFill>
                <a:srgbClr val="000000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11"/>
          <a:stretch/>
        </p:blipFill>
        <p:spPr>
          <a:xfrm>
            <a:off x="828693" y="2000476"/>
            <a:ext cx="4562802" cy="301591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50509" y="1206427"/>
            <a:ext cx="577383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Long term survival?</a:t>
            </a:r>
            <a:endParaRPr lang="en-AU" sz="2000" dirty="0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893332" y="4501422"/>
            <a:ext cx="2059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They have a lower than predicted QOL (reference normal local population)</a:t>
            </a:r>
            <a:endParaRPr lang="en-AU" sz="1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9824629" y="3188648"/>
            <a:ext cx="2316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They have a lower QOL than younger patients</a:t>
            </a:r>
            <a:endParaRPr lang="en-AU" sz="1200" dirty="0"/>
          </a:p>
        </p:txBody>
      </p:sp>
      <p:sp>
        <p:nvSpPr>
          <p:cNvPr id="20" name="Rectangle 19"/>
          <p:cNvSpPr/>
          <p:nvPr/>
        </p:nvSpPr>
        <p:spPr>
          <a:xfrm>
            <a:off x="6350" y="5950892"/>
            <a:ext cx="12211050" cy="74668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AU" sz="1600" kern="0" dirty="0">
              <a:solidFill>
                <a:schemeClr val="bg1"/>
              </a:solidFill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97142" y="5973193"/>
            <a:ext cx="4060772" cy="698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900" b="1" dirty="0" smtClean="0"/>
              <a:t>Conclusions</a:t>
            </a:r>
            <a:r>
              <a:rPr lang="en-AU" sz="900" dirty="0" smtClean="0"/>
              <a:t>: the need for RRT identifies a population at very high risk of mortality. Among survivors, the rate of RRT dependence is low. Patients &gt;75 yo who survived ICU had a lower quality of life than younger patients. This QOL was also lower than predicted according to age and sex. </a:t>
            </a:r>
            <a:endParaRPr lang="en-AU" sz="900" dirty="0"/>
          </a:p>
        </p:txBody>
      </p:sp>
      <p:sp>
        <p:nvSpPr>
          <p:cNvPr id="22" name="Rectangle 21"/>
          <p:cNvSpPr/>
          <p:nvPr/>
        </p:nvSpPr>
        <p:spPr>
          <a:xfrm>
            <a:off x="690122" y="5981929"/>
            <a:ext cx="2228611" cy="636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1600" dirty="0" smtClean="0">
                <a:solidFill>
                  <a:schemeClr val="bg1"/>
                </a:solidFill>
              </a:rPr>
              <a:t>Single Centre Observational Study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60444" y="6238069"/>
            <a:ext cx="2414291" cy="36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1600" dirty="0" smtClean="0">
                <a:solidFill>
                  <a:schemeClr val="bg1"/>
                </a:solidFill>
              </a:rPr>
              <a:t>RRT patients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01614" y="6020535"/>
            <a:ext cx="2228611" cy="636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4400" dirty="0" smtClean="0">
                <a:solidFill>
                  <a:schemeClr val="bg1"/>
                </a:solidFill>
              </a:rPr>
              <a:t>352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024341" y="1206427"/>
            <a:ext cx="5929031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Quality of life?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524822" y="5145849"/>
            <a:ext cx="539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The need for RRT is associated with a very high mortality. The majority of deaths occur in ICU. Elderlies (&gt;75 yo) have a similar mortality than younger patients. </a:t>
            </a:r>
            <a:endParaRPr lang="en-AU" sz="1200" dirty="0"/>
          </a:p>
        </p:txBody>
      </p:sp>
      <p:sp>
        <p:nvSpPr>
          <p:cNvPr id="30" name="Rectangle 29"/>
          <p:cNvSpPr/>
          <p:nvPr/>
        </p:nvSpPr>
        <p:spPr>
          <a:xfrm>
            <a:off x="5163716" y="6020535"/>
            <a:ext cx="1321308" cy="636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4400" dirty="0" smtClean="0">
                <a:solidFill>
                  <a:schemeClr val="bg1"/>
                </a:solidFill>
              </a:rPr>
              <a:t>32.7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28881" y="6244153"/>
            <a:ext cx="2933540" cy="332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1600" dirty="0" smtClean="0">
                <a:solidFill>
                  <a:schemeClr val="bg1"/>
                </a:solidFill>
              </a:rPr>
              <a:t>Months Follow-up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602525" y="1754833"/>
            <a:ext cx="5222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>
                <a:solidFill>
                  <a:schemeClr val="tx1"/>
                </a:solidFill>
              </a:rPr>
              <a:t>EQ-5D survey to 85.7% of survivors</a:t>
            </a:r>
          </a:p>
          <a:p>
            <a:endParaRPr lang="en-AU" sz="1200" dirty="0" smtClean="0"/>
          </a:p>
          <a:p>
            <a:r>
              <a:rPr lang="en-AU" sz="1200" dirty="0" smtClean="0"/>
              <a:t>Elderly survivors have a low dialysis dependence rate (13.3%), similar to younger patients (resp. </a:t>
            </a:r>
            <a:r>
              <a:rPr lang="en-AU" sz="1200" smtClean="0"/>
              <a:t>9</a:t>
            </a:r>
            <a:r>
              <a:rPr lang="en-AU" sz="1200" dirty="0" smtClean="0"/>
              <a:t>% and </a:t>
            </a:r>
            <a:r>
              <a:rPr lang="en-AU" sz="1200" smtClean="0"/>
              <a:t>0%, </a:t>
            </a:r>
            <a:r>
              <a:rPr lang="en-AU" sz="1200" dirty="0" smtClean="0"/>
              <a:t>p=0.23).</a:t>
            </a:r>
            <a:endParaRPr lang="en-AU" sz="1200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t="6292" r="92098" b="14913"/>
          <a:stretch/>
        </p:blipFill>
        <p:spPr>
          <a:xfrm>
            <a:off x="6435670" y="4149112"/>
            <a:ext cx="124474" cy="1184592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11775" r="1294" b="2768"/>
          <a:stretch/>
        </p:blipFill>
        <p:spPr>
          <a:xfrm>
            <a:off x="6548569" y="2847604"/>
            <a:ext cx="3052748" cy="1238544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19268" r="2788" b="15184"/>
          <a:stretch/>
        </p:blipFill>
        <p:spPr>
          <a:xfrm>
            <a:off x="6609564" y="4259580"/>
            <a:ext cx="2914785" cy="1236382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6554960" y="5409481"/>
            <a:ext cx="1278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VAS</a:t>
            </a:r>
            <a:endParaRPr lang="en-AU" sz="1200" dirty="0"/>
          </a:p>
        </p:txBody>
      </p:sp>
      <p:sp>
        <p:nvSpPr>
          <p:cNvPr id="44" name="ZoneTexte 43"/>
          <p:cNvSpPr txBox="1"/>
          <p:nvPr/>
        </p:nvSpPr>
        <p:spPr>
          <a:xfrm>
            <a:off x="8291682" y="5408771"/>
            <a:ext cx="113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EQ-5D </a:t>
            </a:r>
            <a:endParaRPr lang="en-AU" sz="1200" dirty="0"/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2" t="23853" r="10457" b="29110"/>
          <a:stretch/>
        </p:blipFill>
        <p:spPr>
          <a:xfrm rot="16200000">
            <a:off x="121601" y="6111571"/>
            <a:ext cx="483808" cy="398984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435871" y="5989688"/>
            <a:ext cx="254251" cy="13756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grpSp>
        <p:nvGrpSpPr>
          <p:cNvPr id="62" name="Groupe 61"/>
          <p:cNvGrpSpPr/>
          <p:nvPr/>
        </p:nvGrpSpPr>
        <p:grpSpPr>
          <a:xfrm>
            <a:off x="52724" y="5990519"/>
            <a:ext cx="596962" cy="657562"/>
            <a:chOff x="52724" y="5990519"/>
            <a:chExt cx="596962" cy="657562"/>
          </a:xfrm>
        </p:grpSpPr>
        <p:sp>
          <p:nvSpPr>
            <p:cNvPr id="56" name="Rectangle 55"/>
            <p:cNvSpPr/>
            <p:nvPr/>
          </p:nvSpPr>
          <p:spPr>
            <a:xfrm>
              <a:off x="89304" y="6040389"/>
              <a:ext cx="254251" cy="78391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52724" y="5990519"/>
              <a:ext cx="596962" cy="657562"/>
              <a:chOff x="52724" y="5990519"/>
              <a:chExt cx="596962" cy="657562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39863" y="6159458"/>
                <a:ext cx="96113" cy="469531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grpSp>
            <p:nvGrpSpPr>
              <p:cNvPr id="48" name="Groupe 47"/>
              <p:cNvGrpSpPr/>
              <p:nvPr/>
            </p:nvGrpSpPr>
            <p:grpSpPr>
              <a:xfrm>
                <a:off x="52724" y="5990519"/>
                <a:ext cx="596962" cy="657562"/>
                <a:chOff x="52724" y="5990519"/>
                <a:chExt cx="596962" cy="657562"/>
              </a:xfrm>
            </p:grpSpPr>
            <p:sp>
              <p:nvSpPr>
                <p:cNvPr id="47" name="Rectangle 46"/>
                <p:cNvSpPr/>
                <p:nvPr/>
              </p:nvSpPr>
              <p:spPr>
                <a:xfrm>
                  <a:off x="66824" y="6164273"/>
                  <a:ext cx="126206" cy="388694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188703" y="6541632"/>
                  <a:ext cx="374293" cy="106449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552563" y="6039895"/>
                  <a:ext cx="96113" cy="469531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395435" y="6039894"/>
                  <a:ext cx="254251" cy="78391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256866" y="5999129"/>
                  <a:ext cx="254251" cy="78391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 flipV="1">
                  <a:off x="444192" y="6070884"/>
                  <a:ext cx="107362" cy="50212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52724" y="5990519"/>
                  <a:ext cx="254251" cy="137564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 flipV="1">
                  <a:off x="66495" y="6111129"/>
                  <a:ext cx="107362" cy="50212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CH"/>
                </a:p>
              </p:txBody>
            </p:sp>
          </p:grpSp>
        </p:grpSp>
      </p:grpSp>
      <p:pic>
        <p:nvPicPr>
          <p:cNvPr id="64" name="Picture 12" descr="https://northeurope1-mediap.svc.ms/transform/thumbnail?provider=spo&amp;inputFormat=png&amp;cs=fFNQTw&amp;docid=https%3A%2F%2Fchuv-my.sharepoint.com%3A443%2F_api%2Fv2.0%2Fdrives%2Fb!3AU1a0FWYEanxTnDF8Vt2XV-lbMgb6pGi6-cS1kLYwgKstCJXlX-QZbrDomiFB-C%2Fitems%2F017VSDXCKGI5IMMIPTYNEYH36BKLA3PYRN%3Fversion%3DPublished&amp;access_token=eyJ0eXAiOiJKV1QiLCJhbGciOiJub25lIn0.eyJhdWQiOiIwMDAwMDAwMy0wMDAwLTBmZjEtY2UwMC0wMDAwMDAwMDAwMDAvY2h1di1teS5zaGFyZXBvaW50LmNvbUA1Y2MyNzJmYi0zZjAzLTRlNjctODk2NS1hYTdiNDEzZGQ3YzkiLCJpc3MiOiIwMDAwMDAwMy0wMDAwLTBmZjEtY2UwMC0wMDAwMDAwMDAwMDAiLCJuYmYiOiIxNTk0MTk4NDc1IiwiZXhwIjoiMTU5NDIyMDA3NSIsImVuZHBvaW50dXJsIjoiOWZuSHdjUzhLcmUyRWVDUGxKMk9qRWJHcWdaejJZYVFpM1pibkJYYWsvZz0iLCJlbmRwb2ludHVybExlbmd0aCI6IjExNCIsImlzbG9vcGJhY2siOiJUcnVlIiwiY2lkIjoiWmpGbVl6WXpPV1l0TnpBNFpTMWhNREF3TFRVME1EQXRNelEwWVRCbVptWmxNR0k1IiwidmVyIjoiaGFzaGVkcHJvb2Z0b2tlbiIsInNpdGVpZCI6Ik5tSXpOVEExWkdNdE5UWTBNUzAwTmpZd0xXRTNZelV0TXpsak16RTNZelUyWkdRNSIsInNpZ25pbl9zdGF0ZSI6IltcImttc2lcIl0iLCJuYW1laWQiOiIwIy5mfG1lbWJlcnNoaXB8YW50b2luZS5zY2huZWlkZXJAY2h1di5vbm1pY3Jvc29mdC5jb20iLCJuaWkiOiJtaWNyb3NvZnQuc2hhcmVwb2ludCIsImlzdXNlciI6InRydWUiLCJjYWNoZWtleSI6IjBoLmZ8bWVtYmVyc2hpcHwxMDAzYmZmZDk3NGUyMDMwQGxpdmUuY29tIiwidHQiOiIwIiwidXNlUGVyc2lzdGVudENvb2tpZSI6IjMifQ.WXI3RytKS28rVGg2emhKZXdMYXBmZW11dC9jOGF2M3NYYWZHcTRGUFB0Yz0&amp;encodeFailures=1&amp;srcWidth=&amp;srcHeight=&amp;width=1620&amp;height=825&amp;action=Acces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9" t="12188" r="17793" b="5174"/>
          <a:stretch/>
        </p:blipFill>
        <p:spPr bwMode="auto">
          <a:xfrm rot="16200000">
            <a:off x="6239288" y="2185060"/>
            <a:ext cx="314061" cy="30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96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ialysis icon on white background simple element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87"/>
          <a:stretch/>
        </p:blipFill>
        <p:spPr bwMode="auto">
          <a:xfrm>
            <a:off x="-573673" y="626668"/>
            <a:ext cx="7098631" cy="474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756" y="1466965"/>
            <a:ext cx="3906327" cy="3906327"/>
          </a:xfrm>
          <a:prstGeom prst="rect">
            <a:avLst/>
          </a:prstGeom>
        </p:spPr>
      </p:pic>
      <p:sp>
        <p:nvSpPr>
          <p:cNvPr id="8" name="AutoShape 8" descr="Free icon &quot;Hospital icon&quot;"/>
          <p:cNvSpPr>
            <a:spLocks noChangeAspect="1" noChangeArrowheads="1"/>
          </p:cNvSpPr>
          <p:nvPr/>
        </p:nvSpPr>
        <p:spPr bwMode="auto">
          <a:xfrm>
            <a:off x="324018" y="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2" t="23853" r="10457" b="29110"/>
          <a:stretch/>
        </p:blipFill>
        <p:spPr>
          <a:xfrm rot="16200000">
            <a:off x="8853183" y="2230155"/>
            <a:ext cx="3445149" cy="2841125"/>
          </a:xfrm>
          <a:prstGeom prst="rect">
            <a:avLst/>
          </a:prstGeom>
        </p:spPr>
      </p:pic>
      <p:pic>
        <p:nvPicPr>
          <p:cNvPr id="2060" name="Picture 12" descr="https://northeurope1-mediap.svc.ms/transform/thumbnail?provider=spo&amp;inputFormat=png&amp;cs=fFNQTw&amp;docid=https%3A%2F%2Fchuv-my.sharepoint.com%3A443%2F_api%2Fv2.0%2Fdrives%2Fb!3AU1a0FWYEanxTnDF8Vt2XV-lbMgb6pGi6-cS1kLYwgKstCJXlX-QZbrDomiFB-C%2Fitems%2F017VSDXCKGI5IMMIPTYNEYH36BKLA3PYRN%3Fversion%3DPublished&amp;access_token=eyJ0eXAiOiJKV1QiLCJhbGciOiJub25lIn0.eyJhdWQiOiIwMDAwMDAwMy0wMDAwLTBmZjEtY2UwMC0wMDAwMDAwMDAwMDAvY2h1di1teS5zaGFyZXBvaW50LmNvbUA1Y2MyNzJmYi0zZjAzLTRlNjctODk2NS1hYTdiNDEzZGQ3YzkiLCJpc3MiOiIwMDAwMDAwMy0wMDAwLTBmZjEtY2UwMC0wMDAwMDAwMDAwMDAiLCJuYmYiOiIxNTk0MTk4NDc1IiwiZXhwIjoiMTU5NDIyMDA3NSIsImVuZHBvaW50dXJsIjoiOWZuSHdjUzhLcmUyRWVDUGxKMk9qRWJHcWdaejJZYVFpM1pibkJYYWsvZz0iLCJlbmRwb2ludHVybExlbmd0aCI6IjExNCIsImlzbG9vcGJhY2siOiJUcnVlIiwiY2lkIjoiWmpGbVl6WXpPV1l0TnpBNFpTMWhNREF3TFRVME1EQXRNelEwWVRCbVptWmxNR0k1IiwidmVyIjoiaGFzaGVkcHJvb2Z0b2tlbiIsInNpdGVpZCI6Ik5tSXpOVEExWkdNdE5UWTBNUzAwTmpZd0xXRTNZelV0TXpsak16RTNZelUyWkdRNSIsInNpZ25pbl9zdGF0ZSI6IltcImttc2lcIl0iLCJuYW1laWQiOiIwIy5mfG1lbWJlcnNoaXB8YW50b2luZS5zY2huZWlkZXJAY2h1di5vbm1pY3Jvc29mdC5jb20iLCJuaWkiOiJtaWNyb3NvZnQuc2hhcmVwb2ludCIsImlzdXNlciI6InRydWUiLCJjYWNoZWtleSI6IjBoLmZ8bWVtYmVyc2hpcHwxMDAzYmZmZDk3NGUyMDMwQGxpdmUuY29tIiwidHQiOiIwIiwidXNlUGVyc2lzdGVudENvb2tpZSI6IjMifQ.WXI3RytKS28rVGg2emhKZXdMYXBmZW11dC9jOGF2M3NYYWZHcTRGUFB0Yz0&amp;encodeFailures=1&amp;srcWidth=&amp;srcHeight=&amp;width=1620&amp;height=825&amp;action=Acces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9" t="12188" r="17793" b="5174"/>
          <a:stretch/>
        </p:blipFill>
        <p:spPr bwMode="auto">
          <a:xfrm rot="16200000">
            <a:off x="4152252" y="4199543"/>
            <a:ext cx="2409373" cy="233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24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Grand écran</PresentationFormat>
  <Paragraphs>18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Segoe UI</vt:lpstr>
      <vt:lpstr>Times New Roman</vt:lpstr>
      <vt:lpstr>Thème Office</vt:lpstr>
      <vt:lpstr>Présentation PowerPoint</vt:lpstr>
      <vt:lpstr>Présentation PowerPoint</vt:lpstr>
    </vt:vector>
  </TitlesOfParts>
  <Company>CHUV | Centre hospitalier universitaire vaudois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Schneider Antoine</dc:creator>
  <cp:lastModifiedBy>Schneider Antoine</cp:lastModifiedBy>
  <cp:revision>40</cp:revision>
  <cp:lastPrinted>2020-07-07T14:10:20Z</cp:lastPrinted>
  <dcterms:created xsi:type="dcterms:W3CDTF">2020-07-07T10:16:27Z</dcterms:created>
  <dcterms:modified xsi:type="dcterms:W3CDTF">2020-07-08T13:10:24Z</dcterms:modified>
</cp:coreProperties>
</file>