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7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10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28D3E-98F1-B578-C040-79C33E685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69AB6-87C4-379E-A515-B3924ED3AC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F1E7-D207-ED21-9D70-88AB5F98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6B895-750C-2B86-C292-66F707CF5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3E79-B840-D94E-48FD-48C6B221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0F77A-27A1-C5D6-BF02-DFA72011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3454F-53D4-1382-5F64-F0E150064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4AEB7-94C4-74B4-378E-2FC81C56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3D640-6FA7-3CDD-0898-E2A00B64E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892F7-8BA8-B7F0-D546-43B41AC4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5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D80AB-2B1F-BF84-D633-90BF63DCA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95767-582F-2F1B-5CB2-49E5E9A2A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AFCEB-6CF7-353F-045C-24F0AADF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E7D37-F852-E206-427D-7E1D990E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ECA54-D237-B3D9-AC24-33C01263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2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F4FD-BA8B-15E3-2B6A-64822C84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F0EA8-C826-8467-B41D-A1E64B02A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AEE0C-528E-D550-6F03-EF9759B09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4F5DB-08A1-1823-1A83-F6B599BC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F2F28-7AAE-835F-6EEA-AD43A7971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6998B-AFED-131C-A05C-A1A99388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5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06E7-05FC-7812-DFFF-C6C237EFA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6557-CBB1-4550-877C-077BB0694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ADDEB-16B6-16E5-084C-13E4191D9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7116D-8F5A-85A0-3DD8-A625CA6D0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E167E-A242-B3F4-E2E5-F05EDE732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17C25D-F1A8-4E3E-B352-69FB05A7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4B335B-0501-61B9-75E5-94CF988B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602B60-6721-4724-5298-C78B1F717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5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BEC8-E031-3426-06F6-0DFA5B15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D3141A-56EE-FAB7-28D1-A7EF667F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D7F3C-4F10-FFD4-86D3-A5C203C0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318EEB-AD42-C10C-2DF3-D395838B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2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C9AFB-D0DD-4CAA-7E84-3B4418C7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A5BC6-5BAA-F180-8724-30C033AD7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9BB42-4422-80B2-7865-D997F34D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69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83D06-19E1-3EEA-C9B3-C60E20729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928B6-B562-F7EC-4C7F-3E2314CE0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60837-8D79-5555-5D22-A23D23BF3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C65F35-E01C-4874-C324-C962A795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71002-A8CE-998F-7B8B-82930195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A925E-8113-D7E4-6B61-98723562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4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798A-09E7-0895-7005-EC849686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EA050-E600-5974-04D5-CBC080E09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99674-0C0D-BBD2-4862-ABC905BE8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2B4A4-4F11-57AE-D832-73E8189B1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FBCC4-FA2F-007B-7615-BE1E3B624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DEDC4-E38B-3567-F9FA-927CAFB5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7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61F-EC58-A6E1-7FCE-531D3F17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8ED0D-7407-9B65-CE1A-8BC0D41BA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493D2-9232-036B-2AD0-CD68C8263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F31E7-96CE-E831-1337-D3569B79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E5CC8-EB32-CB56-1323-3AD0951B9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09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2A3D3-A2BA-854D-2E62-C783FFF44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26230-E916-5F1A-84EC-1FF9030FE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C3A16-7E61-ACFB-D3F6-03ECB19A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35ED4-02ED-31BC-CCA9-40AE514B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3B84F-8E54-B0F2-7A0A-6A52E3253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A8515-A9B4-2311-7BCF-0D7EFFDBC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0404F-0B55-A2BF-0368-1897ED6A4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D0CBB-190B-8C3C-B5F6-5D54A76CF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DB7A3-C0BB-4296-B865-B3FD00D6B90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39F37-E843-F96B-E1D8-BBAFCAE2E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4D1C2-575C-BE06-354D-2792717AD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4C8623-9FA5-4151-8A68-4B26F385A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3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4F403E4-5292-E9FA-01A6-B158ACF58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02211"/>
              </p:ext>
            </p:extLst>
          </p:nvPr>
        </p:nvGraphicFramePr>
        <p:xfrm>
          <a:off x="3007436" y="943504"/>
          <a:ext cx="5973965" cy="378131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500298">
                  <a:extLst>
                    <a:ext uri="{9D8B030D-6E8A-4147-A177-3AD203B41FA5}">
                      <a16:colId xmlns:a16="http://schemas.microsoft.com/office/drawing/2014/main" val="3032525078"/>
                    </a:ext>
                  </a:extLst>
                </a:gridCol>
                <a:gridCol w="1106506">
                  <a:extLst>
                    <a:ext uri="{9D8B030D-6E8A-4147-A177-3AD203B41FA5}">
                      <a16:colId xmlns:a16="http://schemas.microsoft.com/office/drawing/2014/main" val="44922320"/>
                    </a:ext>
                  </a:extLst>
                </a:gridCol>
                <a:gridCol w="1703513">
                  <a:extLst>
                    <a:ext uri="{9D8B030D-6E8A-4147-A177-3AD203B41FA5}">
                      <a16:colId xmlns:a16="http://schemas.microsoft.com/office/drawing/2014/main" val="2074808082"/>
                    </a:ext>
                  </a:extLst>
                </a:gridCol>
                <a:gridCol w="1663648">
                  <a:extLst>
                    <a:ext uri="{9D8B030D-6E8A-4147-A177-3AD203B41FA5}">
                      <a16:colId xmlns:a16="http://schemas.microsoft.com/office/drawing/2014/main" val="3827315944"/>
                    </a:ext>
                  </a:extLst>
                </a:gridCol>
              </a:tblGrid>
              <a:tr h="635104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Target 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Conjugate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Clone 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Catalog #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0789361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CD4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AF488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 GK1.5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100423 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718215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CD8a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PE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 53-6.7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100708 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2852866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CD3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PE-Cy7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 17A2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100220 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70490392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CD69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APC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 H1.2F3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104514 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4219008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CD62L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AF700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MEL-14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104426 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7486793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F4/80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AF488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BM8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123120 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9778541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CD335 (NKp46)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PE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29A1.4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137604 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5419867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CD49b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AF647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 DX5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108912 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36383235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MHCI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FITC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M1/42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125507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6096024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MHCII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PE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M5/114.15.2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107607 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43401627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CD38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PE/Cy7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90 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102718 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6416223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CD206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AF700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C068C2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141734 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8220612"/>
                  </a:ext>
                </a:extLst>
              </a:tr>
              <a:tr h="242016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CD163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APC/Cy7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S15049I 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155324 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899869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B0BACA0-9EC8-4543-2743-11383403BCC5}"/>
              </a:ext>
            </a:extLst>
          </p:cNvPr>
          <p:cNvSpPr txBox="1"/>
          <p:nvPr/>
        </p:nvSpPr>
        <p:spPr>
          <a:xfrm>
            <a:off x="3007436" y="4821111"/>
            <a:ext cx="6221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Table 1.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List of fluorophore conjugated antibodies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Biolegend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used in flow cytometry experiments</a:t>
            </a:r>
          </a:p>
        </p:txBody>
      </p:sp>
    </p:spTree>
    <p:extLst>
      <p:ext uri="{BB962C8B-B14F-4D97-AF65-F5344CB8AC3E}">
        <p14:creationId xmlns:p14="http://schemas.microsoft.com/office/powerpoint/2010/main" val="163023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FEBAD5-AC78-9ABF-2A23-3868878E9BC1}"/>
              </a:ext>
            </a:extLst>
          </p:cNvPr>
          <p:cNvSpPr txBox="1"/>
          <p:nvPr/>
        </p:nvSpPr>
        <p:spPr>
          <a:xfrm>
            <a:off x="110489" y="5693343"/>
            <a:ext cx="11971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Table 2.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Flow cytometry analysis data 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Yummer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B2M KO tumors. Conditional formatting resulting in the heat map was performed individually for each row.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3A9888-CAFA-D143-A7D5-646D4E487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156602"/>
              </p:ext>
            </p:extLst>
          </p:nvPr>
        </p:nvGraphicFramePr>
        <p:xfrm>
          <a:off x="55240" y="280270"/>
          <a:ext cx="12081520" cy="5168040"/>
        </p:xfrm>
        <a:graphic>
          <a:graphicData uri="http://schemas.openxmlformats.org/drawingml/2006/table">
            <a:tbl>
              <a:tblPr/>
              <a:tblGrid>
                <a:gridCol w="1790572">
                  <a:extLst>
                    <a:ext uri="{9D8B030D-6E8A-4147-A177-3AD203B41FA5}">
                      <a16:colId xmlns:a16="http://schemas.microsoft.com/office/drawing/2014/main" val="870138543"/>
                    </a:ext>
                  </a:extLst>
                </a:gridCol>
                <a:gridCol w="433098">
                  <a:extLst>
                    <a:ext uri="{9D8B030D-6E8A-4147-A177-3AD203B41FA5}">
                      <a16:colId xmlns:a16="http://schemas.microsoft.com/office/drawing/2014/main" val="803822848"/>
                    </a:ext>
                  </a:extLst>
                </a:gridCol>
                <a:gridCol w="3458323">
                  <a:extLst>
                    <a:ext uri="{9D8B030D-6E8A-4147-A177-3AD203B41FA5}">
                      <a16:colId xmlns:a16="http://schemas.microsoft.com/office/drawing/2014/main" val="130199591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0634317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081393200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28389996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948210724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76690636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78428197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60554493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9517113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43777395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297130869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9684451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05070420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22321018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199077240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37871936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06394301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829608170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24144228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3251279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21109164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160465678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65525090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847562345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130296353"/>
                    </a:ext>
                  </a:extLst>
                </a:gridCol>
                <a:gridCol w="930839">
                  <a:extLst>
                    <a:ext uri="{9D8B030D-6E8A-4147-A177-3AD203B41FA5}">
                      <a16:colId xmlns:a16="http://schemas.microsoft.com/office/drawing/2014/main" val="440683759"/>
                    </a:ext>
                  </a:extLst>
                </a:gridCol>
              </a:tblGrid>
              <a:tr h="3535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Multiplex panel #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Gating progression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Isotype+NCmRNA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mIL-12 mRNA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aPD-L1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mIL-12 mRNA + aPD-L1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Statistic 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377929"/>
                  </a:ext>
                </a:extLst>
              </a:tr>
              <a:tr h="203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123375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Adaptive immune responses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951459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Live cells ) - CD3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BB8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6B4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8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F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2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F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7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426710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387344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Helper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4/CD3+ cells/CD4+ cells | Freq. of Live Cells 4</a:t>
                      </a:r>
                    </a:p>
                  </a:txBody>
                  <a:tcPr marL="4233" marR="4233" marT="423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6F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6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B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6A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C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FE7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18F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9C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B8B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08E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C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368772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CD4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E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6D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5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0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C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D97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4E0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E98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08E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B96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CD3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550527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Regs 1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4/CD3+ cells/CD4+ cells/CD4+CD25+ | Freq. of Live Cells 4</a:t>
                      </a:r>
                    </a:p>
                  </a:txBody>
                  <a:tcPr marL="4233" marR="4233" marT="423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7D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9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7D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BC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A0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956288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T Regs1 percent of CD4s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7AA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491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AB7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6A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4E0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BC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0F3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6C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7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5A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CD4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17771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Regs 2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4/CD3+ cells/CD4+ cells/CD4+CD69+CD25- | Freq. of Live Cells 4</a:t>
                      </a:r>
                    </a:p>
                  </a:txBody>
                  <a:tcPr marL="4233" marR="4233" marT="423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7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3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4E0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3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9EF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E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18E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591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EC5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A95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309275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T Regs2 percent of CD4s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3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3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1A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CAD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FBA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6C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9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9EF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3A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ED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CD4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9663052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990764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Cytotoxic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(7AAD- Live cells ) - CD3 - CD8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B9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B1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E98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6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5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6A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1F4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6B4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5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2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1B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559809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CD8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5A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E8D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1A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0C6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FC6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6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8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CD3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245073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96249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Activated cytotoxic tumor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(7AAD- Live cells ) - CD3 - CD8 - (CD69+ CD62L+)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B9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F99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6BF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9AB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3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9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845704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CD69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CD62L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CA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EC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5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491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AAC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3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C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3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CD8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517145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069953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948644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Innate immune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625686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Natural Killer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cells/CD3 negative NK staining/CD49b+NKp46+ | Freq.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D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D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5A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DAE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C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986668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014176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405219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Macrophage and polarization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579097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5/F480+ cells | Freq. of Live cells 5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5B3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89F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BA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DA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B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7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9C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FBA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A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A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3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1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940719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891402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Immune activating 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5/F480+ cells/MHCII+ CD38+ | Freq. of Live cells 5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2A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995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A4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A0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E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0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B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AA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DAE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AAB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491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725921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MHCII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CD38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F4/80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5/F480+ cells/MHCII+ CD38+ | Freq. of F480+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EB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AAB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DA3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7D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E8C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7B5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6A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F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F4/80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803677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85763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Immune suppressive 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5/F480+ cells-1/CD206+CD163+ | Freq. of Live cells 5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A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E98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0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4A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3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2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CC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D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4A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940773"/>
                  </a:ext>
                </a:extLst>
              </a:tr>
              <a:tr h="158992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CD206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CD163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 F4/80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5/F480+ cells-1/CD206+CD163+ | Freq. of F480+ cells-1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F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A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C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0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7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F4/80</a:t>
                      </a:r>
                      <a:r>
                        <a:rPr lang="en-US" sz="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169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54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0566D9-8091-1A13-828F-AEF34D8F02CA}"/>
              </a:ext>
            </a:extLst>
          </p:cNvPr>
          <p:cNvSpPr txBox="1"/>
          <p:nvPr/>
        </p:nvSpPr>
        <p:spPr>
          <a:xfrm>
            <a:off x="158115" y="5685723"/>
            <a:ext cx="11971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Table 3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Flow cytometry analysis data from MC38 B2M KO tumors. Conditional formatting resulting in the heat map was performed individually for each row.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5A6B1D-1298-C7A0-8C8C-EE6002B9B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40875"/>
              </p:ext>
            </p:extLst>
          </p:nvPr>
        </p:nvGraphicFramePr>
        <p:xfrm>
          <a:off x="47626" y="262138"/>
          <a:ext cx="12081510" cy="5252830"/>
        </p:xfrm>
        <a:graphic>
          <a:graphicData uri="http://schemas.openxmlformats.org/drawingml/2006/table">
            <a:tbl>
              <a:tblPr/>
              <a:tblGrid>
                <a:gridCol w="1745319">
                  <a:extLst>
                    <a:ext uri="{9D8B030D-6E8A-4147-A177-3AD203B41FA5}">
                      <a16:colId xmlns:a16="http://schemas.microsoft.com/office/drawing/2014/main" val="193414147"/>
                    </a:ext>
                  </a:extLst>
                </a:gridCol>
                <a:gridCol w="433098">
                  <a:extLst>
                    <a:ext uri="{9D8B030D-6E8A-4147-A177-3AD203B41FA5}">
                      <a16:colId xmlns:a16="http://schemas.microsoft.com/office/drawing/2014/main" val="1526775315"/>
                    </a:ext>
                  </a:extLst>
                </a:gridCol>
                <a:gridCol w="3516496">
                  <a:extLst>
                    <a:ext uri="{9D8B030D-6E8A-4147-A177-3AD203B41FA5}">
                      <a16:colId xmlns:a16="http://schemas.microsoft.com/office/drawing/2014/main" val="1946519112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666598299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422664563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164861418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995864144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88347710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61391773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928515859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28552138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79633381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088161912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637621319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886238806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016283146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059379319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37052952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2249815977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50055616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37956609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9077505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44739773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002979726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868233773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3575831491"/>
                    </a:ext>
                  </a:extLst>
                </a:gridCol>
                <a:gridCol w="227862">
                  <a:extLst>
                    <a:ext uri="{9D8B030D-6E8A-4147-A177-3AD203B41FA5}">
                      <a16:colId xmlns:a16="http://schemas.microsoft.com/office/drawing/2014/main" val="1220505148"/>
                    </a:ext>
                  </a:extLst>
                </a:gridCol>
                <a:gridCol w="917909">
                  <a:extLst>
                    <a:ext uri="{9D8B030D-6E8A-4147-A177-3AD203B41FA5}">
                      <a16:colId xmlns:a16="http://schemas.microsoft.com/office/drawing/2014/main" val="269848662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Multiplex panel #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Gating progression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Isotype+NCmRNA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mIL-12 mRNA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aPD-L1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mIL-12 mRNA + aPD-L1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Statistic 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534171"/>
                  </a:ext>
                </a:extLst>
              </a:tr>
              <a:tr h="2019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288750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Adaptive immune responses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695732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Live cells ) - CD3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2DE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9F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E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756729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825647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Helper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(7AAD- Live cells ) - CD3 - CD4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E8D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89F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0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0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CC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1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620066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CD4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DA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FB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6BF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7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4E0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3A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4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CD3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085912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Regs 1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4/CD3+ cells/CD4+ cells/CD4+CD25+ | Freq. of Live Cells 4</a:t>
                      </a:r>
                    </a:p>
                  </a:txBody>
                  <a:tcPr marL="4233" marR="4233" marT="423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D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5A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BD9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90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2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384387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T Regs1 percent of CD4s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5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6BF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59D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692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1D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4233" marR="4233" marT="423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CD4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915657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Regs 2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4/CD3+ cells/CD4+ cells/CD4+CD69+CD25- | Freq. of Live Cells 4</a:t>
                      </a:r>
                    </a:p>
                  </a:txBody>
                  <a:tcPr marL="4233" marR="4233" marT="423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B1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F8D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0B0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EC5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099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EC5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238090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T Regs2 percent of CD4s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D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A4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CB8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0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E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C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1F4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CD4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353713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216132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880233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Cytotoxic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(7AAD- Live cells ) - CD3 - CD8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7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A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B8B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1D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9C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899346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- CD8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8A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8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CAD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1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7D7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CD3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62916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927407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Activated cytotoxic tumor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FSC/SSC - Single Cells - (7AAD- Live cells ) - CD3 - CD8 - (CD69+ CD62L+)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CA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7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F8E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DAD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DAD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861454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CD69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CD62L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CD8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FA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5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49C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F8E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AB7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1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CD8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909069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955919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528642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Innate immune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385815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Natural Killer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cells/CD3 negative cells 3/Cd49b+NKp46+ | Freq.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E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3A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1221604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514904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854976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Macrophage and polarization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461866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6/F480+ | Freq. of Live cells 6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1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A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D0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2DE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1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3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168034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462178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Immune activating 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6/F480+/MHCII+ CD38+ | Freq. of Live cells 6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7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BC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C9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90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692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4A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741370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MHCII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CD38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F4/80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6/F480+/MHCII+ CD38+ | Freq. of F480+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3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BC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28F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0C6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F99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2DE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F4/80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144154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208190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Immune suppressive macrophages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6/F480+-1/CD206CD163 | Freq. of Live cells 6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9F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1A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B9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8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8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290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live 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638341"/>
                  </a:ext>
                </a:extLst>
              </a:tr>
              <a:tr h="1575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Analysis CD206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CD163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percent of  F4/80</a:t>
                      </a:r>
                      <a:r>
                        <a:rPr lang="en-US" sz="600" b="0" i="1" u="none" strike="noStrike" baseline="30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6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Size/Single Cells/Live cells 6/F480+-1/CD206CD163 | Freq. of F480+-1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B3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C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6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4233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of F4/80</a:t>
                      </a:r>
                      <a:r>
                        <a:rPr lang="en-US" sz="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</a:p>
                  </a:txBody>
                  <a:tcPr marL="38100" marR="4233" marT="423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846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28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2905</TotalTime>
  <Words>2634</Words>
  <Application>Microsoft Office PowerPoint</Application>
  <PresentationFormat>Widescreen</PresentationFormat>
  <Paragraphs>1766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Viswanathan Muthusamy</dc:creator>
  <cp:lastModifiedBy>Viswanathan Muthusamy</cp:lastModifiedBy>
  <cp:revision>7</cp:revision>
  <dcterms:created xsi:type="dcterms:W3CDTF">2024-10-10T16:23:08Z</dcterms:created>
  <dcterms:modified xsi:type="dcterms:W3CDTF">2025-01-27T15:29:27Z</dcterms:modified>
</cp:coreProperties>
</file>