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6" r:id="rId3"/>
    <p:sldId id="269" r:id="rId4"/>
    <p:sldId id="270" r:id="rId5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48" d="100"/>
          <a:sy n="48" d="100"/>
        </p:scale>
        <p:origin x="25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F081-AD88-4841-BA2E-E4052C17D650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A6E8-F1E7-4292-BD95-B870639D6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78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F081-AD88-4841-BA2E-E4052C17D650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A6E8-F1E7-4292-BD95-B870639D6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317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F081-AD88-4841-BA2E-E4052C17D650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A6E8-F1E7-4292-BD95-B870639D6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106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F081-AD88-4841-BA2E-E4052C17D650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A6E8-F1E7-4292-BD95-B870639D6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517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F081-AD88-4841-BA2E-E4052C17D650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A6E8-F1E7-4292-BD95-B870639D6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399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F081-AD88-4841-BA2E-E4052C17D650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A6E8-F1E7-4292-BD95-B870639D6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27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F081-AD88-4841-BA2E-E4052C17D650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A6E8-F1E7-4292-BD95-B870639D6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091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F081-AD88-4841-BA2E-E4052C17D650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A6E8-F1E7-4292-BD95-B870639D6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451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F081-AD88-4841-BA2E-E4052C17D650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A6E8-F1E7-4292-BD95-B870639D6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21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F081-AD88-4841-BA2E-E4052C17D650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A6E8-F1E7-4292-BD95-B870639D6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387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F081-AD88-4841-BA2E-E4052C17D650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8A6E8-F1E7-4292-BD95-B870639D6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E5F081-AD88-4841-BA2E-E4052C17D650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68A6E8-F1E7-4292-BD95-B870639D6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6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1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0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A895D12A-1A6E-C683-2B14-BABF6C31B72F}"/>
              </a:ext>
            </a:extLst>
          </p:cNvPr>
          <p:cNvSpPr txBox="1"/>
          <p:nvPr/>
        </p:nvSpPr>
        <p:spPr>
          <a:xfrm>
            <a:off x="267703" y="4003378"/>
            <a:ext cx="63817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S1 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Cell surface MHCI expression by flow cytometry 24h after 1IU/mL IFN</a:t>
            </a:r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stimulation of the wildtype (WT) and B2M knock out (B2M KO) versions of the Yummer1.7 and MC38 cell lines.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D052A2-004C-CBF9-1463-C1403679CC9D}"/>
              </a:ext>
            </a:extLst>
          </p:cNvPr>
          <p:cNvGrpSpPr/>
          <p:nvPr/>
        </p:nvGrpSpPr>
        <p:grpSpPr>
          <a:xfrm>
            <a:off x="196151" y="168278"/>
            <a:ext cx="6155520" cy="3690211"/>
            <a:chOff x="196151" y="168278"/>
            <a:chExt cx="6155520" cy="3690211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B2DDCA6-B067-9BF4-6D5E-8A9FCEEB7FD9}"/>
                </a:ext>
              </a:extLst>
            </p:cNvPr>
            <p:cNvGrpSpPr/>
            <p:nvPr/>
          </p:nvGrpSpPr>
          <p:grpSpPr>
            <a:xfrm>
              <a:off x="196151" y="489532"/>
              <a:ext cx="6155520" cy="3368957"/>
              <a:chOff x="176099" y="76449"/>
              <a:chExt cx="6155520" cy="3368957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5577ACDC-9E50-37F8-B721-77FFFBD5D7B1}"/>
                  </a:ext>
                </a:extLst>
              </p:cNvPr>
              <p:cNvGrpSpPr/>
              <p:nvPr/>
            </p:nvGrpSpPr>
            <p:grpSpPr>
              <a:xfrm>
                <a:off x="676275" y="76449"/>
                <a:ext cx="5655344" cy="2790826"/>
                <a:chOff x="491791" y="260933"/>
                <a:chExt cx="5655344" cy="2790826"/>
              </a:xfrm>
            </p:grpSpPr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2C2AEBA4-688F-4D1C-A799-0A99291468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491791" y="260933"/>
                  <a:ext cx="2762250" cy="2790825"/>
                </a:xfrm>
                <a:prstGeom prst="rect">
                  <a:avLst/>
                </a:prstGeom>
              </p:spPr>
            </p:pic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9B48F9DE-C6A2-6BD5-C96B-0FBD02DED3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384885" y="260934"/>
                  <a:ext cx="2762250" cy="2790825"/>
                </a:xfrm>
                <a:prstGeom prst="rect">
                  <a:avLst/>
                </a:prstGeom>
              </p:spPr>
            </p:pic>
          </p:grp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4B9ADB45-E444-FDBF-BE05-47538592CA90}"/>
                  </a:ext>
                </a:extLst>
              </p:cNvPr>
              <p:cNvCxnSpPr/>
              <p:nvPr/>
            </p:nvCxnSpPr>
            <p:spPr>
              <a:xfrm flipV="1">
                <a:off x="501316" y="541421"/>
                <a:ext cx="0" cy="170447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2C44B3BC-06BE-2A21-E9CF-932F3A733886}"/>
                  </a:ext>
                </a:extLst>
              </p:cNvPr>
              <p:cNvCxnSpPr/>
              <p:nvPr/>
            </p:nvCxnSpPr>
            <p:spPr>
              <a:xfrm>
                <a:off x="1042737" y="3011906"/>
                <a:ext cx="4559968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2CFD7B6-1F5D-211D-9640-9CAB70958971}"/>
                  </a:ext>
                </a:extLst>
              </p:cNvPr>
              <p:cNvSpPr txBox="1"/>
              <p:nvPr/>
            </p:nvSpPr>
            <p:spPr>
              <a:xfrm>
                <a:off x="2498558" y="3076074"/>
                <a:ext cx="20293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MHCI expression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D79BC50-E1AA-7331-8657-75DE6554ACF6}"/>
                  </a:ext>
                </a:extLst>
              </p:cNvPr>
              <p:cNvSpPr txBox="1"/>
              <p:nvPr/>
            </p:nvSpPr>
            <p:spPr>
              <a:xfrm rot="16200000">
                <a:off x="-198703" y="1131405"/>
                <a:ext cx="11189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Counts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B36A16D-2800-BE05-51C3-9849B2B584CA}"/>
                </a:ext>
              </a:extLst>
            </p:cNvPr>
            <p:cNvSpPr txBox="1"/>
            <p:nvPr/>
          </p:nvSpPr>
          <p:spPr>
            <a:xfrm>
              <a:off x="2300537" y="529388"/>
              <a:ext cx="12512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Unstained Control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CEC3575-563C-76E2-5BD7-F8DFDBB9CDFA}"/>
                </a:ext>
              </a:extLst>
            </p:cNvPr>
            <p:cNvSpPr txBox="1"/>
            <p:nvPr/>
          </p:nvSpPr>
          <p:spPr>
            <a:xfrm>
              <a:off x="2300537" y="674019"/>
              <a:ext cx="1323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err="1"/>
                <a:t>Yummer</a:t>
              </a:r>
              <a:r>
                <a:rPr lang="en-US" sz="800" dirty="0"/>
                <a:t> 1.7 B2M KO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8B61099-79AA-5BBD-614A-1A9916EF64BE}"/>
                </a:ext>
              </a:extLst>
            </p:cNvPr>
            <p:cNvSpPr txBox="1"/>
            <p:nvPr/>
          </p:nvSpPr>
          <p:spPr>
            <a:xfrm>
              <a:off x="2304547" y="818650"/>
              <a:ext cx="108936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Yummer1.7 WT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01DB06E-B627-3270-37C3-B5A58763CD95}"/>
                </a:ext>
              </a:extLst>
            </p:cNvPr>
            <p:cNvSpPr txBox="1"/>
            <p:nvPr/>
          </p:nvSpPr>
          <p:spPr>
            <a:xfrm>
              <a:off x="5066800" y="542131"/>
              <a:ext cx="12512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Unstained Control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1AE55F8-96DB-94C3-C710-B16FFCB4ABB4}"/>
                </a:ext>
              </a:extLst>
            </p:cNvPr>
            <p:cNvSpPr txBox="1"/>
            <p:nvPr/>
          </p:nvSpPr>
          <p:spPr>
            <a:xfrm>
              <a:off x="5066800" y="686762"/>
              <a:ext cx="9625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MC38 B2M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6243DC3-A71E-FA73-4E92-9361BF24C47D}"/>
                </a:ext>
              </a:extLst>
            </p:cNvPr>
            <p:cNvSpPr txBox="1"/>
            <p:nvPr/>
          </p:nvSpPr>
          <p:spPr>
            <a:xfrm>
              <a:off x="5070811" y="831393"/>
              <a:ext cx="12512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MC38 WT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FE48B9F-6C8B-7ED1-0DF2-540F158CA6A3}"/>
                </a:ext>
              </a:extLst>
            </p:cNvPr>
            <p:cNvSpPr txBox="1"/>
            <p:nvPr/>
          </p:nvSpPr>
          <p:spPr>
            <a:xfrm>
              <a:off x="1791201" y="168279"/>
              <a:ext cx="10758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Yummer1.7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5667571-F488-4811-6A2E-4194B881A0CE}"/>
                </a:ext>
              </a:extLst>
            </p:cNvPr>
            <p:cNvSpPr txBox="1"/>
            <p:nvPr/>
          </p:nvSpPr>
          <p:spPr>
            <a:xfrm>
              <a:off x="4770020" y="168278"/>
              <a:ext cx="6602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MC38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5853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A288F0A-F647-C610-F68F-0F7ABBD265B4}"/>
              </a:ext>
            </a:extLst>
          </p:cNvPr>
          <p:cNvSpPr txBox="1"/>
          <p:nvPr/>
        </p:nvSpPr>
        <p:spPr>
          <a:xfrm>
            <a:off x="168899" y="5924396"/>
            <a:ext cx="6330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S2  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Strategy and timeline of pharmacodynamics studies. A, Yummer1.7 B2M KO allograft model treated with vehicle, mIL-12 mRNA or PD-L1 or mIL-12 mRNA and PD-L1 combination. B, MC38 B2M KO allograft model treated with vehicle, mIL-12 mRNA or PD-L1 or mIL-12 mRNA and PD-L1 combination.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631B4C1-7C87-0365-DEAC-42679138899F}"/>
              </a:ext>
            </a:extLst>
          </p:cNvPr>
          <p:cNvGrpSpPr/>
          <p:nvPr/>
        </p:nvGrpSpPr>
        <p:grpSpPr>
          <a:xfrm>
            <a:off x="109205" y="113349"/>
            <a:ext cx="6599900" cy="5594155"/>
            <a:chOff x="109205" y="113349"/>
            <a:chExt cx="6599900" cy="559415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24B44C2-5510-FBE2-0BF7-33DE4B21FD0C}"/>
                </a:ext>
              </a:extLst>
            </p:cNvPr>
            <p:cNvGrpSpPr/>
            <p:nvPr/>
          </p:nvGrpSpPr>
          <p:grpSpPr>
            <a:xfrm>
              <a:off x="109205" y="113349"/>
              <a:ext cx="6599900" cy="5102286"/>
              <a:chOff x="134990" y="113349"/>
              <a:chExt cx="6599900" cy="5102286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A1F7609-52E6-438F-9998-628789A45203}"/>
                  </a:ext>
                </a:extLst>
              </p:cNvPr>
              <p:cNvGrpSpPr/>
              <p:nvPr/>
            </p:nvGrpSpPr>
            <p:grpSpPr>
              <a:xfrm>
                <a:off x="134990" y="113349"/>
                <a:ext cx="3278813" cy="5102286"/>
                <a:chOff x="134990" y="113349"/>
                <a:chExt cx="3278813" cy="5102286"/>
              </a:xfrm>
            </p:grpSpPr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2058192D-FC68-4352-6A89-2EABDE6081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34990" y="2106675"/>
                  <a:ext cx="3278813" cy="3108960"/>
                </a:xfrm>
                <a:prstGeom prst="rect">
                  <a:avLst/>
                </a:prstGeom>
              </p:spPr>
            </p:pic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70DB115-00CB-483E-D8BF-B7B50F948817}"/>
                    </a:ext>
                  </a:extLst>
                </p:cNvPr>
                <p:cNvSpPr txBox="1"/>
                <p:nvPr/>
              </p:nvSpPr>
              <p:spPr>
                <a:xfrm>
                  <a:off x="137981" y="113349"/>
                  <a:ext cx="175736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BA7744B-8686-BA06-D2B9-3AD32A117D4B}"/>
                  </a:ext>
                </a:extLst>
              </p:cNvPr>
              <p:cNvGrpSpPr/>
              <p:nvPr/>
            </p:nvGrpSpPr>
            <p:grpSpPr>
              <a:xfrm>
                <a:off x="3344348" y="113349"/>
                <a:ext cx="3390542" cy="5102286"/>
                <a:chOff x="3344348" y="113349"/>
                <a:chExt cx="3390542" cy="5102286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7C5A299E-E4EC-6423-2345-E0D4279CD8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454785" y="2106675"/>
                  <a:ext cx="3280105" cy="3108960"/>
                </a:xfrm>
                <a:prstGeom prst="rect">
                  <a:avLst/>
                </a:prstGeom>
              </p:spPr>
            </p:pic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185A93E2-A9AC-18D9-FB1A-54EF98CAB0A4}"/>
                    </a:ext>
                  </a:extLst>
                </p:cNvPr>
                <p:cNvSpPr txBox="1"/>
                <p:nvPr/>
              </p:nvSpPr>
              <p:spPr>
                <a:xfrm>
                  <a:off x="3344348" y="113349"/>
                  <a:ext cx="175736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</a:t>
                  </a: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2EA20B0-9364-A4C5-7513-5BF6649678EA}"/>
                </a:ext>
              </a:extLst>
            </p:cNvPr>
            <p:cNvGrpSpPr/>
            <p:nvPr/>
          </p:nvGrpSpPr>
          <p:grpSpPr>
            <a:xfrm>
              <a:off x="1756593" y="5109930"/>
              <a:ext cx="1755691" cy="597574"/>
              <a:chOff x="771338" y="2421464"/>
              <a:chExt cx="1755691" cy="597574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7A9443B-D2FC-8570-A8EA-A74D0F0446FD}"/>
                  </a:ext>
                </a:extLst>
              </p:cNvPr>
              <p:cNvSpPr txBox="1"/>
              <p:nvPr/>
            </p:nvSpPr>
            <p:spPr>
              <a:xfrm>
                <a:off x="819162" y="2550495"/>
                <a:ext cx="939855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mIL12 mRNA 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98EA3A2-1F99-FC78-D211-EAE1E616AAB8}"/>
                  </a:ext>
                </a:extLst>
              </p:cNvPr>
              <p:cNvSpPr txBox="1"/>
              <p:nvPr/>
            </p:nvSpPr>
            <p:spPr>
              <a:xfrm>
                <a:off x="817058" y="2421464"/>
                <a:ext cx="170997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Non-coding mRNA + IgG Isotype (Ctrl)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9D1ED23-4D30-79EC-126C-AC398260A86F}"/>
                  </a:ext>
                </a:extLst>
              </p:cNvPr>
              <p:cNvSpPr txBox="1"/>
              <p:nvPr/>
            </p:nvSpPr>
            <p:spPr>
              <a:xfrm>
                <a:off x="817058" y="2818983"/>
                <a:ext cx="12813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mIL12 mRNA + Anti PD-L1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054690F-9ECF-FF0C-66F1-A9EB95B7B52D}"/>
                  </a:ext>
                </a:extLst>
              </p:cNvPr>
              <p:cNvSpPr txBox="1"/>
              <p:nvPr/>
            </p:nvSpPr>
            <p:spPr>
              <a:xfrm>
                <a:off x="818877" y="2689753"/>
                <a:ext cx="828998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Anti PD-L1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FACA368-D305-661F-8AD3-EC193C0C61A6}"/>
                  </a:ext>
                </a:extLst>
              </p:cNvPr>
              <p:cNvSpPr/>
              <p:nvPr/>
            </p:nvSpPr>
            <p:spPr>
              <a:xfrm flipV="1">
                <a:off x="773442" y="2472280"/>
                <a:ext cx="91440" cy="9144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9709D89-C4EE-1640-125D-E33F8924B16B}"/>
                  </a:ext>
                </a:extLst>
              </p:cNvPr>
              <p:cNvSpPr/>
              <p:nvPr/>
            </p:nvSpPr>
            <p:spPr>
              <a:xfrm flipV="1">
                <a:off x="773442" y="2605062"/>
                <a:ext cx="91440" cy="9144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A9DAD42-1CD8-FDFB-7702-E67E386FE216}"/>
                  </a:ext>
                </a:extLst>
              </p:cNvPr>
              <p:cNvSpPr/>
              <p:nvPr/>
            </p:nvSpPr>
            <p:spPr>
              <a:xfrm flipV="1">
                <a:off x="773442" y="2744166"/>
                <a:ext cx="91440" cy="91440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D1BE83B-E9A5-A514-2072-DF6D09A28A78}"/>
                  </a:ext>
                </a:extLst>
              </p:cNvPr>
              <p:cNvSpPr/>
              <p:nvPr/>
            </p:nvSpPr>
            <p:spPr>
              <a:xfrm flipV="1">
                <a:off x="771338" y="2873291"/>
                <a:ext cx="91440" cy="9144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68D8C80-A23C-6525-6C9A-4C4FE8A78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161" y="434387"/>
            <a:ext cx="3156857" cy="15544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C605FB-4599-955B-0427-BADCD4DDFC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6211" y="434387"/>
            <a:ext cx="3161211" cy="15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406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17CAC8-DF4D-5DC4-0200-5301AF2EC861}"/>
              </a:ext>
            </a:extLst>
          </p:cNvPr>
          <p:cNvSpPr txBox="1"/>
          <p:nvPr/>
        </p:nvSpPr>
        <p:spPr>
          <a:xfrm>
            <a:off x="278027" y="5136096"/>
            <a:ext cx="64540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S3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mmune activating vs. suppressive type macrophages in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Yummer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and MC38 B2M KO tumors.  Flow cytometry data indicating treatment induced increase in immune activating type F4/80</a:t>
            </a:r>
            <a:r>
              <a:rPr lang="en-U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MHCII</a:t>
            </a:r>
            <a:r>
              <a:rPr lang="en-U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 +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CD38</a:t>
            </a:r>
            <a:r>
              <a:rPr lang="en-U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 +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macrophages relative to suppressive F4/80</a:t>
            </a:r>
            <a:r>
              <a:rPr lang="en-U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CD206</a:t>
            </a:r>
            <a:r>
              <a:rPr lang="en-U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 +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CD163</a:t>
            </a:r>
            <a:r>
              <a:rPr lang="en-U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macrophages in some mice.  Lines on plot indicate mean and SEM. No statistically significant differences were observed between control and treatment groups  by t tests.</a:t>
            </a:r>
            <a:endParaRPr lang="en-US" sz="10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AEF1D73-8151-9462-47C4-1A3FC8146F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1937617"/>
              </p:ext>
            </p:extLst>
          </p:nvPr>
        </p:nvGraphicFramePr>
        <p:xfrm>
          <a:off x="1082040" y="141605"/>
          <a:ext cx="5219700" cy="484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5220417" imgH="4847243" progId="Prism10.Document">
                  <p:embed/>
                </p:oleObj>
              </mc:Choice>
              <mc:Fallback>
                <p:oleObj name="Prism 10" r:id="rId2" imgW="5220417" imgH="4847243" progId="Prism10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2040" y="141605"/>
                        <a:ext cx="5219700" cy="4846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1335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4087BE6-FED0-6667-306E-94316B861490}"/>
              </a:ext>
            </a:extLst>
          </p:cNvPr>
          <p:cNvSpPr txBox="1"/>
          <p:nvPr/>
        </p:nvSpPr>
        <p:spPr>
          <a:xfrm>
            <a:off x="51738" y="3152056"/>
            <a:ext cx="67506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S4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Mitotic and pyknotic events in control treated vs. mIL12 treated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Yummer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and MC38 B2M KO tumors.  A, shows decreased mitotic events in mIL12 mRNA treated B2M KO tumors. Inset shows example of mitotic events in an untreated tumor. B, non-significant increase in pyknotic events in mIL12 mRNA treated MC38 B2M KO tumors. Inset shows example of pyknotic events in a mIL12 mRNA treated tumor. The number of high-powered fields (N) available for scoring in each treatment arm varied due to availability of tumor material on the sections – control treated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Yummer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B2M KO (N=20); mIL12 mRNA treated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Yummer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B2M KO (N=10); control treated MC38 B2M KO (N=25); mIL12 mRNA treated MC38 B2M KO (N=25). Lines on plot indicate mean and SEM. P Values are from t tests - *P≤0.01 ***P≤0.0001 ns – not significant</a:t>
            </a:r>
            <a:endParaRPr lang="en-US" sz="10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6A6D68-1D6B-EBC5-26BE-666ABDC44971}"/>
              </a:ext>
            </a:extLst>
          </p:cNvPr>
          <p:cNvSpPr txBox="1"/>
          <p:nvPr/>
        </p:nvSpPr>
        <p:spPr>
          <a:xfrm>
            <a:off x="10923" y="321945"/>
            <a:ext cx="1757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E28ED8-6B80-3543-45DA-6AF65E5546E9}"/>
              </a:ext>
            </a:extLst>
          </p:cNvPr>
          <p:cNvSpPr txBox="1"/>
          <p:nvPr/>
        </p:nvSpPr>
        <p:spPr>
          <a:xfrm>
            <a:off x="3503071" y="321944"/>
            <a:ext cx="1757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6" name="Picture 5" descr="A microscope view of a cell&#10;&#10;Description automatically generated">
            <a:extLst>
              <a:ext uri="{FF2B5EF4-FFF2-40B4-BE49-F238E27FC236}">
                <a16:creationId xmlns:a16="http://schemas.microsoft.com/office/drawing/2014/main" id="{9B0A2175-0DE3-D3F0-504C-9721978A2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1"/>
          <a:stretch/>
        </p:blipFill>
        <p:spPr>
          <a:xfrm>
            <a:off x="1551620" y="937014"/>
            <a:ext cx="1759992" cy="1280160"/>
          </a:xfrm>
          <a:prstGeom prst="rect">
            <a:avLst/>
          </a:prstGeom>
        </p:spPr>
      </p:pic>
      <p:pic>
        <p:nvPicPr>
          <p:cNvPr id="20" name="Picture 19" descr="A microscope view of a cell&#10;&#10;Description automatically generated">
            <a:extLst>
              <a:ext uri="{FF2B5EF4-FFF2-40B4-BE49-F238E27FC236}">
                <a16:creationId xmlns:a16="http://schemas.microsoft.com/office/drawing/2014/main" id="{8D072B7E-1238-3907-DBD7-6A08C59D84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403" y="937014"/>
            <a:ext cx="1759992" cy="1280160"/>
          </a:xfrm>
          <a:prstGeom prst="rect">
            <a:avLst/>
          </a:prstGeom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1636E664-7B5F-5689-C9A2-F087DA6D5D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3851109"/>
              </p:ext>
            </p:extLst>
          </p:nvPr>
        </p:nvGraphicFramePr>
        <p:xfrm>
          <a:off x="0" y="445054"/>
          <a:ext cx="1737360" cy="2515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4" imgW="3296101" imgH="4772731" progId="Prism10.Document">
                  <p:embed/>
                </p:oleObj>
              </mc:Choice>
              <mc:Fallback>
                <p:oleObj name="Prism 10" r:id="rId4" imgW="3296101" imgH="4772731" progId="Prism10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445054"/>
                        <a:ext cx="1737360" cy="25156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4958A99-6E7F-42E1-A746-38FD284807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0696246"/>
              </p:ext>
            </p:extLst>
          </p:nvPr>
        </p:nvGraphicFramePr>
        <p:xfrm>
          <a:off x="3503071" y="483810"/>
          <a:ext cx="1737360" cy="2438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6" imgW="3399768" imgH="4772731" progId="Prism10.Document">
                  <p:embed/>
                </p:oleObj>
              </mc:Choice>
              <mc:Fallback>
                <p:oleObj name="Prism 10" r:id="rId6" imgW="3399768" imgH="4772731" progId="Prism10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503071" y="483810"/>
                        <a:ext cx="1737360" cy="24381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4745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3917</TotalTime>
  <Words>382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Prism 10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Viswanathan Muthusamy</dc:creator>
  <cp:lastModifiedBy>Viswanathan Muthusamy</cp:lastModifiedBy>
  <cp:revision>23</cp:revision>
  <dcterms:created xsi:type="dcterms:W3CDTF">2024-10-10T17:34:15Z</dcterms:created>
  <dcterms:modified xsi:type="dcterms:W3CDTF">2025-03-30T23:55:18Z</dcterms:modified>
</cp:coreProperties>
</file>