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3" r:id="rId2"/>
    <p:sldId id="261" r:id="rId3"/>
    <p:sldId id="278" r:id="rId4"/>
    <p:sldId id="285" r:id="rId5"/>
  </p:sldIdLst>
  <p:sldSz cx="6858000" cy="9906000" type="A4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08" userDrawn="1">
          <p15:clr>
            <a:srgbClr val="A4A3A4"/>
          </p15:clr>
        </p15:guide>
        <p15:guide id="3" pos="2001" userDrawn="1">
          <p15:clr>
            <a:srgbClr val="A4A3A4"/>
          </p15:clr>
        </p15:guide>
        <p15:guide id="5" pos="4088" userDrawn="1">
          <p15:clr>
            <a:srgbClr val="A4A3A4"/>
          </p15:clr>
        </p15:guide>
        <p15:guide id="6" orient="horz" pos="1283" userDrawn="1">
          <p15:clr>
            <a:srgbClr val="A4A3A4"/>
          </p15:clr>
        </p15:guide>
        <p15:guide id="7" pos="35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EECCF9"/>
    <a:srgbClr val="CCF9E8"/>
    <a:srgbClr val="FFFFFF"/>
    <a:srgbClr val="FFE0E0"/>
    <a:srgbClr val="EAE8E9"/>
    <a:srgbClr val="151515"/>
    <a:srgbClr val="FFFF00"/>
    <a:srgbClr val="FFC9C9"/>
    <a:srgbClr val="FF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50" autoAdjust="0"/>
    <p:restoredTop sz="92781" autoAdjust="0"/>
  </p:normalViewPr>
  <p:slideViewPr>
    <p:cSldViewPr snapToGrid="0" showGuides="1">
      <p:cViewPr varScale="1">
        <p:scale>
          <a:sx n="53" d="100"/>
          <a:sy n="53" d="100"/>
        </p:scale>
        <p:origin x="2436" y="84"/>
      </p:cViewPr>
      <p:guideLst>
        <p:guide orient="horz" pos="2508"/>
        <p:guide pos="2001"/>
        <p:guide pos="4088"/>
        <p:guide orient="horz" pos="1283"/>
        <p:guide pos="35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80AB3-A715-4D44-B0FF-8262B61BB388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2E9BA4-A05B-4E19-9F95-99BFD87B324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0B63-93A9-4F6D-9424-323C1571F097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8BAC-F9FA-4C12-BF8E-665FF48517D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0B63-93A9-4F6D-9424-323C1571F097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8BAC-F9FA-4C12-BF8E-665FF48517D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0B63-93A9-4F6D-9424-323C1571F097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8BAC-F9FA-4C12-BF8E-665FF48517D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0B63-93A9-4F6D-9424-323C1571F097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8BAC-F9FA-4C12-BF8E-665FF48517D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0B63-93A9-4F6D-9424-323C1571F097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8BAC-F9FA-4C12-BF8E-665FF48517D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0B63-93A9-4F6D-9424-323C1571F097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8BAC-F9FA-4C12-BF8E-665FF48517D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0B63-93A9-4F6D-9424-323C1571F097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8BAC-F9FA-4C12-BF8E-665FF48517D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0B63-93A9-4F6D-9424-323C1571F097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8BAC-F9FA-4C12-BF8E-665FF48517D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0B63-93A9-4F6D-9424-323C1571F097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8BAC-F9FA-4C12-BF8E-665FF48517D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0B63-93A9-4F6D-9424-323C1571F097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8BAC-F9FA-4C12-BF8E-665FF48517D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0B63-93A9-4F6D-9424-323C1571F097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8BAC-F9FA-4C12-BF8E-665FF48517D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D0B63-93A9-4F6D-9424-323C1571F097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A8BAC-F9FA-4C12-BF8E-665FF48517D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oleObject" Target="../embeddings/oleObject1.bin"/><Relationship Id="rId39" Type="http://schemas.openxmlformats.org/officeDocument/2006/relationships/oleObject" Target="../embeddings/oleObject5.bin"/><Relationship Id="rId21" Type="http://schemas.microsoft.com/office/2007/relationships/hdphoto" Target="../media/hdphoto10.wdp"/><Relationship Id="rId34" Type="http://schemas.microsoft.com/office/2007/relationships/hdphoto" Target="../media/hdphoto13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33" Type="http://schemas.openxmlformats.org/officeDocument/2006/relationships/image" Target="../media/image17.png"/><Relationship Id="rId38" Type="http://schemas.openxmlformats.org/officeDocument/2006/relationships/image" Target="../media/image20.emf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32" Type="http://schemas.openxmlformats.org/officeDocument/2006/relationships/image" Target="../media/image16.jpeg"/><Relationship Id="rId37" Type="http://schemas.openxmlformats.org/officeDocument/2006/relationships/image" Target="../media/image19.emf"/><Relationship Id="rId40" Type="http://schemas.openxmlformats.org/officeDocument/2006/relationships/image" Target="../media/image21.emf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oleObject" Target="../embeddings/oleObject2.bin"/><Relationship Id="rId36" Type="http://schemas.openxmlformats.org/officeDocument/2006/relationships/oleObject" Target="../embeddings/oleObject4.bin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31" Type="http://schemas.openxmlformats.org/officeDocument/2006/relationships/image" Target="../media/image15.emf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image" Target="../media/image13.emf"/><Relationship Id="rId30" Type="http://schemas.openxmlformats.org/officeDocument/2006/relationships/oleObject" Target="../embeddings/oleObject3.bin"/><Relationship Id="rId35" Type="http://schemas.openxmlformats.org/officeDocument/2006/relationships/image" Target="../media/image18.emf"/><Relationship Id="rId8" Type="http://schemas.openxmlformats.org/officeDocument/2006/relationships/image" Target="../media/image4.pn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tiff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33.emf"/><Relationship Id="rId3" Type="http://schemas.openxmlformats.org/officeDocument/2006/relationships/image" Target="../media/image23.tiff"/><Relationship Id="rId21" Type="http://schemas.openxmlformats.org/officeDocument/2006/relationships/oleObject" Target="../embeddings/oleObject12.bin"/><Relationship Id="rId7" Type="http://schemas.openxmlformats.org/officeDocument/2006/relationships/image" Target="../media/image26.tiff"/><Relationship Id="rId12" Type="http://schemas.openxmlformats.org/officeDocument/2006/relationships/image" Target="../media/image30.emf"/><Relationship Id="rId17" Type="http://schemas.openxmlformats.org/officeDocument/2006/relationships/oleObject" Target="../embeddings/oleObject10.bin"/><Relationship Id="rId25" Type="http://schemas.openxmlformats.org/officeDocument/2006/relationships/image" Target="../media/image37.emf"/><Relationship Id="rId2" Type="http://schemas.openxmlformats.org/officeDocument/2006/relationships/image" Target="../media/image22.emf"/><Relationship Id="rId16" Type="http://schemas.openxmlformats.org/officeDocument/2006/relationships/image" Target="../media/image32.emf"/><Relationship Id="rId20" Type="http://schemas.openxmlformats.org/officeDocument/2006/relationships/image" Target="../media/image3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tiff"/><Relationship Id="rId11" Type="http://schemas.openxmlformats.org/officeDocument/2006/relationships/oleObject" Target="../embeddings/oleObject7.bin"/><Relationship Id="rId24" Type="http://schemas.openxmlformats.org/officeDocument/2006/relationships/oleObject" Target="../embeddings/oleObject13.bin"/><Relationship Id="rId5" Type="http://schemas.openxmlformats.org/officeDocument/2006/relationships/image" Target="../media/image24.emf"/><Relationship Id="rId15" Type="http://schemas.openxmlformats.org/officeDocument/2006/relationships/oleObject" Target="../embeddings/oleObject9.bin"/><Relationship Id="rId23" Type="http://schemas.openxmlformats.org/officeDocument/2006/relationships/image" Target="../media/image36.emf"/><Relationship Id="rId10" Type="http://schemas.openxmlformats.org/officeDocument/2006/relationships/image" Target="../media/image29.tiff"/><Relationship Id="rId19" Type="http://schemas.openxmlformats.org/officeDocument/2006/relationships/oleObject" Target="../embeddings/oleObject11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28.tiff"/><Relationship Id="rId14" Type="http://schemas.openxmlformats.org/officeDocument/2006/relationships/image" Target="../media/image31.emf"/><Relationship Id="rId22" Type="http://schemas.openxmlformats.org/officeDocument/2006/relationships/image" Target="../media/image35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13" Type="http://schemas.openxmlformats.org/officeDocument/2006/relationships/image" Target="../media/image45.png"/><Relationship Id="rId18" Type="http://schemas.microsoft.com/office/2007/relationships/hdphoto" Target="../media/hdphoto19.wdp"/><Relationship Id="rId26" Type="http://schemas.microsoft.com/office/2007/relationships/hdphoto" Target="../media/hdphoto21.wdp"/><Relationship Id="rId3" Type="http://schemas.openxmlformats.org/officeDocument/2006/relationships/image" Target="../media/image39.png"/><Relationship Id="rId21" Type="http://schemas.openxmlformats.org/officeDocument/2006/relationships/image" Target="../media/image49.emf"/><Relationship Id="rId7" Type="http://schemas.openxmlformats.org/officeDocument/2006/relationships/oleObject" Target="../embeddings/oleObject14.bin"/><Relationship Id="rId12" Type="http://schemas.microsoft.com/office/2007/relationships/hdphoto" Target="../media/hdphoto16.wdp"/><Relationship Id="rId17" Type="http://schemas.openxmlformats.org/officeDocument/2006/relationships/image" Target="../media/image47.png"/><Relationship Id="rId25" Type="http://schemas.openxmlformats.org/officeDocument/2006/relationships/image" Target="../media/image52.png"/><Relationship Id="rId2" Type="http://schemas.openxmlformats.org/officeDocument/2006/relationships/image" Target="../media/image38.emf"/><Relationship Id="rId16" Type="http://schemas.microsoft.com/office/2007/relationships/hdphoto" Target="../media/hdphoto18.wdp"/><Relationship Id="rId20" Type="http://schemas.openxmlformats.org/officeDocument/2006/relationships/oleObject" Target="../embeddings/oleObject15.bin"/><Relationship Id="rId1" Type="http://schemas.openxmlformats.org/officeDocument/2006/relationships/slideLayout" Target="../slideLayouts/slideLayout7.xml"/><Relationship Id="rId6" Type="http://schemas.microsoft.com/office/2007/relationships/hdphoto" Target="../media/hdphoto15.wdp"/><Relationship Id="rId11" Type="http://schemas.openxmlformats.org/officeDocument/2006/relationships/image" Target="../media/image44.png"/><Relationship Id="rId24" Type="http://schemas.microsoft.com/office/2007/relationships/hdphoto" Target="../media/hdphoto20.wdp"/><Relationship Id="rId5" Type="http://schemas.openxmlformats.org/officeDocument/2006/relationships/image" Target="../media/image40.png"/><Relationship Id="rId15" Type="http://schemas.openxmlformats.org/officeDocument/2006/relationships/image" Target="../media/image46.png"/><Relationship Id="rId23" Type="http://schemas.openxmlformats.org/officeDocument/2006/relationships/image" Target="../media/image51.png"/><Relationship Id="rId10" Type="http://schemas.openxmlformats.org/officeDocument/2006/relationships/image" Target="../media/image43.tiff"/><Relationship Id="rId19" Type="http://schemas.openxmlformats.org/officeDocument/2006/relationships/image" Target="../media/image48.tiff"/><Relationship Id="rId4" Type="http://schemas.microsoft.com/office/2007/relationships/hdphoto" Target="../media/hdphoto14.wdp"/><Relationship Id="rId9" Type="http://schemas.openxmlformats.org/officeDocument/2006/relationships/image" Target="../media/image42.tiff"/><Relationship Id="rId14" Type="http://schemas.microsoft.com/office/2007/relationships/hdphoto" Target="../media/hdphoto17.wdp"/><Relationship Id="rId22" Type="http://schemas.openxmlformats.org/officeDocument/2006/relationships/image" Target="../media/image50.jpeg"/><Relationship Id="rId27" Type="http://schemas.openxmlformats.org/officeDocument/2006/relationships/image" Target="../media/image53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3.wdp"/><Relationship Id="rId13" Type="http://schemas.microsoft.com/office/2007/relationships/hdphoto" Target="../media/hdphoto25.wdp"/><Relationship Id="rId3" Type="http://schemas.openxmlformats.org/officeDocument/2006/relationships/oleObject" Target="../embeddings/oleObject16.bin"/><Relationship Id="rId7" Type="http://schemas.openxmlformats.org/officeDocument/2006/relationships/image" Target="../media/image57.png"/><Relationship Id="rId12" Type="http://schemas.openxmlformats.org/officeDocument/2006/relationships/image" Target="../media/image60.png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Relationship Id="rId6" Type="http://schemas.microsoft.com/office/2007/relationships/hdphoto" Target="../media/hdphoto22.wdp"/><Relationship Id="rId11" Type="http://schemas.microsoft.com/office/2007/relationships/hdphoto" Target="../media/hdphoto24.wdp"/><Relationship Id="rId5" Type="http://schemas.openxmlformats.org/officeDocument/2006/relationships/image" Target="../media/image56.png"/><Relationship Id="rId10" Type="http://schemas.openxmlformats.org/officeDocument/2006/relationships/image" Target="../media/image59.png"/><Relationship Id="rId4" Type="http://schemas.openxmlformats.org/officeDocument/2006/relationships/image" Target="../media/image55.emf"/><Relationship Id="rId9" Type="http://schemas.openxmlformats.org/officeDocument/2006/relationships/image" Target="../media/image58.png"/><Relationship Id="rId1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文本框 324"/>
          <p:cNvSpPr txBox="1"/>
          <p:nvPr/>
        </p:nvSpPr>
        <p:spPr>
          <a:xfrm rot="16200000">
            <a:off x="91006" y="5303815"/>
            <a:ext cx="8654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Relative LDH</a:t>
            </a:r>
          </a:p>
          <a:p>
            <a:pPr algn="ct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levels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文本框 186"/>
          <p:cNvSpPr txBox="1"/>
          <p:nvPr/>
        </p:nvSpPr>
        <p:spPr>
          <a:xfrm>
            <a:off x="806902" y="706771"/>
            <a:ext cx="5242770" cy="277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Fig S1 Huaier Induces Ferroptosis in NSCLC Cells</a:t>
            </a:r>
          </a:p>
        </p:txBody>
      </p:sp>
      <p:grpSp>
        <p:nvGrpSpPr>
          <p:cNvPr id="229" name="组合 228"/>
          <p:cNvGrpSpPr/>
          <p:nvPr/>
        </p:nvGrpSpPr>
        <p:grpSpPr>
          <a:xfrm>
            <a:off x="286805" y="1287436"/>
            <a:ext cx="2485155" cy="1500538"/>
            <a:chOff x="371698" y="732791"/>
            <a:chExt cx="2733669" cy="1650592"/>
          </a:xfrm>
        </p:grpSpPr>
        <p:sp>
          <p:nvSpPr>
            <p:cNvPr id="230" name="文本框 229"/>
            <p:cNvSpPr txBox="1"/>
            <p:nvPr/>
          </p:nvSpPr>
          <p:spPr>
            <a:xfrm rot="16200000">
              <a:off x="245302" y="1066764"/>
              <a:ext cx="489779" cy="23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A549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31" name="组合 230"/>
            <p:cNvGrpSpPr/>
            <p:nvPr/>
          </p:nvGrpSpPr>
          <p:grpSpPr>
            <a:xfrm>
              <a:off x="606757" y="965930"/>
              <a:ext cx="2050797" cy="449198"/>
              <a:chOff x="4441134" y="3306799"/>
              <a:chExt cx="5305087" cy="1278355"/>
            </a:xfrm>
          </p:grpSpPr>
          <p:pic>
            <p:nvPicPr>
              <p:cNvPr id="244" name="图片 243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470341" y="3307794"/>
                <a:ext cx="1275880" cy="1275885"/>
              </a:xfrm>
              <a:prstGeom prst="rect">
                <a:avLst/>
              </a:prstGeom>
            </p:spPr>
          </p:pic>
          <p:pic>
            <p:nvPicPr>
              <p:cNvPr id="245" name="图片 244"/>
              <p:cNvPicPr>
                <a:picLocks noChangeAspect="1"/>
              </p:cNvPicPr>
              <p:nvPr/>
            </p:nvPicPr>
            <p:blipFill rotWithShape="1">
              <a:blip r:embed="rId4">
                <a:grayscl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0000" contrast="40000"/>
                        </a14:imgEffect>
                        <a14:imgEffect>
                          <a14:sharpenSoften amount="25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441134" y="3306799"/>
                <a:ext cx="1275883" cy="1275883"/>
              </a:xfrm>
              <a:prstGeom prst="rect">
                <a:avLst/>
              </a:prstGeom>
            </p:spPr>
          </p:pic>
          <p:pic>
            <p:nvPicPr>
              <p:cNvPr id="246" name="图片 245"/>
              <p:cNvPicPr>
                <a:picLocks noChangeAspect="1"/>
              </p:cNvPicPr>
              <p:nvPr/>
            </p:nvPicPr>
            <p:blipFill rotWithShape="1">
              <a:blip r:embed="rId6">
                <a:grayscl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20000" contrast="20000"/>
                        </a14:imgEffect>
                        <a14:imgEffect>
                          <a14:saturation sat="200000"/>
                        </a14:imgEffect>
                        <a14:imgEffect>
                          <a14:sharpenSoften amount="25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5771291" y="3306799"/>
                <a:ext cx="1276364" cy="1276366"/>
              </a:xfrm>
              <a:prstGeom prst="rect">
                <a:avLst/>
              </a:prstGeom>
            </p:spPr>
          </p:pic>
          <p:pic>
            <p:nvPicPr>
              <p:cNvPr id="247" name="图片 246"/>
              <p:cNvPicPr>
                <a:picLocks noChangeAspect="1"/>
              </p:cNvPicPr>
              <p:nvPr/>
            </p:nvPicPr>
            <p:blipFill rotWithShape="1">
              <a:blip r:embed="rId8">
                <a:grayscl/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105880" y="3309272"/>
                <a:ext cx="1275880" cy="1275882"/>
              </a:xfrm>
              <a:prstGeom prst="rect">
                <a:avLst/>
              </a:prstGeom>
            </p:spPr>
          </p:pic>
        </p:grpSp>
        <p:pic>
          <p:nvPicPr>
            <p:cNvPr id="232" name="图片 231"/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602690" y="1449633"/>
              <a:ext cx="493406" cy="448500"/>
            </a:xfrm>
            <a:prstGeom prst="rect">
              <a:avLst/>
            </a:prstGeom>
          </p:spPr>
        </p:pic>
        <p:pic>
          <p:nvPicPr>
            <p:cNvPr id="233" name="图片 232"/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aturation sat="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1122159" y="1449632"/>
              <a:ext cx="493219" cy="448330"/>
            </a:xfrm>
            <a:prstGeom prst="rect">
              <a:avLst/>
            </a:prstGeom>
          </p:spPr>
        </p:pic>
        <p:pic>
          <p:nvPicPr>
            <p:cNvPr id="234" name="图片 233"/>
            <p:cNvPicPr>
              <a:picLocks noChangeAspect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saturation sat="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2164169" y="1445619"/>
              <a:ext cx="493219" cy="454323"/>
            </a:xfrm>
            <a:prstGeom prst="rect">
              <a:avLst/>
            </a:prstGeom>
          </p:spPr>
        </p:pic>
        <p:pic>
          <p:nvPicPr>
            <p:cNvPr id="235" name="图片 234"/>
            <p:cNvPicPr>
              <a:picLocks noChangeAspect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1637883" y="1449632"/>
              <a:ext cx="493219" cy="448330"/>
            </a:xfrm>
            <a:prstGeom prst="rect">
              <a:avLst/>
            </a:prstGeom>
          </p:spPr>
        </p:pic>
        <p:grpSp>
          <p:nvGrpSpPr>
            <p:cNvPr id="236" name="组合 235"/>
            <p:cNvGrpSpPr/>
            <p:nvPr/>
          </p:nvGrpSpPr>
          <p:grpSpPr>
            <a:xfrm>
              <a:off x="371699" y="1275079"/>
              <a:ext cx="2285108" cy="1108304"/>
              <a:chOff x="3380373" y="2119590"/>
              <a:chExt cx="3376813" cy="1809612"/>
            </a:xfrm>
          </p:grpSpPr>
          <p:grpSp>
            <p:nvGrpSpPr>
              <p:cNvPr id="238" name="组合 237"/>
              <p:cNvGrpSpPr/>
              <p:nvPr/>
            </p:nvGrpSpPr>
            <p:grpSpPr>
              <a:xfrm>
                <a:off x="3727409" y="3198431"/>
                <a:ext cx="3029777" cy="730771"/>
                <a:chOff x="388756" y="5019222"/>
                <a:chExt cx="5904173" cy="1424066"/>
              </a:xfrm>
            </p:grpSpPr>
            <p:pic>
              <p:nvPicPr>
                <p:cNvPr id="240" name="图片 239"/>
                <p:cNvPicPr>
                  <a:picLocks noChangeAspect="1"/>
                </p:cNvPicPr>
                <p:nvPr/>
              </p:nvPicPr>
              <p:blipFill rotWithShape="1">
                <a:blip r:embed="rId18" cstate="print">
                  <a:extLst>
                    <a:ext uri="{BEBA8EAE-BF5A-486C-A8C5-ECC9F3942E4B}">
                      <a14:imgProps xmlns:a14="http://schemas.microsoft.com/office/drawing/2010/main">
                        <a14:imgLayer r:embed="rId19">
                          <a14:imgEffect>
                            <a14:saturation sat="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388756" y="5019225"/>
                  <a:ext cx="1424064" cy="1424063"/>
                </a:xfrm>
                <a:prstGeom prst="rect">
                  <a:avLst/>
                </a:prstGeom>
              </p:spPr>
            </p:pic>
            <p:pic>
              <p:nvPicPr>
                <p:cNvPr id="241" name="图片 240"/>
                <p:cNvPicPr>
                  <a:picLocks noChangeAspect="1"/>
                </p:cNvPicPr>
                <p:nvPr/>
              </p:nvPicPr>
              <p:blipFill rotWithShape="1">
                <a:blip r:embed="rId20" cstate="print">
                  <a:extLst>
                    <a:ext uri="{BEBA8EAE-BF5A-486C-A8C5-ECC9F3942E4B}">
                      <a14:imgProps xmlns:a14="http://schemas.microsoft.com/office/drawing/2010/main">
                        <a14:imgLayer r:embed="rId21">
                          <a14:imgEffect>
                            <a14:saturation sat="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873587" y="5019225"/>
                  <a:ext cx="1424064" cy="1424063"/>
                </a:xfrm>
                <a:prstGeom prst="rect">
                  <a:avLst/>
                </a:prstGeom>
              </p:spPr>
            </p:pic>
            <p:pic>
              <p:nvPicPr>
                <p:cNvPr id="242" name="图片 241"/>
                <p:cNvPicPr>
                  <a:picLocks noChangeAspect="1"/>
                </p:cNvPicPr>
                <p:nvPr/>
              </p:nvPicPr>
              <p:blipFill rotWithShape="1">
                <a:blip r:embed="rId22" cstate="print">
                  <a:extLst>
                    <a:ext uri="{BEBA8EAE-BF5A-486C-A8C5-ECC9F3942E4B}">
                      <a14:imgProps xmlns:a14="http://schemas.microsoft.com/office/drawing/2010/main">
                        <a14:imgLayer r:embed="rId23">
                          <a14:imgEffect>
                            <a14:saturation sat="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3358721" y="5019222"/>
                  <a:ext cx="1424061" cy="1424063"/>
                </a:xfrm>
                <a:prstGeom prst="rect">
                  <a:avLst/>
                </a:prstGeom>
              </p:spPr>
            </p:pic>
            <p:pic>
              <p:nvPicPr>
                <p:cNvPr id="243" name="图片 242"/>
                <p:cNvPicPr>
                  <a:picLocks noChangeAspect="1"/>
                </p:cNvPicPr>
                <p:nvPr/>
              </p:nvPicPr>
              <p:blipFill rotWithShape="1">
                <a:blip r:embed="rId24" cstate="print">
                  <a:extLst>
                    <a:ext uri="{BEBA8EAE-BF5A-486C-A8C5-ECC9F3942E4B}">
                      <a14:imgProps xmlns:a14="http://schemas.microsoft.com/office/drawing/2010/main">
                        <a14:imgLayer r:embed="rId25">
                          <a14:imgEffect>
                            <a14:saturation sat="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4868868" y="5019222"/>
                  <a:ext cx="1424061" cy="1424063"/>
                </a:xfrm>
                <a:prstGeom prst="rect">
                  <a:avLst/>
                </a:prstGeom>
              </p:spPr>
            </p:pic>
          </p:grpSp>
          <p:sp>
            <p:nvSpPr>
              <p:cNvPr id="239" name="文本框 238"/>
              <p:cNvSpPr txBox="1"/>
              <p:nvPr/>
            </p:nvSpPr>
            <p:spPr>
              <a:xfrm rot="16200000">
                <a:off x="2684070" y="2815893"/>
                <a:ext cx="1742815" cy="3502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H358      H1975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37" name="矩形 236"/>
            <p:cNvSpPr/>
            <p:nvPr/>
          </p:nvSpPr>
          <p:spPr>
            <a:xfrm>
              <a:off x="501505" y="732791"/>
              <a:ext cx="2603862" cy="236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6940">
                <a:defRPr/>
              </a:pPr>
              <a:r>
                <a:rPr lang="en-US" altLang="zh-CN" sz="8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Huaier  0        2.5            5        10 (mg/ml)</a:t>
              </a:r>
              <a:endParaRPr lang="zh-CN" altLang="en-US" sz="8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248" name="对象 247"/>
          <p:cNvGraphicFramePr>
            <a:graphicFrameLocks noChangeAspect="1"/>
          </p:cNvGraphicFramePr>
          <p:nvPr/>
        </p:nvGraphicFramePr>
        <p:xfrm>
          <a:off x="2559047" y="1325563"/>
          <a:ext cx="1760537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7" r:id="rId26" imgW="1771650" imgH="1600200" progId="Prism7.Document">
                  <p:embed/>
                </p:oleObj>
              </mc:Choice>
              <mc:Fallback>
                <p:oleObj name="Prism 7" r:id="rId26" imgW="1771650" imgH="1600200" progId="Prism7.Document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2559047" y="1325563"/>
                        <a:ext cx="1760537" cy="1582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9" name="文本框 248"/>
          <p:cNvSpPr txBox="1"/>
          <p:nvPr/>
        </p:nvSpPr>
        <p:spPr>
          <a:xfrm rot="16200000">
            <a:off x="1910258" y="1947992"/>
            <a:ext cx="14381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8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Inhibition ratio(%)</a:t>
            </a:r>
            <a:endParaRPr lang="zh-CN" altLang="en-US" sz="80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55" name="矩形 254"/>
          <p:cNvSpPr/>
          <p:nvPr/>
        </p:nvSpPr>
        <p:spPr>
          <a:xfrm>
            <a:off x="2460647" y="2627112"/>
            <a:ext cx="1708785" cy="213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6940">
              <a:defRPr/>
            </a:pPr>
            <a:r>
              <a:rPr lang="en-US" altLang="zh-CN" sz="8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Huaier</a:t>
            </a:r>
            <a:endParaRPr lang="zh-CN" altLang="en-US" sz="800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56" name="文本框 255"/>
          <p:cNvSpPr txBox="1"/>
          <p:nvPr/>
        </p:nvSpPr>
        <p:spPr>
          <a:xfrm>
            <a:off x="228077" y="1198684"/>
            <a:ext cx="269626" cy="2771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7" name="文本框 256"/>
          <p:cNvSpPr txBox="1"/>
          <p:nvPr/>
        </p:nvSpPr>
        <p:spPr>
          <a:xfrm>
            <a:off x="2489693" y="1209298"/>
            <a:ext cx="279244" cy="2771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7" name="组合 276"/>
          <p:cNvGrpSpPr/>
          <p:nvPr/>
        </p:nvGrpSpPr>
        <p:grpSpPr>
          <a:xfrm>
            <a:off x="3370217" y="4874845"/>
            <a:ext cx="1059093" cy="215444"/>
            <a:chOff x="4893778" y="1316659"/>
            <a:chExt cx="1264509" cy="436553"/>
          </a:xfrm>
        </p:grpSpPr>
        <p:sp>
          <p:nvSpPr>
            <p:cNvPr id="312" name="文本框 311"/>
            <p:cNvSpPr txBox="1"/>
            <p:nvPr/>
          </p:nvSpPr>
          <p:spPr>
            <a:xfrm>
              <a:off x="4920634" y="1316659"/>
              <a:ext cx="1237653" cy="436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    5    10(mg/ml)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3" name="矩形 312"/>
            <p:cNvSpPr/>
            <p:nvPr/>
          </p:nvSpPr>
          <p:spPr>
            <a:xfrm>
              <a:off x="4893778" y="1510246"/>
              <a:ext cx="73820" cy="55462"/>
            </a:xfrm>
            <a:prstGeom prst="rect">
              <a:avLst/>
            </a:prstGeom>
            <a:solidFill>
              <a:srgbClr val="FFE0E0"/>
            </a:solidFill>
            <a:ln>
              <a:solidFill>
                <a:srgbClr val="FFE0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" name="矩形 313"/>
            <p:cNvSpPr/>
            <p:nvPr/>
          </p:nvSpPr>
          <p:spPr>
            <a:xfrm>
              <a:off x="5135107" y="1513256"/>
              <a:ext cx="73820" cy="55462"/>
            </a:xfrm>
            <a:prstGeom prst="rect">
              <a:avLst/>
            </a:prstGeom>
            <a:solidFill>
              <a:srgbClr val="CCF9E8"/>
            </a:solidFill>
            <a:ln>
              <a:solidFill>
                <a:srgbClr val="CCF9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5" name="矩形 314"/>
            <p:cNvSpPr/>
            <p:nvPr/>
          </p:nvSpPr>
          <p:spPr>
            <a:xfrm>
              <a:off x="5358158" y="1525679"/>
              <a:ext cx="73820" cy="55462"/>
            </a:xfrm>
            <a:prstGeom prst="rect">
              <a:avLst/>
            </a:prstGeom>
            <a:solidFill>
              <a:srgbClr val="EECCF9"/>
            </a:solidFill>
            <a:ln>
              <a:solidFill>
                <a:srgbClr val="EECC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278" name="对象 277"/>
          <p:cNvGraphicFramePr>
            <a:graphicFrameLocks noChangeAspect="1"/>
          </p:cNvGraphicFramePr>
          <p:nvPr/>
        </p:nvGraphicFramePr>
        <p:xfrm>
          <a:off x="2728913" y="4954588"/>
          <a:ext cx="1936750" cy="122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7" r:id="rId28" imgW="1952625" imgH="1238250" progId="Prism7.Document">
                  <p:embed/>
                </p:oleObj>
              </mc:Choice>
              <mc:Fallback>
                <p:oleObj name="Prism 7" r:id="rId28" imgW="1952625" imgH="1238250" progId="Prism7.Document">
                  <p:embed/>
                  <p:pic>
                    <p:nvPicPr>
                      <p:cNvPr id="0" name="对象 78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2728913" y="4954588"/>
                        <a:ext cx="1936750" cy="1223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" name="文本框 278"/>
          <p:cNvSpPr txBox="1"/>
          <p:nvPr/>
        </p:nvSpPr>
        <p:spPr>
          <a:xfrm rot="16200000">
            <a:off x="1952349" y="5183554"/>
            <a:ext cx="12143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Relative </a:t>
            </a:r>
          </a:p>
          <a:p>
            <a:pPr algn="ct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fluorescence</a:t>
            </a:r>
          </a:p>
          <a:p>
            <a:pPr algn="ct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Intensity of </a:t>
            </a:r>
          </a:p>
          <a:p>
            <a:pPr algn="ct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DCFH(%)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0" name="组合 279"/>
          <p:cNvGrpSpPr/>
          <p:nvPr/>
        </p:nvGrpSpPr>
        <p:grpSpPr>
          <a:xfrm>
            <a:off x="3073410" y="5219848"/>
            <a:ext cx="384993" cy="312083"/>
            <a:chOff x="3731593" y="7145837"/>
            <a:chExt cx="501709" cy="367393"/>
          </a:xfrm>
        </p:grpSpPr>
        <p:grpSp>
          <p:nvGrpSpPr>
            <p:cNvPr id="303" name="组合 302"/>
            <p:cNvGrpSpPr/>
            <p:nvPr/>
          </p:nvGrpSpPr>
          <p:grpSpPr>
            <a:xfrm>
              <a:off x="3731593" y="7145837"/>
              <a:ext cx="501709" cy="367393"/>
              <a:chOff x="1572945" y="7389701"/>
              <a:chExt cx="501709" cy="367393"/>
            </a:xfrm>
          </p:grpSpPr>
          <p:cxnSp>
            <p:nvCxnSpPr>
              <p:cNvPr id="308" name="直接连接符 307"/>
              <p:cNvCxnSpPr/>
              <p:nvPr/>
            </p:nvCxnSpPr>
            <p:spPr>
              <a:xfrm flipV="1">
                <a:off x="1689811" y="7534053"/>
                <a:ext cx="324000" cy="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9" name="文本框 308"/>
              <p:cNvSpPr txBox="1"/>
              <p:nvPr/>
            </p:nvSpPr>
            <p:spPr>
              <a:xfrm>
                <a:off x="1683915" y="7389701"/>
                <a:ext cx="390739" cy="2536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**</a:t>
                </a:r>
              </a:p>
            </p:txBody>
          </p:sp>
          <p:sp>
            <p:nvSpPr>
              <p:cNvPr id="310" name="文本框 309"/>
              <p:cNvSpPr txBox="1"/>
              <p:nvPr/>
            </p:nvSpPr>
            <p:spPr>
              <a:xfrm>
                <a:off x="1572945" y="7503467"/>
                <a:ext cx="398803" cy="2536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**</a:t>
                </a:r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  <a:endPara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11" name="直接连接符 310"/>
              <p:cNvCxnSpPr/>
              <p:nvPr/>
            </p:nvCxnSpPr>
            <p:spPr>
              <a:xfrm flipV="1">
                <a:off x="1688541" y="7638782"/>
                <a:ext cx="158400" cy="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04" name="直接连接符 303"/>
            <p:cNvCxnSpPr/>
            <p:nvPr/>
          </p:nvCxnSpPr>
          <p:spPr>
            <a:xfrm flipV="1">
              <a:off x="4171558" y="7287772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5" name="直接连接符 304"/>
            <p:cNvCxnSpPr/>
            <p:nvPr/>
          </p:nvCxnSpPr>
          <p:spPr>
            <a:xfrm flipV="1">
              <a:off x="3847189" y="7287763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6" name="直接连接符 305"/>
            <p:cNvCxnSpPr/>
            <p:nvPr/>
          </p:nvCxnSpPr>
          <p:spPr>
            <a:xfrm flipV="1">
              <a:off x="4006371" y="7394807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7" name="直接连接符 306"/>
            <p:cNvCxnSpPr/>
            <p:nvPr/>
          </p:nvCxnSpPr>
          <p:spPr>
            <a:xfrm flipV="1">
              <a:off x="3847102" y="7394807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81" name="组合 280"/>
          <p:cNvGrpSpPr/>
          <p:nvPr/>
        </p:nvGrpSpPr>
        <p:grpSpPr>
          <a:xfrm>
            <a:off x="3517393" y="5252611"/>
            <a:ext cx="399790" cy="299070"/>
            <a:chOff x="3762389" y="7188256"/>
            <a:chExt cx="523618" cy="311019"/>
          </a:xfrm>
        </p:grpSpPr>
        <p:grpSp>
          <p:nvGrpSpPr>
            <p:cNvPr id="294" name="组合 293"/>
            <p:cNvGrpSpPr/>
            <p:nvPr/>
          </p:nvGrpSpPr>
          <p:grpSpPr>
            <a:xfrm>
              <a:off x="3762389" y="7188256"/>
              <a:ext cx="523618" cy="311019"/>
              <a:chOff x="1603741" y="7432120"/>
              <a:chExt cx="523618" cy="311019"/>
            </a:xfrm>
          </p:grpSpPr>
          <p:cxnSp>
            <p:nvCxnSpPr>
              <p:cNvPr id="299" name="直接连接符 298"/>
              <p:cNvCxnSpPr/>
              <p:nvPr/>
            </p:nvCxnSpPr>
            <p:spPr>
              <a:xfrm flipV="1">
                <a:off x="1689811" y="7552626"/>
                <a:ext cx="324000" cy="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0" name="文本框 299"/>
              <p:cNvSpPr txBox="1"/>
              <p:nvPr/>
            </p:nvSpPr>
            <p:spPr>
              <a:xfrm>
                <a:off x="1684486" y="7432120"/>
                <a:ext cx="442873" cy="224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**</a:t>
                </a:r>
              </a:p>
            </p:txBody>
          </p:sp>
          <p:sp>
            <p:nvSpPr>
              <p:cNvPr id="301" name="文本框 300"/>
              <p:cNvSpPr txBox="1"/>
              <p:nvPr/>
            </p:nvSpPr>
            <p:spPr>
              <a:xfrm>
                <a:off x="1603741" y="7519087"/>
                <a:ext cx="404719" cy="224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  <a:endPara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02" name="直接连接符 301"/>
              <p:cNvCxnSpPr/>
              <p:nvPr/>
            </p:nvCxnSpPr>
            <p:spPr>
              <a:xfrm flipV="1">
                <a:off x="1688541" y="7638782"/>
                <a:ext cx="158400" cy="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95" name="直接连接符 294"/>
            <p:cNvCxnSpPr/>
            <p:nvPr/>
          </p:nvCxnSpPr>
          <p:spPr>
            <a:xfrm flipV="1">
              <a:off x="4171558" y="7309277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6" name="直接连接符 295"/>
            <p:cNvCxnSpPr/>
            <p:nvPr/>
          </p:nvCxnSpPr>
          <p:spPr>
            <a:xfrm flipV="1">
              <a:off x="3847189" y="7309267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7" name="直接连接符 296"/>
            <p:cNvCxnSpPr/>
            <p:nvPr/>
          </p:nvCxnSpPr>
          <p:spPr>
            <a:xfrm flipV="1">
              <a:off x="4006371" y="7394807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8" name="直接连接符 297"/>
            <p:cNvCxnSpPr/>
            <p:nvPr/>
          </p:nvCxnSpPr>
          <p:spPr>
            <a:xfrm flipV="1">
              <a:off x="3847102" y="7394807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82" name="组合 281"/>
          <p:cNvGrpSpPr/>
          <p:nvPr/>
        </p:nvGrpSpPr>
        <p:grpSpPr>
          <a:xfrm>
            <a:off x="3907628" y="5077903"/>
            <a:ext cx="422977" cy="374662"/>
            <a:chOff x="3855660" y="5355973"/>
            <a:chExt cx="814645" cy="672703"/>
          </a:xfrm>
        </p:grpSpPr>
        <p:sp>
          <p:nvSpPr>
            <p:cNvPr id="284" name="文本框 283"/>
            <p:cNvSpPr txBox="1"/>
            <p:nvPr/>
          </p:nvSpPr>
          <p:spPr>
            <a:xfrm>
              <a:off x="3855660" y="5641848"/>
              <a:ext cx="787256" cy="386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**</a:t>
              </a:r>
            </a:p>
          </p:txBody>
        </p:sp>
        <p:grpSp>
          <p:nvGrpSpPr>
            <p:cNvPr id="285" name="组合 284"/>
            <p:cNvGrpSpPr/>
            <p:nvPr/>
          </p:nvGrpSpPr>
          <p:grpSpPr>
            <a:xfrm>
              <a:off x="4008611" y="5565637"/>
              <a:ext cx="489656" cy="361840"/>
              <a:chOff x="3988361" y="7770891"/>
              <a:chExt cx="304038" cy="188556"/>
            </a:xfrm>
          </p:grpSpPr>
          <p:grpSp>
            <p:nvGrpSpPr>
              <p:cNvPr id="287" name="组合 286"/>
              <p:cNvGrpSpPr/>
              <p:nvPr/>
            </p:nvGrpSpPr>
            <p:grpSpPr>
              <a:xfrm>
                <a:off x="3988361" y="7771441"/>
                <a:ext cx="304003" cy="152494"/>
                <a:chOff x="1829713" y="8015305"/>
                <a:chExt cx="304003" cy="152494"/>
              </a:xfrm>
            </p:grpSpPr>
            <p:cxnSp>
              <p:nvCxnSpPr>
                <p:cNvPr id="292" name="直接连接符 291"/>
                <p:cNvCxnSpPr/>
                <p:nvPr/>
              </p:nvCxnSpPr>
              <p:spPr>
                <a:xfrm flipV="1">
                  <a:off x="1829713" y="8015305"/>
                  <a:ext cx="304003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93" name="直接连接符 292"/>
                <p:cNvCxnSpPr/>
                <p:nvPr/>
              </p:nvCxnSpPr>
              <p:spPr>
                <a:xfrm flipV="1">
                  <a:off x="1829800" y="8167799"/>
                  <a:ext cx="158400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88" name="直接连接符 287"/>
              <p:cNvCxnSpPr/>
              <p:nvPr/>
            </p:nvCxnSpPr>
            <p:spPr>
              <a:xfrm flipV="1">
                <a:off x="4292399" y="7770891"/>
                <a:ext cx="0" cy="29361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9" name="直接连接符 288"/>
              <p:cNvCxnSpPr/>
              <p:nvPr/>
            </p:nvCxnSpPr>
            <p:spPr>
              <a:xfrm flipV="1">
                <a:off x="3988997" y="7770932"/>
                <a:ext cx="0" cy="36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0" name="直接连接符 289"/>
              <p:cNvCxnSpPr/>
              <p:nvPr/>
            </p:nvCxnSpPr>
            <p:spPr>
              <a:xfrm flipV="1">
                <a:off x="4147630" y="7923447"/>
                <a:ext cx="0" cy="36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1" name="直接连接符 290"/>
              <p:cNvCxnSpPr/>
              <p:nvPr/>
            </p:nvCxnSpPr>
            <p:spPr>
              <a:xfrm flipV="1">
                <a:off x="3988361" y="7923396"/>
                <a:ext cx="0" cy="36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86" name="文本框 285"/>
            <p:cNvSpPr txBox="1"/>
            <p:nvPr/>
          </p:nvSpPr>
          <p:spPr>
            <a:xfrm>
              <a:off x="3963884" y="5355973"/>
              <a:ext cx="706421" cy="386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***</a:t>
              </a:r>
            </a:p>
          </p:txBody>
        </p:sp>
      </p:grpSp>
      <p:sp>
        <p:nvSpPr>
          <p:cNvPr id="283" name="文本框 282"/>
          <p:cNvSpPr txBox="1"/>
          <p:nvPr/>
        </p:nvSpPr>
        <p:spPr>
          <a:xfrm>
            <a:off x="2353867" y="4774166"/>
            <a:ext cx="208830" cy="277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17" name="对象 316"/>
          <p:cNvGraphicFramePr>
            <a:graphicFrameLocks noChangeAspect="1"/>
          </p:cNvGraphicFramePr>
          <p:nvPr/>
        </p:nvGraphicFramePr>
        <p:xfrm>
          <a:off x="490538" y="4967288"/>
          <a:ext cx="1928812" cy="122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30" imgW="1943100" imgH="1238250" progId="Prism8.Document">
                  <p:embed/>
                </p:oleObj>
              </mc:Choice>
              <mc:Fallback>
                <p:oleObj name="Prism 8" r:id="rId30" imgW="1943100" imgH="1238250" progId="Prism8.Document">
                  <p:embed/>
                  <p:pic>
                    <p:nvPicPr>
                      <p:cNvPr id="0" name="对象 117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490538" y="4967288"/>
                        <a:ext cx="1928812" cy="1223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44" name="直接连接符 343"/>
          <p:cNvCxnSpPr/>
          <p:nvPr/>
        </p:nvCxnSpPr>
        <p:spPr>
          <a:xfrm rot="16200000">
            <a:off x="704707" y="5409046"/>
            <a:ext cx="378389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5" name="直接连接符 344"/>
          <p:cNvCxnSpPr/>
          <p:nvPr/>
        </p:nvCxnSpPr>
        <p:spPr>
          <a:xfrm flipV="1">
            <a:off x="894338" y="5220742"/>
            <a:ext cx="282128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6" name="直接连接符 345"/>
          <p:cNvCxnSpPr/>
          <p:nvPr/>
        </p:nvCxnSpPr>
        <p:spPr>
          <a:xfrm flipV="1">
            <a:off x="896029" y="5366020"/>
            <a:ext cx="180000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7" name="直接连接符 346"/>
          <p:cNvCxnSpPr/>
          <p:nvPr/>
        </p:nvCxnSpPr>
        <p:spPr>
          <a:xfrm flipV="1">
            <a:off x="894302" y="5461114"/>
            <a:ext cx="90000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1" name="文本框 350"/>
          <p:cNvSpPr txBox="1"/>
          <p:nvPr/>
        </p:nvSpPr>
        <p:spPr>
          <a:xfrm>
            <a:off x="827907" y="5347612"/>
            <a:ext cx="245800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n-US" altLang="zh-CN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" name="文本框 348"/>
          <p:cNvSpPr txBox="1"/>
          <p:nvPr/>
        </p:nvSpPr>
        <p:spPr>
          <a:xfrm>
            <a:off x="902754" y="5084605"/>
            <a:ext cx="3590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350" name="文本框 349"/>
          <p:cNvSpPr txBox="1"/>
          <p:nvPr/>
        </p:nvSpPr>
        <p:spPr>
          <a:xfrm>
            <a:off x="853070" y="5245670"/>
            <a:ext cx="3646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cxnSp>
        <p:nvCxnSpPr>
          <p:cNvPr id="319" name="直接连接符 318"/>
          <p:cNvCxnSpPr/>
          <p:nvPr/>
        </p:nvCxnSpPr>
        <p:spPr>
          <a:xfrm rot="16200000">
            <a:off x="1080746" y="5378106"/>
            <a:ext cx="468891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0" name="直接连接符 319"/>
          <p:cNvCxnSpPr/>
          <p:nvPr/>
        </p:nvCxnSpPr>
        <p:spPr>
          <a:xfrm>
            <a:off x="1310820" y="5144766"/>
            <a:ext cx="288653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1" name="直接连接符 320"/>
          <p:cNvCxnSpPr/>
          <p:nvPr/>
        </p:nvCxnSpPr>
        <p:spPr>
          <a:xfrm flipV="1">
            <a:off x="1312339" y="5349498"/>
            <a:ext cx="173543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2" name="直接连接符 321"/>
          <p:cNvCxnSpPr/>
          <p:nvPr/>
        </p:nvCxnSpPr>
        <p:spPr>
          <a:xfrm flipV="1">
            <a:off x="1312103" y="5439426"/>
            <a:ext cx="101358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23" name="组合 322"/>
          <p:cNvGrpSpPr/>
          <p:nvPr/>
        </p:nvGrpSpPr>
        <p:grpSpPr>
          <a:xfrm rot="16200000">
            <a:off x="1207841" y="5058487"/>
            <a:ext cx="511371" cy="439537"/>
            <a:chOff x="1488618" y="2378513"/>
            <a:chExt cx="527113" cy="1330355"/>
          </a:xfrm>
        </p:grpSpPr>
        <p:sp>
          <p:nvSpPr>
            <p:cNvPr id="341" name="文本框 340"/>
            <p:cNvSpPr txBox="1"/>
            <p:nvPr/>
          </p:nvSpPr>
          <p:spPr>
            <a:xfrm rot="5400000">
              <a:off x="1198468" y="2668663"/>
              <a:ext cx="802375" cy="222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342" name="文本框 341"/>
            <p:cNvSpPr txBox="1"/>
            <p:nvPr/>
          </p:nvSpPr>
          <p:spPr>
            <a:xfrm rot="5400000">
              <a:off x="1208722" y="2811857"/>
              <a:ext cx="979804" cy="222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**</a:t>
              </a:r>
            </a:p>
          </p:txBody>
        </p:sp>
        <p:sp>
          <p:nvSpPr>
            <p:cNvPr id="343" name="文本框 342"/>
            <p:cNvSpPr txBox="1"/>
            <p:nvPr/>
          </p:nvSpPr>
          <p:spPr>
            <a:xfrm rot="5400000">
              <a:off x="1350866" y="3044004"/>
              <a:ext cx="1107653" cy="222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**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</p:grpSp>
      <p:grpSp>
        <p:nvGrpSpPr>
          <p:cNvPr id="324" name="组合 323"/>
          <p:cNvGrpSpPr/>
          <p:nvPr/>
        </p:nvGrpSpPr>
        <p:grpSpPr>
          <a:xfrm rot="16200000">
            <a:off x="1658671" y="5236334"/>
            <a:ext cx="415095" cy="380006"/>
            <a:chOff x="1529859" y="4593456"/>
            <a:chExt cx="615013" cy="1160104"/>
          </a:xfrm>
        </p:grpSpPr>
        <p:cxnSp>
          <p:nvCxnSpPr>
            <p:cNvPr id="333" name="直接连接符 332"/>
            <p:cNvCxnSpPr/>
            <p:nvPr/>
          </p:nvCxnSpPr>
          <p:spPr>
            <a:xfrm>
              <a:off x="1529859" y="4794647"/>
              <a:ext cx="451017" cy="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4" name="直接连接符 333"/>
            <p:cNvCxnSpPr/>
            <p:nvPr/>
          </p:nvCxnSpPr>
          <p:spPr>
            <a:xfrm rot="5400000" flipV="1">
              <a:off x="1560843" y="5206779"/>
              <a:ext cx="824272" cy="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5" name="直接连接符 334"/>
            <p:cNvCxnSpPr/>
            <p:nvPr/>
          </p:nvCxnSpPr>
          <p:spPr>
            <a:xfrm rot="5400000" flipV="1">
              <a:off x="1563844" y="5063066"/>
              <a:ext cx="525268" cy="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6" name="直接连接符 335"/>
            <p:cNvCxnSpPr/>
            <p:nvPr/>
          </p:nvCxnSpPr>
          <p:spPr>
            <a:xfrm rot="5400000" flipV="1">
              <a:off x="1551622" y="4949128"/>
              <a:ext cx="306782" cy="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37" name="组合 336"/>
            <p:cNvGrpSpPr/>
            <p:nvPr/>
          </p:nvGrpSpPr>
          <p:grpSpPr>
            <a:xfrm>
              <a:off x="1559576" y="4593456"/>
              <a:ext cx="585296" cy="1160104"/>
              <a:chOff x="1450855" y="2369491"/>
              <a:chExt cx="585296" cy="1160104"/>
            </a:xfrm>
          </p:grpSpPr>
          <p:sp>
            <p:nvSpPr>
              <p:cNvPr id="338" name="文本框 337"/>
              <p:cNvSpPr txBox="1"/>
              <p:nvPr/>
            </p:nvSpPr>
            <p:spPr>
              <a:xfrm rot="5400000">
                <a:off x="1421519" y="2914964"/>
                <a:ext cx="910057" cy="3192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**</a:t>
                </a:r>
                <a:endPara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9" name="文本框 338"/>
              <p:cNvSpPr txBox="1"/>
              <p:nvPr/>
            </p:nvSpPr>
            <p:spPr>
              <a:xfrm rot="5400000">
                <a:off x="1284538" y="2766465"/>
                <a:ext cx="923150" cy="3192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  <p:sp>
            <p:nvSpPr>
              <p:cNvPr id="340" name="文本框 339"/>
              <p:cNvSpPr txBox="1"/>
              <p:nvPr/>
            </p:nvSpPr>
            <p:spPr>
              <a:xfrm rot="5400000">
                <a:off x="1126478" y="2693868"/>
                <a:ext cx="967960" cy="3192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  <a:endPara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26" name="文本框 325"/>
          <p:cNvSpPr txBox="1"/>
          <p:nvPr/>
        </p:nvSpPr>
        <p:spPr>
          <a:xfrm>
            <a:off x="416570" y="5901177"/>
            <a:ext cx="22110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Huaier                                              </a:t>
            </a:r>
            <a:r>
              <a:rPr lang="en-US" altLang="zh-CN" sz="8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ea"/>
              </a:rPr>
              <a:t>(mg/ml)</a:t>
            </a:r>
            <a:endParaRPr lang="zh-CN" altLang="en-US" sz="800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7" name="组合 326"/>
          <p:cNvGrpSpPr/>
          <p:nvPr/>
        </p:nvGrpSpPr>
        <p:grpSpPr>
          <a:xfrm>
            <a:off x="1016286" y="4883840"/>
            <a:ext cx="1182388" cy="215444"/>
            <a:chOff x="4755442" y="1321387"/>
            <a:chExt cx="1937889" cy="490383"/>
          </a:xfrm>
        </p:grpSpPr>
        <p:sp>
          <p:nvSpPr>
            <p:cNvPr id="329" name="文本框 328"/>
            <p:cNvSpPr txBox="1"/>
            <p:nvPr/>
          </p:nvSpPr>
          <p:spPr>
            <a:xfrm>
              <a:off x="4755442" y="1321387"/>
              <a:ext cx="1937889" cy="490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A549    H1975   H358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0" name="矩形 329"/>
            <p:cNvSpPr/>
            <p:nvPr/>
          </p:nvSpPr>
          <p:spPr>
            <a:xfrm>
              <a:off x="4755442" y="1510246"/>
              <a:ext cx="73820" cy="55462"/>
            </a:xfrm>
            <a:prstGeom prst="rect">
              <a:avLst/>
            </a:prstGeom>
            <a:solidFill>
              <a:srgbClr val="FFE0E0"/>
            </a:solidFill>
            <a:ln>
              <a:solidFill>
                <a:srgbClr val="FFE0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1" name="矩形 330"/>
            <p:cNvSpPr/>
            <p:nvPr/>
          </p:nvSpPr>
          <p:spPr>
            <a:xfrm>
              <a:off x="5348736" y="1509034"/>
              <a:ext cx="73820" cy="55462"/>
            </a:xfrm>
            <a:prstGeom prst="rect">
              <a:avLst/>
            </a:prstGeom>
            <a:solidFill>
              <a:srgbClr val="CCF9E8"/>
            </a:solidFill>
            <a:ln>
              <a:solidFill>
                <a:srgbClr val="CCF9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2" name="矩形 331"/>
            <p:cNvSpPr/>
            <p:nvPr/>
          </p:nvSpPr>
          <p:spPr>
            <a:xfrm>
              <a:off x="5992941" y="1510244"/>
              <a:ext cx="73820" cy="55462"/>
            </a:xfrm>
            <a:prstGeom prst="rect">
              <a:avLst/>
            </a:prstGeom>
            <a:solidFill>
              <a:srgbClr val="EECCF9"/>
            </a:solidFill>
            <a:ln>
              <a:solidFill>
                <a:srgbClr val="EECC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28" name="文本框 327"/>
          <p:cNvSpPr txBox="1"/>
          <p:nvPr/>
        </p:nvSpPr>
        <p:spPr>
          <a:xfrm>
            <a:off x="235595" y="4805802"/>
            <a:ext cx="208830" cy="277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2" name="组合 351"/>
          <p:cNvGrpSpPr/>
          <p:nvPr/>
        </p:nvGrpSpPr>
        <p:grpSpPr>
          <a:xfrm>
            <a:off x="245087" y="3098234"/>
            <a:ext cx="1858459" cy="1442778"/>
            <a:chOff x="276064" y="1770628"/>
            <a:chExt cx="2044305" cy="2112376"/>
          </a:xfrm>
        </p:grpSpPr>
        <p:grpSp>
          <p:nvGrpSpPr>
            <p:cNvPr id="353" name="组合 352"/>
            <p:cNvGrpSpPr/>
            <p:nvPr/>
          </p:nvGrpSpPr>
          <p:grpSpPr>
            <a:xfrm>
              <a:off x="391243" y="2052625"/>
              <a:ext cx="1929126" cy="1830379"/>
              <a:chOff x="243491" y="1935369"/>
              <a:chExt cx="2334241" cy="2214754"/>
            </a:xfrm>
          </p:grpSpPr>
          <p:pic>
            <p:nvPicPr>
              <p:cNvPr id="355" name="图片 354"/>
              <p:cNvPicPr>
                <a:picLocks noChangeAspect="1"/>
              </p:cNvPicPr>
              <p:nvPr/>
            </p:nvPicPr>
            <p:blipFill rotWithShape="1">
              <a:blip r:embed="rId3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947" t="4341" r="38271" b="41149"/>
              <a:stretch>
                <a:fillRect/>
              </a:stretch>
            </p:blipFill>
            <p:spPr>
              <a:xfrm>
                <a:off x="470393" y="3003362"/>
                <a:ext cx="1016255" cy="950276"/>
              </a:xfrm>
              <a:prstGeom prst="rect">
                <a:avLst/>
              </a:prstGeom>
            </p:spPr>
          </p:pic>
          <p:grpSp>
            <p:nvGrpSpPr>
              <p:cNvPr id="356" name="组合 355"/>
              <p:cNvGrpSpPr/>
              <p:nvPr/>
            </p:nvGrpSpPr>
            <p:grpSpPr>
              <a:xfrm>
                <a:off x="464334" y="1935369"/>
                <a:ext cx="2113398" cy="1073962"/>
                <a:chOff x="2982216" y="1265991"/>
                <a:chExt cx="1443480" cy="666847"/>
              </a:xfrm>
            </p:grpSpPr>
            <p:pic>
              <p:nvPicPr>
                <p:cNvPr id="375" name="图片 374"/>
                <p:cNvPicPr>
                  <a:picLocks noChangeAspect="1"/>
                </p:cNvPicPr>
                <p:nvPr/>
              </p:nvPicPr>
              <p:blipFill rotWithShape="1">
                <a:blip r:embed="rId33">
                  <a:extLst>
                    <a:ext uri="{BEBA8EAE-BF5A-486C-A8C5-ECC9F3942E4B}">
                      <a14:imgProps xmlns:a14="http://schemas.microsoft.com/office/drawing/2010/main">
                        <a14:imgLayer r:embed="rId34">
                          <a14:imgEffect>
                            <a14:saturation sat="400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2982216" y="1265991"/>
                  <a:ext cx="704970" cy="666847"/>
                </a:xfrm>
                <a:prstGeom prst="rect">
                  <a:avLst/>
                </a:prstGeom>
              </p:spPr>
            </p:pic>
            <p:pic>
              <p:nvPicPr>
                <p:cNvPr id="374" name="图片 373"/>
                <p:cNvPicPr>
                  <a:picLocks noChangeAspect="1"/>
                </p:cNvPicPr>
                <p:nvPr/>
              </p:nvPicPr>
              <p:blipFill rotWithShape="1">
                <a:blip r:embed="rId35"/>
                <a:srcRect t="51402"/>
                <a:stretch>
                  <a:fillRect/>
                </a:stretch>
              </p:blipFill>
              <p:spPr>
                <a:xfrm>
                  <a:off x="3706334" y="1300018"/>
                  <a:ext cx="719362" cy="607790"/>
                </a:xfrm>
                <a:prstGeom prst="rect">
                  <a:avLst/>
                </a:prstGeom>
              </p:spPr>
            </p:pic>
          </p:grpSp>
          <p:sp>
            <p:nvSpPr>
              <p:cNvPr id="357" name="文本框 356"/>
              <p:cNvSpPr txBox="1"/>
              <p:nvPr/>
            </p:nvSpPr>
            <p:spPr>
              <a:xfrm>
                <a:off x="579307" y="3889436"/>
                <a:ext cx="1338232" cy="2606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defRPr sz="1000" b="1">
                    <a:solidFill>
                      <a:srgbClr val="00FF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00" b="0" dirty="0" err="1">
                    <a:solidFill>
                      <a:schemeClr val="tx1"/>
                    </a:solidFill>
                  </a:rPr>
                  <a:t>Liperfluo</a:t>
                </a:r>
                <a:r>
                  <a:rPr lang="en-US" altLang="zh-CN" sz="800" b="0" dirty="0">
                    <a:solidFill>
                      <a:schemeClr val="tx1"/>
                    </a:solidFill>
                  </a:rPr>
                  <a:t>                                       </a:t>
                </a:r>
                <a:endParaRPr lang="zh-CN" altLang="en-US" sz="800" b="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58" name="直接箭头连接符 357"/>
              <p:cNvCxnSpPr/>
              <p:nvPr/>
            </p:nvCxnSpPr>
            <p:spPr>
              <a:xfrm>
                <a:off x="382378" y="4001391"/>
                <a:ext cx="263538" cy="0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9" name="文本框 358"/>
              <p:cNvSpPr txBox="1"/>
              <p:nvPr/>
            </p:nvSpPr>
            <p:spPr>
              <a:xfrm rot="16200000">
                <a:off x="-41135" y="3290322"/>
                <a:ext cx="829939" cy="260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Count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60" name="直接箭头连接符 359"/>
              <p:cNvCxnSpPr/>
              <p:nvPr/>
            </p:nvCxnSpPr>
            <p:spPr>
              <a:xfrm rot="16200000">
                <a:off x="262511" y="3878358"/>
                <a:ext cx="237600" cy="0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1" name="文本框 360"/>
              <p:cNvSpPr txBox="1"/>
              <p:nvPr/>
            </p:nvSpPr>
            <p:spPr>
              <a:xfrm>
                <a:off x="422092" y="2004637"/>
                <a:ext cx="738533" cy="2606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defRPr sz="1000" b="1">
                    <a:solidFill>
                      <a:srgbClr val="00FF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00" b="0" dirty="0">
                    <a:solidFill>
                      <a:schemeClr val="tx1"/>
                    </a:solidFill>
                  </a:rPr>
                  <a:t>A549</a:t>
                </a:r>
                <a:endParaRPr lang="zh-CN" altLang="en-US" sz="800" b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2" name="文本框 361"/>
              <p:cNvSpPr txBox="1"/>
              <p:nvPr/>
            </p:nvSpPr>
            <p:spPr>
              <a:xfrm>
                <a:off x="1472237" y="2009736"/>
                <a:ext cx="892781" cy="2606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defRPr sz="1000" b="1">
                    <a:solidFill>
                      <a:srgbClr val="00FF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00" b="0" dirty="0">
                    <a:solidFill>
                      <a:schemeClr val="tx1"/>
                    </a:solidFill>
                  </a:rPr>
                  <a:t>H1975</a:t>
                </a:r>
                <a:endParaRPr lang="zh-CN" altLang="en-US" sz="800" b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3" name="文本框 362"/>
              <p:cNvSpPr txBox="1"/>
              <p:nvPr/>
            </p:nvSpPr>
            <p:spPr>
              <a:xfrm>
                <a:off x="385652" y="2980726"/>
                <a:ext cx="797997" cy="2606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defRPr sz="1000" b="1">
                    <a:solidFill>
                      <a:srgbClr val="00FF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00" b="0" dirty="0">
                    <a:solidFill>
                      <a:schemeClr val="tx1"/>
                    </a:solidFill>
                  </a:rPr>
                  <a:t>H358</a:t>
                </a:r>
                <a:endParaRPr lang="zh-CN" altLang="en-US" sz="800" b="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64" name="组合 363"/>
              <p:cNvGrpSpPr/>
              <p:nvPr/>
            </p:nvGrpSpPr>
            <p:grpSpPr>
              <a:xfrm>
                <a:off x="1595538" y="3015485"/>
                <a:ext cx="976797" cy="885128"/>
                <a:chOff x="2223908" y="2354425"/>
                <a:chExt cx="825437" cy="804668"/>
              </a:xfrm>
            </p:grpSpPr>
            <p:grpSp>
              <p:nvGrpSpPr>
                <p:cNvPr id="368" name="组合 367"/>
                <p:cNvGrpSpPr/>
                <p:nvPr/>
              </p:nvGrpSpPr>
              <p:grpSpPr>
                <a:xfrm>
                  <a:off x="2223908" y="2354425"/>
                  <a:ext cx="825437" cy="582353"/>
                  <a:chOff x="5524693" y="6368260"/>
                  <a:chExt cx="748495" cy="650727"/>
                </a:xfrm>
              </p:grpSpPr>
              <p:sp>
                <p:nvSpPr>
                  <p:cNvPr id="370" name="文本框 369"/>
                  <p:cNvSpPr txBox="1"/>
                  <p:nvPr/>
                </p:nvSpPr>
                <p:spPr>
                  <a:xfrm>
                    <a:off x="5524693" y="6368260"/>
                    <a:ext cx="748495" cy="62420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  </a:t>
                    </a:r>
                  </a:p>
                  <a:p>
                    <a:pPr algn="ctr"/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5   </a:t>
                    </a:r>
                  </a:p>
                  <a:p>
                    <a:pPr algn="ctr"/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10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1" name="矩形 370"/>
                  <p:cNvSpPr/>
                  <p:nvPr/>
                </p:nvSpPr>
                <p:spPr>
                  <a:xfrm>
                    <a:off x="5720654" y="6519957"/>
                    <a:ext cx="59055" cy="8782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2" name="矩形 371"/>
                  <p:cNvSpPr/>
                  <p:nvPr/>
                </p:nvSpPr>
                <p:spPr>
                  <a:xfrm>
                    <a:off x="5720655" y="6717390"/>
                    <a:ext cx="59054" cy="82276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3" name="矩形 372"/>
                  <p:cNvSpPr/>
                  <p:nvPr/>
                </p:nvSpPr>
                <p:spPr>
                  <a:xfrm>
                    <a:off x="5722948" y="6936711"/>
                    <a:ext cx="56760" cy="82276"/>
                  </a:xfrm>
                  <a:prstGeom prst="rect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69" name="文本框 368"/>
                <p:cNvSpPr txBox="1"/>
                <p:nvPr/>
              </p:nvSpPr>
              <p:spPr>
                <a:xfrm>
                  <a:off x="2267159" y="2898404"/>
                  <a:ext cx="743953" cy="2606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8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rPr>
                    <a:t>(mg/ml) 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65" name="矩形 364"/>
              <p:cNvSpPr/>
              <p:nvPr/>
            </p:nvSpPr>
            <p:spPr>
              <a:xfrm>
                <a:off x="1565721" y="2054241"/>
                <a:ext cx="963510" cy="903187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6" name="矩形 365"/>
              <p:cNvSpPr/>
              <p:nvPr/>
            </p:nvSpPr>
            <p:spPr>
              <a:xfrm>
                <a:off x="502443" y="2057673"/>
                <a:ext cx="963510" cy="901262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7" name="矩形 366"/>
              <p:cNvSpPr/>
              <p:nvPr/>
            </p:nvSpPr>
            <p:spPr>
              <a:xfrm>
                <a:off x="496771" y="3034038"/>
                <a:ext cx="963510" cy="903329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54" name="文本框 353"/>
            <p:cNvSpPr txBox="1"/>
            <p:nvPr/>
          </p:nvSpPr>
          <p:spPr>
            <a:xfrm>
              <a:off x="276064" y="1770628"/>
              <a:ext cx="208829" cy="277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376" name="对象 375"/>
          <p:cNvGraphicFramePr>
            <a:graphicFrameLocks noChangeAspect="1"/>
          </p:cNvGraphicFramePr>
          <p:nvPr/>
        </p:nvGraphicFramePr>
        <p:xfrm>
          <a:off x="4748213" y="4967288"/>
          <a:ext cx="210502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7" r:id="rId36" imgW="2124075" imgH="1238250" progId="Prism7.Document">
                  <p:embed/>
                </p:oleObj>
              </mc:Choice>
              <mc:Fallback>
                <p:oleObj name="Prism 7" r:id="rId36" imgW="2124075" imgH="1238250" progId="Prism7.Document">
                  <p:embed/>
                  <p:pic>
                    <p:nvPicPr>
                      <p:cNvPr id="0" name="对象 186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4748213" y="4967288"/>
                        <a:ext cx="2105025" cy="121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7" name="文本框 376"/>
          <p:cNvSpPr txBox="1"/>
          <p:nvPr/>
        </p:nvSpPr>
        <p:spPr>
          <a:xfrm rot="16200000">
            <a:off x="4277465" y="5414686"/>
            <a:ext cx="99773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8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MDA (</a:t>
            </a:r>
            <a:r>
              <a:rPr lang="el-GR" altLang="zh-CN" sz="8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μ</a:t>
            </a:r>
            <a:r>
              <a:rPr lang="en-US" altLang="zh-CN" sz="8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M/mg)</a:t>
            </a:r>
            <a:endParaRPr lang="zh-CN" altLang="en-US" sz="80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378" name="组合 377"/>
          <p:cNvGrpSpPr/>
          <p:nvPr/>
        </p:nvGrpSpPr>
        <p:grpSpPr>
          <a:xfrm>
            <a:off x="4906053" y="4857933"/>
            <a:ext cx="1700152" cy="215444"/>
            <a:chOff x="4192890" y="4201051"/>
            <a:chExt cx="3676539" cy="380853"/>
          </a:xfrm>
        </p:grpSpPr>
        <p:sp>
          <p:nvSpPr>
            <p:cNvPr id="379" name="文本框 378"/>
            <p:cNvSpPr txBox="1"/>
            <p:nvPr/>
          </p:nvSpPr>
          <p:spPr>
            <a:xfrm>
              <a:off x="4192890" y="4201051"/>
              <a:ext cx="3676539" cy="380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   5    Fer-1+0   Fer-1+ 5 (mg/ml)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0" name="矩形 379"/>
            <p:cNvSpPr/>
            <p:nvPr/>
          </p:nvSpPr>
          <p:spPr>
            <a:xfrm>
              <a:off x="5862348" y="4345136"/>
              <a:ext cx="104558" cy="8082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1" name="矩形 380"/>
            <p:cNvSpPr/>
            <p:nvPr/>
          </p:nvSpPr>
          <p:spPr>
            <a:xfrm>
              <a:off x="4900193" y="4343306"/>
              <a:ext cx="104558" cy="80820"/>
            </a:xfrm>
            <a:prstGeom prst="rect">
              <a:avLst/>
            </a:prstGeom>
            <a:solidFill>
              <a:srgbClr val="EECCF9"/>
            </a:solidFill>
            <a:ln>
              <a:solidFill>
                <a:srgbClr val="EECC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2" name="矩形 381"/>
            <p:cNvSpPr/>
            <p:nvPr/>
          </p:nvSpPr>
          <p:spPr>
            <a:xfrm>
              <a:off x="4549547" y="4351067"/>
              <a:ext cx="104558" cy="80820"/>
            </a:xfrm>
            <a:prstGeom prst="rect">
              <a:avLst/>
            </a:prstGeom>
            <a:solidFill>
              <a:srgbClr val="CCF9E8"/>
            </a:solidFill>
            <a:ln>
              <a:solidFill>
                <a:srgbClr val="CCF9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3" name="矩形 382"/>
            <p:cNvSpPr/>
            <p:nvPr/>
          </p:nvSpPr>
          <p:spPr>
            <a:xfrm>
              <a:off x="4250392" y="4353843"/>
              <a:ext cx="104558" cy="80820"/>
            </a:xfrm>
            <a:prstGeom prst="rect">
              <a:avLst/>
            </a:prstGeom>
            <a:solidFill>
              <a:srgbClr val="FFE0E0"/>
            </a:solidFill>
            <a:ln>
              <a:solidFill>
                <a:srgbClr val="FFE0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4" name="组合 383"/>
          <p:cNvGrpSpPr/>
          <p:nvPr/>
        </p:nvGrpSpPr>
        <p:grpSpPr>
          <a:xfrm>
            <a:off x="6044603" y="5570751"/>
            <a:ext cx="477517" cy="215446"/>
            <a:chOff x="4123359" y="4225195"/>
            <a:chExt cx="1117629" cy="300728"/>
          </a:xfrm>
        </p:grpSpPr>
        <p:sp>
          <p:nvSpPr>
            <p:cNvPr id="385" name="文本框 384"/>
            <p:cNvSpPr txBox="1"/>
            <p:nvPr/>
          </p:nvSpPr>
          <p:spPr>
            <a:xfrm>
              <a:off x="4123359" y="4225195"/>
              <a:ext cx="1117629" cy="3007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grpSp>
          <p:nvGrpSpPr>
            <p:cNvPr id="386" name="组合 385"/>
            <p:cNvGrpSpPr/>
            <p:nvPr/>
          </p:nvGrpSpPr>
          <p:grpSpPr>
            <a:xfrm>
              <a:off x="4296412" y="4399033"/>
              <a:ext cx="740403" cy="45719"/>
              <a:chOff x="3852376" y="7545510"/>
              <a:chExt cx="477689" cy="36342"/>
            </a:xfrm>
          </p:grpSpPr>
          <p:grpSp>
            <p:nvGrpSpPr>
              <p:cNvPr id="388" name="组合 387"/>
              <p:cNvGrpSpPr/>
              <p:nvPr/>
            </p:nvGrpSpPr>
            <p:grpSpPr>
              <a:xfrm>
                <a:off x="3852463" y="7545963"/>
                <a:ext cx="477567" cy="97"/>
                <a:chOff x="1693815" y="7789827"/>
                <a:chExt cx="477567" cy="97"/>
              </a:xfrm>
            </p:grpSpPr>
            <p:cxnSp>
              <p:nvCxnSpPr>
                <p:cNvPr id="393" name="直接连接符 392"/>
                <p:cNvCxnSpPr/>
                <p:nvPr/>
              </p:nvCxnSpPr>
              <p:spPr>
                <a:xfrm flipV="1">
                  <a:off x="1867379" y="7789924"/>
                  <a:ext cx="304003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94" name="直接连接符 393"/>
                <p:cNvCxnSpPr/>
                <p:nvPr/>
              </p:nvCxnSpPr>
              <p:spPr>
                <a:xfrm flipV="1">
                  <a:off x="1693815" y="7789827"/>
                  <a:ext cx="158400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89" name="直接连接符 388"/>
              <p:cNvCxnSpPr/>
              <p:nvPr/>
            </p:nvCxnSpPr>
            <p:spPr>
              <a:xfrm flipV="1">
                <a:off x="4330065" y="7545510"/>
                <a:ext cx="0" cy="35202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0" name="直接连接符 389"/>
              <p:cNvCxnSpPr/>
              <p:nvPr/>
            </p:nvCxnSpPr>
            <p:spPr>
              <a:xfrm flipV="1">
                <a:off x="4026663" y="7545551"/>
                <a:ext cx="0" cy="36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1" name="直接连接符 390"/>
              <p:cNvCxnSpPr/>
              <p:nvPr/>
            </p:nvCxnSpPr>
            <p:spPr>
              <a:xfrm flipV="1">
                <a:off x="4011645" y="7545852"/>
                <a:ext cx="0" cy="36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2" name="直接连接符 391"/>
              <p:cNvCxnSpPr/>
              <p:nvPr/>
            </p:nvCxnSpPr>
            <p:spPr>
              <a:xfrm flipV="1">
                <a:off x="3852376" y="7545852"/>
                <a:ext cx="0" cy="36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87" name="文本框 386"/>
            <p:cNvSpPr txBox="1"/>
            <p:nvPr/>
          </p:nvSpPr>
          <p:spPr>
            <a:xfrm>
              <a:off x="4365709" y="4225198"/>
              <a:ext cx="854685" cy="300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**</a:t>
              </a:r>
            </a:p>
          </p:txBody>
        </p:sp>
      </p:grpSp>
      <p:sp>
        <p:nvSpPr>
          <p:cNvPr id="395" name="文本框 394"/>
          <p:cNvSpPr txBox="1"/>
          <p:nvPr/>
        </p:nvSpPr>
        <p:spPr>
          <a:xfrm>
            <a:off x="4526761" y="4774166"/>
            <a:ext cx="279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6" name="组合 395"/>
          <p:cNvGrpSpPr/>
          <p:nvPr/>
        </p:nvGrpSpPr>
        <p:grpSpPr>
          <a:xfrm>
            <a:off x="5561881" y="5201587"/>
            <a:ext cx="477270" cy="215593"/>
            <a:chOff x="4115652" y="4238604"/>
            <a:chExt cx="1117629" cy="289360"/>
          </a:xfrm>
        </p:grpSpPr>
        <p:sp>
          <p:nvSpPr>
            <p:cNvPr id="397" name="文本框 396"/>
            <p:cNvSpPr txBox="1"/>
            <p:nvPr/>
          </p:nvSpPr>
          <p:spPr>
            <a:xfrm>
              <a:off x="4115652" y="4238604"/>
              <a:ext cx="1117629" cy="289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grpSp>
          <p:nvGrpSpPr>
            <p:cNvPr id="398" name="组合 397"/>
            <p:cNvGrpSpPr/>
            <p:nvPr/>
          </p:nvGrpSpPr>
          <p:grpSpPr>
            <a:xfrm>
              <a:off x="4296412" y="4399033"/>
              <a:ext cx="740403" cy="45719"/>
              <a:chOff x="3852376" y="7545510"/>
              <a:chExt cx="477689" cy="36342"/>
            </a:xfrm>
          </p:grpSpPr>
          <p:grpSp>
            <p:nvGrpSpPr>
              <p:cNvPr id="400" name="组合 399"/>
              <p:cNvGrpSpPr/>
              <p:nvPr/>
            </p:nvGrpSpPr>
            <p:grpSpPr>
              <a:xfrm>
                <a:off x="3852463" y="7545963"/>
                <a:ext cx="477567" cy="97"/>
                <a:chOff x="1693815" y="7789827"/>
                <a:chExt cx="477567" cy="97"/>
              </a:xfrm>
            </p:grpSpPr>
            <p:cxnSp>
              <p:nvCxnSpPr>
                <p:cNvPr id="405" name="直接连接符 404"/>
                <p:cNvCxnSpPr/>
                <p:nvPr/>
              </p:nvCxnSpPr>
              <p:spPr>
                <a:xfrm flipV="1">
                  <a:off x="1867379" y="7789924"/>
                  <a:ext cx="304003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06" name="直接连接符 405"/>
                <p:cNvCxnSpPr/>
                <p:nvPr/>
              </p:nvCxnSpPr>
              <p:spPr>
                <a:xfrm flipV="1">
                  <a:off x="1693815" y="7789827"/>
                  <a:ext cx="158400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1" name="直接连接符 400"/>
              <p:cNvCxnSpPr/>
              <p:nvPr/>
            </p:nvCxnSpPr>
            <p:spPr>
              <a:xfrm flipV="1">
                <a:off x="4330065" y="7545510"/>
                <a:ext cx="0" cy="35202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2" name="直接连接符 401"/>
              <p:cNvCxnSpPr/>
              <p:nvPr/>
            </p:nvCxnSpPr>
            <p:spPr>
              <a:xfrm flipV="1">
                <a:off x="4026663" y="7545551"/>
                <a:ext cx="0" cy="36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3" name="直接连接符 402"/>
              <p:cNvCxnSpPr/>
              <p:nvPr/>
            </p:nvCxnSpPr>
            <p:spPr>
              <a:xfrm flipV="1">
                <a:off x="4011645" y="7545852"/>
                <a:ext cx="0" cy="36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4" name="直接连接符 403"/>
              <p:cNvCxnSpPr/>
              <p:nvPr/>
            </p:nvCxnSpPr>
            <p:spPr>
              <a:xfrm flipV="1">
                <a:off x="3852376" y="7545852"/>
                <a:ext cx="0" cy="36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99" name="文本框 398"/>
            <p:cNvSpPr txBox="1"/>
            <p:nvPr/>
          </p:nvSpPr>
          <p:spPr>
            <a:xfrm>
              <a:off x="4364796" y="4238804"/>
              <a:ext cx="854687" cy="289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**</a:t>
              </a:r>
            </a:p>
          </p:txBody>
        </p:sp>
      </p:grpSp>
      <p:grpSp>
        <p:nvGrpSpPr>
          <p:cNvPr id="407" name="组合 406"/>
          <p:cNvGrpSpPr/>
          <p:nvPr/>
        </p:nvGrpSpPr>
        <p:grpSpPr>
          <a:xfrm>
            <a:off x="5066535" y="5098738"/>
            <a:ext cx="475929" cy="215445"/>
            <a:chOff x="4082756" y="4244960"/>
            <a:chExt cx="1131714" cy="273238"/>
          </a:xfrm>
        </p:grpSpPr>
        <p:sp>
          <p:nvSpPr>
            <p:cNvPr id="408" name="文本框 407"/>
            <p:cNvSpPr txBox="1"/>
            <p:nvPr/>
          </p:nvSpPr>
          <p:spPr>
            <a:xfrm>
              <a:off x="4082756" y="4244960"/>
              <a:ext cx="1117630" cy="2732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**</a:t>
              </a:r>
            </a:p>
          </p:txBody>
        </p:sp>
        <p:grpSp>
          <p:nvGrpSpPr>
            <p:cNvPr id="409" name="组合 408"/>
            <p:cNvGrpSpPr/>
            <p:nvPr/>
          </p:nvGrpSpPr>
          <p:grpSpPr>
            <a:xfrm>
              <a:off x="4296412" y="4399033"/>
              <a:ext cx="740403" cy="45719"/>
              <a:chOff x="3852376" y="7545510"/>
              <a:chExt cx="477689" cy="36342"/>
            </a:xfrm>
          </p:grpSpPr>
          <p:grpSp>
            <p:nvGrpSpPr>
              <p:cNvPr id="411" name="组合 410"/>
              <p:cNvGrpSpPr/>
              <p:nvPr/>
            </p:nvGrpSpPr>
            <p:grpSpPr>
              <a:xfrm>
                <a:off x="3852463" y="7545963"/>
                <a:ext cx="477567" cy="97"/>
                <a:chOff x="1693815" y="7789827"/>
                <a:chExt cx="477567" cy="97"/>
              </a:xfrm>
            </p:grpSpPr>
            <p:cxnSp>
              <p:nvCxnSpPr>
                <p:cNvPr id="416" name="直接连接符 415"/>
                <p:cNvCxnSpPr/>
                <p:nvPr/>
              </p:nvCxnSpPr>
              <p:spPr>
                <a:xfrm flipV="1">
                  <a:off x="1867379" y="7789924"/>
                  <a:ext cx="304003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17" name="直接连接符 416"/>
                <p:cNvCxnSpPr/>
                <p:nvPr/>
              </p:nvCxnSpPr>
              <p:spPr>
                <a:xfrm flipV="1">
                  <a:off x="1693815" y="7789827"/>
                  <a:ext cx="158400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12" name="直接连接符 411"/>
              <p:cNvCxnSpPr/>
              <p:nvPr/>
            </p:nvCxnSpPr>
            <p:spPr>
              <a:xfrm flipV="1">
                <a:off x="4330065" y="7545510"/>
                <a:ext cx="0" cy="35202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3" name="直接连接符 412"/>
              <p:cNvCxnSpPr/>
              <p:nvPr/>
            </p:nvCxnSpPr>
            <p:spPr>
              <a:xfrm flipV="1">
                <a:off x="4026663" y="7545551"/>
                <a:ext cx="0" cy="36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4" name="直接连接符 413"/>
              <p:cNvCxnSpPr/>
              <p:nvPr/>
            </p:nvCxnSpPr>
            <p:spPr>
              <a:xfrm flipV="1">
                <a:off x="4011645" y="7545852"/>
                <a:ext cx="0" cy="36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5" name="直接连接符 414"/>
              <p:cNvCxnSpPr/>
              <p:nvPr/>
            </p:nvCxnSpPr>
            <p:spPr>
              <a:xfrm flipV="1">
                <a:off x="3852376" y="7545852"/>
                <a:ext cx="0" cy="36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10" name="文本框 409"/>
            <p:cNvSpPr txBox="1"/>
            <p:nvPr/>
          </p:nvSpPr>
          <p:spPr>
            <a:xfrm>
              <a:off x="4359784" y="4244961"/>
              <a:ext cx="854686" cy="2732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**</a:t>
              </a:r>
            </a:p>
          </p:txBody>
        </p:sp>
      </p:grpSp>
      <p:grpSp>
        <p:nvGrpSpPr>
          <p:cNvPr id="453" name="组合 452"/>
          <p:cNvGrpSpPr/>
          <p:nvPr/>
        </p:nvGrpSpPr>
        <p:grpSpPr>
          <a:xfrm>
            <a:off x="2335384" y="3105226"/>
            <a:ext cx="4441339" cy="1376164"/>
            <a:chOff x="2195931" y="2945913"/>
            <a:chExt cx="4037581" cy="1251058"/>
          </a:xfrm>
        </p:grpSpPr>
        <p:grpSp>
          <p:nvGrpSpPr>
            <p:cNvPr id="439" name="组合 438"/>
            <p:cNvGrpSpPr/>
            <p:nvPr/>
          </p:nvGrpSpPr>
          <p:grpSpPr>
            <a:xfrm>
              <a:off x="2195931" y="2945913"/>
              <a:ext cx="4037581" cy="1251058"/>
              <a:chOff x="3147182" y="3113456"/>
              <a:chExt cx="4449197" cy="1356800"/>
            </a:xfrm>
          </p:grpSpPr>
          <p:pic>
            <p:nvPicPr>
              <p:cNvPr id="440" name="图片 439"/>
              <p:cNvPicPr>
                <a:picLocks noChangeAspect="1"/>
              </p:cNvPicPr>
              <p:nvPr/>
            </p:nvPicPr>
            <p:blipFill rotWithShape="1">
              <a:blip r:embed="rId38"/>
              <a:srcRect l="66780"/>
              <a:stretch>
                <a:fillRect/>
              </a:stretch>
            </p:blipFill>
            <p:spPr>
              <a:xfrm>
                <a:off x="3396527" y="3921762"/>
                <a:ext cx="1853990" cy="513589"/>
              </a:xfrm>
              <a:prstGeom prst="rect">
                <a:avLst/>
              </a:prstGeom>
            </p:spPr>
          </p:pic>
          <p:grpSp>
            <p:nvGrpSpPr>
              <p:cNvPr id="441" name="组合 440"/>
              <p:cNvGrpSpPr/>
              <p:nvPr/>
            </p:nvGrpSpPr>
            <p:grpSpPr>
              <a:xfrm>
                <a:off x="3147182" y="3113456"/>
                <a:ext cx="4449197" cy="1356800"/>
                <a:chOff x="418349" y="1972312"/>
                <a:chExt cx="4449197" cy="1356800"/>
              </a:xfrm>
            </p:grpSpPr>
            <p:pic>
              <p:nvPicPr>
                <p:cNvPr id="443" name="图片 442"/>
                <p:cNvPicPr>
                  <a:picLocks noChangeAspect="1"/>
                </p:cNvPicPr>
                <p:nvPr/>
              </p:nvPicPr>
              <p:blipFill rotWithShape="1">
                <a:blip r:embed="rId38"/>
                <a:srcRect r="66649" b="-9194"/>
                <a:stretch>
                  <a:fillRect/>
                </a:stretch>
              </p:blipFill>
              <p:spPr>
                <a:xfrm>
                  <a:off x="654349" y="2224835"/>
                  <a:ext cx="1880330" cy="560805"/>
                </a:xfrm>
                <a:prstGeom prst="rect">
                  <a:avLst/>
                </a:prstGeom>
              </p:spPr>
            </p:pic>
            <p:grpSp>
              <p:nvGrpSpPr>
                <p:cNvPr id="444" name="组合 443"/>
                <p:cNvGrpSpPr/>
                <p:nvPr/>
              </p:nvGrpSpPr>
              <p:grpSpPr>
                <a:xfrm>
                  <a:off x="496105" y="2037735"/>
                  <a:ext cx="4371441" cy="1291377"/>
                  <a:chOff x="471172" y="3326279"/>
                  <a:chExt cx="4255640" cy="1338874"/>
                </a:xfrm>
              </p:grpSpPr>
              <p:sp>
                <p:nvSpPr>
                  <p:cNvPr id="450" name="文本框 449"/>
                  <p:cNvSpPr txBox="1"/>
                  <p:nvPr/>
                </p:nvSpPr>
                <p:spPr>
                  <a:xfrm rot="16200000">
                    <a:off x="311037" y="4172277"/>
                    <a:ext cx="574054" cy="25378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H358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47" name="文本框 446"/>
                  <p:cNvSpPr txBox="1"/>
                  <p:nvPr/>
                </p:nvSpPr>
                <p:spPr>
                  <a:xfrm rot="16200000">
                    <a:off x="290480" y="3560051"/>
                    <a:ext cx="615166" cy="25378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A549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48" name="文本框 447"/>
                  <p:cNvSpPr txBox="1"/>
                  <p:nvPr/>
                </p:nvSpPr>
                <p:spPr>
                  <a:xfrm rot="16200000">
                    <a:off x="2279693" y="3632905"/>
                    <a:ext cx="615167" cy="25378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H1975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49" name="文本框 448"/>
                  <p:cNvSpPr txBox="1"/>
                  <p:nvPr/>
                </p:nvSpPr>
                <p:spPr>
                  <a:xfrm>
                    <a:off x="586976" y="3326279"/>
                    <a:ext cx="4139836" cy="2187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a:t>Huaier  </a:t>
                    </a:r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0                5             10 </a:t>
                    </a:r>
                    <a:r>
                      <a:rPr lang="en-US" altLang="zh-CN" sz="800" dirty="0"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  <a:sym typeface="+mn-ea"/>
                      </a:rPr>
                      <a:t>(mg/ml)</a:t>
                    </a:r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                0                    5            10 (mg/ml)  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51" name="文本框 450"/>
                  <p:cNvSpPr txBox="1"/>
                  <p:nvPr/>
                </p:nvSpPr>
                <p:spPr>
                  <a:xfrm>
                    <a:off x="2428426" y="4422905"/>
                    <a:ext cx="767021" cy="24224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</a:lstStyle>
                  <a:p>
                    <a:r>
                      <a:rPr lang="en-US" altLang="zh-CN" sz="800" dirty="0" err="1">
                        <a:solidFill>
                          <a:srgbClr val="33CC33"/>
                        </a:solidFill>
                      </a:rPr>
                      <a:t>Liperfluo</a:t>
                    </a:r>
                    <a:endParaRPr lang="zh-CN" altLang="en-US" sz="800" dirty="0">
                      <a:solidFill>
                        <a:srgbClr val="33CC33"/>
                      </a:solidFill>
                    </a:endParaRPr>
                  </a:p>
                </p:txBody>
              </p:sp>
            </p:grpSp>
            <p:sp>
              <p:nvSpPr>
                <p:cNvPr id="445" name="文本框 444"/>
                <p:cNvSpPr txBox="1"/>
                <p:nvPr/>
              </p:nvSpPr>
              <p:spPr>
                <a:xfrm>
                  <a:off x="418349" y="1972312"/>
                  <a:ext cx="174039" cy="2771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</a:t>
                  </a:r>
                  <a:endParaRPr lang="zh-CN" altLang="en-US" sz="12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6" name="文本框 445"/>
                <p:cNvSpPr txBox="1"/>
                <p:nvPr/>
              </p:nvSpPr>
              <p:spPr>
                <a:xfrm>
                  <a:off x="635418" y="3122974"/>
                  <a:ext cx="633866" cy="1667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zh-CN" altLang="en-US" sz="5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452" name="图片 451"/>
            <p:cNvPicPr>
              <a:picLocks noChangeAspect="1"/>
            </p:cNvPicPr>
            <p:nvPr/>
          </p:nvPicPr>
          <p:blipFill rotWithShape="1">
            <a:blip r:embed="rId38"/>
            <a:srcRect l="33462" r="33318"/>
            <a:stretch>
              <a:fillRect/>
            </a:stretch>
          </p:blipFill>
          <p:spPr>
            <a:xfrm>
              <a:off x="4290592" y="3178586"/>
              <a:ext cx="1682469" cy="473562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2929339" y="1351008"/>
            <a:ext cx="1375811" cy="215444"/>
            <a:chOff x="3072364" y="1082969"/>
            <a:chExt cx="1375811" cy="215444"/>
          </a:xfrm>
        </p:grpSpPr>
        <p:sp>
          <p:nvSpPr>
            <p:cNvPr id="6" name="文本框 5"/>
            <p:cNvSpPr txBox="1"/>
            <p:nvPr/>
          </p:nvSpPr>
          <p:spPr>
            <a:xfrm>
              <a:off x="3072583" y="1082969"/>
              <a:ext cx="137559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A549    H1975   H358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431865" y="1161029"/>
              <a:ext cx="44199" cy="43237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72364" y="1166636"/>
              <a:ext cx="44199" cy="43237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835841" y="1161029"/>
              <a:ext cx="44199" cy="43237"/>
            </a:xfrm>
            <a:prstGeom prst="rect">
              <a:avLst/>
            </a:prstGeom>
            <a:solidFill>
              <a:srgbClr val="FF8000"/>
            </a:solidFill>
            <a:ln>
              <a:solidFill>
                <a:srgbClr val="FF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510704" y="2413117"/>
            <a:ext cx="538434" cy="213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6940">
              <a:defRPr/>
            </a:pPr>
            <a:r>
              <a:rPr lang="en-US" altLang="zh-CN" sz="8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ea"/>
              </a:rPr>
              <a:t>(mg/ml)   </a:t>
            </a:r>
            <a:endParaRPr lang="zh-CN" altLang="en-US" sz="800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169026" y="1209297"/>
            <a:ext cx="2654049" cy="1748153"/>
            <a:chOff x="4169026" y="1209297"/>
            <a:chExt cx="2654049" cy="1748153"/>
          </a:xfrm>
        </p:grpSpPr>
        <p:sp>
          <p:nvSpPr>
            <p:cNvPr id="258" name="文本框 257"/>
            <p:cNvSpPr txBox="1"/>
            <p:nvPr/>
          </p:nvSpPr>
          <p:spPr>
            <a:xfrm rot="16200000">
              <a:off x="3652382" y="1850655"/>
              <a:ext cx="15192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Mean </a:t>
              </a:r>
              <a:r>
                <a:rPr lang="en-US" altLang="zh-CN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flurocescence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of </a:t>
              </a:r>
              <a:r>
                <a:rPr lang="en-US" altLang="zh-CN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FerroOrange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 (% control)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59" name="对象 258"/>
            <p:cNvGraphicFramePr>
              <a:graphicFrameLocks noChangeAspect="1"/>
            </p:cNvGraphicFramePr>
            <p:nvPr/>
          </p:nvGraphicFramePr>
          <p:xfrm>
            <a:off x="4527550" y="1330325"/>
            <a:ext cx="2295525" cy="157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39" imgW="2314575" imgH="1600200" progId="Prism8.Document">
                    <p:embed/>
                  </p:oleObj>
                </mc:Choice>
                <mc:Fallback>
                  <p:oleObj name="Prism 8" r:id="rId39" imgW="2314575" imgH="1600200" progId="Prism8.Document">
                    <p:embed/>
                    <p:pic>
                      <p:nvPicPr>
                        <p:cNvPr id="0" name="对象 37"/>
                        <p:cNvPicPr/>
                        <p:nvPr/>
                      </p:nvPicPr>
                      <p:blipFill>
                        <a:blip r:embed="rId40"/>
                        <a:stretch>
                          <a:fillRect/>
                        </a:stretch>
                      </p:blipFill>
                      <p:spPr>
                        <a:xfrm>
                          <a:off x="4527550" y="1330325"/>
                          <a:ext cx="2295525" cy="15779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8" name="组合 17"/>
            <p:cNvGrpSpPr/>
            <p:nvPr/>
          </p:nvGrpSpPr>
          <p:grpSpPr>
            <a:xfrm>
              <a:off x="5446951" y="1811998"/>
              <a:ext cx="493025" cy="339038"/>
              <a:chOff x="5480966" y="1811998"/>
              <a:chExt cx="422082" cy="339038"/>
            </a:xfrm>
          </p:grpSpPr>
          <p:sp>
            <p:nvSpPr>
              <p:cNvPr id="260" name="文本框 259"/>
              <p:cNvSpPr txBox="1"/>
              <p:nvPr/>
            </p:nvSpPr>
            <p:spPr>
              <a:xfrm>
                <a:off x="5547436" y="1811998"/>
                <a:ext cx="35561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***</a:t>
                </a:r>
              </a:p>
            </p:txBody>
          </p:sp>
          <p:grpSp>
            <p:nvGrpSpPr>
              <p:cNvPr id="261" name="组合 260"/>
              <p:cNvGrpSpPr/>
              <p:nvPr/>
            </p:nvGrpSpPr>
            <p:grpSpPr>
              <a:xfrm>
                <a:off x="5549788" y="1928847"/>
                <a:ext cx="249750" cy="25922"/>
                <a:chOff x="4272494" y="829019"/>
                <a:chExt cx="325976" cy="36799"/>
              </a:xfrm>
            </p:grpSpPr>
            <p:cxnSp>
              <p:nvCxnSpPr>
                <p:cNvPr id="262" name="直接连接符 261"/>
                <p:cNvCxnSpPr/>
                <p:nvPr/>
              </p:nvCxnSpPr>
              <p:spPr>
                <a:xfrm flipV="1">
                  <a:off x="4274470" y="829650"/>
                  <a:ext cx="324000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3" name="直接连接符 262"/>
                <p:cNvCxnSpPr/>
                <p:nvPr/>
              </p:nvCxnSpPr>
              <p:spPr>
                <a:xfrm flipV="1">
                  <a:off x="4597569" y="829019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4" name="直接连接符 263"/>
                <p:cNvCxnSpPr/>
                <p:nvPr/>
              </p:nvCxnSpPr>
              <p:spPr>
                <a:xfrm flipV="1">
                  <a:off x="4272494" y="829818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5" name="组合 264"/>
              <p:cNvGrpSpPr/>
              <p:nvPr/>
            </p:nvGrpSpPr>
            <p:grpSpPr>
              <a:xfrm>
                <a:off x="5549224" y="2055543"/>
                <a:ext cx="123975" cy="16705"/>
                <a:chOff x="2541872" y="2869494"/>
                <a:chExt cx="270074" cy="36000"/>
              </a:xfrm>
            </p:grpSpPr>
            <p:cxnSp>
              <p:nvCxnSpPr>
                <p:cNvPr id="266" name="直接连接符 265"/>
                <p:cNvCxnSpPr/>
                <p:nvPr/>
              </p:nvCxnSpPr>
              <p:spPr>
                <a:xfrm flipV="1">
                  <a:off x="2542024" y="2869606"/>
                  <a:ext cx="268599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直接连接符 266"/>
                <p:cNvCxnSpPr/>
                <p:nvPr/>
              </p:nvCxnSpPr>
              <p:spPr>
                <a:xfrm flipV="1">
                  <a:off x="2811946" y="2869494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直接连接符 267"/>
                <p:cNvCxnSpPr/>
                <p:nvPr/>
              </p:nvCxnSpPr>
              <p:spPr>
                <a:xfrm flipV="1">
                  <a:off x="2541872" y="2869494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9" name="文本框 268"/>
              <p:cNvSpPr txBox="1"/>
              <p:nvPr/>
            </p:nvSpPr>
            <p:spPr>
              <a:xfrm>
                <a:off x="5480966" y="1935591"/>
                <a:ext cx="413431" cy="215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</p:grpSp>
        <p:sp>
          <p:nvSpPr>
            <p:cNvPr id="275" name="文本框 274"/>
            <p:cNvSpPr txBox="1"/>
            <p:nvPr/>
          </p:nvSpPr>
          <p:spPr>
            <a:xfrm>
              <a:off x="4265865" y="1209297"/>
              <a:ext cx="208830" cy="277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4978943" y="1707312"/>
              <a:ext cx="415383" cy="337186"/>
              <a:chOff x="5114081" y="1707307"/>
              <a:chExt cx="371697" cy="322423"/>
            </a:xfrm>
          </p:grpSpPr>
          <p:sp>
            <p:nvSpPr>
              <p:cNvPr id="418" name="文本框 417"/>
              <p:cNvSpPr txBox="1"/>
              <p:nvPr/>
            </p:nvSpPr>
            <p:spPr>
              <a:xfrm>
                <a:off x="5114081" y="1707307"/>
                <a:ext cx="37169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***</a:t>
                </a:r>
              </a:p>
            </p:txBody>
          </p:sp>
          <p:grpSp>
            <p:nvGrpSpPr>
              <p:cNvPr id="419" name="组合 418"/>
              <p:cNvGrpSpPr/>
              <p:nvPr/>
            </p:nvGrpSpPr>
            <p:grpSpPr>
              <a:xfrm>
                <a:off x="5122922" y="1827345"/>
                <a:ext cx="261047" cy="25922"/>
                <a:chOff x="4272494" y="829019"/>
                <a:chExt cx="325976" cy="36799"/>
              </a:xfrm>
            </p:grpSpPr>
            <p:cxnSp>
              <p:nvCxnSpPr>
                <p:cNvPr id="420" name="直接连接符 419"/>
                <p:cNvCxnSpPr/>
                <p:nvPr/>
              </p:nvCxnSpPr>
              <p:spPr>
                <a:xfrm flipV="1">
                  <a:off x="4274470" y="829650"/>
                  <a:ext cx="324000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21" name="直接连接符 420"/>
                <p:cNvCxnSpPr/>
                <p:nvPr/>
              </p:nvCxnSpPr>
              <p:spPr>
                <a:xfrm flipV="1">
                  <a:off x="4597569" y="829019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22" name="直接连接符 421"/>
                <p:cNvCxnSpPr/>
                <p:nvPr/>
              </p:nvCxnSpPr>
              <p:spPr>
                <a:xfrm flipV="1">
                  <a:off x="4272494" y="829818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3" name="组合 422"/>
              <p:cNvGrpSpPr/>
              <p:nvPr/>
            </p:nvGrpSpPr>
            <p:grpSpPr>
              <a:xfrm>
                <a:off x="5124540" y="2013025"/>
                <a:ext cx="129582" cy="16705"/>
                <a:chOff x="2541872" y="2869494"/>
                <a:chExt cx="270074" cy="36000"/>
              </a:xfrm>
            </p:grpSpPr>
            <p:cxnSp>
              <p:nvCxnSpPr>
                <p:cNvPr id="424" name="直接连接符 423"/>
                <p:cNvCxnSpPr/>
                <p:nvPr/>
              </p:nvCxnSpPr>
              <p:spPr>
                <a:xfrm flipV="1">
                  <a:off x="2542020" y="2869605"/>
                  <a:ext cx="268600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25" name="直接连接符 424"/>
                <p:cNvCxnSpPr/>
                <p:nvPr/>
              </p:nvCxnSpPr>
              <p:spPr>
                <a:xfrm flipV="1">
                  <a:off x="2811946" y="2869494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26" name="直接连接符 425"/>
                <p:cNvCxnSpPr/>
                <p:nvPr/>
              </p:nvCxnSpPr>
              <p:spPr>
                <a:xfrm flipV="1">
                  <a:off x="2541872" y="2869494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27" name="文本框 426"/>
            <p:cNvSpPr txBox="1"/>
            <p:nvPr/>
          </p:nvSpPr>
          <p:spPr>
            <a:xfrm>
              <a:off x="4934601" y="1901486"/>
              <a:ext cx="432131" cy="2154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987543" y="1523228"/>
              <a:ext cx="580983" cy="483647"/>
              <a:chOff x="6030045" y="1523228"/>
              <a:chExt cx="462460" cy="483647"/>
            </a:xfrm>
          </p:grpSpPr>
          <p:sp>
            <p:nvSpPr>
              <p:cNvPr id="428" name="文本框 427"/>
              <p:cNvSpPr txBox="1"/>
              <p:nvPr/>
            </p:nvSpPr>
            <p:spPr>
              <a:xfrm>
                <a:off x="6090509" y="1523228"/>
                <a:ext cx="36505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**</a:t>
                </a:r>
              </a:p>
            </p:txBody>
          </p:sp>
          <p:grpSp>
            <p:nvGrpSpPr>
              <p:cNvPr id="429" name="组合 428"/>
              <p:cNvGrpSpPr/>
              <p:nvPr/>
            </p:nvGrpSpPr>
            <p:grpSpPr>
              <a:xfrm>
                <a:off x="6086776" y="1644501"/>
                <a:ext cx="234827" cy="25922"/>
                <a:chOff x="4299002" y="829019"/>
                <a:chExt cx="298567" cy="36799"/>
              </a:xfrm>
            </p:grpSpPr>
            <p:cxnSp>
              <p:nvCxnSpPr>
                <p:cNvPr id="430" name="直接连接符 429"/>
                <p:cNvCxnSpPr/>
                <p:nvPr/>
              </p:nvCxnSpPr>
              <p:spPr>
                <a:xfrm flipV="1">
                  <a:off x="4300980" y="829649"/>
                  <a:ext cx="291472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31" name="直接连接符 430"/>
                <p:cNvCxnSpPr/>
                <p:nvPr/>
              </p:nvCxnSpPr>
              <p:spPr>
                <a:xfrm flipV="1">
                  <a:off x="4597569" y="829019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32" name="直接连接符 431"/>
                <p:cNvCxnSpPr/>
                <p:nvPr/>
              </p:nvCxnSpPr>
              <p:spPr>
                <a:xfrm flipV="1">
                  <a:off x="4299002" y="829818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3" name="组合 432"/>
              <p:cNvGrpSpPr/>
              <p:nvPr/>
            </p:nvGrpSpPr>
            <p:grpSpPr>
              <a:xfrm>
                <a:off x="6090397" y="1910696"/>
                <a:ext cx="127268" cy="16705"/>
                <a:chOff x="2541872" y="2869494"/>
                <a:chExt cx="270074" cy="36000"/>
              </a:xfrm>
            </p:grpSpPr>
            <p:cxnSp>
              <p:nvCxnSpPr>
                <p:cNvPr id="434" name="直接连接符 433"/>
                <p:cNvCxnSpPr/>
                <p:nvPr/>
              </p:nvCxnSpPr>
              <p:spPr>
                <a:xfrm flipV="1">
                  <a:off x="2542020" y="2869605"/>
                  <a:ext cx="268600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35" name="直接连接符 434"/>
                <p:cNvCxnSpPr/>
                <p:nvPr/>
              </p:nvCxnSpPr>
              <p:spPr>
                <a:xfrm flipV="1">
                  <a:off x="2811946" y="2869494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36" name="直接连接符 435"/>
                <p:cNvCxnSpPr/>
                <p:nvPr/>
              </p:nvCxnSpPr>
              <p:spPr>
                <a:xfrm flipV="1">
                  <a:off x="2541872" y="2869494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37" name="文本框 436"/>
              <p:cNvSpPr txBox="1"/>
              <p:nvPr/>
            </p:nvSpPr>
            <p:spPr>
              <a:xfrm>
                <a:off x="6030045" y="1791430"/>
                <a:ext cx="462460" cy="215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</p:grpSp>
        <p:sp>
          <p:nvSpPr>
            <p:cNvPr id="438" name="矩形 437"/>
            <p:cNvSpPr/>
            <p:nvPr/>
          </p:nvSpPr>
          <p:spPr>
            <a:xfrm>
              <a:off x="4169026" y="2620265"/>
              <a:ext cx="913770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6940">
                <a:defRPr/>
              </a:pPr>
              <a:r>
                <a:rPr lang="en-US" altLang="zh-CN" sz="8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Huaier </a:t>
              </a:r>
              <a:r>
                <a:rPr lang="en-US" altLang="zh-CN" sz="8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  <a:sym typeface="+mn-ea"/>
                </a:rPr>
                <a:t>(mg/ml)   </a:t>
              </a:r>
              <a:endParaRPr lang="zh-CN" altLang="en-US" sz="8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  <a:p>
              <a:pPr defTabSz="916940">
                <a:defRPr/>
              </a:pPr>
              <a:r>
                <a:rPr lang="en-US" altLang="zh-CN" sz="8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                                      </a:t>
              </a:r>
              <a:endParaRPr lang="zh-CN" altLang="en-US" sz="8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5125891" y="1345391"/>
              <a:ext cx="1375811" cy="215444"/>
              <a:chOff x="3072364" y="1082969"/>
              <a:chExt cx="1375811" cy="215444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3072583" y="1082969"/>
                <a:ext cx="13755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A549    H1975   H358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31865" y="1161029"/>
                <a:ext cx="44199" cy="43237"/>
              </a:xfrm>
              <a:prstGeom prst="rect">
                <a:avLst/>
              </a:prstGeom>
              <a:solidFill>
                <a:srgbClr val="CCF9E8"/>
              </a:solidFill>
              <a:ln>
                <a:solidFill>
                  <a:srgbClr val="CCF9E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3072364" y="1166636"/>
                <a:ext cx="44199" cy="43237"/>
              </a:xfrm>
              <a:prstGeom prst="rect">
                <a:avLst/>
              </a:prstGeom>
              <a:solidFill>
                <a:srgbClr val="FFE0E0"/>
              </a:solidFill>
              <a:ln>
                <a:solidFill>
                  <a:srgbClr val="FFE0E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3835841" y="1161029"/>
                <a:ext cx="44199" cy="43237"/>
              </a:xfrm>
              <a:prstGeom prst="rect">
                <a:avLst/>
              </a:prstGeom>
              <a:solidFill>
                <a:srgbClr val="EECCF9"/>
              </a:solidFill>
              <a:ln>
                <a:solidFill>
                  <a:srgbClr val="EECCF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04A484EA-76EC-72FB-646F-CC6C9793DF5D}"/>
              </a:ext>
            </a:extLst>
          </p:cNvPr>
          <p:cNvGrpSpPr/>
          <p:nvPr/>
        </p:nvGrpSpPr>
        <p:grpSpPr>
          <a:xfrm>
            <a:off x="2091939" y="2212847"/>
            <a:ext cx="448381" cy="153888"/>
            <a:chOff x="2087786" y="1764377"/>
            <a:chExt cx="448381" cy="153888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65D590F4-13F5-2681-7F44-A77F91B00B0F}"/>
                </a:ext>
              </a:extLst>
            </p:cNvPr>
            <p:cNvCxnSpPr/>
            <p:nvPr/>
          </p:nvCxnSpPr>
          <p:spPr>
            <a:xfrm>
              <a:off x="2224948" y="1877811"/>
              <a:ext cx="88681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0D8BBAEE-6889-9FD9-B32B-8D35976E76B7}"/>
                </a:ext>
              </a:extLst>
            </p:cNvPr>
            <p:cNvSpPr txBox="1"/>
            <p:nvPr/>
          </p:nvSpPr>
          <p:spPr>
            <a:xfrm>
              <a:off x="2087786" y="1764377"/>
              <a:ext cx="448381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400" kern="1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100</a:t>
              </a: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l-GR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US" altLang="zh-CN" sz="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A792C1D7-E187-8733-284E-917B736199E0}"/>
              </a:ext>
            </a:extLst>
          </p:cNvPr>
          <p:cNvGrpSpPr/>
          <p:nvPr/>
        </p:nvGrpSpPr>
        <p:grpSpPr>
          <a:xfrm>
            <a:off x="2091939" y="1767777"/>
            <a:ext cx="448381" cy="153888"/>
            <a:chOff x="2087786" y="1764377"/>
            <a:chExt cx="448381" cy="153888"/>
          </a:xfrm>
        </p:grpSpPr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6DC3FAF3-6364-23C7-6124-BEBFC01BC4CD}"/>
                </a:ext>
              </a:extLst>
            </p:cNvPr>
            <p:cNvCxnSpPr/>
            <p:nvPr/>
          </p:nvCxnSpPr>
          <p:spPr>
            <a:xfrm>
              <a:off x="2224948" y="1877811"/>
              <a:ext cx="88681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43A10E45-3E88-36F9-4B57-E05EF5351626}"/>
                </a:ext>
              </a:extLst>
            </p:cNvPr>
            <p:cNvSpPr txBox="1"/>
            <p:nvPr/>
          </p:nvSpPr>
          <p:spPr>
            <a:xfrm>
              <a:off x="2087786" y="1764377"/>
              <a:ext cx="448381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400" kern="1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100</a:t>
              </a: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l-GR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US" altLang="zh-CN" sz="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0E7BDBE-1A2B-C061-3BD0-749BB8566A55}"/>
              </a:ext>
            </a:extLst>
          </p:cNvPr>
          <p:cNvGrpSpPr/>
          <p:nvPr/>
        </p:nvGrpSpPr>
        <p:grpSpPr>
          <a:xfrm>
            <a:off x="2094716" y="2648200"/>
            <a:ext cx="448381" cy="153888"/>
            <a:chOff x="2087786" y="1764377"/>
            <a:chExt cx="448381" cy="153888"/>
          </a:xfrm>
        </p:grpSpPr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8AE06431-5F69-1AA5-321E-AF64FFC414F2}"/>
                </a:ext>
              </a:extLst>
            </p:cNvPr>
            <p:cNvCxnSpPr/>
            <p:nvPr/>
          </p:nvCxnSpPr>
          <p:spPr>
            <a:xfrm>
              <a:off x="2224948" y="1877811"/>
              <a:ext cx="88681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8C016521-2FCC-49CA-EB60-F3D56D6D4B58}"/>
                </a:ext>
              </a:extLst>
            </p:cNvPr>
            <p:cNvSpPr txBox="1"/>
            <p:nvPr/>
          </p:nvSpPr>
          <p:spPr>
            <a:xfrm>
              <a:off x="2087786" y="1764377"/>
              <a:ext cx="448381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400" kern="1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100</a:t>
              </a: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l-GR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US" altLang="zh-CN" sz="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E62CD4D-4BCC-6068-5EC3-61887A97CE47}"/>
              </a:ext>
            </a:extLst>
          </p:cNvPr>
          <p:cNvGrpSpPr/>
          <p:nvPr/>
        </p:nvGrpSpPr>
        <p:grpSpPr>
          <a:xfrm>
            <a:off x="4161812" y="4292831"/>
            <a:ext cx="448381" cy="153888"/>
            <a:chOff x="2087786" y="1764377"/>
            <a:chExt cx="448381" cy="153888"/>
          </a:xfrm>
        </p:grpSpPr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4A6B13A1-C27A-D1AA-4928-A53A15F272EE}"/>
                </a:ext>
              </a:extLst>
            </p:cNvPr>
            <p:cNvCxnSpPr/>
            <p:nvPr/>
          </p:nvCxnSpPr>
          <p:spPr>
            <a:xfrm>
              <a:off x="2224948" y="1877811"/>
              <a:ext cx="88681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FE8C92A6-97B7-32AC-F8B2-8E02B52E168A}"/>
                </a:ext>
              </a:extLst>
            </p:cNvPr>
            <p:cNvSpPr txBox="1"/>
            <p:nvPr/>
          </p:nvSpPr>
          <p:spPr>
            <a:xfrm>
              <a:off x="2087786" y="1764377"/>
              <a:ext cx="448381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400" kern="1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100</a:t>
              </a: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l-GR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US" altLang="zh-CN" sz="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F781838E-4913-42F0-4585-FC99C870CC3D}"/>
              </a:ext>
            </a:extLst>
          </p:cNvPr>
          <p:cNvGrpSpPr/>
          <p:nvPr/>
        </p:nvGrpSpPr>
        <p:grpSpPr>
          <a:xfrm>
            <a:off x="4165619" y="3742351"/>
            <a:ext cx="448381" cy="153888"/>
            <a:chOff x="2087786" y="1764377"/>
            <a:chExt cx="448381" cy="153888"/>
          </a:xfrm>
        </p:grpSpPr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81AB09A0-78C1-0333-5361-11F80F2CBBAB}"/>
                </a:ext>
              </a:extLst>
            </p:cNvPr>
            <p:cNvCxnSpPr/>
            <p:nvPr/>
          </p:nvCxnSpPr>
          <p:spPr>
            <a:xfrm>
              <a:off x="2224948" y="1877811"/>
              <a:ext cx="88681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F9266ED7-6A4A-4431-FD96-7852609D847F}"/>
                </a:ext>
              </a:extLst>
            </p:cNvPr>
            <p:cNvSpPr txBox="1"/>
            <p:nvPr/>
          </p:nvSpPr>
          <p:spPr>
            <a:xfrm>
              <a:off x="2087786" y="1764377"/>
              <a:ext cx="448381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400" kern="1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100</a:t>
              </a: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l-GR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US" altLang="zh-CN" sz="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064413EC-C56B-6E0B-A6AA-7BF6A1DB553C}"/>
              </a:ext>
            </a:extLst>
          </p:cNvPr>
          <p:cNvGrpSpPr/>
          <p:nvPr/>
        </p:nvGrpSpPr>
        <p:grpSpPr>
          <a:xfrm>
            <a:off x="6202936" y="3736314"/>
            <a:ext cx="448381" cy="153888"/>
            <a:chOff x="2087786" y="1764377"/>
            <a:chExt cx="448381" cy="153888"/>
          </a:xfrm>
        </p:grpSpPr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A68B2361-DB95-F7A8-0588-E248D4D54334}"/>
                </a:ext>
              </a:extLst>
            </p:cNvPr>
            <p:cNvCxnSpPr/>
            <p:nvPr/>
          </p:nvCxnSpPr>
          <p:spPr>
            <a:xfrm>
              <a:off x="2224948" y="1877811"/>
              <a:ext cx="88681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B4657C27-FE22-2C32-2A9D-7C835E0A4508}"/>
                </a:ext>
              </a:extLst>
            </p:cNvPr>
            <p:cNvSpPr txBox="1"/>
            <p:nvPr/>
          </p:nvSpPr>
          <p:spPr>
            <a:xfrm>
              <a:off x="2087786" y="1764377"/>
              <a:ext cx="448381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400" kern="1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100</a:t>
              </a: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l-GR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US" altLang="zh-CN" sz="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EA524180-4388-DE16-5446-DF3F79B19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489" y="6321540"/>
            <a:ext cx="3246408" cy="782634"/>
          </a:xfrm>
          <a:prstGeom prst="rect">
            <a:avLst/>
          </a:prstGeom>
        </p:spPr>
      </p:pic>
      <p:grpSp>
        <p:nvGrpSpPr>
          <p:cNvPr id="183" name="组合 182"/>
          <p:cNvGrpSpPr/>
          <p:nvPr/>
        </p:nvGrpSpPr>
        <p:grpSpPr>
          <a:xfrm>
            <a:off x="2880262" y="4955528"/>
            <a:ext cx="1153626" cy="218069"/>
            <a:chOff x="6061346" y="3062776"/>
            <a:chExt cx="1346867" cy="302260"/>
          </a:xfrm>
        </p:grpSpPr>
        <p:sp>
          <p:nvSpPr>
            <p:cNvPr id="184" name="文本框 183"/>
            <p:cNvSpPr txBox="1"/>
            <p:nvPr/>
          </p:nvSpPr>
          <p:spPr>
            <a:xfrm>
              <a:off x="6061346" y="3062776"/>
              <a:ext cx="498199" cy="2986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A549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6447208" y="3066414"/>
              <a:ext cx="571187" cy="2986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H1975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6904401" y="3065853"/>
              <a:ext cx="503812" cy="2986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H358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矩形 186"/>
            <p:cNvSpPr/>
            <p:nvPr/>
          </p:nvSpPr>
          <p:spPr>
            <a:xfrm>
              <a:off x="6070106" y="3194855"/>
              <a:ext cx="45719" cy="45719"/>
            </a:xfrm>
            <a:prstGeom prst="rect">
              <a:avLst/>
            </a:prstGeom>
            <a:solidFill>
              <a:srgbClr val="FFE0E0"/>
            </a:solidFill>
            <a:ln>
              <a:solidFill>
                <a:srgbClr val="FFE0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>
              <a:off x="6470129" y="3194855"/>
              <a:ext cx="45719" cy="45719"/>
            </a:xfrm>
            <a:prstGeom prst="rect">
              <a:avLst/>
            </a:prstGeom>
            <a:solidFill>
              <a:srgbClr val="CCF9E8"/>
            </a:solidFill>
            <a:ln>
              <a:solidFill>
                <a:srgbClr val="CCF9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矩形 213"/>
            <p:cNvSpPr/>
            <p:nvPr/>
          </p:nvSpPr>
          <p:spPr>
            <a:xfrm>
              <a:off x="6922775" y="3196193"/>
              <a:ext cx="45719" cy="45719"/>
            </a:xfrm>
            <a:prstGeom prst="rect">
              <a:avLst/>
            </a:prstGeom>
            <a:solidFill>
              <a:srgbClr val="EECCF9"/>
            </a:solidFill>
            <a:ln>
              <a:solidFill>
                <a:srgbClr val="EECC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8" name="组合 237"/>
          <p:cNvGrpSpPr/>
          <p:nvPr/>
        </p:nvGrpSpPr>
        <p:grpSpPr>
          <a:xfrm>
            <a:off x="6190017" y="5141754"/>
            <a:ext cx="423545" cy="576225"/>
            <a:chOff x="2380490" y="4225127"/>
            <a:chExt cx="385041" cy="633847"/>
          </a:xfrm>
        </p:grpSpPr>
        <p:cxnSp>
          <p:nvCxnSpPr>
            <p:cNvPr id="256" name="直接连接符 255"/>
            <p:cNvCxnSpPr/>
            <p:nvPr/>
          </p:nvCxnSpPr>
          <p:spPr>
            <a:xfrm>
              <a:off x="2464046" y="4488018"/>
              <a:ext cx="7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7" name="文本框 256"/>
            <p:cNvSpPr txBox="1"/>
            <p:nvPr/>
          </p:nvSpPr>
          <p:spPr>
            <a:xfrm>
              <a:off x="2436235" y="4643530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45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58" name="直接连接符 257"/>
            <p:cNvCxnSpPr/>
            <p:nvPr/>
          </p:nvCxnSpPr>
          <p:spPr>
            <a:xfrm>
              <a:off x="2464046" y="4752607"/>
              <a:ext cx="7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9" name="文本框 258"/>
            <p:cNvSpPr txBox="1"/>
            <p:nvPr/>
          </p:nvSpPr>
          <p:spPr>
            <a:xfrm>
              <a:off x="2445791" y="4379408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" name="文本框 259"/>
            <p:cNvSpPr txBox="1"/>
            <p:nvPr/>
          </p:nvSpPr>
          <p:spPr>
            <a:xfrm>
              <a:off x="2380490" y="4225127"/>
              <a:ext cx="38504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0" t="33992" r="45302" b="48522"/>
          <a:stretch>
            <a:fillRect/>
          </a:stretch>
        </p:blipFill>
        <p:spPr>
          <a:xfrm>
            <a:off x="4745914" y="5222153"/>
            <a:ext cx="1570288" cy="601567"/>
          </a:xfrm>
          <a:prstGeom prst="rect">
            <a:avLst/>
          </a:prstGeom>
        </p:spPr>
      </p:pic>
      <p:grpSp>
        <p:nvGrpSpPr>
          <p:cNvPr id="390" name="组合 389"/>
          <p:cNvGrpSpPr/>
          <p:nvPr/>
        </p:nvGrpSpPr>
        <p:grpSpPr>
          <a:xfrm>
            <a:off x="2461077" y="1836732"/>
            <a:ext cx="1736273" cy="1490669"/>
            <a:chOff x="2155846" y="349690"/>
            <a:chExt cx="1736273" cy="1490669"/>
          </a:xfrm>
        </p:grpSpPr>
        <p:sp>
          <p:nvSpPr>
            <p:cNvPr id="278" name="文本框 277"/>
            <p:cNvSpPr txBox="1"/>
            <p:nvPr/>
          </p:nvSpPr>
          <p:spPr>
            <a:xfrm>
              <a:off x="2962467" y="970530"/>
              <a:ext cx="3439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**</a:t>
              </a:r>
            </a:p>
          </p:txBody>
        </p:sp>
        <p:sp>
          <p:nvSpPr>
            <p:cNvPr id="279" name="文本框 278"/>
            <p:cNvSpPr txBox="1"/>
            <p:nvPr/>
          </p:nvSpPr>
          <p:spPr>
            <a:xfrm>
              <a:off x="2671403" y="762178"/>
              <a:ext cx="3385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**</a:t>
              </a:r>
            </a:p>
          </p:txBody>
        </p:sp>
        <p:sp>
          <p:nvSpPr>
            <p:cNvPr id="389" name="文本框 388"/>
            <p:cNvSpPr txBox="1"/>
            <p:nvPr/>
          </p:nvSpPr>
          <p:spPr>
            <a:xfrm>
              <a:off x="2155846" y="349690"/>
              <a:ext cx="208830" cy="277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75" name="对象 274"/>
            <p:cNvGraphicFramePr>
              <a:graphicFrameLocks noChangeAspect="1"/>
            </p:cNvGraphicFramePr>
            <p:nvPr/>
          </p:nvGraphicFramePr>
          <p:xfrm>
            <a:off x="2325257" y="463996"/>
            <a:ext cx="1566862" cy="1376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7" r:id="rId4" imgW="1581150" imgH="1390650" progId="Prism7.Document">
                    <p:embed/>
                  </p:oleObj>
                </mc:Choice>
                <mc:Fallback>
                  <p:oleObj name="Prism 7" r:id="rId4" imgW="1581150" imgH="1390650" progId="Prism7.Document">
                    <p:embed/>
                    <p:pic>
                      <p:nvPicPr>
                        <p:cNvPr id="0" name="对象 272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325257" y="463996"/>
                          <a:ext cx="1566862" cy="13763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9" name="文本框 298"/>
            <p:cNvSpPr txBox="1"/>
            <p:nvPr/>
          </p:nvSpPr>
          <p:spPr>
            <a:xfrm rot="16200000">
              <a:off x="1953059" y="965285"/>
              <a:ext cx="896399" cy="2154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200" b="0" i="0">
                  <a:solidFill>
                    <a:srgbClr val="444444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defTabSz="458470"/>
              <a:r>
                <a:rPr lang="en-US" altLang="zh-CN" sz="800" dirty="0">
                  <a:solidFill>
                    <a:prstClr val="black"/>
                  </a:solidFill>
                  <a:ea typeface="等线" panose="02010600030101010101" pitchFamily="2" charset="-122"/>
                </a:rPr>
                <a:t>Cystine uptake </a:t>
              </a:r>
            </a:p>
          </p:txBody>
        </p:sp>
        <p:grpSp>
          <p:nvGrpSpPr>
            <p:cNvPr id="277" name="组合 276"/>
            <p:cNvGrpSpPr/>
            <p:nvPr/>
          </p:nvGrpSpPr>
          <p:grpSpPr>
            <a:xfrm>
              <a:off x="2747203" y="879196"/>
              <a:ext cx="123096" cy="47414"/>
              <a:chOff x="2935350" y="2065222"/>
              <a:chExt cx="214969" cy="37335"/>
            </a:xfrm>
          </p:grpSpPr>
          <p:cxnSp>
            <p:nvCxnSpPr>
              <p:cNvPr id="296" name="直接连接符 295"/>
              <p:cNvCxnSpPr/>
              <p:nvPr/>
            </p:nvCxnSpPr>
            <p:spPr>
              <a:xfrm flipV="1">
                <a:off x="2935350" y="2065222"/>
                <a:ext cx="214969" cy="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7" name="直接连接符 296"/>
              <p:cNvCxnSpPr/>
              <p:nvPr/>
            </p:nvCxnSpPr>
            <p:spPr>
              <a:xfrm flipV="1">
                <a:off x="3149721" y="2066557"/>
                <a:ext cx="0" cy="36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8" name="直接连接符 297"/>
              <p:cNvCxnSpPr/>
              <p:nvPr/>
            </p:nvCxnSpPr>
            <p:spPr>
              <a:xfrm flipV="1">
                <a:off x="2937035" y="2066557"/>
                <a:ext cx="0" cy="36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80" name="组合 279"/>
            <p:cNvGrpSpPr/>
            <p:nvPr/>
          </p:nvGrpSpPr>
          <p:grpSpPr>
            <a:xfrm>
              <a:off x="3034557" y="1117086"/>
              <a:ext cx="151824" cy="47414"/>
              <a:chOff x="2935350" y="2065222"/>
              <a:chExt cx="214969" cy="37335"/>
            </a:xfrm>
          </p:grpSpPr>
          <p:cxnSp>
            <p:nvCxnSpPr>
              <p:cNvPr id="293" name="直接连接符 292"/>
              <p:cNvCxnSpPr/>
              <p:nvPr/>
            </p:nvCxnSpPr>
            <p:spPr>
              <a:xfrm flipV="1">
                <a:off x="2935350" y="2065222"/>
                <a:ext cx="214969" cy="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4" name="直接连接符 293"/>
              <p:cNvCxnSpPr/>
              <p:nvPr/>
            </p:nvCxnSpPr>
            <p:spPr>
              <a:xfrm flipV="1">
                <a:off x="3149721" y="2066557"/>
                <a:ext cx="0" cy="36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5" name="直接连接符 294"/>
              <p:cNvCxnSpPr/>
              <p:nvPr/>
            </p:nvCxnSpPr>
            <p:spPr>
              <a:xfrm flipV="1">
                <a:off x="2937035" y="2066557"/>
                <a:ext cx="0" cy="36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81" name="文本框 280"/>
            <p:cNvSpPr txBox="1"/>
            <p:nvPr/>
          </p:nvSpPr>
          <p:spPr>
            <a:xfrm>
              <a:off x="3269781" y="604087"/>
              <a:ext cx="4787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**</a:t>
              </a:r>
            </a:p>
          </p:txBody>
        </p:sp>
        <p:grpSp>
          <p:nvGrpSpPr>
            <p:cNvPr id="282" name="组合 281"/>
            <p:cNvGrpSpPr/>
            <p:nvPr/>
          </p:nvGrpSpPr>
          <p:grpSpPr>
            <a:xfrm>
              <a:off x="3341112" y="736111"/>
              <a:ext cx="158977" cy="47414"/>
              <a:chOff x="2935350" y="2065222"/>
              <a:chExt cx="214969" cy="37335"/>
            </a:xfrm>
          </p:grpSpPr>
          <p:cxnSp>
            <p:nvCxnSpPr>
              <p:cNvPr id="290" name="直接连接符 289"/>
              <p:cNvCxnSpPr/>
              <p:nvPr/>
            </p:nvCxnSpPr>
            <p:spPr>
              <a:xfrm flipV="1">
                <a:off x="2935350" y="2065222"/>
                <a:ext cx="214969" cy="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1" name="直接连接符 290"/>
              <p:cNvCxnSpPr/>
              <p:nvPr/>
            </p:nvCxnSpPr>
            <p:spPr>
              <a:xfrm flipV="1">
                <a:off x="3149721" y="2066557"/>
                <a:ext cx="0" cy="36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2" name="直接连接符 291"/>
              <p:cNvCxnSpPr/>
              <p:nvPr/>
            </p:nvCxnSpPr>
            <p:spPr>
              <a:xfrm flipV="1">
                <a:off x="2937035" y="2066557"/>
                <a:ext cx="0" cy="36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80" name="组合 379"/>
            <p:cNvGrpSpPr/>
            <p:nvPr/>
          </p:nvGrpSpPr>
          <p:grpSpPr>
            <a:xfrm>
              <a:off x="2623383" y="431424"/>
              <a:ext cx="1107760" cy="153286"/>
              <a:chOff x="6041869" y="3049856"/>
              <a:chExt cx="1238053" cy="239962"/>
            </a:xfrm>
          </p:grpSpPr>
          <p:sp>
            <p:nvSpPr>
              <p:cNvPr id="381" name="文本框 380"/>
              <p:cNvSpPr txBox="1"/>
              <p:nvPr/>
            </p:nvSpPr>
            <p:spPr>
              <a:xfrm>
                <a:off x="6041869" y="3053867"/>
                <a:ext cx="431050" cy="2359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A549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2" name="文本框 381"/>
              <p:cNvSpPr txBox="1"/>
              <p:nvPr/>
            </p:nvSpPr>
            <p:spPr>
              <a:xfrm>
                <a:off x="6404732" y="3052441"/>
                <a:ext cx="494200" cy="2359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H1975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3" name="文本框 382"/>
              <p:cNvSpPr txBox="1"/>
              <p:nvPr/>
            </p:nvSpPr>
            <p:spPr>
              <a:xfrm>
                <a:off x="6844016" y="3049856"/>
                <a:ext cx="435906" cy="2359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H358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4" name="矩形 383"/>
              <p:cNvSpPr/>
              <p:nvPr/>
            </p:nvSpPr>
            <p:spPr>
              <a:xfrm>
                <a:off x="6070106" y="3194855"/>
                <a:ext cx="45719" cy="45719"/>
              </a:xfrm>
              <a:prstGeom prst="rect">
                <a:avLst/>
              </a:prstGeom>
              <a:solidFill>
                <a:srgbClr val="FFE0E0"/>
              </a:solidFill>
              <a:ln>
                <a:solidFill>
                  <a:srgbClr val="FFE0E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5" name="矩形 384"/>
              <p:cNvSpPr/>
              <p:nvPr/>
            </p:nvSpPr>
            <p:spPr>
              <a:xfrm>
                <a:off x="6430942" y="3194855"/>
                <a:ext cx="45719" cy="45719"/>
              </a:xfrm>
              <a:prstGeom prst="rect">
                <a:avLst/>
              </a:prstGeom>
              <a:solidFill>
                <a:srgbClr val="CCF9E8"/>
              </a:solidFill>
              <a:ln>
                <a:solidFill>
                  <a:srgbClr val="CCF9E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6" name="矩形 385"/>
              <p:cNvSpPr/>
              <p:nvPr/>
            </p:nvSpPr>
            <p:spPr>
              <a:xfrm>
                <a:off x="6873314" y="3192527"/>
                <a:ext cx="45720" cy="45719"/>
              </a:xfrm>
              <a:prstGeom prst="rect">
                <a:avLst/>
              </a:prstGeom>
              <a:solidFill>
                <a:srgbClr val="EECCF9"/>
              </a:solidFill>
              <a:ln>
                <a:solidFill>
                  <a:srgbClr val="EECCF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25884" y="4774942"/>
            <a:ext cx="2242368" cy="1196546"/>
            <a:chOff x="4488698" y="2562427"/>
            <a:chExt cx="2242367" cy="1239261"/>
          </a:xfrm>
        </p:grpSpPr>
        <p:grpSp>
          <p:nvGrpSpPr>
            <p:cNvPr id="4" name="组合 3"/>
            <p:cNvGrpSpPr/>
            <p:nvPr/>
          </p:nvGrpSpPr>
          <p:grpSpPr>
            <a:xfrm>
              <a:off x="6281875" y="2896943"/>
              <a:ext cx="385623" cy="635017"/>
              <a:chOff x="2443462" y="4222899"/>
              <a:chExt cx="378812" cy="635017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2472185" y="4451132"/>
                <a:ext cx="720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" name="文本框 15"/>
              <p:cNvSpPr txBox="1"/>
              <p:nvPr/>
            </p:nvSpPr>
            <p:spPr>
              <a:xfrm>
                <a:off x="2443462" y="4642472"/>
                <a:ext cx="2947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45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2464046" y="4752607"/>
                <a:ext cx="720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" name="文本框 17"/>
              <p:cNvSpPr txBox="1"/>
              <p:nvPr/>
            </p:nvSpPr>
            <p:spPr>
              <a:xfrm>
                <a:off x="2454911" y="4342503"/>
                <a:ext cx="2947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2444034" y="4222899"/>
                <a:ext cx="37824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4635239" y="2799488"/>
              <a:ext cx="2095826" cy="1002200"/>
              <a:chOff x="2289201" y="5658013"/>
              <a:chExt cx="2356154" cy="1002080"/>
            </a:xfrm>
          </p:grpSpPr>
          <p:sp>
            <p:nvSpPr>
              <p:cNvPr id="6" name="文本框 5"/>
              <p:cNvSpPr txBox="1"/>
              <p:nvPr/>
            </p:nvSpPr>
            <p:spPr>
              <a:xfrm rot="2740">
                <a:off x="2351069" y="5658013"/>
                <a:ext cx="2294286" cy="2154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dirty="0">
                    <a:solidFill>
                      <a:prstClr val="black"/>
                    </a:solidFill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RSL3    0       5    0    5     0    5</a:t>
                </a: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 (</a:t>
                </a:r>
                <a:r>
                  <a:rPr lang="el-GR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M)</a:t>
                </a:r>
                <a:r>
                  <a:rPr lang="en-US" altLang="zh-CN" sz="800" dirty="0">
                    <a:solidFill>
                      <a:prstClr val="black"/>
                    </a:solidFill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     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2789321" y="6436985"/>
                <a:ext cx="1562585" cy="223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altLang="zh-CN" sz="800" dirty="0">
                    <a:solidFill>
                      <a:prstClr val="black"/>
                    </a:solidFill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 A549    H1975   H358</a:t>
                </a:r>
                <a:endParaRPr lang="zh-CN" altLang="en-US" sz="8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endParaRPr>
              </a:p>
            </p:txBody>
          </p:sp>
          <p:grpSp>
            <p:nvGrpSpPr>
              <p:cNvPr id="8" name="组合 7"/>
              <p:cNvGrpSpPr/>
              <p:nvPr/>
            </p:nvGrpSpPr>
            <p:grpSpPr>
              <a:xfrm>
                <a:off x="2289201" y="5854273"/>
                <a:ext cx="1923783" cy="609254"/>
                <a:chOff x="5036843" y="1211605"/>
                <a:chExt cx="1748894" cy="553866"/>
              </a:xfrm>
            </p:grpSpPr>
            <p:pic>
              <p:nvPicPr>
                <p:cNvPr id="9" name="图片 8"/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721" t="46751" r="34916" b="38842"/>
                <a:stretch>
                  <a:fillRect/>
                </a:stretch>
              </p:blipFill>
              <p:spPr>
                <a:xfrm>
                  <a:off x="5467705" y="1211605"/>
                  <a:ext cx="1318032" cy="553866"/>
                </a:xfrm>
                <a:prstGeom prst="rect">
                  <a:avLst/>
                </a:prstGeom>
              </p:spPr>
            </p:pic>
            <p:grpSp>
              <p:nvGrpSpPr>
                <p:cNvPr id="10" name="组合 9"/>
                <p:cNvGrpSpPr/>
                <p:nvPr/>
              </p:nvGrpSpPr>
              <p:grpSpPr>
                <a:xfrm>
                  <a:off x="5036843" y="1221601"/>
                  <a:ext cx="1746444" cy="539595"/>
                  <a:chOff x="1974232" y="2498946"/>
                  <a:chExt cx="2499234" cy="593555"/>
                </a:xfrm>
              </p:grpSpPr>
              <p:sp>
                <p:nvSpPr>
                  <p:cNvPr id="11" name="文本框 10"/>
                  <p:cNvSpPr txBox="1"/>
                  <p:nvPr/>
                </p:nvSpPr>
                <p:spPr>
                  <a:xfrm>
                    <a:off x="2013710" y="2526061"/>
                    <a:ext cx="912719" cy="2154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altLang="zh-CN" sz="80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a:t>GPX4</a:t>
                    </a:r>
                    <a:endParaRPr lang="zh-CN" altLang="en-US" sz="8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" name="文本框 11"/>
                  <p:cNvSpPr txBox="1"/>
                  <p:nvPr/>
                </p:nvSpPr>
                <p:spPr>
                  <a:xfrm>
                    <a:off x="1974232" y="2836322"/>
                    <a:ext cx="912719" cy="2154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altLang="zh-CN" sz="80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a:t>β-actin</a:t>
                    </a:r>
                    <a:endParaRPr lang="zh-CN" altLang="en-US" sz="8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" name="矩形 12"/>
                  <p:cNvSpPr/>
                  <p:nvPr/>
                </p:nvSpPr>
                <p:spPr>
                  <a:xfrm>
                    <a:off x="2587310" y="2498946"/>
                    <a:ext cx="1886156" cy="262879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" name="矩形 13"/>
                  <p:cNvSpPr/>
                  <p:nvPr/>
                </p:nvSpPr>
                <p:spPr>
                  <a:xfrm>
                    <a:off x="2594949" y="2845038"/>
                    <a:ext cx="1878517" cy="247463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20" name="文本框 19"/>
            <p:cNvSpPr txBox="1"/>
            <p:nvPr/>
          </p:nvSpPr>
          <p:spPr>
            <a:xfrm>
              <a:off x="4488698" y="2562427"/>
              <a:ext cx="223343" cy="287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173403" y="6065461"/>
            <a:ext cx="2323019" cy="1147084"/>
            <a:chOff x="173403" y="6065461"/>
            <a:chExt cx="2323019" cy="1147084"/>
          </a:xfrm>
        </p:grpSpPr>
        <p:grpSp>
          <p:nvGrpSpPr>
            <p:cNvPr id="23" name="组合 22"/>
            <p:cNvGrpSpPr/>
            <p:nvPr/>
          </p:nvGrpSpPr>
          <p:grpSpPr>
            <a:xfrm>
              <a:off x="2111382" y="6379907"/>
              <a:ext cx="385040" cy="619587"/>
              <a:chOff x="2440091" y="4222899"/>
              <a:chExt cx="382183" cy="559363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2470552" y="4367363"/>
                <a:ext cx="297855" cy="155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>
                <a:off x="2472185" y="4451132"/>
                <a:ext cx="720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6" name="文本框 45"/>
              <p:cNvSpPr txBox="1"/>
              <p:nvPr/>
            </p:nvSpPr>
            <p:spPr>
              <a:xfrm>
                <a:off x="2459105" y="4627231"/>
                <a:ext cx="297855" cy="155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45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7" name="直接连接符 46"/>
              <p:cNvCxnSpPr/>
              <p:nvPr/>
            </p:nvCxnSpPr>
            <p:spPr>
              <a:xfrm>
                <a:off x="2464046" y="4722127"/>
                <a:ext cx="720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9" name="文本框 48"/>
              <p:cNvSpPr txBox="1"/>
              <p:nvPr/>
            </p:nvSpPr>
            <p:spPr>
              <a:xfrm>
                <a:off x="2440091" y="4222899"/>
                <a:ext cx="382183" cy="155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12" name="图片 311" descr="图片包含 文本&#10;&#10;描述已自动生成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608" t="46261" r="11668" b="39616"/>
            <a:stretch>
              <a:fillRect/>
            </a:stretch>
          </p:blipFill>
          <p:spPr>
            <a:xfrm>
              <a:off x="1717311" y="6460250"/>
              <a:ext cx="446078" cy="647859"/>
            </a:xfrm>
            <a:prstGeom prst="rect">
              <a:avLst/>
            </a:prstGeom>
          </p:spPr>
        </p:pic>
        <p:pic>
          <p:nvPicPr>
            <p:cNvPr id="311" name="图片 310" descr="图片包含 文本&#10;&#10;描述已自动生成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846" t="46492" r="21430" b="39385"/>
            <a:stretch>
              <a:fillRect/>
            </a:stretch>
          </p:blipFill>
          <p:spPr>
            <a:xfrm>
              <a:off x="1217674" y="6469552"/>
              <a:ext cx="468004" cy="647859"/>
            </a:xfrm>
            <a:prstGeom prst="rect">
              <a:avLst/>
            </a:prstGeom>
          </p:spPr>
        </p:pic>
        <p:pic>
          <p:nvPicPr>
            <p:cNvPr id="310" name="图片 309" descr="图片包含 文本&#10;&#10;描述已自动生成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459" t="46492" r="32134" b="39385"/>
            <a:stretch>
              <a:fillRect/>
            </a:stretch>
          </p:blipFill>
          <p:spPr>
            <a:xfrm>
              <a:off x="693519" y="6469552"/>
              <a:ext cx="480660" cy="647859"/>
            </a:xfrm>
            <a:prstGeom prst="rect">
              <a:avLst/>
            </a:prstGeom>
          </p:spPr>
        </p:pic>
        <p:grpSp>
          <p:nvGrpSpPr>
            <p:cNvPr id="36" name="组合 35"/>
            <p:cNvGrpSpPr/>
            <p:nvPr/>
          </p:nvGrpSpPr>
          <p:grpSpPr>
            <a:xfrm>
              <a:off x="698295" y="6528566"/>
              <a:ext cx="971449" cy="506072"/>
              <a:chOff x="5487160" y="1090613"/>
              <a:chExt cx="1790513" cy="715330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5487160" y="1090614"/>
                <a:ext cx="867223" cy="31445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6465054" y="1090613"/>
                <a:ext cx="812619" cy="31445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6465054" y="1490219"/>
                <a:ext cx="809211" cy="31572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5487160" y="1480698"/>
                <a:ext cx="867223" cy="32524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258742" y="6529873"/>
              <a:ext cx="643323" cy="171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 GPX4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51861" y="6817527"/>
              <a:ext cx="643323" cy="171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β-actin 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 rot="18864952">
              <a:off x="678986" y="6226390"/>
              <a:ext cx="5288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EV 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 rot="18864952">
              <a:off x="863291" y="6329480"/>
              <a:ext cx="3899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 GPX4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738761" y="6528786"/>
              <a:ext cx="426799" cy="22224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738764" y="6811274"/>
              <a:ext cx="426798" cy="223367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 rot="18864952">
              <a:off x="1149500" y="6226385"/>
              <a:ext cx="5288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EV 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 rot="18864952">
              <a:off x="1371906" y="6329476"/>
              <a:ext cx="3899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 GPX4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 rot="18864952">
              <a:off x="1637002" y="6222139"/>
              <a:ext cx="5288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EV 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 rot="18864952">
              <a:off x="1851788" y="6325246"/>
              <a:ext cx="3899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 GPX4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18563" y="6997101"/>
              <a:ext cx="172318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A549         H1975        H358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73403" y="6168307"/>
              <a:ext cx="251197" cy="277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133859" y="3389281"/>
            <a:ext cx="2147577" cy="1217150"/>
            <a:chOff x="56487" y="2594678"/>
            <a:chExt cx="2147577" cy="1217150"/>
          </a:xfrm>
        </p:grpSpPr>
        <p:grpSp>
          <p:nvGrpSpPr>
            <p:cNvPr id="52" name="组合 51"/>
            <p:cNvGrpSpPr/>
            <p:nvPr/>
          </p:nvGrpSpPr>
          <p:grpSpPr>
            <a:xfrm>
              <a:off x="254955" y="2789221"/>
              <a:ext cx="1949109" cy="1022607"/>
              <a:chOff x="2242118" y="2953291"/>
              <a:chExt cx="1949109" cy="1022607"/>
            </a:xfrm>
          </p:grpSpPr>
          <p:cxnSp>
            <p:nvCxnSpPr>
              <p:cNvPr id="54" name="直接连接符 53"/>
              <p:cNvCxnSpPr/>
              <p:nvPr/>
            </p:nvCxnSpPr>
            <p:spPr>
              <a:xfrm>
                <a:off x="3848008" y="3285454"/>
                <a:ext cx="720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5" name="文本框 54"/>
              <p:cNvSpPr txBox="1"/>
              <p:nvPr/>
            </p:nvSpPr>
            <p:spPr>
              <a:xfrm>
                <a:off x="3832697" y="3492033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45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6" name="直接连接符 55"/>
              <p:cNvCxnSpPr/>
              <p:nvPr/>
            </p:nvCxnSpPr>
            <p:spPr>
              <a:xfrm>
                <a:off x="3839869" y="3586929"/>
                <a:ext cx="720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57" name="组合 56"/>
              <p:cNvGrpSpPr/>
              <p:nvPr/>
            </p:nvGrpSpPr>
            <p:grpSpPr>
              <a:xfrm>
                <a:off x="2242118" y="2953291"/>
                <a:ext cx="1809988" cy="1022607"/>
                <a:chOff x="224806" y="5657887"/>
                <a:chExt cx="1895246" cy="980342"/>
              </a:xfrm>
            </p:grpSpPr>
            <p:sp>
              <p:nvSpPr>
                <p:cNvPr id="60" name="文本框 59"/>
                <p:cNvSpPr txBox="1"/>
                <p:nvPr/>
              </p:nvSpPr>
              <p:spPr>
                <a:xfrm rot="2740">
                  <a:off x="239650" y="5657887"/>
                  <a:ext cx="1804479" cy="20654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800" i="1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rPr>
                    <a:t>siGPX4</a:t>
                  </a:r>
                  <a:r>
                    <a:rPr lang="en-US" altLang="zh-CN" sz="8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rPr>
                    <a:t>    -     +     -     +     -     +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61" name="组合 60"/>
                <p:cNvGrpSpPr/>
                <p:nvPr/>
              </p:nvGrpSpPr>
              <p:grpSpPr>
                <a:xfrm>
                  <a:off x="224806" y="5840566"/>
                  <a:ext cx="1895246" cy="797663"/>
                  <a:chOff x="643048" y="5955151"/>
                  <a:chExt cx="1895246" cy="797663"/>
                </a:xfrm>
              </p:grpSpPr>
              <p:pic>
                <p:nvPicPr>
                  <p:cNvPr id="62" name="图片 61"/>
                  <p:cNvPicPr>
                    <a:picLocks noChangeAspect="1"/>
                  </p:cNvPicPr>
                  <p:nvPr/>
                </p:nvPicPr>
                <p:blipFill rotWithShape="1"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6780" t="15287" r="34412" b="70306"/>
                  <a:stretch>
                    <a:fillRect/>
                  </a:stretch>
                </p:blipFill>
                <p:spPr>
                  <a:xfrm>
                    <a:off x="1117803" y="5955151"/>
                    <a:ext cx="1238213" cy="594293"/>
                  </a:xfrm>
                  <a:prstGeom prst="rect">
                    <a:avLst/>
                  </a:prstGeom>
                </p:spPr>
              </p:pic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669275" y="6011218"/>
                    <a:ext cx="482068" cy="20654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altLang="zh-CN" sz="80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a:t>GPX4</a:t>
                    </a:r>
                    <a:endParaRPr lang="zh-CN" altLang="en-US" sz="8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643048" y="6316730"/>
                    <a:ext cx="518996" cy="20654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altLang="zh-CN" sz="80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a:t>β-actin</a:t>
                    </a:r>
                    <a:endParaRPr lang="zh-CN" altLang="en-US" sz="8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5" name="矩形 64"/>
                  <p:cNvSpPr/>
                  <p:nvPr/>
                </p:nvSpPr>
                <p:spPr>
                  <a:xfrm>
                    <a:off x="1104867" y="5982190"/>
                    <a:ext cx="1248889" cy="253916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6" name="矩形 65"/>
                  <p:cNvSpPr/>
                  <p:nvPr/>
                </p:nvSpPr>
                <p:spPr>
                  <a:xfrm>
                    <a:off x="1109421" y="6313646"/>
                    <a:ext cx="1244335" cy="242672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7" name="文本框 66"/>
                  <p:cNvSpPr txBox="1"/>
                  <p:nvPr/>
                </p:nvSpPr>
                <p:spPr>
                  <a:xfrm>
                    <a:off x="1135419" y="6546274"/>
                    <a:ext cx="1402875" cy="20654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altLang="zh-CN" sz="80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rPr>
                      <a:t>A549   H1975   H358</a:t>
                    </a:r>
                    <a:endParaRPr lang="zh-CN" altLang="en-US" sz="8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58" name="文本框 57"/>
              <p:cNvSpPr txBox="1"/>
              <p:nvPr/>
            </p:nvSpPr>
            <p:spPr>
              <a:xfrm>
                <a:off x="3844146" y="3176826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3806186" y="3033175"/>
                <a:ext cx="38504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3" name="文本框 52"/>
            <p:cNvSpPr txBox="1"/>
            <p:nvPr/>
          </p:nvSpPr>
          <p:spPr>
            <a:xfrm>
              <a:off x="56487" y="2594678"/>
              <a:ext cx="223343" cy="277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9" name="文本框 68"/>
          <p:cNvSpPr txBox="1"/>
          <p:nvPr/>
        </p:nvSpPr>
        <p:spPr>
          <a:xfrm rot="16200000">
            <a:off x="-159659" y="3882393"/>
            <a:ext cx="1340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8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Relative level of </a:t>
            </a:r>
          </a:p>
          <a:p>
            <a:pPr algn="ctr">
              <a:defRPr/>
            </a:pPr>
            <a:r>
              <a:rPr lang="en-US" altLang="zh-CN" sz="800" i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GPX4</a:t>
            </a:r>
            <a:endParaRPr lang="zh-CN" altLang="en-US" sz="800" i="1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71" name="对象 70"/>
          <p:cNvGraphicFramePr>
            <a:graphicFrameLocks noChangeAspect="1"/>
          </p:cNvGraphicFramePr>
          <p:nvPr/>
        </p:nvGraphicFramePr>
        <p:xfrm>
          <a:off x="552995" y="3556761"/>
          <a:ext cx="1487488" cy="103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7" r:id="rId11" imgW="1485900" imgH="1028700" progId="Prism7.Document">
                  <p:embed/>
                </p:oleObj>
              </mc:Choice>
              <mc:Fallback>
                <p:oleObj name="Prism 7" r:id="rId11" imgW="1485900" imgH="1028700" progId="Prism7.Document">
                  <p:embed/>
                  <p:pic>
                    <p:nvPicPr>
                      <p:cNvPr id="0" name="对象 7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52995" y="3556761"/>
                        <a:ext cx="1487488" cy="1030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" name="组合 81"/>
          <p:cNvGrpSpPr/>
          <p:nvPr/>
        </p:nvGrpSpPr>
        <p:grpSpPr>
          <a:xfrm>
            <a:off x="968466" y="3896349"/>
            <a:ext cx="148226" cy="48575"/>
            <a:chOff x="5133996" y="3642301"/>
            <a:chExt cx="194874" cy="35014"/>
          </a:xfrm>
        </p:grpSpPr>
        <p:cxnSp>
          <p:nvCxnSpPr>
            <p:cNvPr id="94" name="直接连接符 93"/>
            <p:cNvCxnSpPr/>
            <p:nvPr/>
          </p:nvCxnSpPr>
          <p:spPr>
            <a:xfrm flipV="1">
              <a:off x="5134102" y="3642780"/>
              <a:ext cx="193810" cy="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 flipV="1">
              <a:off x="5328870" y="3642303"/>
              <a:ext cx="0" cy="35012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直接连接符 95"/>
            <p:cNvCxnSpPr/>
            <p:nvPr/>
          </p:nvCxnSpPr>
          <p:spPr>
            <a:xfrm flipV="1">
              <a:off x="5133996" y="3642301"/>
              <a:ext cx="0" cy="35012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3" name="文本框 82"/>
          <p:cNvSpPr txBox="1"/>
          <p:nvPr/>
        </p:nvSpPr>
        <p:spPr>
          <a:xfrm>
            <a:off x="919317" y="3764434"/>
            <a:ext cx="2869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1676641" y="3899915"/>
            <a:ext cx="161986" cy="45719"/>
            <a:chOff x="5133996" y="3642301"/>
            <a:chExt cx="194874" cy="35014"/>
          </a:xfrm>
        </p:grpSpPr>
        <p:cxnSp>
          <p:nvCxnSpPr>
            <p:cNvPr id="91" name="直接连接符 90"/>
            <p:cNvCxnSpPr/>
            <p:nvPr/>
          </p:nvCxnSpPr>
          <p:spPr>
            <a:xfrm flipV="1">
              <a:off x="5134102" y="3642780"/>
              <a:ext cx="193810" cy="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直接连接符 91"/>
            <p:cNvCxnSpPr/>
            <p:nvPr/>
          </p:nvCxnSpPr>
          <p:spPr>
            <a:xfrm flipV="1">
              <a:off x="5328870" y="3642303"/>
              <a:ext cx="0" cy="35012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 flipV="1">
              <a:off x="5133996" y="3642301"/>
              <a:ext cx="0" cy="35012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5" name="组合 84"/>
          <p:cNvGrpSpPr/>
          <p:nvPr/>
        </p:nvGrpSpPr>
        <p:grpSpPr>
          <a:xfrm>
            <a:off x="1329753" y="3894399"/>
            <a:ext cx="161943" cy="45719"/>
            <a:chOff x="5133996" y="3642301"/>
            <a:chExt cx="194874" cy="35014"/>
          </a:xfrm>
        </p:grpSpPr>
        <p:cxnSp>
          <p:nvCxnSpPr>
            <p:cNvPr id="88" name="直接连接符 87"/>
            <p:cNvCxnSpPr/>
            <p:nvPr/>
          </p:nvCxnSpPr>
          <p:spPr>
            <a:xfrm flipV="1">
              <a:off x="5134102" y="3642780"/>
              <a:ext cx="193810" cy="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 flipV="1">
              <a:off x="5328870" y="3642303"/>
              <a:ext cx="0" cy="35012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 flipV="1">
              <a:off x="5133996" y="3642301"/>
              <a:ext cx="0" cy="35012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6" name="文本框 85"/>
          <p:cNvSpPr txBox="1"/>
          <p:nvPr/>
        </p:nvSpPr>
        <p:spPr>
          <a:xfrm>
            <a:off x="1286646" y="3764434"/>
            <a:ext cx="2819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1630206" y="3764434"/>
            <a:ext cx="2819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n-US" altLang="zh-CN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452759" y="4388598"/>
            <a:ext cx="16287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800" i="1" dirty="0">
                <a:latin typeface="Arial" panose="020B0604020202020204" pitchFamily="34" charset="0"/>
                <a:cs typeface="Arial" panose="020B0604020202020204" pitchFamily="34" charset="0"/>
              </a:rPr>
              <a:t>siGPX4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  -   +      -   +      -    +</a:t>
            </a:r>
            <a:endParaRPr lang="zh-CN" altLang="en-US" sz="80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845931" y="3578804"/>
            <a:ext cx="1228803" cy="223443"/>
            <a:chOff x="6050361" y="3098874"/>
            <a:chExt cx="1304203" cy="237900"/>
          </a:xfrm>
        </p:grpSpPr>
        <p:sp>
          <p:nvSpPr>
            <p:cNvPr id="76" name="文本框 75"/>
            <p:cNvSpPr txBox="1"/>
            <p:nvPr/>
          </p:nvSpPr>
          <p:spPr>
            <a:xfrm>
              <a:off x="6050361" y="3098874"/>
              <a:ext cx="452904" cy="2293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A549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6441782" y="3103716"/>
              <a:ext cx="519256" cy="2293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H1975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6896557" y="3107390"/>
              <a:ext cx="458007" cy="2293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H358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6070106" y="3194855"/>
              <a:ext cx="45719" cy="45719"/>
            </a:xfrm>
            <a:prstGeom prst="rect">
              <a:avLst/>
            </a:prstGeom>
            <a:solidFill>
              <a:srgbClr val="FFE0E0"/>
            </a:solidFill>
            <a:ln>
              <a:solidFill>
                <a:srgbClr val="FFE0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6430942" y="3194855"/>
              <a:ext cx="45719" cy="45719"/>
            </a:xfrm>
            <a:prstGeom prst="rect">
              <a:avLst/>
            </a:prstGeom>
            <a:solidFill>
              <a:srgbClr val="CCF9E8"/>
            </a:solidFill>
            <a:ln>
              <a:solidFill>
                <a:srgbClr val="CCF9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6892823" y="3194854"/>
              <a:ext cx="45719" cy="45719"/>
            </a:xfrm>
            <a:prstGeom prst="rect">
              <a:avLst/>
            </a:prstGeom>
            <a:solidFill>
              <a:srgbClr val="EECCF9"/>
            </a:solidFill>
            <a:ln>
              <a:solidFill>
                <a:srgbClr val="EECC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112585" y="3386621"/>
            <a:ext cx="191049" cy="277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5" name="组合 374"/>
          <p:cNvGrpSpPr/>
          <p:nvPr/>
        </p:nvGrpSpPr>
        <p:grpSpPr>
          <a:xfrm>
            <a:off x="173403" y="7215885"/>
            <a:ext cx="6613584" cy="1452083"/>
            <a:chOff x="-11235" y="6919282"/>
            <a:chExt cx="6613584" cy="1452083"/>
          </a:xfrm>
        </p:grpSpPr>
        <p:sp>
          <p:nvSpPr>
            <p:cNvPr id="50" name="文本框 49"/>
            <p:cNvSpPr txBox="1"/>
            <p:nvPr/>
          </p:nvSpPr>
          <p:spPr>
            <a:xfrm>
              <a:off x="-11235" y="6988431"/>
              <a:ext cx="223343" cy="277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7" name="组合 96"/>
            <p:cNvGrpSpPr/>
            <p:nvPr/>
          </p:nvGrpSpPr>
          <p:grpSpPr>
            <a:xfrm>
              <a:off x="129830" y="6919282"/>
              <a:ext cx="6472519" cy="1452083"/>
              <a:chOff x="360046" y="6997245"/>
              <a:chExt cx="6472518" cy="1452084"/>
            </a:xfrm>
          </p:grpSpPr>
          <p:sp>
            <p:nvSpPr>
              <p:cNvPr id="98" name="文本框 97"/>
              <p:cNvSpPr txBox="1"/>
              <p:nvPr/>
            </p:nvSpPr>
            <p:spPr>
              <a:xfrm rot="16200000">
                <a:off x="-64045" y="7608579"/>
                <a:ext cx="114840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800" dirty="0">
                    <a:solidFill>
                      <a:prstClr val="black"/>
                    </a:solidFill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Inhibition ratio(%)</a:t>
                </a:r>
                <a:endParaRPr lang="zh-CN" altLang="en-US" sz="8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endParaRPr>
              </a:p>
            </p:txBody>
          </p:sp>
          <p:graphicFrame>
            <p:nvGraphicFramePr>
              <p:cNvPr id="99" name="对象 98"/>
              <p:cNvGraphicFramePr>
                <a:graphicFrameLocks noChangeAspect="1"/>
              </p:cNvGraphicFramePr>
              <p:nvPr/>
            </p:nvGraphicFramePr>
            <p:xfrm>
              <a:off x="493678" y="7172628"/>
              <a:ext cx="1941512" cy="124460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7" r:id="rId13" imgW="1943100" imgH="1249680" progId="Prism7.Document">
                      <p:embed/>
                    </p:oleObj>
                  </mc:Choice>
                  <mc:Fallback>
                    <p:oleObj name="Prism 7" r:id="rId13" imgW="1943100" imgH="1249680" progId="Prism7.Document">
                      <p:embed/>
                      <p:pic>
                        <p:nvPicPr>
                          <p:cNvPr id="0" name="对象 98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493678" y="7172628"/>
                            <a:ext cx="1941512" cy="1244601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1" name="对象 100"/>
              <p:cNvGraphicFramePr>
                <a:graphicFrameLocks noChangeAspect="1"/>
              </p:cNvGraphicFramePr>
              <p:nvPr/>
            </p:nvGraphicFramePr>
            <p:xfrm>
              <a:off x="2687603" y="7174218"/>
              <a:ext cx="1939925" cy="124460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7" r:id="rId15" imgW="1943100" imgH="1249680" progId="Prism7.Document">
                      <p:embed/>
                    </p:oleObj>
                  </mc:Choice>
                  <mc:Fallback>
                    <p:oleObj name="Prism 7" r:id="rId15" imgW="1943100" imgH="1249680" progId="Prism7.Document">
                      <p:embed/>
                      <p:pic>
                        <p:nvPicPr>
                          <p:cNvPr id="0" name="对象 99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2687603" y="7174218"/>
                            <a:ext cx="1939925" cy="1244601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3" name="文本框 102"/>
              <p:cNvSpPr txBox="1"/>
              <p:nvPr/>
            </p:nvSpPr>
            <p:spPr>
              <a:xfrm>
                <a:off x="1346019" y="7931834"/>
                <a:ext cx="54213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A549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" name="文本框 103"/>
              <p:cNvSpPr txBox="1"/>
              <p:nvPr/>
            </p:nvSpPr>
            <p:spPr>
              <a:xfrm>
                <a:off x="3414329" y="7939005"/>
                <a:ext cx="7387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H1975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" name="文本框 104"/>
              <p:cNvSpPr txBox="1"/>
              <p:nvPr/>
            </p:nvSpPr>
            <p:spPr>
              <a:xfrm>
                <a:off x="1618542" y="7923765"/>
                <a:ext cx="657988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(mg/ml)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6" name="文本框 105"/>
              <p:cNvSpPr txBox="1"/>
              <p:nvPr/>
            </p:nvSpPr>
            <p:spPr>
              <a:xfrm>
                <a:off x="3758642" y="7931385"/>
                <a:ext cx="657988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(mg/ml)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7" name="文本框 106"/>
              <p:cNvSpPr txBox="1"/>
              <p:nvPr/>
            </p:nvSpPr>
            <p:spPr>
              <a:xfrm rot="16200000">
                <a:off x="1928802" y="7622550"/>
                <a:ext cx="143811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800" dirty="0">
                    <a:solidFill>
                      <a:prstClr val="black"/>
                    </a:solidFill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Inhibition ratio(%)</a:t>
                </a:r>
                <a:endParaRPr lang="zh-CN" altLang="en-US" sz="8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endParaRPr>
              </a:p>
            </p:txBody>
          </p:sp>
          <p:grpSp>
            <p:nvGrpSpPr>
              <p:cNvPr id="108" name="组合 107"/>
              <p:cNvGrpSpPr/>
              <p:nvPr/>
            </p:nvGrpSpPr>
            <p:grpSpPr>
              <a:xfrm>
                <a:off x="4751373" y="6997245"/>
                <a:ext cx="2081191" cy="1438113"/>
                <a:chOff x="2771978" y="6237808"/>
                <a:chExt cx="2081191" cy="1438113"/>
              </a:xfrm>
            </p:grpSpPr>
            <p:graphicFrame>
              <p:nvGraphicFramePr>
                <p:cNvPr id="110" name="对象 109"/>
                <p:cNvGraphicFramePr>
                  <a:graphicFrameLocks noChangeAspect="1"/>
                </p:cNvGraphicFramePr>
                <p:nvPr/>
              </p:nvGraphicFramePr>
              <p:xfrm>
                <a:off x="2913244" y="6414781"/>
                <a:ext cx="1939925" cy="124618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Prism 7" r:id="rId17" imgW="1943100" imgH="1249680" progId="Prism7.Document">
                        <p:embed/>
                      </p:oleObj>
                    </mc:Choice>
                    <mc:Fallback>
                      <p:oleObj name="Prism 7" r:id="rId17" imgW="1943100" imgH="1249680" progId="Prism7.Document">
                        <p:embed/>
                        <p:pic>
                          <p:nvPicPr>
                            <p:cNvPr id="0" name="对象 109"/>
                            <p:cNvPicPr/>
                            <p:nvPr/>
                          </p:nvPicPr>
                          <p:blipFill>
                            <a:blip r:embed="rId18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2913244" y="6414781"/>
                              <a:ext cx="1939925" cy="1246189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11" name="文本框 110"/>
                <p:cNvSpPr txBox="1"/>
                <p:nvPr/>
              </p:nvSpPr>
              <p:spPr>
                <a:xfrm>
                  <a:off x="3723041" y="7185782"/>
                  <a:ext cx="43152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H358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" name="文本框 111"/>
                <p:cNvSpPr txBox="1"/>
                <p:nvPr/>
              </p:nvSpPr>
              <p:spPr>
                <a:xfrm>
                  <a:off x="3986132" y="7169521"/>
                  <a:ext cx="53091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(mg/ml)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" name="文本框 112"/>
                <p:cNvSpPr txBox="1"/>
                <p:nvPr/>
              </p:nvSpPr>
              <p:spPr>
                <a:xfrm rot="16200000">
                  <a:off x="2160643" y="6849143"/>
                  <a:ext cx="143811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zh-CN" sz="8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rPr>
                    <a:t>Inhibition ratio(%)</a:t>
                  </a:r>
                  <a:endParaRPr lang="zh-CN" altLang="en-US" sz="800" dirty="0">
                    <a:solidFill>
                      <a:prstClr val="black"/>
                    </a:solidFill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14" name="文本框 113"/>
              <p:cNvSpPr txBox="1"/>
              <p:nvPr/>
            </p:nvSpPr>
            <p:spPr>
              <a:xfrm>
                <a:off x="4752738" y="8128228"/>
                <a:ext cx="560230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Huaier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" name="文本框 114"/>
              <p:cNvSpPr txBox="1"/>
              <p:nvPr/>
            </p:nvSpPr>
            <p:spPr>
              <a:xfrm>
                <a:off x="2540284" y="8120159"/>
                <a:ext cx="560230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Huaier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6" name="文本框 115"/>
              <p:cNvSpPr txBox="1"/>
              <p:nvPr/>
            </p:nvSpPr>
            <p:spPr>
              <a:xfrm>
                <a:off x="360046" y="8116800"/>
                <a:ext cx="560230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Huaier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aphicFrame>
        <p:nvGraphicFramePr>
          <p:cNvPr id="118" name="对象 117"/>
          <p:cNvGraphicFramePr>
            <a:graphicFrameLocks noChangeAspect="1"/>
          </p:cNvGraphicFramePr>
          <p:nvPr/>
        </p:nvGraphicFramePr>
        <p:xfrm>
          <a:off x="4735259" y="3475315"/>
          <a:ext cx="1871663" cy="1098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7" r:id="rId19" imgW="1874520" imgH="1104900" progId="Prism7.Document">
                  <p:embed/>
                </p:oleObj>
              </mc:Choice>
              <mc:Fallback>
                <p:oleObj name="Prism 7" r:id="rId19" imgW="1874520" imgH="1104900" progId="Prism7.Document">
                  <p:embed/>
                  <p:pic>
                    <p:nvPicPr>
                      <p:cNvPr id="0" name="对象 11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735259" y="3475315"/>
                        <a:ext cx="1871663" cy="10985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" name="文本框 119"/>
          <p:cNvSpPr txBox="1"/>
          <p:nvPr/>
        </p:nvSpPr>
        <p:spPr>
          <a:xfrm>
            <a:off x="5122735" y="3742891"/>
            <a:ext cx="3404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</a:p>
        </p:txBody>
      </p:sp>
      <p:sp>
        <p:nvSpPr>
          <p:cNvPr id="121" name="文本框 120"/>
          <p:cNvSpPr txBox="1"/>
          <p:nvPr/>
        </p:nvSpPr>
        <p:spPr>
          <a:xfrm>
            <a:off x="5285205" y="3746189"/>
            <a:ext cx="3758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</a:p>
        </p:txBody>
      </p:sp>
      <p:sp>
        <p:nvSpPr>
          <p:cNvPr id="122" name="文本框 121"/>
          <p:cNvSpPr txBox="1"/>
          <p:nvPr/>
        </p:nvSpPr>
        <p:spPr>
          <a:xfrm rot="16200000">
            <a:off x="4271049" y="3905111"/>
            <a:ext cx="9598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8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Cell Viability (%)</a:t>
            </a:r>
            <a:endParaRPr lang="zh-CN" altLang="en-US" sz="80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23" name="组合 122"/>
          <p:cNvGrpSpPr/>
          <p:nvPr/>
        </p:nvGrpSpPr>
        <p:grpSpPr>
          <a:xfrm>
            <a:off x="5152724" y="3866943"/>
            <a:ext cx="338332" cy="45719"/>
            <a:chOff x="3529050" y="7545302"/>
            <a:chExt cx="482595" cy="36550"/>
          </a:xfrm>
        </p:grpSpPr>
        <p:grpSp>
          <p:nvGrpSpPr>
            <p:cNvPr id="157" name="组合 156"/>
            <p:cNvGrpSpPr/>
            <p:nvPr/>
          </p:nvGrpSpPr>
          <p:grpSpPr>
            <a:xfrm>
              <a:off x="3529050" y="7545895"/>
              <a:ext cx="481813" cy="68"/>
              <a:chOff x="1370402" y="7789759"/>
              <a:chExt cx="481813" cy="68"/>
            </a:xfrm>
          </p:grpSpPr>
          <p:cxnSp>
            <p:nvCxnSpPr>
              <p:cNvPr id="162" name="直接连接符 161"/>
              <p:cNvCxnSpPr/>
              <p:nvPr/>
            </p:nvCxnSpPr>
            <p:spPr>
              <a:xfrm flipV="1">
                <a:off x="1370402" y="7789759"/>
                <a:ext cx="304003" cy="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直接连接符 162"/>
              <p:cNvCxnSpPr/>
              <p:nvPr/>
            </p:nvCxnSpPr>
            <p:spPr>
              <a:xfrm flipV="1">
                <a:off x="1693815" y="7789827"/>
                <a:ext cx="158400" cy="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58" name="直接连接符 157"/>
            <p:cNvCxnSpPr/>
            <p:nvPr/>
          </p:nvCxnSpPr>
          <p:spPr>
            <a:xfrm flipV="1">
              <a:off x="3833089" y="7545302"/>
              <a:ext cx="0" cy="35202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9" name="直接连接符 158"/>
            <p:cNvCxnSpPr/>
            <p:nvPr/>
          </p:nvCxnSpPr>
          <p:spPr>
            <a:xfrm flipV="1">
              <a:off x="3529687" y="7545386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0" name="直接连接符 159"/>
            <p:cNvCxnSpPr/>
            <p:nvPr/>
          </p:nvCxnSpPr>
          <p:spPr>
            <a:xfrm flipV="1">
              <a:off x="4011645" y="7545852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1" name="直接连接符 160"/>
            <p:cNvCxnSpPr/>
            <p:nvPr/>
          </p:nvCxnSpPr>
          <p:spPr>
            <a:xfrm flipV="1">
              <a:off x="3852376" y="7545852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4" name="文本框 123"/>
          <p:cNvSpPr txBox="1"/>
          <p:nvPr/>
        </p:nvSpPr>
        <p:spPr>
          <a:xfrm>
            <a:off x="5619714" y="3751299"/>
            <a:ext cx="2385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125" name="文本框 124"/>
          <p:cNvSpPr txBox="1"/>
          <p:nvPr/>
        </p:nvSpPr>
        <p:spPr>
          <a:xfrm>
            <a:off x="5777679" y="3751626"/>
            <a:ext cx="2841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</a:p>
        </p:txBody>
      </p:sp>
      <p:sp>
        <p:nvSpPr>
          <p:cNvPr id="126" name="文本框 125"/>
          <p:cNvSpPr txBox="1"/>
          <p:nvPr/>
        </p:nvSpPr>
        <p:spPr>
          <a:xfrm>
            <a:off x="6080574" y="3751299"/>
            <a:ext cx="3568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</a:p>
        </p:txBody>
      </p:sp>
      <p:sp>
        <p:nvSpPr>
          <p:cNvPr id="127" name="文本框 126"/>
          <p:cNvSpPr txBox="1"/>
          <p:nvPr/>
        </p:nvSpPr>
        <p:spPr>
          <a:xfrm>
            <a:off x="6250385" y="3749227"/>
            <a:ext cx="3147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</a:p>
        </p:txBody>
      </p:sp>
      <p:grpSp>
        <p:nvGrpSpPr>
          <p:cNvPr id="128" name="组合 127"/>
          <p:cNvGrpSpPr/>
          <p:nvPr/>
        </p:nvGrpSpPr>
        <p:grpSpPr>
          <a:xfrm>
            <a:off x="4360137" y="4380371"/>
            <a:ext cx="1285747" cy="323997"/>
            <a:chOff x="472512" y="7922224"/>
            <a:chExt cx="1285747" cy="323997"/>
          </a:xfrm>
        </p:grpSpPr>
        <p:sp>
          <p:nvSpPr>
            <p:cNvPr id="153" name="文本框 152"/>
            <p:cNvSpPr txBox="1"/>
            <p:nvPr/>
          </p:nvSpPr>
          <p:spPr>
            <a:xfrm>
              <a:off x="472512" y="8025714"/>
              <a:ext cx="816897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458470">
                <a:defRPr/>
              </a:pPr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Huaier</a:t>
              </a:r>
              <a:r>
                <a:rPr lang="en-US" altLang="zh-CN" sz="8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  <a:sym typeface="+mn-ea"/>
                </a:rPr>
                <a:t>(mg/ml)</a:t>
              </a:r>
            </a:p>
          </p:txBody>
        </p:sp>
        <p:sp>
          <p:nvSpPr>
            <p:cNvPr id="154" name="文本框 153"/>
            <p:cNvSpPr txBox="1"/>
            <p:nvPr/>
          </p:nvSpPr>
          <p:spPr>
            <a:xfrm>
              <a:off x="741605" y="7930146"/>
              <a:ext cx="9178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i="1" dirty="0"/>
                <a:t>siGPX4</a:t>
              </a:r>
            </a:p>
          </p:txBody>
        </p:sp>
        <p:sp>
          <p:nvSpPr>
            <p:cNvPr id="155" name="文本框 154"/>
            <p:cNvSpPr txBox="1"/>
            <p:nvPr/>
          </p:nvSpPr>
          <p:spPr>
            <a:xfrm>
              <a:off x="1155783" y="7922224"/>
              <a:ext cx="5985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dirty="0"/>
                <a:t>-  +  -   +</a:t>
              </a:r>
            </a:p>
          </p:txBody>
        </p:sp>
        <p:sp>
          <p:nvSpPr>
            <p:cNvPr id="156" name="文本框 155"/>
            <p:cNvSpPr txBox="1"/>
            <p:nvPr/>
          </p:nvSpPr>
          <p:spPr>
            <a:xfrm>
              <a:off x="1132091" y="8030777"/>
              <a:ext cx="6261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dirty="0"/>
                <a:t>0  0  5  5</a:t>
              </a: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5619232" y="3865766"/>
            <a:ext cx="348563" cy="45719"/>
            <a:chOff x="3529050" y="7545302"/>
            <a:chExt cx="482595" cy="36550"/>
          </a:xfrm>
        </p:grpSpPr>
        <p:grpSp>
          <p:nvGrpSpPr>
            <p:cNvPr id="146" name="组合 145"/>
            <p:cNvGrpSpPr/>
            <p:nvPr/>
          </p:nvGrpSpPr>
          <p:grpSpPr>
            <a:xfrm>
              <a:off x="3529050" y="7545895"/>
              <a:ext cx="481813" cy="68"/>
              <a:chOff x="1370402" y="7789759"/>
              <a:chExt cx="481813" cy="68"/>
            </a:xfrm>
          </p:grpSpPr>
          <p:cxnSp>
            <p:nvCxnSpPr>
              <p:cNvPr id="151" name="直接连接符 150"/>
              <p:cNvCxnSpPr/>
              <p:nvPr/>
            </p:nvCxnSpPr>
            <p:spPr>
              <a:xfrm flipV="1">
                <a:off x="1370402" y="7789759"/>
                <a:ext cx="304003" cy="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2" name="直接连接符 151"/>
              <p:cNvCxnSpPr/>
              <p:nvPr/>
            </p:nvCxnSpPr>
            <p:spPr>
              <a:xfrm flipV="1">
                <a:off x="1693815" y="7789827"/>
                <a:ext cx="158400" cy="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47" name="直接连接符 146"/>
            <p:cNvCxnSpPr/>
            <p:nvPr/>
          </p:nvCxnSpPr>
          <p:spPr>
            <a:xfrm flipV="1">
              <a:off x="3833089" y="7545302"/>
              <a:ext cx="0" cy="35202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8" name="直接连接符 147"/>
            <p:cNvCxnSpPr/>
            <p:nvPr/>
          </p:nvCxnSpPr>
          <p:spPr>
            <a:xfrm flipV="1">
              <a:off x="3529687" y="7545386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9" name="直接连接符 148"/>
            <p:cNvCxnSpPr/>
            <p:nvPr/>
          </p:nvCxnSpPr>
          <p:spPr>
            <a:xfrm flipV="1">
              <a:off x="4011645" y="7545852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0" name="直接连接符 149"/>
            <p:cNvCxnSpPr/>
            <p:nvPr/>
          </p:nvCxnSpPr>
          <p:spPr>
            <a:xfrm flipV="1">
              <a:off x="3852376" y="7545852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0" name="组合 129"/>
          <p:cNvGrpSpPr/>
          <p:nvPr/>
        </p:nvGrpSpPr>
        <p:grpSpPr>
          <a:xfrm>
            <a:off x="6099962" y="3866235"/>
            <a:ext cx="337246" cy="45719"/>
            <a:chOff x="3529050" y="7545302"/>
            <a:chExt cx="482595" cy="36550"/>
          </a:xfrm>
        </p:grpSpPr>
        <p:grpSp>
          <p:nvGrpSpPr>
            <p:cNvPr id="139" name="组合 138"/>
            <p:cNvGrpSpPr/>
            <p:nvPr/>
          </p:nvGrpSpPr>
          <p:grpSpPr>
            <a:xfrm>
              <a:off x="3529050" y="7545895"/>
              <a:ext cx="481813" cy="68"/>
              <a:chOff x="1370402" y="7789759"/>
              <a:chExt cx="481813" cy="68"/>
            </a:xfrm>
          </p:grpSpPr>
          <p:cxnSp>
            <p:nvCxnSpPr>
              <p:cNvPr id="144" name="直接连接符 143"/>
              <p:cNvCxnSpPr/>
              <p:nvPr/>
            </p:nvCxnSpPr>
            <p:spPr>
              <a:xfrm flipV="1">
                <a:off x="1370402" y="7789759"/>
                <a:ext cx="304003" cy="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5" name="直接连接符 144"/>
              <p:cNvCxnSpPr/>
              <p:nvPr/>
            </p:nvCxnSpPr>
            <p:spPr>
              <a:xfrm flipV="1">
                <a:off x="1693815" y="7789827"/>
                <a:ext cx="158400" cy="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40" name="直接连接符 139"/>
            <p:cNvCxnSpPr/>
            <p:nvPr/>
          </p:nvCxnSpPr>
          <p:spPr>
            <a:xfrm flipV="1">
              <a:off x="3833089" y="7545302"/>
              <a:ext cx="0" cy="35202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直接连接符 140"/>
            <p:cNvCxnSpPr/>
            <p:nvPr/>
          </p:nvCxnSpPr>
          <p:spPr>
            <a:xfrm flipV="1">
              <a:off x="3529687" y="7545386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直接连接符 141"/>
            <p:cNvCxnSpPr/>
            <p:nvPr/>
          </p:nvCxnSpPr>
          <p:spPr>
            <a:xfrm flipV="1">
              <a:off x="4011645" y="7545852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直接连接符 142"/>
            <p:cNvCxnSpPr/>
            <p:nvPr/>
          </p:nvCxnSpPr>
          <p:spPr>
            <a:xfrm flipV="1">
              <a:off x="3852376" y="7545852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1" name="组合 130"/>
          <p:cNvGrpSpPr/>
          <p:nvPr/>
        </p:nvGrpSpPr>
        <p:grpSpPr>
          <a:xfrm>
            <a:off x="5105856" y="3590160"/>
            <a:ext cx="1153626" cy="218069"/>
            <a:chOff x="6061346" y="3062776"/>
            <a:chExt cx="1346867" cy="302260"/>
          </a:xfrm>
        </p:grpSpPr>
        <p:sp>
          <p:nvSpPr>
            <p:cNvPr id="133" name="文本框 132"/>
            <p:cNvSpPr txBox="1"/>
            <p:nvPr/>
          </p:nvSpPr>
          <p:spPr>
            <a:xfrm>
              <a:off x="6061346" y="3062776"/>
              <a:ext cx="498199" cy="2986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A549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6447208" y="3066414"/>
              <a:ext cx="571187" cy="2986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H1975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6904401" y="3065853"/>
              <a:ext cx="503812" cy="2986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H358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6070106" y="3194855"/>
              <a:ext cx="45719" cy="45719"/>
            </a:xfrm>
            <a:prstGeom prst="rect">
              <a:avLst/>
            </a:prstGeom>
            <a:solidFill>
              <a:srgbClr val="FFE0E0"/>
            </a:solidFill>
            <a:ln>
              <a:solidFill>
                <a:srgbClr val="FFE0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矩形 136"/>
            <p:cNvSpPr/>
            <p:nvPr/>
          </p:nvSpPr>
          <p:spPr>
            <a:xfrm>
              <a:off x="6470129" y="3194855"/>
              <a:ext cx="45719" cy="45719"/>
            </a:xfrm>
            <a:prstGeom prst="rect">
              <a:avLst/>
            </a:prstGeom>
            <a:solidFill>
              <a:srgbClr val="CCF9E8"/>
            </a:solidFill>
            <a:ln>
              <a:solidFill>
                <a:srgbClr val="CCF9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矩形 137"/>
            <p:cNvSpPr/>
            <p:nvPr/>
          </p:nvSpPr>
          <p:spPr>
            <a:xfrm>
              <a:off x="6922775" y="3196193"/>
              <a:ext cx="45719" cy="45719"/>
            </a:xfrm>
            <a:prstGeom prst="rect">
              <a:avLst/>
            </a:prstGeom>
            <a:solidFill>
              <a:srgbClr val="EECCF9"/>
            </a:solidFill>
            <a:ln>
              <a:solidFill>
                <a:srgbClr val="EECC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2" name="文本框 131"/>
          <p:cNvSpPr txBox="1"/>
          <p:nvPr/>
        </p:nvSpPr>
        <p:spPr>
          <a:xfrm flipH="1">
            <a:off x="4394070" y="3395069"/>
            <a:ext cx="322842" cy="277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5516500" y="4380371"/>
            <a:ext cx="5985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800" dirty="0"/>
              <a:t>-  +  -   +</a:t>
            </a:r>
          </a:p>
        </p:txBody>
      </p:sp>
      <p:sp>
        <p:nvSpPr>
          <p:cNvPr id="165" name="文本框 164"/>
          <p:cNvSpPr txBox="1"/>
          <p:nvPr/>
        </p:nvSpPr>
        <p:spPr>
          <a:xfrm>
            <a:off x="5492808" y="4488925"/>
            <a:ext cx="6261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800" dirty="0"/>
              <a:t>0  0  5  5</a:t>
            </a:r>
          </a:p>
        </p:txBody>
      </p:sp>
      <p:sp>
        <p:nvSpPr>
          <p:cNvPr id="166" name="文本框 165"/>
          <p:cNvSpPr txBox="1"/>
          <p:nvPr/>
        </p:nvSpPr>
        <p:spPr>
          <a:xfrm>
            <a:off x="5996516" y="4380371"/>
            <a:ext cx="5985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800" dirty="0"/>
              <a:t>-  +  -   +</a:t>
            </a:r>
          </a:p>
        </p:txBody>
      </p:sp>
      <p:sp>
        <p:nvSpPr>
          <p:cNvPr id="167" name="文本框 166"/>
          <p:cNvSpPr txBox="1"/>
          <p:nvPr/>
        </p:nvSpPr>
        <p:spPr>
          <a:xfrm>
            <a:off x="5972824" y="4488925"/>
            <a:ext cx="6261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800" dirty="0"/>
              <a:t>0  0  5  5</a:t>
            </a:r>
          </a:p>
        </p:txBody>
      </p:sp>
      <p:sp>
        <p:nvSpPr>
          <p:cNvPr id="169" name="文本框 168"/>
          <p:cNvSpPr txBox="1"/>
          <p:nvPr/>
        </p:nvSpPr>
        <p:spPr>
          <a:xfrm flipH="1">
            <a:off x="2181864" y="4774943"/>
            <a:ext cx="322842" cy="277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0" name="对象 169"/>
          <p:cNvGraphicFramePr>
            <a:graphicFrameLocks noChangeAspect="1"/>
          </p:cNvGraphicFramePr>
          <p:nvPr/>
        </p:nvGraphicFramePr>
        <p:xfrm>
          <a:off x="2495337" y="4829851"/>
          <a:ext cx="1873250" cy="1098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7" r:id="rId21" imgW="1874520" imgH="1104900" progId="Prism7.Document">
                  <p:embed/>
                </p:oleObj>
              </mc:Choice>
              <mc:Fallback>
                <p:oleObj name="Prism 7" r:id="rId21" imgW="1874520" imgH="1104900" progId="Prism7.Document">
                  <p:embed/>
                  <p:pic>
                    <p:nvPicPr>
                      <p:cNvPr id="0" name="对象 165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495337" y="4829851"/>
                        <a:ext cx="1873250" cy="10985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2" name="文本框 171"/>
          <p:cNvSpPr txBox="1"/>
          <p:nvPr/>
        </p:nvSpPr>
        <p:spPr>
          <a:xfrm>
            <a:off x="2860830" y="5082582"/>
            <a:ext cx="3404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***</a:t>
            </a:r>
          </a:p>
        </p:txBody>
      </p:sp>
      <p:sp>
        <p:nvSpPr>
          <p:cNvPr id="173" name="文本框 172"/>
          <p:cNvSpPr txBox="1"/>
          <p:nvPr/>
        </p:nvSpPr>
        <p:spPr>
          <a:xfrm>
            <a:off x="3032129" y="5082991"/>
            <a:ext cx="3758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</a:p>
        </p:txBody>
      </p:sp>
      <p:sp>
        <p:nvSpPr>
          <p:cNvPr id="174" name="文本框 173"/>
          <p:cNvSpPr txBox="1"/>
          <p:nvPr/>
        </p:nvSpPr>
        <p:spPr>
          <a:xfrm rot="16200000">
            <a:off x="2026707" y="5278111"/>
            <a:ext cx="9598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8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Cell Viability (%)</a:t>
            </a:r>
            <a:endParaRPr lang="zh-CN" altLang="en-US" sz="80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75" name="组合 174"/>
          <p:cNvGrpSpPr/>
          <p:nvPr/>
        </p:nvGrpSpPr>
        <p:grpSpPr>
          <a:xfrm>
            <a:off x="2901344" y="5215873"/>
            <a:ext cx="338332" cy="45719"/>
            <a:chOff x="3529050" y="7545302"/>
            <a:chExt cx="482595" cy="36550"/>
          </a:xfrm>
        </p:grpSpPr>
        <p:grpSp>
          <p:nvGrpSpPr>
            <p:cNvPr id="207" name="组合 206"/>
            <p:cNvGrpSpPr/>
            <p:nvPr/>
          </p:nvGrpSpPr>
          <p:grpSpPr>
            <a:xfrm>
              <a:off x="3529050" y="7545895"/>
              <a:ext cx="481813" cy="68"/>
              <a:chOff x="1370402" y="7789759"/>
              <a:chExt cx="481813" cy="68"/>
            </a:xfrm>
          </p:grpSpPr>
          <p:cxnSp>
            <p:nvCxnSpPr>
              <p:cNvPr id="212" name="直接连接符 211"/>
              <p:cNvCxnSpPr/>
              <p:nvPr/>
            </p:nvCxnSpPr>
            <p:spPr>
              <a:xfrm flipV="1">
                <a:off x="1370402" y="7789759"/>
                <a:ext cx="304003" cy="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3" name="直接连接符 212"/>
              <p:cNvCxnSpPr/>
              <p:nvPr/>
            </p:nvCxnSpPr>
            <p:spPr>
              <a:xfrm flipV="1">
                <a:off x="1693815" y="7789827"/>
                <a:ext cx="158400" cy="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08" name="直接连接符 207"/>
            <p:cNvCxnSpPr/>
            <p:nvPr/>
          </p:nvCxnSpPr>
          <p:spPr>
            <a:xfrm flipV="1">
              <a:off x="3833089" y="7545302"/>
              <a:ext cx="0" cy="35202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9" name="直接连接符 208"/>
            <p:cNvCxnSpPr/>
            <p:nvPr/>
          </p:nvCxnSpPr>
          <p:spPr>
            <a:xfrm flipV="1">
              <a:off x="3529687" y="7545386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0" name="直接连接符 209"/>
            <p:cNvCxnSpPr/>
            <p:nvPr/>
          </p:nvCxnSpPr>
          <p:spPr>
            <a:xfrm flipV="1">
              <a:off x="4011645" y="7545852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1" name="直接连接符 210"/>
            <p:cNvCxnSpPr/>
            <p:nvPr/>
          </p:nvCxnSpPr>
          <p:spPr>
            <a:xfrm flipV="1">
              <a:off x="3852376" y="7545852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6" name="文本框 175"/>
          <p:cNvSpPr txBox="1"/>
          <p:nvPr/>
        </p:nvSpPr>
        <p:spPr>
          <a:xfrm>
            <a:off x="3334431" y="5082753"/>
            <a:ext cx="3568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***</a:t>
            </a:r>
          </a:p>
        </p:txBody>
      </p:sp>
      <p:sp>
        <p:nvSpPr>
          <p:cNvPr id="177" name="文本框 176"/>
          <p:cNvSpPr txBox="1"/>
          <p:nvPr/>
        </p:nvSpPr>
        <p:spPr>
          <a:xfrm>
            <a:off x="3547857" y="5079387"/>
            <a:ext cx="2841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178" name="文本框 177"/>
          <p:cNvSpPr txBox="1"/>
          <p:nvPr/>
        </p:nvSpPr>
        <p:spPr>
          <a:xfrm>
            <a:off x="3807337" y="5083197"/>
            <a:ext cx="3568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***</a:t>
            </a:r>
          </a:p>
        </p:txBody>
      </p:sp>
      <p:sp>
        <p:nvSpPr>
          <p:cNvPr id="179" name="文本框 178"/>
          <p:cNvSpPr txBox="1"/>
          <p:nvPr/>
        </p:nvSpPr>
        <p:spPr>
          <a:xfrm>
            <a:off x="3976135" y="5083096"/>
            <a:ext cx="3147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***</a:t>
            </a:r>
          </a:p>
        </p:txBody>
      </p:sp>
      <p:grpSp>
        <p:nvGrpSpPr>
          <p:cNvPr id="180" name="组合 179"/>
          <p:cNvGrpSpPr/>
          <p:nvPr/>
        </p:nvGrpSpPr>
        <p:grpSpPr>
          <a:xfrm>
            <a:off x="2377850" y="5730096"/>
            <a:ext cx="1016654" cy="323996"/>
            <a:chOff x="741605" y="7922224"/>
            <a:chExt cx="1016654" cy="323996"/>
          </a:xfrm>
        </p:grpSpPr>
        <p:sp>
          <p:nvSpPr>
            <p:cNvPr id="203" name="文本框 202"/>
            <p:cNvSpPr txBox="1"/>
            <p:nvPr/>
          </p:nvSpPr>
          <p:spPr>
            <a:xfrm>
              <a:off x="777438" y="8025618"/>
              <a:ext cx="816897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458470">
                <a:defRPr/>
              </a:pPr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Huaier</a:t>
              </a:r>
            </a:p>
          </p:txBody>
        </p:sp>
        <p:sp>
          <p:nvSpPr>
            <p:cNvPr id="204" name="文本框 203"/>
            <p:cNvSpPr txBox="1"/>
            <p:nvPr/>
          </p:nvSpPr>
          <p:spPr>
            <a:xfrm>
              <a:off x="741605" y="7930146"/>
              <a:ext cx="9178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i="1" dirty="0"/>
                <a:t>siGPX4</a:t>
              </a:r>
            </a:p>
          </p:txBody>
        </p:sp>
        <p:sp>
          <p:nvSpPr>
            <p:cNvPr id="205" name="文本框 204"/>
            <p:cNvSpPr txBox="1"/>
            <p:nvPr/>
          </p:nvSpPr>
          <p:spPr>
            <a:xfrm>
              <a:off x="1155783" y="7922224"/>
              <a:ext cx="5985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dirty="0"/>
                <a:t>-  +  -   +</a:t>
              </a:r>
            </a:p>
          </p:txBody>
        </p:sp>
        <p:sp>
          <p:nvSpPr>
            <p:cNvPr id="206" name="文本框 205"/>
            <p:cNvSpPr txBox="1"/>
            <p:nvPr/>
          </p:nvSpPr>
          <p:spPr>
            <a:xfrm>
              <a:off x="1132091" y="8030776"/>
              <a:ext cx="6261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dirty="0"/>
                <a:t>0  0  5  5</a:t>
              </a:r>
            </a:p>
          </p:txBody>
        </p:sp>
      </p:grpSp>
      <p:grpSp>
        <p:nvGrpSpPr>
          <p:cNvPr id="181" name="组合 180"/>
          <p:cNvGrpSpPr/>
          <p:nvPr/>
        </p:nvGrpSpPr>
        <p:grpSpPr>
          <a:xfrm>
            <a:off x="3367852" y="5215489"/>
            <a:ext cx="348563" cy="45719"/>
            <a:chOff x="3529050" y="7545302"/>
            <a:chExt cx="482595" cy="36550"/>
          </a:xfrm>
        </p:grpSpPr>
        <p:grpSp>
          <p:nvGrpSpPr>
            <p:cNvPr id="196" name="组合 195"/>
            <p:cNvGrpSpPr/>
            <p:nvPr/>
          </p:nvGrpSpPr>
          <p:grpSpPr>
            <a:xfrm>
              <a:off x="3529050" y="7545895"/>
              <a:ext cx="481813" cy="68"/>
              <a:chOff x="1370402" y="7789759"/>
              <a:chExt cx="481813" cy="68"/>
            </a:xfrm>
          </p:grpSpPr>
          <p:cxnSp>
            <p:nvCxnSpPr>
              <p:cNvPr id="201" name="直接连接符 200"/>
              <p:cNvCxnSpPr/>
              <p:nvPr/>
            </p:nvCxnSpPr>
            <p:spPr>
              <a:xfrm flipV="1">
                <a:off x="1370402" y="7789759"/>
                <a:ext cx="304003" cy="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2" name="直接连接符 201"/>
              <p:cNvCxnSpPr/>
              <p:nvPr/>
            </p:nvCxnSpPr>
            <p:spPr>
              <a:xfrm flipV="1">
                <a:off x="1693815" y="7789827"/>
                <a:ext cx="158400" cy="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97" name="直接连接符 196"/>
            <p:cNvCxnSpPr/>
            <p:nvPr/>
          </p:nvCxnSpPr>
          <p:spPr>
            <a:xfrm flipV="1">
              <a:off x="3833089" y="7545302"/>
              <a:ext cx="0" cy="35202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8" name="直接连接符 197"/>
            <p:cNvCxnSpPr/>
            <p:nvPr/>
          </p:nvCxnSpPr>
          <p:spPr>
            <a:xfrm flipV="1">
              <a:off x="3529687" y="7545386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9" name="直接连接符 198"/>
            <p:cNvCxnSpPr/>
            <p:nvPr/>
          </p:nvCxnSpPr>
          <p:spPr>
            <a:xfrm flipV="1">
              <a:off x="4011645" y="7545852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直接连接符 199"/>
            <p:cNvCxnSpPr/>
            <p:nvPr/>
          </p:nvCxnSpPr>
          <p:spPr>
            <a:xfrm flipV="1">
              <a:off x="3852376" y="7545852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2" name="组合 181"/>
          <p:cNvGrpSpPr/>
          <p:nvPr/>
        </p:nvGrpSpPr>
        <p:grpSpPr>
          <a:xfrm>
            <a:off x="3848582" y="5215958"/>
            <a:ext cx="337246" cy="45719"/>
            <a:chOff x="3529050" y="7545302"/>
            <a:chExt cx="482595" cy="36550"/>
          </a:xfrm>
        </p:grpSpPr>
        <p:grpSp>
          <p:nvGrpSpPr>
            <p:cNvPr id="189" name="组合 188"/>
            <p:cNvGrpSpPr/>
            <p:nvPr/>
          </p:nvGrpSpPr>
          <p:grpSpPr>
            <a:xfrm>
              <a:off x="3529050" y="7545895"/>
              <a:ext cx="481813" cy="68"/>
              <a:chOff x="1370402" y="7789759"/>
              <a:chExt cx="481813" cy="68"/>
            </a:xfrm>
          </p:grpSpPr>
          <p:cxnSp>
            <p:nvCxnSpPr>
              <p:cNvPr id="194" name="直接连接符 193"/>
              <p:cNvCxnSpPr/>
              <p:nvPr/>
            </p:nvCxnSpPr>
            <p:spPr>
              <a:xfrm flipV="1">
                <a:off x="1370402" y="7789759"/>
                <a:ext cx="304003" cy="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5" name="直接连接符 194"/>
              <p:cNvCxnSpPr/>
              <p:nvPr/>
            </p:nvCxnSpPr>
            <p:spPr>
              <a:xfrm flipV="1">
                <a:off x="1693815" y="7789827"/>
                <a:ext cx="158400" cy="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90" name="直接连接符 189"/>
            <p:cNvCxnSpPr/>
            <p:nvPr/>
          </p:nvCxnSpPr>
          <p:spPr>
            <a:xfrm flipV="1">
              <a:off x="3833089" y="7545302"/>
              <a:ext cx="0" cy="35202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1" name="直接连接符 190"/>
            <p:cNvCxnSpPr/>
            <p:nvPr/>
          </p:nvCxnSpPr>
          <p:spPr>
            <a:xfrm flipV="1">
              <a:off x="3529687" y="7545386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2" name="直接连接符 191"/>
            <p:cNvCxnSpPr/>
            <p:nvPr/>
          </p:nvCxnSpPr>
          <p:spPr>
            <a:xfrm flipV="1">
              <a:off x="4011645" y="7545852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3" name="直接连接符 192"/>
            <p:cNvCxnSpPr/>
            <p:nvPr/>
          </p:nvCxnSpPr>
          <p:spPr>
            <a:xfrm flipV="1">
              <a:off x="3852376" y="7545852"/>
              <a:ext cx="0" cy="360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5" name="文本框 214"/>
          <p:cNvSpPr txBox="1"/>
          <p:nvPr/>
        </p:nvSpPr>
        <p:spPr>
          <a:xfrm>
            <a:off x="3265120" y="5730097"/>
            <a:ext cx="5985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800" dirty="0"/>
              <a:t>-  +  -   +</a:t>
            </a:r>
          </a:p>
        </p:txBody>
      </p:sp>
      <p:sp>
        <p:nvSpPr>
          <p:cNvPr id="216" name="文本框 215"/>
          <p:cNvSpPr txBox="1"/>
          <p:nvPr/>
        </p:nvSpPr>
        <p:spPr>
          <a:xfrm>
            <a:off x="3241428" y="5838649"/>
            <a:ext cx="6261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800" dirty="0"/>
              <a:t>0  0  5  5</a:t>
            </a:r>
          </a:p>
        </p:txBody>
      </p:sp>
      <p:sp>
        <p:nvSpPr>
          <p:cNvPr id="217" name="文本框 216"/>
          <p:cNvSpPr txBox="1"/>
          <p:nvPr/>
        </p:nvSpPr>
        <p:spPr>
          <a:xfrm>
            <a:off x="3745134" y="5730097"/>
            <a:ext cx="5985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800" dirty="0"/>
              <a:t>-  +  -   +</a:t>
            </a:r>
          </a:p>
        </p:txBody>
      </p:sp>
      <p:sp>
        <p:nvSpPr>
          <p:cNvPr id="218" name="文本框 217"/>
          <p:cNvSpPr txBox="1"/>
          <p:nvPr/>
        </p:nvSpPr>
        <p:spPr>
          <a:xfrm>
            <a:off x="3721444" y="5838649"/>
            <a:ext cx="6261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800" dirty="0"/>
              <a:t>0  0  5  5</a:t>
            </a:r>
          </a:p>
        </p:txBody>
      </p:sp>
      <p:grpSp>
        <p:nvGrpSpPr>
          <p:cNvPr id="219" name="组合 218"/>
          <p:cNvGrpSpPr/>
          <p:nvPr/>
        </p:nvGrpSpPr>
        <p:grpSpPr>
          <a:xfrm>
            <a:off x="2824073" y="6116274"/>
            <a:ext cx="3685609" cy="1152178"/>
            <a:chOff x="2916933" y="2648309"/>
            <a:chExt cx="3685609" cy="1152178"/>
          </a:xfrm>
        </p:grpSpPr>
        <p:sp>
          <p:nvSpPr>
            <p:cNvPr id="220" name="文本框 219"/>
            <p:cNvSpPr txBox="1"/>
            <p:nvPr/>
          </p:nvSpPr>
          <p:spPr>
            <a:xfrm>
              <a:off x="2916933" y="2712895"/>
              <a:ext cx="223343" cy="277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k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21" name="组合 220"/>
            <p:cNvGrpSpPr/>
            <p:nvPr/>
          </p:nvGrpSpPr>
          <p:grpSpPr>
            <a:xfrm>
              <a:off x="3128732" y="2648309"/>
              <a:ext cx="3473810" cy="1152178"/>
              <a:chOff x="3107468" y="2435662"/>
              <a:chExt cx="3473810" cy="1152178"/>
            </a:xfrm>
          </p:grpSpPr>
          <p:grpSp>
            <p:nvGrpSpPr>
              <p:cNvPr id="222" name="组合 221"/>
              <p:cNvGrpSpPr/>
              <p:nvPr/>
            </p:nvGrpSpPr>
            <p:grpSpPr>
              <a:xfrm>
                <a:off x="3107468" y="2435662"/>
                <a:ext cx="3305891" cy="1152178"/>
                <a:chOff x="3008226" y="6082739"/>
                <a:chExt cx="2483765" cy="865646"/>
              </a:xfrm>
            </p:grpSpPr>
            <p:grpSp>
              <p:nvGrpSpPr>
                <p:cNvPr id="223" name="组合 222"/>
                <p:cNvGrpSpPr/>
                <p:nvPr/>
              </p:nvGrpSpPr>
              <p:grpSpPr>
                <a:xfrm>
                  <a:off x="3008226" y="6082739"/>
                  <a:ext cx="2483765" cy="782145"/>
                  <a:chOff x="4337693" y="5083312"/>
                  <a:chExt cx="2483764" cy="782146"/>
                </a:xfrm>
              </p:grpSpPr>
              <p:grpSp>
                <p:nvGrpSpPr>
                  <p:cNvPr id="225" name="组合 224"/>
                  <p:cNvGrpSpPr/>
                  <p:nvPr/>
                </p:nvGrpSpPr>
                <p:grpSpPr>
                  <a:xfrm>
                    <a:off x="4337693" y="5208791"/>
                    <a:ext cx="165985" cy="656667"/>
                    <a:chOff x="-531071" y="6032852"/>
                    <a:chExt cx="283468" cy="1153211"/>
                  </a:xfrm>
                </p:grpSpPr>
                <p:sp>
                  <p:nvSpPr>
                    <p:cNvPr id="231" name="文本框 230"/>
                    <p:cNvSpPr txBox="1"/>
                    <p:nvPr/>
                  </p:nvSpPr>
                  <p:spPr>
                    <a:xfrm rot="16200000">
                      <a:off x="-647920" y="6149701"/>
                      <a:ext cx="510134" cy="27643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 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2" name="文本框 231"/>
                    <p:cNvSpPr txBox="1"/>
                    <p:nvPr/>
                  </p:nvSpPr>
                  <p:spPr>
                    <a:xfrm rot="16200000">
                      <a:off x="-732229" y="6701436"/>
                      <a:ext cx="692820" cy="2764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GPX4  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226" name="组合 225"/>
                  <p:cNvGrpSpPr/>
                  <p:nvPr/>
                </p:nvGrpSpPr>
                <p:grpSpPr>
                  <a:xfrm>
                    <a:off x="4664033" y="5083312"/>
                    <a:ext cx="2157424" cy="161866"/>
                    <a:chOff x="525865" y="1948883"/>
                    <a:chExt cx="2871534" cy="215443"/>
                  </a:xfrm>
                </p:grpSpPr>
                <p:sp>
                  <p:nvSpPr>
                    <p:cNvPr id="227" name="文本框 226"/>
                    <p:cNvSpPr txBox="1"/>
                    <p:nvPr/>
                  </p:nvSpPr>
                  <p:spPr>
                    <a:xfrm>
                      <a:off x="948080" y="1960196"/>
                      <a:ext cx="536439" cy="19585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8" name="文本框 227"/>
                    <p:cNvSpPr txBox="1"/>
                    <p:nvPr/>
                  </p:nvSpPr>
                  <p:spPr>
                    <a:xfrm>
                      <a:off x="2410260" y="1948883"/>
                      <a:ext cx="987139" cy="21544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mg/ml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229" name="直接连接符 228"/>
                    <p:cNvCxnSpPr/>
                    <p:nvPr/>
                  </p:nvCxnSpPr>
                  <p:spPr>
                    <a:xfrm>
                      <a:off x="525865" y="2126730"/>
                      <a:ext cx="1149984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0" name="直接连接符 229"/>
                    <p:cNvCxnSpPr/>
                    <p:nvPr/>
                  </p:nvCxnSpPr>
                  <p:spPr>
                    <a:xfrm>
                      <a:off x="2087885" y="2126779"/>
                      <a:ext cx="1197900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224" name="文本框 223"/>
                <p:cNvSpPr txBox="1"/>
                <p:nvPr/>
              </p:nvSpPr>
              <p:spPr>
                <a:xfrm>
                  <a:off x="3224652" y="6786519"/>
                  <a:ext cx="1176435" cy="161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defRPr/>
                  </a:pPr>
                  <a:r>
                    <a:rPr lang="en-US" altLang="zh-CN" sz="8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rPr>
                    <a:t>A549        H1975         H358</a:t>
                  </a:r>
                  <a:endParaRPr lang="zh-CN" altLang="en-US" sz="800" dirty="0">
                    <a:solidFill>
                      <a:prstClr val="black"/>
                    </a:solidFill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33" name="文本框 232"/>
              <p:cNvSpPr txBox="1"/>
              <p:nvPr/>
            </p:nvSpPr>
            <p:spPr>
              <a:xfrm>
                <a:off x="3240141" y="3238756"/>
                <a:ext cx="816831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dirty="0" err="1">
                    <a:solidFill>
                      <a:srgbClr val="00FF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Liperfluo</a:t>
                </a:r>
                <a:endParaRPr lang="zh-CN" altLang="en-US" sz="800" dirty="0"/>
              </a:p>
            </p:txBody>
          </p:sp>
          <p:sp>
            <p:nvSpPr>
              <p:cNvPr id="234" name="文本框 233"/>
              <p:cNvSpPr txBox="1"/>
              <p:nvPr/>
            </p:nvSpPr>
            <p:spPr>
              <a:xfrm>
                <a:off x="5015443" y="3372378"/>
                <a:ext cx="156583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altLang="zh-CN" sz="800" dirty="0">
                    <a:solidFill>
                      <a:prstClr val="black"/>
                    </a:solidFill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A549        H1975         H358</a:t>
                </a:r>
                <a:endParaRPr lang="zh-CN" altLang="en-US" sz="8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39" name="组合 238"/>
          <p:cNvGrpSpPr/>
          <p:nvPr/>
        </p:nvGrpSpPr>
        <p:grpSpPr>
          <a:xfrm>
            <a:off x="4233563" y="4675112"/>
            <a:ext cx="2082639" cy="1091632"/>
            <a:chOff x="459764" y="1706199"/>
            <a:chExt cx="2161533" cy="1229193"/>
          </a:xfrm>
        </p:grpSpPr>
        <p:grpSp>
          <p:nvGrpSpPr>
            <p:cNvPr id="244" name="组合 243"/>
            <p:cNvGrpSpPr/>
            <p:nvPr/>
          </p:nvGrpSpPr>
          <p:grpSpPr>
            <a:xfrm>
              <a:off x="1059256" y="2356705"/>
              <a:ext cx="1009368" cy="574250"/>
              <a:chOff x="5487160" y="1090613"/>
              <a:chExt cx="1755872" cy="715328"/>
            </a:xfrm>
          </p:grpSpPr>
          <p:sp>
            <p:nvSpPr>
              <p:cNvPr id="252" name="矩形 251"/>
              <p:cNvSpPr/>
              <p:nvPr/>
            </p:nvSpPr>
            <p:spPr>
              <a:xfrm>
                <a:off x="5487160" y="1090613"/>
                <a:ext cx="810955" cy="29556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8470"/>
                <a:endParaRPr lang="zh-CN" altLang="en-US" sz="800">
                  <a:solidFill>
                    <a:prstClr val="white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54" name="矩形 253"/>
              <p:cNvSpPr/>
              <p:nvPr/>
            </p:nvSpPr>
            <p:spPr>
              <a:xfrm>
                <a:off x="6437742" y="1460997"/>
                <a:ext cx="805290" cy="3449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8470"/>
                <a:endParaRPr lang="zh-CN" altLang="en-US" sz="800">
                  <a:solidFill>
                    <a:prstClr val="white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55" name="矩形 254"/>
              <p:cNvSpPr/>
              <p:nvPr/>
            </p:nvSpPr>
            <p:spPr>
              <a:xfrm>
                <a:off x="5487162" y="1457434"/>
                <a:ext cx="806371" cy="34850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8470"/>
                <a:endParaRPr lang="zh-CN" altLang="en-US" sz="800">
                  <a:solidFill>
                    <a:prstClr val="white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45" name="文本框 244"/>
            <p:cNvSpPr txBox="1"/>
            <p:nvPr/>
          </p:nvSpPr>
          <p:spPr>
            <a:xfrm>
              <a:off x="459764" y="2380923"/>
              <a:ext cx="812679" cy="220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847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SLC7A11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46" name="文本框 245"/>
            <p:cNvSpPr txBox="1"/>
            <p:nvPr/>
          </p:nvSpPr>
          <p:spPr>
            <a:xfrm>
              <a:off x="604807" y="2714853"/>
              <a:ext cx="615682" cy="220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847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β-actin 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47" name="文本框 246"/>
            <p:cNvSpPr txBox="1"/>
            <p:nvPr/>
          </p:nvSpPr>
          <p:spPr>
            <a:xfrm rot="18840740">
              <a:off x="1040124" y="2088943"/>
              <a:ext cx="391841" cy="245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847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EV 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48" name="文本框 247"/>
            <p:cNvSpPr txBox="1"/>
            <p:nvPr/>
          </p:nvSpPr>
          <p:spPr>
            <a:xfrm rot="18840740">
              <a:off x="1231617" y="1969826"/>
              <a:ext cx="750859" cy="223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847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SLC7A11 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49" name="矩形 248"/>
            <p:cNvSpPr/>
            <p:nvPr/>
          </p:nvSpPr>
          <p:spPr>
            <a:xfrm>
              <a:off x="2158881" y="2356705"/>
              <a:ext cx="459772" cy="23441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8470"/>
              <a:endParaRPr lang="zh-CN" altLang="en-US" sz="800">
                <a:solidFill>
                  <a:prstClr val="white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50" name="矩形 249"/>
            <p:cNvSpPr/>
            <p:nvPr/>
          </p:nvSpPr>
          <p:spPr>
            <a:xfrm>
              <a:off x="2158881" y="2656902"/>
              <a:ext cx="462416" cy="274054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8470"/>
              <a:endParaRPr lang="zh-CN" altLang="en-US" sz="800">
                <a:solidFill>
                  <a:prstClr val="white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240" name="文本框 239"/>
          <p:cNvSpPr txBox="1"/>
          <p:nvPr/>
        </p:nvSpPr>
        <p:spPr>
          <a:xfrm rot="18840740">
            <a:off x="5334189" y="5002480"/>
            <a:ext cx="347990" cy="23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8470"/>
            <a:r>
              <a:rPr lang="en-US" altLang="zh-CN" sz="8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EV </a:t>
            </a:r>
            <a:endParaRPr lang="zh-CN" altLang="en-US" sz="80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41" name="文本框 240"/>
          <p:cNvSpPr txBox="1"/>
          <p:nvPr/>
        </p:nvSpPr>
        <p:spPr>
          <a:xfrm rot="18840740">
            <a:off x="5525483" y="4881649"/>
            <a:ext cx="711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8470"/>
            <a:r>
              <a:rPr lang="en-US" altLang="zh-CN" sz="8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SLC7A11 </a:t>
            </a:r>
            <a:endParaRPr lang="zh-CN" altLang="en-US" sz="80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42" name="文本框 241"/>
          <p:cNvSpPr txBox="1"/>
          <p:nvPr/>
        </p:nvSpPr>
        <p:spPr>
          <a:xfrm rot="18840740">
            <a:off x="5822392" y="5004159"/>
            <a:ext cx="347990" cy="23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8470"/>
            <a:r>
              <a:rPr lang="en-US" altLang="zh-CN" sz="8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EV </a:t>
            </a:r>
            <a:endParaRPr lang="zh-CN" altLang="en-US" sz="80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43" name="文本框 242"/>
          <p:cNvSpPr txBox="1"/>
          <p:nvPr/>
        </p:nvSpPr>
        <p:spPr>
          <a:xfrm rot="18840740">
            <a:off x="6013440" y="4882744"/>
            <a:ext cx="712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8470"/>
            <a:r>
              <a:rPr lang="en-US" altLang="zh-CN" sz="8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SLC7A11 </a:t>
            </a:r>
            <a:endParaRPr lang="zh-CN" altLang="en-US" sz="80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61" name="文本框 260"/>
          <p:cNvSpPr txBox="1"/>
          <p:nvPr/>
        </p:nvSpPr>
        <p:spPr>
          <a:xfrm>
            <a:off x="4864382" y="5737778"/>
            <a:ext cx="1749180" cy="215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8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A549        H1975        H358</a:t>
            </a:r>
            <a:endParaRPr lang="zh-CN" altLang="en-US" sz="80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62" name="文本框 261"/>
          <p:cNvSpPr txBox="1"/>
          <p:nvPr/>
        </p:nvSpPr>
        <p:spPr>
          <a:xfrm>
            <a:off x="4348746" y="4778657"/>
            <a:ext cx="245677" cy="277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1" name="组合 390"/>
          <p:cNvGrpSpPr/>
          <p:nvPr/>
        </p:nvGrpSpPr>
        <p:grpSpPr>
          <a:xfrm>
            <a:off x="143936" y="1836731"/>
            <a:ext cx="2648199" cy="1579443"/>
            <a:chOff x="72755" y="453954"/>
            <a:chExt cx="2132951" cy="1301897"/>
          </a:xfrm>
        </p:grpSpPr>
        <p:grpSp>
          <p:nvGrpSpPr>
            <p:cNvPr id="263" name="组合 262"/>
            <p:cNvGrpSpPr/>
            <p:nvPr/>
          </p:nvGrpSpPr>
          <p:grpSpPr>
            <a:xfrm rot="5400000">
              <a:off x="556324" y="106468"/>
              <a:ext cx="1238072" cy="2060693"/>
              <a:chOff x="327249" y="777669"/>
              <a:chExt cx="1238071" cy="1548228"/>
            </a:xfrm>
          </p:grpSpPr>
          <p:grpSp>
            <p:nvGrpSpPr>
              <p:cNvPr id="264" name="组合 263"/>
              <p:cNvGrpSpPr/>
              <p:nvPr/>
            </p:nvGrpSpPr>
            <p:grpSpPr>
              <a:xfrm>
                <a:off x="327249" y="777669"/>
                <a:ext cx="1238071" cy="1548228"/>
                <a:chOff x="638176" y="753613"/>
                <a:chExt cx="1990457" cy="3032162"/>
              </a:xfrm>
            </p:grpSpPr>
            <p:pic>
              <p:nvPicPr>
                <p:cNvPr id="267" name="图片 266"/>
                <p:cNvPicPr>
                  <a:picLocks noChangeAspect="1"/>
                </p:cNvPicPr>
                <p:nvPr/>
              </p:nvPicPr>
              <p:blipFill rotWithShape="1">
                <a:blip r:embed="rId23"/>
                <a:srcRect t="1538" r="2975" b="-12608"/>
                <a:stretch>
                  <a:fillRect/>
                </a:stretch>
              </p:blipFill>
              <p:spPr>
                <a:xfrm rot="16200000">
                  <a:off x="460586" y="1589919"/>
                  <a:ext cx="2463632" cy="1586844"/>
                </a:xfrm>
                <a:prstGeom prst="rect">
                  <a:avLst/>
                </a:prstGeom>
              </p:spPr>
            </p:pic>
            <p:sp>
              <p:nvSpPr>
                <p:cNvPr id="268" name="文本框 267"/>
                <p:cNvSpPr txBox="1"/>
                <p:nvPr/>
              </p:nvSpPr>
              <p:spPr>
                <a:xfrm rot="16200000">
                  <a:off x="-410950" y="2056787"/>
                  <a:ext cx="2383757" cy="2855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A549                H1975            H358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69" name="组合 268"/>
                <p:cNvGrpSpPr/>
                <p:nvPr/>
              </p:nvGrpSpPr>
              <p:grpSpPr>
                <a:xfrm>
                  <a:off x="1071588" y="3458180"/>
                  <a:ext cx="1278649" cy="327595"/>
                  <a:chOff x="2956232" y="1183612"/>
                  <a:chExt cx="873342" cy="223751"/>
                </a:xfrm>
              </p:grpSpPr>
              <p:sp>
                <p:nvSpPr>
                  <p:cNvPr id="271" name="文本框 270"/>
                  <p:cNvSpPr txBox="1"/>
                  <p:nvPr/>
                </p:nvSpPr>
                <p:spPr>
                  <a:xfrm rot="10971034">
                    <a:off x="2956232" y="1190842"/>
                    <a:ext cx="266149" cy="2165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72" name="文本框 271"/>
                  <p:cNvSpPr txBox="1"/>
                  <p:nvPr/>
                </p:nvSpPr>
                <p:spPr>
                  <a:xfrm rot="10800000">
                    <a:off x="3106747" y="1183612"/>
                    <a:ext cx="722827" cy="2165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5</a:t>
                    </a:r>
                    <a:r>
                      <a: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mg/ml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70" name="文本框 269"/>
                <p:cNvSpPr txBox="1"/>
                <p:nvPr/>
              </p:nvSpPr>
              <p:spPr>
                <a:xfrm rot="16200000">
                  <a:off x="1888038" y="1147838"/>
                  <a:ext cx="1134819" cy="34637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800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GPX4/</a:t>
                  </a:r>
                  <a:r>
                    <a:rPr lang="en-US" altLang="zh-CN" sz="800" dirty="0">
                      <a:solidFill>
                        <a:srgbClr val="0000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DAPI 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65" name="文本框 264"/>
              <p:cNvSpPr txBox="1"/>
              <p:nvPr/>
            </p:nvSpPr>
            <p:spPr>
              <a:xfrm rot="16200000">
                <a:off x="1184289" y="974404"/>
                <a:ext cx="247134" cy="1540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 </a:t>
                </a:r>
                <a:r>
                  <a:rPr lang="el-GR" altLang="zh-CN" sz="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US" altLang="zh-CN" sz="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endParaRPr lang="zh-CN" altLang="en-US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66" name="直接连接符 265"/>
              <p:cNvCxnSpPr/>
              <p:nvPr/>
            </p:nvCxnSpPr>
            <p:spPr>
              <a:xfrm rot="16200000" flipH="1" flipV="1">
                <a:off x="1288305" y="1059228"/>
                <a:ext cx="96042" cy="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3" name="文本框 272"/>
            <p:cNvSpPr txBox="1"/>
            <p:nvPr/>
          </p:nvSpPr>
          <p:spPr>
            <a:xfrm>
              <a:off x="72755" y="453954"/>
              <a:ext cx="208830" cy="277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94" name="文本框 393"/>
          <p:cNvSpPr txBox="1"/>
          <p:nvPr/>
        </p:nvSpPr>
        <p:spPr>
          <a:xfrm>
            <a:off x="553683" y="1356559"/>
            <a:ext cx="5833095" cy="277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Fig S2 Huaier Induces </a:t>
            </a:r>
            <a:r>
              <a:rPr lang="en-US" altLang="zh-CN" sz="1200" b="1" kern="100" dirty="0">
                <a:latin typeface="Arial" panose="020B0604020202020204" pitchFamily="34" charset="0"/>
                <a:cs typeface="Times New Roman" panose="02020603050405020304" pitchFamily="18" charset="0"/>
              </a:rPr>
              <a:t>Ferroptosis of NSCLC cells via SLC7A11/</a:t>
            </a:r>
            <a:r>
              <a:rPr lang="en-US" altLang="zh-CN" sz="1200" b="1" kern="100" dirty="0">
                <a:latin typeface="Arial" panose="020B0604020202020204" pitchFamily="34" charset="0"/>
                <a:cs typeface="Arial" panose="020B0604020202020204" pitchFamily="34" charset="0"/>
              </a:rPr>
              <a:t>GPX4 Axle</a:t>
            </a:r>
            <a:endParaRPr lang="en-US" altLang="zh-C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" name="文本框 285"/>
          <p:cNvSpPr txBox="1"/>
          <p:nvPr/>
        </p:nvSpPr>
        <p:spPr>
          <a:xfrm>
            <a:off x="4141470" y="5822950"/>
            <a:ext cx="578485" cy="213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800" dirty="0" err="1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ea"/>
              </a:rPr>
              <a:t>(mg/ml)</a:t>
            </a:r>
          </a:p>
        </p:txBody>
      </p:sp>
      <p:grpSp>
        <p:nvGrpSpPr>
          <p:cNvPr id="413" name="组合 412"/>
          <p:cNvGrpSpPr/>
          <p:nvPr/>
        </p:nvGrpSpPr>
        <p:grpSpPr>
          <a:xfrm>
            <a:off x="4145287" y="1824348"/>
            <a:ext cx="2687313" cy="1531741"/>
            <a:chOff x="4145287" y="1891030"/>
            <a:chExt cx="2687313" cy="1531741"/>
          </a:xfrm>
        </p:grpSpPr>
        <p:graphicFrame>
          <p:nvGraphicFramePr>
            <p:cNvPr id="302" name="对象 301"/>
            <p:cNvGraphicFramePr>
              <a:graphicFrameLocks noChangeAspect="1"/>
            </p:cNvGraphicFramePr>
            <p:nvPr/>
          </p:nvGraphicFramePr>
          <p:xfrm>
            <a:off x="4360863" y="2012957"/>
            <a:ext cx="2471737" cy="1381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24" imgW="2486025" imgH="1390650" progId="Prism9.Document">
                    <p:embed/>
                  </p:oleObj>
                </mc:Choice>
                <mc:Fallback>
                  <p:oleObj name="Prism 9" r:id="rId24" imgW="2486025" imgH="1390650" progId="Prism9.Document">
                    <p:embed/>
                    <p:pic>
                      <p:nvPicPr>
                        <p:cNvPr id="0" name="对象 301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4360863" y="2012957"/>
                          <a:ext cx="2471737" cy="13811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04" name="组合 303"/>
            <p:cNvGrpSpPr/>
            <p:nvPr/>
          </p:nvGrpSpPr>
          <p:grpSpPr>
            <a:xfrm>
              <a:off x="4683637" y="1975523"/>
              <a:ext cx="1149461" cy="218023"/>
              <a:chOff x="6041869" y="3049856"/>
              <a:chExt cx="1284294" cy="339051"/>
            </a:xfrm>
          </p:grpSpPr>
          <p:sp>
            <p:nvSpPr>
              <p:cNvPr id="369" name="文本框 368"/>
              <p:cNvSpPr txBox="1"/>
              <p:nvPr/>
            </p:nvSpPr>
            <p:spPr>
              <a:xfrm>
                <a:off x="6041869" y="3053867"/>
                <a:ext cx="476775" cy="335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A549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0" name="文本框 369"/>
              <p:cNvSpPr txBox="1"/>
              <p:nvPr/>
            </p:nvSpPr>
            <p:spPr>
              <a:xfrm>
                <a:off x="6404733" y="3052441"/>
                <a:ext cx="546624" cy="335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H1975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1" name="文本框 370"/>
              <p:cNvSpPr txBox="1"/>
              <p:nvPr/>
            </p:nvSpPr>
            <p:spPr>
              <a:xfrm>
                <a:off x="6844016" y="3049856"/>
                <a:ext cx="482147" cy="335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H358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2" name="矩形 371"/>
              <p:cNvSpPr/>
              <p:nvPr/>
            </p:nvSpPr>
            <p:spPr>
              <a:xfrm>
                <a:off x="6070106" y="3194855"/>
                <a:ext cx="45719" cy="45719"/>
              </a:xfrm>
              <a:prstGeom prst="rect">
                <a:avLst/>
              </a:prstGeom>
              <a:solidFill>
                <a:srgbClr val="FFE0E0"/>
              </a:solidFill>
              <a:ln>
                <a:solidFill>
                  <a:srgbClr val="FFE0E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3" name="矩形 372"/>
              <p:cNvSpPr/>
              <p:nvPr/>
            </p:nvSpPr>
            <p:spPr>
              <a:xfrm>
                <a:off x="6430942" y="3194855"/>
                <a:ext cx="45719" cy="45719"/>
              </a:xfrm>
              <a:prstGeom prst="rect">
                <a:avLst/>
              </a:prstGeom>
              <a:solidFill>
                <a:srgbClr val="CCF9E8"/>
              </a:solidFill>
              <a:ln>
                <a:solidFill>
                  <a:srgbClr val="CCF9E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4" name="矩形 373"/>
              <p:cNvSpPr/>
              <p:nvPr/>
            </p:nvSpPr>
            <p:spPr>
              <a:xfrm>
                <a:off x="6873314" y="3192527"/>
                <a:ext cx="45720" cy="45719"/>
              </a:xfrm>
              <a:prstGeom prst="rect">
                <a:avLst/>
              </a:prstGeom>
              <a:solidFill>
                <a:srgbClr val="EECCF9"/>
              </a:solidFill>
              <a:ln>
                <a:solidFill>
                  <a:srgbClr val="EECCF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3" name="文本框 302"/>
            <p:cNvSpPr txBox="1"/>
            <p:nvPr/>
          </p:nvSpPr>
          <p:spPr>
            <a:xfrm rot="16200000">
              <a:off x="3841173" y="2391251"/>
              <a:ext cx="1064908" cy="338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Concentration of </a:t>
              </a:r>
            </a:p>
            <a:p>
              <a:pPr algn="ct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Glutamate (mmol/l)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3" name="文本框 322"/>
            <p:cNvSpPr txBox="1"/>
            <p:nvPr/>
          </p:nvSpPr>
          <p:spPr>
            <a:xfrm>
              <a:off x="4579067" y="2520126"/>
              <a:ext cx="1147233" cy="216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12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dirty="0"/>
                <a:t>Cell supernatant</a:t>
              </a:r>
              <a:endParaRPr lang="zh-CN" altLang="en-US" sz="800" dirty="0"/>
            </a:p>
          </p:txBody>
        </p:sp>
        <p:cxnSp>
          <p:nvCxnSpPr>
            <p:cNvPr id="324" name="直接连接符 323"/>
            <p:cNvCxnSpPr/>
            <p:nvPr/>
          </p:nvCxnSpPr>
          <p:spPr>
            <a:xfrm>
              <a:off x="4762297" y="2704233"/>
              <a:ext cx="74058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6" name="文本框 305"/>
            <p:cNvSpPr txBox="1"/>
            <p:nvPr/>
          </p:nvSpPr>
          <p:spPr>
            <a:xfrm>
              <a:off x="5709863" y="2064767"/>
              <a:ext cx="74571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2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dirty="0"/>
                <a:t>Intracellular </a:t>
              </a:r>
              <a:endParaRPr lang="zh-CN" altLang="en-US" sz="800" dirty="0"/>
            </a:p>
          </p:txBody>
        </p:sp>
        <p:grpSp>
          <p:nvGrpSpPr>
            <p:cNvPr id="109" name="组合 108"/>
            <p:cNvGrpSpPr/>
            <p:nvPr/>
          </p:nvGrpSpPr>
          <p:grpSpPr>
            <a:xfrm>
              <a:off x="6211358" y="2350461"/>
              <a:ext cx="338572" cy="216789"/>
              <a:chOff x="6051555" y="2549428"/>
              <a:chExt cx="297489" cy="216789"/>
            </a:xfrm>
          </p:grpSpPr>
          <p:grpSp>
            <p:nvGrpSpPr>
              <p:cNvPr id="316" name="组合 315"/>
              <p:cNvGrpSpPr/>
              <p:nvPr/>
            </p:nvGrpSpPr>
            <p:grpSpPr>
              <a:xfrm>
                <a:off x="6118942" y="2658454"/>
                <a:ext cx="96224" cy="33416"/>
                <a:chOff x="2937949" y="2523253"/>
                <a:chExt cx="105672" cy="36000"/>
              </a:xfrm>
            </p:grpSpPr>
            <p:cxnSp>
              <p:nvCxnSpPr>
                <p:cNvPr id="363" name="直接连接符 362"/>
                <p:cNvCxnSpPr/>
                <p:nvPr/>
              </p:nvCxnSpPr>
              <p:spPr>
                <a:xfrm flipV="1">
                  <a:off x="2938007" y="2524634"/>
                  <a:ext cx="105096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64" name="直接连接符 363"/>
                <p:cNvCxnSpPr/>
                <p:nvPr/>
              </p:nvCxnSpPr>
              <p:spPr>
                <a:xfrm flipV="1">
                  <a:off x="3043621" y="2523253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65" name="直接连接符 364"/>
                <p:cNvCxnSpPr/>
                <p:nvPr/>
              </p:nvCxnSpPr>
              <p:spPr>
                <a:xfrm flipV="1">
                  <a:off x="2937949" y="2523253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7" name="文本框 316"/>
              <p:cNvSpPr txBox="1"/>
              <p:nvPr/>
            </p:nvSpPr>
            <p:spPr>
              <a:xfrm>
                <a:off x="6051555" y="2549428"/>
                <a:ext cx="297489" cy="216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**</a:t>
                </a:r>
              </a:p>
            </p:txBody>
          </p:sp>
        </p:grpSp>
        <p:cxnSp>
          <p:nvCxnSpPr>
            <p:cNvPr id="337" name="直接连接符 336"/>
            <p:cNvCxnSpPr/>
            <p:nvPr/>
          </p:nvCxnSpPr>
          <p:spPr>
            <a:xfrm>
              <a:off x="5696139" y="2241626"/>
              <a:ext cx="76083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38" name="文本框 337"/>
            <p:cNvSpPr txBox="1"/>
            <p:nvPr/>
          </p:nvSpPr>
          <p:spPr>
            <a:xfrm>
              <a:off x="4145287" y="1891030"/>
              <a:ext cx="223520" cy="278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" name="文本框 283"/>
            <p:cNvSpPr txBox="1"/>
            <p:nvPr/>
          </p:nvSpPr>
          <p:spPr>
            <a:xfrm>
              <a:off x="5152683" y="3207327"/>
              <a:ext cx="8629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dirty="0"/>
                <a:t>Huaier </a:t>
              </a:r>
              <a:r>
                <a:rPr lang="en-US" altLang="zh-CN" sz="800" dirty="0">
                  <a:ea typeface="等线" panose="02010600030101010101" pitchFamily="2" charset="-122"/>
                  <a:sym typeface="+mn-ea"/>
                </a:rPr>
                <a:t>(mg/ml)</a:t>
              </a:r>
              <a:endParaRPr lang="zh-CN" altLang="en-US" sz="800" dirty="0"/>
            </a:p>
          </p:txBody>
        </p:sp>
        <p:grpSp>
          <p:nvGrpSpPr>
            <p:cNvPr id="119" name="组合 118"/>
            <p:cNvGrpSpPr/>
            <p:nvPr/>
          </p:nvGrpSpPr>
          <p:grpSpPr>
            <a:xfrm>
              <a:off x="5936473" y="2464879"/>
              <a:ext cx="338572" cy="216789"/>
              <a:chOff x="6066199" y="2549428"/>
              <a:chExt cx="297489" cy="216789"/>
            </a:xfrm>
          </p:grpSpPr>
          <p:grpSp>
            <p:nvGrpSpPr>
              <p:cNvPr id="171" name="组合 170"/>
              <p:cNvGrpSpPr/>
              <p:nvPr/>
            </p:nvGrpSpPr>
            <p:grpSpPr>
              <a:xfrm>
                <a:off x="6118942" y="2658454"/>
                <a:ext cx="96224" cy="33416"/>
                <a:chOff x="2937949" y="2523253"/>
                <a:chExt cx="105672" cy="36000"/>
              </a:xfrm>
            </p:grpSpPr>
            <p:cxnSp>
              <p:nvCxnSpPr>
                <p:cNvPr id="276" name="直接连接符 275"/>
                <p:cNvCxnSpPr/>
                <p:nvPr/>
              </p:nvCxnSpPr>
              <p:spPr>
                <a:xfrm flipV="1">
                  <a:off x="2938007" y="2524634"/>
                  <a:ext cx="105096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9" name="直接连接符 288"/>
                <p:cNvCxnSpPr/>
                <p:nvPr/>
              </p:nvCxnSpPr>
              <p:spPr>
                <a:xfrm flipV="1">
                  <a:off x="3043621" y="2523253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0" name="直接连接符 299"/>
                <p:cNvCxnSpPr/>
                <p:nvPr/>
              </p:nvCxnSpPr>
              <p:spPr>
                <a:xfrm flipV="1">
                  <a:off x="2937949" y="2523253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4" name="文本框 273"/>
              <p:cNvSpPr txBox="1"/>
              <p:nvPr/>
            </p:nvSpPr>
            <p:spPr>
              <a:xfrm>
                <a:off x="6066199" y="2549428"/>
                <a:ext cx="297489" cy="216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</p:grpSp>
        <p:grpSp>
          <p:nvGrpSpPr>
            <p:cNvPr id="301" name="组合 300"/>
            <p:cNvGrpSpPr/>
            <p:nvPr/>
          </p:nvGrpSpPr>
          <p:grpSpPr>
            <a:xfrm>
              <a:off x="5604508" y="2187622"/>
              <a:ext cx="338572" cy="216789"/>
              <a:chOff x="6038807" y="2546780"/>
              <a:chExt cx="297489" cy="216789"/>
            </a:xfrm>
          </p:grpSpPr>
          <p:grpSp>
            <p:nvGrpSpPr>
              <p:cNvPr id="305" name="组合 304"/>
              <p:cNvGrpSpPr/>
              <p:nvPr/>
            </p:nvGrpSpPr>
            <p:grpSpPr>
              <a:xfrm>
                <a:off x="6118942" y="2658454"/>
                <a:ext cx="96224" cy="33416"/>
                <a:chOff x="2937949" y="2523253"/>
                <a:chExt cx="105672" cy="36000"/>
              </a:xfrm>
            </p:grpSpPr>
            <p:cxnSp>
              <p:nvCxnSpPr>
                <p:cNvPr id="377" name="直接连接符 376"/>
                <p:cNvCxnSpPr/>
                <p:nvPr/>
              </p:nvCxnSpPr>
              <p:spPr>
                <a:xfrm flipV="1">
                  <a:off x="2938007" y="2524634"/>
                  <a:ext cx="105096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88" name="直接连接符 387"/>
                <p:cNvCxnSpPr/>
                <p:nvPr/>
              </p:nvCxnSpPr>
              <p:spPr>
                <a:xfrm flipV="1">
                  <a:off x="3043621" y="2523253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93" name="直接连接符 392"/>
                <p:cNvCxnSpPr/>
                <p:nvPr/>
              </p:nvCxnSpPr>
              <p:spPr>
                <a:xfrm flipV="1">
                  <a:off x="2937949" y="2523253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6" name="文本框 375"/>
              <p:cNvSpPr txBox="1"/>
              <p:nvPr/>
            </p:nvSpPr>
            <p:spPr>
              <a:xfrm>
                <a:off x="6038807" y="2546780"/>
                <a:ext cx="297489" cy="216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***</a:t>
                </a:r>
              </a:p>
            </p:txBody>
          </p:sp>
        </p:grpSp>
        <p:grpSp>
          <p:nvGrpSpPr>
            <p:cNvPr id="395" name="组合 394"/>
            <p:cNvGrpSpPr/>
            <p:nvPr/>
          </p:nvGrpSpPr>
          <p:grpSpPr>
            <a:xfrm>
              <a:off x="5321688" y="2657543"/>
              <a:ext cx="338572" cy="216789"/>
              <a:chOff x="6066199" y="2549428"/>
              <a:chExt cx="297489" cy="216789"/>
            </a:xfrm>
          </p:grpSpPr>
          <p:grpSp>
            <p:nvGrpSpPr>
              <p:cNvPr id="396" name="组合 395"/>
              <p:cNvGrpSpPr/>
              <p:nvPr/>
            </p:nvGrpSpPr>
            <p:grpSpPr>
              <a:xfrm>
                <a:off x="6118942" y="2658454"/>
                <a:ext cx="96224" cy="33416"/>
                <a:chOff x="2937949" y="2523253"/>
                <a:chExt cx="105672" cy="36000"/>
              </a:xfrm>
            </p:grpSpPr>
            <p:cxnSp>
              <p:nvCxnSpPr>
                <p:cNvPr id="398" name="直接连接符 397"/>
                <p:cNvCxnSpPr/>
                <p:nvPr/>
              </p:nvCxnSpPr>
              <p:spPr>
                <a:xfrm flipV="1">
                  <a:off x="2938007" y="2524634"/>
                  <a:ext cx="105096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99" name="直接连接符 398"/>
                <p:cNvCxnSpPr/>
                <p:nvPr/>
              </p:nvCxnSpPr>
              <p:spPr>
                <a:xfrm flipV="1">
                  <a:off x="3043621" y="2523253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00" name="直接连接符 399"/>
                <p:cNvCxnSpPr/>
                <p:nvPr/>
              </p:nvCxnSpPr>
              <p:spPr>
                <a:xfrm flipV="1">
                  <a:off x="2937949" y="2523253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7" name="文本框 396"/>
              <p:cNvSpPr txBox="1"/>
              <p:nvPr/>
            </p:nvSpPr>
            <p:spPr>
              <a:xfrm>
                <a:off x="6066199" y="2549428"/>
                <a:ext cx="297489" cy="216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</p:grpSp>
        <p:grpSp>
          <p:nvGrpSpPr>
            <p:cNvPr id="401" name="组合 400"/>
            <p:cNvGrpSpPr/>
            <p:nvPr/>
          </p:nvGrpSpPr>
          <p:grpSpPr>
            <a:xfrm>
              <a:off x="5017418" y="2658906"/>
              <a:ext cx="338572" cy="216789"/>
              <a:chOff x="6066199" y="2549428"/>
              <a:chExt cx="297489" cy="216789"/>
            </a:xfrm>
          </p:grpSpPr>
          <p:grpSp>
            <p:nvGrpSpPr>
              <p:cNvPr id="402" name="组合 401"/>
              <p:cNvGrpSpPr/>
              <p:nvPr/>
            </p:nvGrpSpPr>
            <p:grpSpPr>
              <a:xfrm>
                <a:off x="6118942" y="2658454"/>
                <a:ext cx="96224" cy="33416"/>
                <a:chOff x="2937949" y="2523253"/>
                <a:chExt cx="105672" cy="36000"/>
              </a:xfrm>
            </p:grpSpPr>
            <p:cxnSp>
              <p:nvCxnSpPr>
                <p:cNvPr id="404" name="直接连接符 403"/>
                <p:cNvCxnSpPr/>
                <p:nvPr/>
              </p:nvCxnSpPr>
              <p:spPr>
                <a:xfrm flipV="1">
                  <a:off x="2938007" y="2524634"/>
                  <a:ext cx="105096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05" name="直接连接符 404"/>
                <p:cNvCxnSpPr/>
                <p:nvPr/>
              </p:nvCxnSpPr>
              <p:spPr>
                <a:xfrm flipV="1">
                  <a:off x="3043621" y="2523253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06" name="直接连接符 405"/>
                <p:cNvCxnSpPr/>
                <p:nvPr/>
              </p:nvCxnSpPr>
              <p:spPr>
                <a:xfrm flipV="1">
                  <a:off x="2937949" y="2523253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3" name="文本框 402"/>
              <p:cNvSpPr txBox="1"/>
              <p:nvPr/>
            </p:nvSpPr>
            <p:spPr>
              <a:xfrm>
                <a:off x="6066199" y="2549428"/>
                <a:ext cx="297489" cy="216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</p:grpSp>
        <p:grpSp>
          <p:nvGrpSpPr>
            <p:cNvPr id="407" name="组合 406"/>
            <p:cNvGrpSpPr/>
            <p:nvPr/>
          </p:nvGrpSpPr>
          <p:grpSpPr>
            <a:xfrm>
              <a:off x="4720939" y="2647199"/>
              <a:ext cx="338572" cy="216789"/>
              <a:chOff x="6066199" y="2549428"/>
              <a:chExt cx="297489" cy="216789"/>
            </a:xfrm>
          </p:grpSpPr>
          <p:grpSp>
            <p:nvGrpSpPr>
              <p:cNvPr id="408" name="组合 407"/>
              <p:cNvGrpSpPr/>
              <p:nvPr/>
            </p:nvGrpSpPr>
            <p:grpSpPr>
              <a:xfrm>
                <a:off x="6118942" y="2658454"/>
                <a:ext cx="96224" cy="33416"/>
                <a:chOff x="2937949" y="2523253"/>
                <a:chExt cx="105672" cy="36000"/>
              </a:xfrm>
            </p:grpSpPr>
            <p:cxnSp>
              <p:nvCxnSpPr>
                <p:cNvPr id="410" name="直接连接符 409"/>
                <p:cNvCxnSpPr/>
                <p:nvPr/>
              </p:nvCxnSpPr>
              <p:spPr>
                <a:xfrm flipV="1">
                  <a:off x="2938007" y="2524634"/>
                  <a:ext cx="105096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11" name="直接连接符 410"/>
                <p:cNvCxnSpPr/>
                <p:nvPr/>
              </p:nvCxnSpPr>
              <p:spPr>
                <a:xfrm flipV="1">
                  <a:off x="3043621" y="2523253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12" name="直接连接符 411"/>
                <p:cNvCxnSpPr/>
                <p:nvPr/>
              </p:nvCxnSpPr>
              <p:spPr>
                <a:xfrm flipV="1">
                  <a:off x="2937949" y="2523253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9" name="文本框 408"/>
              <p:cNvSpPr txBox="1"/>
              <p:nvPr/>
            </p:nvSpPr>
            <p:spPr>
              <a:xfrm>
                <a:off x="6066199" y="2549428"/>
                <a:ext cx="297489" cy="216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</p:grpSp>
      </p:grpSp>
      <p:sp>
        <p:nvSpPr>
          <p:cNvPr id="414" name="文本框 413"/>
          <p:cNvSpPr txBox="1"/>
          <p:nvPr/>
        </p:nvSpPr>
        <p:spPr>
          <a:xfrm>
            <a:off x="2983661" y="3140423"/>
            <a:ext cx="86296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800" dirty="0"/>
              <a:t>Huaier</a:t>
            </a:r>
            <a:r>
              <a:rPr lang="en-US" altLang="zh-CN" sz="800" dirty="0">
                <a:ea typeface="等线" panose="02010600030101010101" pitchFamily="2" charset="-122"/>
                <a:sym typeface="+mn-ea"/>
              </a:rPr>
              <a:t>(mg/ml)</a:t>
            </a:r>
            <a:endParaRPr lang="zh-CN" altLang="en-US" sz="800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endParaRPr lang="zh-CN" altLang="en-US" sz="800" dirty="0"/>
          </a:p>
        </p:txBody>
      </p:sp>
      <p:sp>
        <p:nvSpPr>
          <p:cNvPr id="235" name="矩形 234"/>
          <p:cNvSpPr/>
          <p:nvPr/>
        </p:nvSpPr>
        <p:spPr>
          <a:xfrm>
            <a:off x="5337674" y="5253858"/>
            <a:ext cx="449165" cy="210721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8470"/>
            <a:endParaRPr lang="zh-CN" altLang="en-US" sz="800">
              <a:solidFill>
                <a:prstClr val="white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652E4C17-1B78-0EF5-52AC-2066117C72D7}"/>
              </a:ext>
            </a:extLst>
          </p:cNvPr>
          <p:cNvGrpSpPr/>
          <p:nvPr/>
        </p:nvGrpSpPr>
        <p:grpSpPr>
          <a:xfrm>
            <a:off x="4169432" y="4273781"/>
            <a:ext cx="448381" cy="153888"/>
            <a:chOff x="2087786" y="1764377"/>
            <a:chExt cx="448381" cy="153888"/>
          </a:xfrm>
        </p:grpSpPr>
        <p:cxnSp>
          <p:nvCxnSpPr>
            <p:cNvPr id="102" name="直接连接符 101">
              <a:extLst>
                <a:ext uri="{FF2B5EF4-FFF2-40B4-BE49-F238E27FC236}">
                  <a16:creationId xmlns:a16="http://schemas.microsoft.com/office/drawing/2014/main" id="{D0DEEB56-6EB3-D5F8-9C77-177C6C02B13F}"/>
                </a:ext>
              </a:extLst>
            </p:cNvPr>
            <p:cNvCxnSpPr/>
            <p:nvPr/>
          </p:nvCxnSpPr>
          <p:spPr>
            <a:xfrm>
              <a:off x="2224948" y="1877811"/>
              <a:ext cx="88681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BCA91A50-DC5D-A029-319D-61A2CBFFC232}"/>
                </a:ext>
              </a:extLst>
            </p:cNvPr>
            <p:cNvSpPr txBox="1"/>
            <p:nvPr/>
          </p:nvSpPr>
          <p:spPr>
            <a:xfrm>
              <a:off x="2087786" y="1764377"/>
              <a:ext cx="448381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400" kern="1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100</a:t>
              </a: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l-GR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US" altLang="zh-CN" sz="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8" name="组合 167">
            <a:extLst>
              <a:ext uri="{FF2B5EF4-FFF2-40B4-BE49-F238E27FC236}">
                <a16:creationId xmlns:a16="http://schemas.microsoft.com/office/drawing/2014/main" id="{BD8207E2-9F5A-EB35-E226-533CEA13DCCC}"/>
              </a:ext>
            </a:extLst>
          </p:cNvPr>
          <p:cNvGrpSpPr/>
          <p:nvPr/>
        </p:nvGrpSpPr>
        <p:grpSpPr>
          <a:xfrm>
            <a:off x="6183575" y="6957703"/>
            <a:ext cx="448381" cy="153888"/>
            <a:chOff x="2087786" y="1764377"/>
            <a:chExt cx="448381" cy="153888"/>
          </a:xfrm>
        </p:grpSpPr>
        <p:cxnSp>
          <p:nvCxnSpPr>
            <p:cNvPr id="253" name="直接连接符 252">
              <a:extLst>
                <a:ext uri="{FF2B5EF4-FFF2-40B4-BE49-F238E27FC236}">
                  <a16:creationId xmlns:a16="http://schemas.microsoft.com/office/drawing/2014/main" id="{2125B215-64E8-B3ED-0A69-F8E20058618F}"/>
                </a:ext>
              </a:extLst>
            </p:cNvPr>
            <p:cNvCxnSpPr/>
            <p:nvPr/>
          </p:nvCxnSpPr>
          <p:spPr>
            <a:xfrm>
              <a:off x="2224948" y="1877811"/>
              <a:ext cx="88681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5" name="文本框 284">
              <a:extLst>
                <a:ext uri="{FF2B5EF4-FFF2-40B4-BE49-F238E27FC236}">
                  <a16:creationId xmlns:a16="http://schemas.microsoft.com/office/drawing/2014/main" id="{2325D317-BEE9-6A8D-E64F-7F858226DEEE}"/>
                </a:ext>
              </a:extLst>
            </p:cNvPr>
            <p:cNvSpPr txBox="1"/>
            <p:nvPr/>
          </p:nvSpPr>
          <p:spPr>
            <a:xfrm>
              <a:off x="2087786" y="1764377"/>
              <a:ext cx="448381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400" kern="1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100</a:t>
              </a: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l-GR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US" altLang="zh-CN" sz="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文本框 265"/>
          <p:cNvSpPr txBox="1"/>
          <p:nvPr/>
        </p:nvSpPr>
        <p:spPr>
          <a:xfrm>
            <a:off x="509335" y="2467540"/>
            <a:ext cx="6014532" cy="277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Fig S3 Huaier Induces </a:t>
            </a:r>
            <a:r>
              <a:rPr lang="en-US" altLang="zh-CN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Ferritinophagy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 in NSCLC Cells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201269" y="2725847"/>
            <a:ext cx="1837411" cy="1311210"/>
            <a:chOff x="201268" y="343008"/>
            <a:chExt cx="1837411" cy="1311210"/>
          </a:xfrm>
        </p:grpSpPr>
        <p:grpSp>
          <p:nvGrpSpPr>
            <p:cNvPr id="78" name="组合 77"/>
            <p:cNvGrpSpPr/>
            <p:nvPr/>
          </p:nvGrpSpPr>
          <p:grpSpPr>
            <a:xfrm>
              <a:off x="247994" y="503057"/>
              <a:ext cx="1790685" cy="1151161"/>
              <a:chOff x="371508" y="303664"/>
              <a:chExt cx="1790686" cy="1151161"/>
            </a:xfrm>
          </p:grpSpPr>
          <p:cxnSp>
            <p:nvCxnSpPr>
              <p:cNvPr id="75" name="直接连接符 74"/>
              <p:cNvCxnSpPr/>
              <p:nvPr/>
            </p:nvCxnSpPr>
            <p:spPr>
              <a:xfrm>
                <a:off x="1777153" y="1102488"/>
                <a:ext cx="111864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>
                <a:off x="1773855" y="858648"/>
                <a:ext cx="111864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>
                <a:off x="1773855" y="610429"/>
                <a:ext cx="111864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3" name="组合 2"/>
              <p:cNvGrpSpPr/>
              <p:nvPr/>
            </p:nvGrpSpPr>
            <p:grpSpPr>
              <a:xfrm>
                <a:off x="371508" y="303664"/>
                <a:ext cx="1695412" cy="1151161"/>
                <a:chOff x="5086814" y="773350"/>
                <a:chExt cx="1376857" cy="1245328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5086814" y="773350"/>
                  <a:ext cx="1328363" cy="1042098"/>
                  <a:chOff x="928806" y="3369354"/>
                  <a:chExt cx="1607323" cy="1097434"/>
                </a:xfrm>
              </p:grpSpPr>
              <p:pic>
                <p:nvPicPr>
                  <p:cNvPr id="7" name="图片 6"/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duotone>
                      <a:prstClr val="black"/>
                      <a:schemeClr val="accent3">
                        <a:tint val="45000"/>
                        <a:satMod val="400000"/>
                      </a:schemeClr>
                    </a:duotone>
                  </a:blip>
                  <a:srcRect l="2359" t="19782" r="10643" b="28757"/>
                  <a:stretch>
                    <a:fillRect/>
                  </a:stretch>
                </p:blipFill>
                <p:spPr>
                  <a:xfrm flipH="1">
                    <a:off x="1430953" y="3892913"/>
                    <a:ext cx="930834" cy="256323"/>
                  </a:xfrm>
                  <a:prstGeom prst="rect">
                    <a:avLst/>
                  </a:prstGeom>
                </p:spPr>
              </p:pic>
              <p:pic>
                <p:nvPicPr>
                  <p:cNvPr id="8" name="图片 7"/>
                  <p:cNvPicPr>
                    <a:picLocks noChangeAspect="1"/>
                  </p:cNvPicPr>
                  <p:nvPr/>
                </p:nvPicPr>
                <p:blipFill rotWithShape="1">
                  <a:blip r:embed="rId3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2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9583" t="93016" r="21922" b="1304"/>
                  <a:stretch>
                    <a:fillRect/>
                  </a:stretch>
                </p:blipFill>
                <p:spPr>
                  <a:xfrm>
                    <a:off x="1438237" y="4206337"/>
                    <a:ext cx="930834" cy="260451"/>
                  </a:xfrm>
                  <a:prstGeom prst="rect">
                    <a:avLst/>
                  </a:prstGeom>
                </p:spPr>
              </p:pic>
              <p:grpSp>
                <p:nvGrpSpPr>
                  <p:cNvPr id="9" name="组合 8"/>
                  <p:cNvGrpSpPr/>
                  <p:nvPr/>
                </p:nvGrpSpPr>
                <p:grpSpPr>
                  <a:xfrm>
                    <a:off x="928806" y="3369354"/>
                    <a:ext cx="1607323" cy="1093306"/>
                    <a:chOff x="2798265" y="1531533"/>
                    <a:chExt cx="1607323" cy="1093306"/>
                  </a:xfrm>
                </p:grpSpPr>
                <p:pic>
                  <p:nvPicPr>
                    <p:cNvPr id="10" name="图片 9"/>
                    <p:cNvPicPr>
                      <a:picLocks noChangeAspect="1"/>
                    </p:cNvPicPr>
                    <p:nvPr/>
                  </p:nvPicPr>
                  <p:blipFill rotWithShape="1">
                    <a:blip r:embed="rId5" cstate="print"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2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59583" t="83953" r="21922" b="8991"/>
                    <a:stretch>
                      <a:fillRect/>
                    </a:stretch>
                  </p:blipFill>
                  <p:spPr>
                    <a:xfrm>
                      <a:off x="3307694" y="1758836"/>
                      <a:ext cx="925835" cy="26155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1" name="矩形 10"/>
                    <p:cNvSpPr/>
                    <p:nvPr/>
                  </p:nvSpPr>
                  <p:spPr>
                    <a:xfrm>
                      <a:off x="3298129" y="1755328"/>
                      <a:ext cx="935400" cy="261551"/>
                    </a:xfrm>
                    <a:prstGeom prst="rect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" name="文本框 11"/>
                    <p:cNvSpPr txBox="1"/>
                    <p:nvPr/>
                  </p:nvSpPr>
                  <p:spPr>
                    <a:xfrm>
                      <a:off x="3298386" y="1531533"/>
                      <a:ext cx="1107202" cy="24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0     5       0      5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" name="文本框 12"/>
                    <p:cNvSpPr txBox="1"/>
                    <p:nvPr/>
                  </p:nvSpPr>
                  <p:spPr>
                    <a:xfrm>
                      <a:off x="2798265" y="1776021"/>
                      <a:ext cx="529581" cy="24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NCOA4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" name="文本框 13"/>
                    <p:cNvSpPr txBox="1"/>
                    <p:nvPr/>
                  </p:nvSpPr>
                  <p:spPr>
                    <a:xfrm>
                      <a:off x="2856091" y="2359557"/>
                      <a:ext cx="515405" cy="24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β-actin 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" name="矩形 14"/>
                    <p:cNvSpPr/>
                    <p:nvPr/>
                  </p:nvSpPr>
                  <p:spPr>
                    <a:xfrm>
                      <a:off x="3298129" y="2051584"/>
                      <a:ext cx="935400" cy="256323"/>
                    </a:xfrm>
                    <a:prstGeom prst="rect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" name="矩形 15"/>
                    <p:cNvSpPr/>
                    <p:nvPr/>
                  </p:nvSpPr>
                  <p:spPr>
                    <a:xfrm>
                      <a:off x="3298129" y="2363288"/>
                      <a:ext cx="935400" cy="261551"/>
                    </a:xfrm>
                    <a:prstGeom prst="rect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7" name="文本框 16"/>
                    <p:cNvSpPr txBox="1"/>
                    <p:nvPr/>
                  </p:nvSpPr>
                  <p:spPr>
                    <a:xfrm>
                      <a:off x="2907574" y="2059199"/>
                      <a:ext cx="433494" cy="24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FTH1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5" name="文本框 4"/>
                <p:cNvSpPr txBox="1"/>
                <p:nvPr/>
              </p:nvSpPr>
              <p:spPr>
                <a:xfrm>
                  <a:off x="5524483" y="1785610"/>
                  <a:ext cx="939188" cy="2330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H1975    H358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" name="文本框 5"/>
                <p:cNvSpPr txBox="1"/>
                <p:nvPr/>
              </p:nvSpPr>
              <p:spPr>
                <a:xfrm>
                  <a:off x="5135766" y="776915"/>
                  <a:ext cx="396012" cy="23306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Huaier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70" name="文本框 69"/>
              <p:cNvSpPr txBox="1"/>
              <p:nvPr/>
            </p:nvSpPr>
            <p:spPr>
              <a:xfrm>
                <a:off x="1802713" y="775498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21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1796995" y="498514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80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1777153" y="394983"/>
                <a:ext cx="38504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" name="文本框 72"/>
              <p:cNvSpPr txBox="1"/>
              <p:nvPr/>
            </p:nvSpPr>
            <p:spPr>
              <a:xfrm>
                <a:off x="1800568" y="1010386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45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00" name="文本框 399"/>
            <p:cNvSpPr txBox="1"/>
            <p:nvPr/>
          </p:nvSpPr>
          <p:spPr>
            <a:xfrm>
              <a:off x="201268" y="343008"/>
              <a:ext cx="269626" cy="2771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913335" y="2720975"/>
            <a:ext cx="4904978" cy="1404938"/>
            <a:chOff x="1983184" y="338137"/>
            <a:chExt cx="4904978" cy="1404938"/>
          </a:xfrm>
        </p:grpSpPr>
        <p:grpSp>
          <p:nvGrpSpPr>
            <p:cNvPr id="399" name="组合 398"/>
            <p:cNvGrpSpPr/>
            <p:nvPr/>
          </p:nvGrpSpPr>
          <p:grpSpPr>
            <a:xfrm>
              <a:off x="2072315" y="338137"/>
              <a:ext cx="4815847" cy="1404938"/>
              <a:chOff x="2072315" y="246697"/>
              <a:chExt cx="4815847" cy="1404938"/>
            </a:xfrm>
          </p:grpSpPr>
          <p:graphicFrame>
            <p:nvGraphicFramePr>
              <p:cNvPr id="55" name="对象 54"/>
              <p:cNvGraphicFramePr>
                <a:graphicFrameLocks noChangeAspect="1"/>
              </p:cNvGraphicFramePr>
              <p:nvPr/>
            </p:nvGraphicFramePr>
            <p:xfrm>
              <a:off x="2262187" y="246697"/>
              <a:ext cx="4625975" cy="14049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9" r:id="rId7" imgW="4648200" imgH="1419225" progId="Prism9.Document">
                      <p:embed/>
                    </p:oleObj>
                  </mc:Choice>
                  <mc:Fallback>
                    <p:oleObj name="Prism 9" r:id="rId7" imgW="4648200" imgH="1419225" progId="Prism9.Document">
                      <p:embed/>
                      <p:pic>
                        <p:nvPicPr>
                          <p:cNvPr id="0" name="对象 54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2262187" y="246697"/>
                            <a:ext cx="4625975" cy="140493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6" name="文本框 55"/>
              <p:cNvSpPr txBox="1"/>
              <p:nvPr/>
            </p:nvSpPr>
            <p:spPr>
              <a:xfrm rot="16200000">
                <a:off x="1782093" y="720266"/>
                <a:ext cx="91899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Relative</a:t>
                </a:r>
              </a:p>
              <a:p>
                <a:pPr algn="ct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 mRNA level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3028425" y="477716"/>
                <a:ext cx="47216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 A549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63" name="组合 62"/>
              <p:cNvGrpSpPr/>
              <p:nvPr/>
            </p:nvGrpSpPr>
            <p:grpSpPr>
              <a:xfrm>
                <a:off x="2646583" y="356582"/>
                <a:ext cx="967620" cy="215444"/>
                <a:chOff x="5741590" y="151331"/>
                <a:chExt cx="1030793" cy="252148"/>
              </a:xfrm>
            </p:grpSpPr>
            <p:sp>
              <p:nvSpPr>
                <p:cNvPr id="54" name="文本框 53"/>
                <p:cNvSpPr txBox="1"/>
                <p:nvPr/>
              </p:nvSpPr>
              <p:spPr>
                <a:xfrm>
                  <a:off x="5778110" y="151331"/>
                  <a:ext cx="531816" cy="2521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FTH1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" name="矩形 57"/>
                <p:cNvSpPr/>
                <p:nvPr/>
              </p:nvSpPr>
              <p:spPr>
                <a:xfrm>
                  <a:off x="6224468" y="241894"/>
                  <a:ext cx="87262" cy="72791"/>
                </a:xfrm>
                <a:prstGeom prst="rect">
                  <a:avLst/>
                </a:prstGeom>
                <a:solidFill>
                  <a:srgbClr val="CCF9E8"/>
                </a:solidFill>
                <a:ln>
                  <a:solidFill>
                    <a:srgbClr val="CCF9E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" name="文本框 58"/>
                <p:cNvSpPr txBox="1"/>
                <p:nvPr/>
              </p:nvSpPr>
              <p:spPr>
                <a:xfrm>
                  <a:off x="6258707" y="151331"/>
                  <a:ext cx="513676" cy="2521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FTL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0" name="矩形 59"/>
                <p:cNvSpPr/>
                <p:nvPr/>
              </p:nvSpPr>
              <p:spPr>
                <a:xfrm>
                  <a:off x="5741590" y="249844"/>
                  <a:ext cx="100970" cy="70937"/>
                </a:xfrm>
                <a:prstGeom prst="rect">
                  <a:avLst/>
                </a:prstGeom>
                <a:solidFill>
                  <a:srgbClr val="FFE0E0"/>
                </a:solidFill>
                <a:ln>
                  <a:solidFill>
                    <a:srgbClr val="FFE0E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65" name="直接连接符 64"/>
              <p:cNvCxnSpPr/>
              <p:nvPr/>
            </p:nvCxnSpPr>
            <p:spPr>
              <a:xfrm>
                <a:off x="2796790" y="629339"/>
                <a:ext cx="102108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/>
              <p:nvPr/>
            </p:nvCxnSpPr>
            <p:spPr>
              <a:xfrm>
                <a:off x="4057356" y="533561"/>
                <a:ext cx="102108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7" name="文本框 66"/>
              <p:cNvSpPr txBox="1"/>
              <p:nvPr/>
            </p:nvSpPr>
            <p:spPr>
              <a:xfrm>
                <a:off x="4305087" y="355410"/>
                <a:ext cx="56875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 H1975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5564727" y="288136"/>
                <a:ext cx="56875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 H358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69" name="直接连接符 68"/>
              <p:cNvCxnSpPr/>
              <p:nvPr/>
            </p:nvCxnSpPr>
            <p:spPr>
              <a:xfrm>
                <a:off x="5330393" y="459872"/>
                <a:ext cx="102108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1" name="文本框 60"/>
              <p:cNvSpPr txBox="1"/>
              <p:nvPr/>
            </p:nvSpPr>
            <p:spPr>
              <a:xfrm>
                <a:off x="2249907" y="1350884"/>
                <a:ext cx="584996" cy="213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Hours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01" name="文本框 400"/>
            <p:cNvSpPr txBox="1"/>
            <p:nvPr/>
          </p:nvSpPr>
          <p:spPr>
            <a:xfrm>
              <a:off x="1983184" y="365903"/>
              <a:ext cx="279244" cy="2771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03130" y="4078343"/>
            <a:ext cx="2120135" cy="1410643"/>
            <a:chOff x="203129" y="1676650"/>
            <a:chExt cx="2120135" cy="1410643"/>
          </a:xfrm>
        </p:grpSpPr>
        <p:grpSp>
          <p:nvGrpSpPr>
            <p:cNvPr id="341" name="组合 340"/>
            <p:cNvGrpSpPr/>
            <p:nvPr/>
          </p:nvGrpSpPr>
          <p:grpSpPr>
            <a:xfrm>
              <a:off x="224486" y="1808679"/>
              <a:ext cx="2098778" cy="1278614"/>
              <a:chOff x="2334329" y="1762807"/>
              <a:chExt cx="2098778" cy="1278614"/>
            </a:xfrm>
          </p:grpSpPr>
          <p:grpSp>
            <p:nvGrpSpPr>
              <p:cNvPr id="329" name="组合 328"/>
              <p:cNvGrpSpPr/>
              <p:nvPr/>
            </p:nvGrpSpPr>
            <p:grpSpPr>
              <a:xfrm>
                <a:off x="2334329" y="1762807"/>
                <a:ext cx="2098778" cy="1278614"/>
                <a:chOff x="2284799" y="1762807"/>
                <a:chExt cx="2098778" cy="1278614"/>
              </a:xfrm>
            </p:grpSpPr>
            <p:grpSp>
              <p:nvGrpSpPr>
                <p:cNvPr id="269" name="组合 268"/>
                <p:cNvGrpSpPr/>
                <p:nvPr/>
              </p:nvGrpSpPr>
              <p:grpSpPr>
                <a:xfrm>
                  <a:off x="2470210" y="1762807"/>
                  <a:ext cx="1913367" cy="1278614"/>
                  <a:chOff x="528102" y="1563798"/>
                  <a:chExt cx="2801360" cy="1872018"/>
                </a:xfrm>
              </p:grpSpPr>
              <p:pic>
                <p:nvPicPr>
                  <p:cNvPr id="52" name="图片 51"/>
                  <p:cNvPicPr>
                    <a:picLocks noChangeAspect="1"/>
                  </p:cNvPicPr>
                  <p:nvPr/>
                </p:nvPicPr>
                <p:blipFill rotWithShape="1">
                  <a:blip r:embed="rId9"/>
                  <a:srcRect l="5337"/>
                  <a:stretch>
                    <a:fillRect/>
                  </a:stretch>
                </p:blipFill>
                <p:spPr>
                  <a:xfrm>
                    <a:off x="528102" y="1786857"/>
                    <a:ext cx="2750588" cy="1648959"/>
                  </a:xfrm>
                  <a:prstGeom prst="rect">
                    <a:avLst/>
                  </a:prstGeom>
                </p:spPr>
              </p:pic>
              <p:sp>
                <p:nvSpPr>
                  <p:cNvPr id="64" name="矩形 63"/>
                  <p:cNvSpPr/>
                  <p:nvPr/>
                </p:nvSpPr>
                <p:spPr>
                  <a:xfrm>
                    <a:off x="2514917" y="2193113"/>
                    <a:ext cx="136407" cy="139649"/>
                  </a:xfrm>
                  <a:prstGeom prst="rect">
                    <a:avLst/>
                  </a:prstGeom>
                  <a:noFill/>
                  <a:ln w="3175">
                    <a:solidFill>
                      <a:schemeClr val="bg1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4" name="矩形 73"/>
                  <p:cNvSpPr/>
                  <p:nvPr/>
                </p:nvSpPr>
                <p:spPr>
                  <a:xfrm>
                    <a:off x="1686688" y="2190287"/>
                    <a:ext cx="136407" cy="139649"/>
                  </a:xfrm>
                  <a:prstGeom prst="rect">
                    <a:avLst/>
                  </a:prstGeom>
                  <a:noFill/>
                  <a:ln w="3175">
                    <a:solidFill>
                      <a:schemeClr val="bg1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9" name="矩形 78"/>
                  <p:cNvSpPr/>
                  <p:nvPr/>
                </p:nvSpPr>
                <p:spPr>
                  <a:xfrm>
                    <a:off x="872327" y="2190287"/>
                    <a:ext cx="136407" cy="139649"/>
                  </a:xfrm>
                  <a:prstGeom prst="rect">
                    <a:avLst/>
                  </a:prstGeom>
                  <a:noFill/>
                  <a:ln w="3175">
                    <a:solidFill>
                      <a:schemeClr val="bg1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86" name="直接连接符 185"/>
                  <p:cNvCxnSpPr/>
                  <p:nvPr/>
                </p:nvCxnSpPr>
                <p:spPr>
                  <a:xfrm>
                    <a:off x="2651324" y="2193115"/>
                    <a:ext cx="316201" cy="135077"/>
                  </a:xfrm>
                  <a:prstGeom prst="line">
                    <a:avLst/>
                  </a:prstGeom>
                  <a:ln w="3175">
                    <a:solidFill>
                      <a:schemeClr val="bg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7" name="直接连接符 186"/>
                  <p:cNvCxnSpPr/>
                  <p:nvPr/>
                </p:nvCxnSpPr>
                <p:spPr>
                  <a:xfrm>
                    <a:off x="2654088" y="2337918"/>
                    <a:ext cx="286690" cy="207511"/>
                  </a:xfrm>
                  <a:prstGeom prst="line">
                    <a:avLst/>
                  </a:prstGeom>
                  <a:ln w="3175">
                    <a:solidFill>
                      <a:schemeClr val="bg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8" name="矩形 187"/>
                  <p:cNvSpPr/>
                  <p:nvPr/>
                </p:nvSpPr>
                <p:spPr>
                  <a:xfrm>
                    <a:off x="2516725" y="3024917"/>
                    <a:ext cx="112734" cy="115414"/>
                  </a:xfrm>
                  <a:prstGeom prst="rect">
                    <a:avLst/>
                  </a:prstGeom>
                  <a:noFill/>
                  <a:ln w="3175">
                    <a:solidFill>
                      <a:schemeClr val="bg1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9" name="矩形 188"/>
                  <p:cNvSpPr/>
                  <p:nvPr/>
                </p:nvSpPr>
                <p:spPr>
                  <a:xfrm>
                    <a:off x="1688497" y="3022089"/>
                    <a:ext cx="112734" cy="115414"/>
                  </a:xfrm>
                  <a:prstGeom prst="rect">
                    <a:avLst/>
                  </a:prstGeom>
                  <a:noFill/>
                  <a:ln w="3175">
                    <a:solidFill>
                      <a:schemeClr val="bg1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0" name="矩形 189"/>
                  <p:cNvSpPr/>
                  <p:nvPr/>
                </p:nvSpPr>
                <p:spPr>
                  <a:xfrm>
                    <a:off x="874136" y="3022089"/>
                    <a:ext cx="112734" cy="115414"/>
                  </a:xfrm>
                  <a:prstGeom prst="rect">
                    <a:avLst/>
                  </a:prstGeom>
                  <a:noFill/>
                  <a:ln w="3175">
                    <a:solidFill>
                      <a:schemeClr val="bg1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91" name="直接连接符 190"/>
                  <p:cNvCxnSpPr/>
                  <p:nvPr/>
                </p:nvCxnSpPr>
                <p:spPr>
                  <a:xfrm>
                    <a:off x="2625809" y="3022088"/>
                    <a:ext cx="335877" cy="78995"/>
                  </a:xfrm>
                  <a:prstGeom prst="line">
                    <a:avLst/>
                  </a:prstGeom>
                  <a:ln w="3175">
                    <a:solidFill>
                      <a:schemeClr val="bg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2" name="直接连接符 191"/>
                  <p:cNvCxnSpPr/>
                  <p:nvPr/>
                </p:nvCxnSpPr>
                <p:spPr>
                  <a:xfrm>
                    <a:off x="2625809" y="3151299"/>
                    <a:ext cx="335877" cy="192468"/>
                  </a:xfrm>
                  <a:prstGeom prst="line">
                    <a:avLst/>
                  </a:prstGeom>
                  <a:ln w="3175">
                    <a:solidFill>
                      <a:schemeClr val="bg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94" name="文本框 193"/>
                  <p:cNvSpPr txBox="1"/>
                  <p:nvPr/>
                </p:nvSpPr>
                <p:spPr>
                  <a:xfrm>
                    <a:off x="667286" y="1563798"/>
                    <a:ext cx="2662176" cy="3154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FTH1           LC3          Merge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21" name="文本框 320"/>
                <p:cNvSpPr txBox="1"/>
                <p:nvPr/>
              </p:nvSpPr>
              <p:spPr>
                <a:xfrm>
                  <a:off x="2408976" y="2289728"/>
                  <a:ext cx="496251" cy="21544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800" dirty="0">
                      <a:solidFill>
                        <a:srgbClr val="0000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DAPI </a:t>
                  </a:r>
                  <a:endParaRPr lang="zh-CN" altLang="en-US" sz="800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4" name="文本框 323"/>
                <p:cNvSpPr txBox="1"/>
                <p:nvPr/>
              </p:nvSpPr>
              <p:spPr>
                <a:xfrm>
                  <a:off x="2288784" y="2087502"/>
                  <a:ext cx="22044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5" name="文本框 324"/>
                <p:cNvSpPr txBox="1"/>
                <p:nvPr/>
              </p:nvSpPr>
              <p:spPr>
                <a:xfrm rot="16200000">
                  <a:off x="2019866" y="2486630"/>
                  <a:ext cx="74531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 mg/ml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332" name="组合 331"/>
              <p:cNvGrpSpPr/>
              <p:nvPr/>
            </p:nvGrpSpPr>
            <p:grpSpPr>
              <a:xfrm>
                <a:off x="2491205" y="2847455"/>
                <a:ext cx="328936" cy="154017"/>
                <a:chOff x="2733082" y="2840707"/>
                <a:chExt cx="328936" cy="154017"/>
              </a:xfrm>
            </p:grpSpPr>
            <p:sp>
              <p:nvSpPr>
                <p:cNvPr id="330" name="文本框 329"/>
                <p:cNvSpPr txBox="1"/>
                <p:nvPr/>
              </p:nvSpPr>
              <p:spPr>
                <a:xfrm>
                  <a:off x="2733082" y="2840707"/>
                  <a:ext cx="328936" cy="15401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4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10 </a:t>
                  </a:r>
                  <a:r>
                    <a:rPr lang="el-GR" altLang="zh-CN" sz="4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μ</a:t>
                  </a:r>
                  <a:r>
                    <a:rPr lang="en-US" altLang="zh-CN" sz="4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</a:t>
                  </a:r>
                  <a:endParaRPr lang="zh-CN" altLang="en-US" sz="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31" name="直接连接符 330"/>
                <p:cNvCxnSpPr/>
                <p:nvPr/>
              </p:nvCxnSpPr>
              <p:spPr>
                <a:xfrm>
                  <a:off x="2815888" y="2953878"/>
                  <a:ext cx="157961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02" name="文本框 401"/>
            <p:cNvSpPr txBox="1"/>
            <p:nvPr/>
          </p:nvSpPr>
          <p:spPr>
            <a:xfrm>
              <a:off x="203129" y="1676650"/>
              <a:ext cx="279244" cy="2771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244055" y="4076738"/>
            <a:ext cx="2219424" cy="1381917"/>
            <a:chOff x="2244055" y="1675045"/>
            <a:chExt cx="2219424" cy="1381917"/>
          </a:xfrm>
        </p:grpSpPr>
        <p:grpSp>
          <p:nvGrpSpPr>
            <p:cNvPr id="340" name="组合 339"/>
            <p:cNvGrpSpPr/>
            <p:nvPr/>
          </p:nvGrpSpPr>
          <p:grpSpPr>
            <a:xfrm>
              <a:off x="2386849" y="1789712"/>
              <a:ext cx="2076630" cy="1267250"/>
              <a:chOff x="4496692" y="1743840"/>
              <a:chExt cx="2076630" cy="1267250"/>
            </a:xfrm>
          </p:grpSpPr>
          <p:grpSp>
            <p:nvGrpSpPr>
              <p:cNvPr id="193" name="组合 192"/>
              <p:cNvGrpSpPr/>
              <p:nvPr/>
            </p:nvGrpSpPr>
            <p:grpSpPr>
              <a:xfrm>
                <a:off x="4664235" y="1916439"/>
                <a:ext cx="1909087" cy="1094651"/>
                <a:chOff x="4544842" y="4068863"/>
                <a:chExt cx="2243065" cy="1231757"/>
              </a:xfrm>
            </p:grpSpPr>
            <p:pic>
              <p:nvPicPr>
                <p:cNvPr id="200" name="图片 199"/>
                <p:cNvPicPr>
                  <a:picLocks noChangeAspect="1"/>
                </p:cNvPicPr>
                <p:nvPr/>
              </p:nvPicPr>
              <p:blipFill rotWithShape="1">
                <a:blip r:embed="rId10"/>
                <a:srcRect r="3525"/>
                <a:stretch>
                  <a:fillRect/>
                </a:stretch>
              </p:blipFill>
              <p:spPr>
                <a:xfrm>
                  <a:off x="4544842" y="4068863"/>
                  <a:ext cx="2243065" cy="1231757"/>
                </a:xfrm>
                <a:prstGeom prst="rect">
                  <a:avLst/>
                </a:prstGeom>
              </p:spPr>
            </p:pic>
            <p:sp>
              <p:nvSpPr>
                <p:cNvPr id="202" name="矩形 201"/>
                <p:cNvSpPr/>
                <p:nvPr/>
              </p:nvSpPr>
              <p:spPr>
                <a:xfrm>
                  <a:off x="6318713" y="4263745"/>
                  <a:ext cx="90469" cy="88703"/>
                </a:xfrm>
                <a:prstGeom prst="rect">
                  <a:avLst/>
                </a:prstGeom>
                <a:noFill/>
                <a:ln w="3175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3" name="矩形 202"/>
                <p:cNvSpPr/>
                <p:nvPr/>
              </p:nvSpPr>
              <p:spPr>
                <a:xfrm>
                  <a:off x="5654058" y="4261572"/>
                  <a:ext cx="90469" cy="88703"/>
                </a:xfrm>
                <a:prstGeom prst="rect">
                  <a:avLst/>
                </a:prstGeom>
                <a:noFill/>
                <a:ln w="3175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4" name="矩形 203"/>
                <p:cNvSpPr/>
                <p:nvPr/>
              </p:nvSpPr>
              <p:spPr>
                <a:xfrm>
                  <a:off x="5000534" y="4261572"/>
                  <a:ext cx="90469" cy="88703"/>
                </a:xfrm>
                <a:prstGeom prst="rect">
                  <a:avLst/>
                </a:prstGeom>
                <a:noFill/>
                <a:ln w="3175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05" name="直接连接符 204"/>
                <p:cNvCxnSpPr/>
                <p:nvPr/>
              </p:nvCxnSpPr>
              <p:spPr>
                <a:xfrm>
                  <a:off x="6409181" y="4267939"/>
                  <a:ext cx="151972" cy="224692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直接连接符 205"/>
                <p:cNvCxnSpPr/>
                <p:nvPr/>
              </p:nvCxnSpPr>
              <p:spPr>
                <a:xfrm>
                  <a:off x="6411400" y="4348822"/>
                  <a:ext cx="149753" cy="315993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8" name="矩形 207"/>
                <p:cNvSpPr/>
                <p:nvPr/>
              </p:nvSpPr>
              <p:spPr>
                <a:xfrm>
                  <a:off x="6262563" y="5038074"/>
                  <a:ext cx="90469" cy="88703"/>
                </a:xfrm>
                <a:prstGeom prst="rect">
                  <a:avLst/>
                </a:prstGeom>
                <a:noFill/>
                <a:ln w="3175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9" name="矩形 208"/>
                <p:cNvSpPr/>
                <p:nvPr/>
              </p:nvSpPr>
              <p:spPr>
                <a:xfrm>
                  <a:off x="5597907" y="5035901"/>
                  <a:ext cx="90469" cy="88703"/>
                </a:xfrm>
                <a:prstGeom prst="rect">
                  <a:avLst/>
                </a:prstGeom>
                <a:noFill/>
                <a:ln w="3175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0" name="矩形 209"/>
                <p:cNvSpPr/>
                <p:nvPr/>
              </p:nvSpPr>
              <p:spPr>
                <a:xfrm>
                  <a:off x="4944383" y="5035901"/>
                  <a:ext cx="90469" cy="88703"/>
                </a:xfrm>
                <a:prstGeom prst="rect">
                  <a:avLst/>
                </a:prstGeom>
                <a:noFill/>
                <a:ln w="3175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11" name="直接连接符 210"/>
                <p:cNvCxnSpPr/>
                <p:nvPr/>
              </p:nvCxnSpPr>
              <p:spPr>
                <a:xfrm>
                  <a:off x="6353031" y="5042267"/>
                  <a:ext cx="205971" cy="44381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直接连接符 211"/>
                <p:cNvCxnSpPr/>
                <p:nvPr/>
              </p:nvCxnSpPr>
              <p:spPr>
                <a:xfrm>
                  <a:off x="6355251" y="5123151"/>
                  <a:ext cx="203752" cy="150012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0" name="文本框 259"/>
              <p:cNvSpPr txBox="1"/>
              <p:nvPr/>
            </p:nvSpPr>
            <p:spPr>
              <a:xfrm>
                <a:off x="4753364" y="1743840"/>
                <a:ext cx="180777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FTH1         LAMP1         Merge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2" name="文本框 321"/>
              <p:cNvSpPr txBox="1"/>
              <p:nvPr/>
            </p:nvSpPr>
            <p:spPr>
              <a:xfrm>
                <a:off x="4609208" y="2283571"/>
                <a:ext cx="496251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DAPI </a:t>
                </a:r>
                <a:endParaRPr lang="zh-CN" altLang="en-US" sz="800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6" name="文本框 325"/>
              <p:cNvSpPr txBox="1"/>
              <p:nvPr/>
            </p:nvSpPr>
            <p:spPr>
              <a:xfrm>
                <a:off x="4500677" y="2093029"/>
                <a:ext cx="2204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7" name="文本框 326"/>
              <p:cNvSpPr txBox="1"/>
              <p:nvPr/>
            </p:nvSpPr>
            <p:spPr>
              <a:xfrm rot="16200000">
                <a:off x="4231759" y="2492157"/>
                <a:ext cx="74531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5 mg/ml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33" name="组合 332"/>
              <p:cNvGrpSpPr/>
              <p:nvPr/>
            </p:nvGrpSpPr>
            <p:grpSpPr>
              <a:xfrm>
                <a:off x="4658145" y="2832672"/>
                <a:ext cx="328936" cy="154017"/>
                <a:chOff x="2733082" y="2840707"/>
                <a:chExt cx="328936" cy="154017"/>
              </a:xfrm>
            </p:grpSpPr>
            <p:sp>
              <p:nvSpPr>
                <p:cNvPr id="334" name="文本框 333"/>
                <p:cNvSpPr txBox="1"/>
                <p:nvPr/>
              </p:nvSpPr>
              <p:spPr>
                <a:xfrm>
                  <a:off x="2733082" y="2840707"/>
                  <a:ext cx="328936" cy="15401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4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10 </a:t>
                  </a:r>
                  <a:r>
                    <a:rPr lang="el-GR" altLang="zh-CN" sz="4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μ</a:t>
                  </a:r>
                  <a:r>
                    <a:rPr lang="en-US" altLang="zh-CN" sz="4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</a:t>
                  </a:r>
                  <a:endParaRPr lang="zh-CN" altLang="en-US" sz="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35" name="直接连接符 334"/>
                <p:cNvCxnSpPr/>
                <p:nvPr/>
              </p:nvCxnSpPr>
              <p:spPr>
                <a:xfrm>
                  <a:off x="2815888" y="2953878"/>
                  <a:ext cx="157961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03" name="文本框 402"/>
            <p:cNvSpPr txBox="1"/>
            <p:nvPr/>
          </p:nvSpPr>
          <p:spPr>
            <a:xfrm>
              <a:off x="2244055" y="1675045"/>
              <a:ext cx="279244" cy="2771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347309" y="4075952"/>
            <a:ext cx="2178721" cy="1392916"/>
            <a:chOff x="4417158" y="1674260"/>
            <a:chExt cx="2178721" cy="1392916"/>
          </a:xfrm>
        </p:grpSpPr>
        <p:grpSp>
          <p:nvGrpSpPr>
            <p:cNvPr id="339" name="组合 338"/>
            <p:cNvGrpSpPr/>
            <p:nvPr/>
          </p:nvGrpSpPr>
          <p:grpSpPr>
            <a:xfrm>
              <a:off x="4586317" y="1787630"/>
              <a:ext cx="2009562" cy="1279546"/>
              <a:chOff x="233548" y="1749849"/>
              <a:chExt cx="2009562" cy="1279546"/>
            </a:xfrm>
          </p:grpSpPr>
          <p:sp>
            <p:nvSpPr>
              <p:cNvPr id="323" name="文本框 322"/>
              <p:cNvSpPr txBox="1"/>
              <p:nvPr/>
            </p:nvSpPr>
            <p:spPr>
              <a:xfrm>
                <a:off x="462868" y="1749849"/>
                <a:ext cx="159567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LC3          NCOA4       Merge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84" name="组合 283"/>
              <p:cNvGrpSpPr/>
              <p:nvPr/>
            </p:nvGrpSpPr>
            <p:grpSpPr>
              <a:xfrm>
                <a:off x="233548" y="1934361"/>
                <a:ext cx="2009562" cy="1095034"/>
                <a:chOff x="836574" y="968185"/>
                <a:chExt cx="3478683" cy="1906769"/>
              </a:xfrm>
            </p:grpSpPr>
            <p:pic>
              <p:nvPicPr>
                <p:cNvPr id="285" name="图片 284"/>
                <p:cNvPicPr>
                  <a:picLocks noChangeAspect="1"/>
                </p:cNvPicPr>
                <p:nvPr/>
              </p:nvPicPr>
              <p:blipFill rotWithShape="1">
                <a:blip r:embed="rId11" cstate="print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brightnessContrast brigh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8643" t="42810" r="60068" b="45924"/>
                <a:stretch>
                  <a:fillRect/>
                </a:stretch>
              </p:blipFill>
              <p:spPr>
                <a:xfrm>
                  <a:off x="1144010" y="968244"/>
                  <a:ext cx="903600" cy="903600"/>
                </a:xfrm>
                <a:prstGeom prst="rect">
                  <a:avLst/>
                </a:prstGeom>
              </p:spPr>
            </p:pic>
            <p:pic>
              <p:nvPicPr>
                <p:cNvPr id="286" name="图片 285"/>
                <p:cNvPicPr>
                  <a:picLocks noChangeAspect="1"/>
                </p:cNvPicPr>
                <p:nvPr/>
              </p:nvPicPr>
              <p:blipFill rotWithShape="1">
                <a:blip r:embed="rId13" cstate="print">
                  <a:extLst>
                    <a:ext uri="{BEBA8EAE-BF5A-486C-A8C5-ECC9F3942E4B}">
                      <a14:imgProps xmlns:a14="http://schemas.microsoft.com/office/drawing/2010/main">
                        <a14:imgLayer r:embed="rId14">
                          <a14:imgEffect>
                            <a14:brightnessContrast brigh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5609" t="42810" r="43102" b="45924"/>
                <a:stretch>
                  <a:fillRect/>
                </a:stretch>
              </p:blipFill>
              <p:spPr>
                <a:xfrm>
                  <a:off x="2087170" y="968185"/>
                  <a:ext cx="903600" cy="903600"/>
                </a:xfrm>
                <a:prstGeom prst="rect">
                  <a:avLst/>
                </a:prstGeom>
              </p:spPr>
            </p:pic>
            <p:pic>
              <p:nvPicPr>
                <p:cNvPr id="287" name="图片 286"/>
                <p:cNvPicPr>
                  <a:picLocks noChangeAspect="1"/>
                </p:cNvPicPr>
                <p:nvPr/>
              </p:nvPicPr>
              <p:blipFill rotWithShape="1">
                <a:blip r:embed="rId13" cstate="print">
                  <a:extLst>
                    <a:ext uri="{BEBA8EAE-BF5A-486C-A8C5-ECC9F3942E4B}">
                      <a14:imgProps xmlns:a14="http://schemas.microsoft.com/office/drawing/2010/main">
                        <a14:imgLayer r:embed="rId14">
                          <a14:imgEffect>
                            <a14:brightnessContrast brigh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2180" t="42810" r="26529" b="45924"/>
                <a:stretch>
                  <a:fillRect/>
                </a:stretch>
              </p:blipFill>
              <p:spPr>
                <a:xfrm>
                  <a:off x="3037300" y="969298"/>
                  <a:ext cx="903600" cy="903600"/>
                </a:xfrm>
                <a:prstGeom prst="rect">
                  <a:avLst/>
                </a:prstGeom>
              </p:spPr>
            </p:pic>
            <p:pic>
              <p:nvPicPr>
                <p:cNvPr id="288" name="图片 287"/>
                <p:cNvPicPr>
                  <a:picLocks noChangeAspect="1"/>
                </p:cNvPicPr>
                <p:nvPr/>
              </p:nvPicPr>
              <p:blipFill rotWithShape="1">
                <a:blip r:embed="rId15" cstate="print">
                  <a:extLst>
                    <a:ext uri="{BEBA8EAE-BF5A-486C-A8C5-ECC9F3942E4B}">
                      <a14:imgProps xmlns:a14="http://schemas.microsoft.com/office/drawing/2010/main">
                        <a14:imgLayer r:embed="rId16">
                          <a14:imgEffect>
                            <a14:brightnessContrast brigh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6116" t="40240" r="18058" b="43348"/>
                <a:stretch>
                  <a:fillRect/>
                </a:stretch>
              </p:blipFill>
              <p:spPr>
                <a:xfrm>
                  <a:off x="3965622" y="968185"/>
                  <a:ext cx="328555" cy="927631"/>
                </a:xfrm>
                <a:prstGeom prst="rect">
                  <a:avLst/>
                </a:prstGeom>
              </p:spPr>
            </p:pic>
            <p:grpSp>
              <p:nvGrpSpPr>
                <p:cNvPr id="289" name="组合 288"/>
                <p:cNvGrpSpPr/>
                <p:nvPr/>
              </p:nvGrpSpPr>
              <p:grpSpPr>
                <a:xfrm>
                  <a:off x="836574" y="1225176"/>
                  <a:ext cx="3478683" cy="1649778"/>
                  <a:chOff x="36242" y="4723733"/>
                  <a:chExt cx="2261557" cy="1070229"/>
                </a:xfrm>
              </p:grpSpPr>
              <p:pic>
                <p:nvPicPr>
                  <p:cNvPr id="290" name="图片 289"/>
                  <p:cNvPicPr>
                    <a:picLocks noChangeAspect="1"/>
                  </p:cNvPicPr>
                  <p:nvPr/>
                </p:nvPicPr>
                <p:blipFill rotWithShape="1">
                  <a:blip r:embed="rId17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18">
                            <a14:imgEffect>
                              <a14:brightnessContrast bright="2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4472" t="56321" r="17685" b="26188"/>
                  <a:stretch>
                    <a:fillRect/>
                  </a:stretch>
                </p:blipFill>
                <p:spPr>
                  <a:xfrm>
                    <a:off x="176838" y="5152599"/>
                    <a:ext cx="2120961" cy="641363"/>
                  </a:xfrm>
                  <a:prstGeom prst="rect">
                    <a:avLst/>
                  </a:prstGeom>
                </p:spPr>
              </p:pic>
              <p:sp>
                <p:nvSpPr>
                  <p:cNvPr id="291" name="文本框 290"/>
                  <p:cNvSpPr txBox="1"/>
                  <p:nvPr/>
                </p:nvSpPr>
                <p:spPr>
                  <a:xfrm>
                    <a:off x="40726" y="4723733"/>
                    <a:ext cx="248093" cy="24336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92" name="文本框 291"/>
                  <p:cNvSpPr txBox="1"/>
                  <p:nvPr/>
                </p:nvSpPr>
                <p:spPr>
                  <a:xfrm rot="16200000">
                    <a:off x="-263477" y="5175037"/>
                    <a:ext cx="841897" cy="2424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5 mg/ml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93" name="矩形 292"/>
                  <p:cNvSpPr/>
                  <p:nvPr/>
                </p:nvSpPr>
                <p:spPr>
                  <a:xfrm>
                    <a:off x="1688447" y="5590212"/>
                    <a:ext cx="82800" cy="83214"/>
                  </a:xfrm>
                  <a:prstGeom prst="rect">
                    <a:avLst/>
                  </a:prstGeom>
                  <a:noFill/>
                  <a:ln w="3175">
                    <a:solidFill>
                      <a:schemeClr val="bg1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94" name="矩形 293"/>
                  <p:cNvSpPr/>
                  <p:nvPr/>
                </p:nvSpPr>
                <p:spPr>
                  <a:xfrm>
                    <a:off x="1072860" y="5590212"/>
                    <a:ext cx="82800" cy="83214"/>
                  </a:xfrm>
                  <a:prstGeom prst="rect">
                    <a:avLst/>
                  </a:prstGeom>
                  <a:noFill/>
                  <a:ln w="3175">
                    <a:solidFill>
                      <a:schemeClr val="bg1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95" name="矩形 294"/>
                  <p:cNvSpPr/>
                  <p:nvPr/>
                </p:nvSpPr>
                <p:spPr>
                  <a:xfrm>
                    <a:off x="457273" y="5590212"/>
                    <a:ext cx="82800" cy="83214"/>
                  </a:xfrm>
                  <a:prstGeom prst="rect">
                    <a:avLst/>
                  </a:prstGeom>
                  <a:noFill/>
                  <a:ln w="3175">
                    <a:solidFill>
                      <a:schemeClr val="bg1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99" name="矩形 298"/>
                  <p:cNvSpPr/>
                  <p:nvPr/>
                </p:nvSpPr>
                <p:spPr>
                  <a:xfrm>
                    <a:off x="1705687" y="4881470"/>
                    <a:ext cx="82800" cy="83214"/>
                  </a:xfrm>
                  <a:prstGeom prst="rect">
                    <a:avLst/>
                  </a:prstGeom>
                  <a:noFill/>
                  <a:ln w="3175">
                    <a:solidFill>
                      <a:schemeClr val="bg1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00" name="矩形 299"/>
                  <p:cNvSpPr/>
                  <p:nvPr/>
                </p:nvSpPr>
                <p:spPr>
                  <a:xfrm>
                    <a:off x="1090100" y="4881470"/>
                    <a:ext cx="82800" cy="83214"/>
                  </a:xfrm>
                  <a:prstGeom prst="rect">
                    <a:avLst/>
                  </a:prstGeom>
                  <a:noFill/>
                  <a:ln w="3175">
                    <a:solidFill>
                      <a:schemeClr val="bg1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01" name="矩形 300"/>
                  <p:cNvSpPr/>
                  <p:nvPr/>
                </p:nvSpPr>
                <p:spPr>
                  <a:xfrm>
                    <a:off x="474513" y="4881470"/>
                    <a:ext cx="82800" cy="83214"/>
                  </a:xfrm>
                  <a:prstGeom prst="rect">
                    <a:avLst/>
                  </a:prstGeom>
                  <a:noFill/>
                  <a:ln w="3175">
                    <a:solidFill>
                      <a:schemeClr val="bg1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05" name="直接连接符 304"/>
                  <p:cNvCxnSpPr>
                    <a:stCxn id="293" idx="0"/>
                  </p:cNvCxnSpPr>
                  <p:nvPr/>
                </p:nvCxnSpPr>
                <p:spPr>
                  <a:xfrm flipV="1">
                    <a:off x="1729847" y="5568283"/>
                    <a:ext cx="336318" cy="21929"/>
                  </a:xfrm>
                  <a:prstGeom prst="line">
                    <a:avLst/>
                  </a:prstGeom>
                  <a:ln w="3175">
                    <a:solidFill>
                      <a:schemeClr val="bg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6" name="直接连接符 305"/>
                  <p:cNvCxnSpPr/>
                  <p:nvPr/>
                </p:nvCxnSpPr>
                <p:spPr>
                  <a:xfrm>
                    <a:off x="1774595" y="5673426"/>
                    <a:ext cx="291570" cy="81373"/>
                  </a:xfrm>
                  <a:prstGeom prst="line">
                    <a:avLst/>
                  </a:prstGeom>
                  <a:ln w="3175">
                    <a:solidFill>
                      <a:schemeClr val="bg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7" name="直接连接符 306"/>
                  <p:cNvCxnSpPr/>
                  <p:nvPr/>
                </p:nvCxnSpPr>
                <p:spPr>
                  <a:xfrm>
                    <a:off x="1788487" y="4887836"/>
                    <a:ext cx="289537" cy="74459"/>
                  </a:xfrm>
                  <a:prstGeom prst="line">
                    <a:avLst/>
                  </a:prstGeom>
                  <a:ln w="3175">
                    <a:solidFill>
                      <a:schemeClr val="bg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8" name="直接连接符 307"/>
                  <p:cNvCxnSpPr/>
                  <p:nvPr/>
                </p:nvCxnSpPr>
                <p:spPr>
                  <a:xfrm>
                    <a:off x="1795561" y="4971050"/>
                    <a:ext cx="277269" cy="165602"/>
                  </a:xfrm>
                  <a:prstGeom prst="line">
                    <a:avLst/>
                  </a:prstGeom>
                  <a:ln w="3175">
                    <a:solidFill>
                      <a:schemeClr val="bg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328" name="文本框 327"/>
              <p:cNvSpPr txBox="1"/>
              <p:nvPr/>
            </p:nvSpPr>
            <p:spPr>
              <a:xfrm>
                <a:off x="313387" y="2289529"/>
                <a:ext cx="496251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DAPI </a:t>
                </a:r>
                <a:endParaRPr lang="zh-CN" altLang="en-US" sz="800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36" name="组合 335"/>
              <p:cNvGrpSpPr/>
              <p:nvPr/>
            </p:nvGrpSpPr>
            <p:grpSpPr>
              <a:xfrm>
                <a:off x="347613" y="2848087"/>
                <a:ext cx="328936" cy="154017"/>
                <a:chOff x="2733082" y="2850867"/>
                <a:chExt cx="328936" cy="154017"/>
              </a:xfrm>
            </p:grpSpPr>
            <p:sp>
              <p:nvSpPr>
                <p:cNvPr id="337" name="文本框 336"/>
                <p:cNvSpPr txBox="1"/>
                <p:nvPr/>
              </p:nvSpPr>
              <p:spPr>
                <a:xfrm>
                  <a:off x="2733082" y="2850867"/>
                  <a:ext cx="328936" cy="15401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4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20 </a:t>
                  </a:r>
                  <a:r>
                    <a:rPr lang="el-GR" altLang="zh-CN" sz="4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μ</a:t>
                  </a:r>
                  <a:r>
                    <a:rPr lang="en-US" altLang="zh-CN" sz="4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</a:t>
                  </a:r>
                  <a:endParaRPr lang="zh-CN" altLang="en-US" sz="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38" name="直接连接符 337"/>
                <p:cNvCxnSpPr/>
                <p:nvPr/>
              </p:nvCxnSpPr>
              <p:spPr>
                <a:xfrm>
                  <a:off x="2815888" y="2964038"/>
                  <a:ext cx="157961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05" name="文本框 404"/>
            <p:cNvSpPr txBox="1"/>
            <p:nvPr/>
          </p:nvSpPr>
          <p:spPr>
            <a:xfrm>
              <a:off x="4417158" y="1674260"/>
              <a:ext cx="279244" cy="2771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19025" y="5596555"/>
            <a:ext cx="2705135" cy="1750065"/>
            <a:chOff x="219024" y="3194863"/>
            <a:chExt cx="2705135" cy="1750065"/>
          </a:xfrm>
        </p:grpSpPr>
        <p:grpSp>
          <p:nvGrpSpPr>
            <p:cNvPr id="366" name="组合 365"/>
            <p:cNvGrpSpPr/>
            <p:nvPr/>
          </p:nvGrpSpPr>
          <p:grpSpPr>
            <a:xfrm>
              <a:off x="228857" y="3277080"/>
              <a:ext cx="2695302" cy="1667848"/>
              <a:chOff x="279989" y="3353848"/>
              <a:chExt cx="1962037" cy="1214183"/>
            </a:xfrm>
          </p:grpSpPr>
          <p:grpSp>
            <p:nvGrpSpPr>
              <p:cNvPr id="225" name="组合 224"/>
              <p:cNvGrpSpPr/>
              <p:nvPr/>
            </p:nvGrpSpPr>
            <p:grpSpPr>
              <a:xfrm>
                <a:off x="279989" y="3353848"/>
                <a:ext cx="1962037" cy="1214183"/>
                <a:chOff x="3416221" y="5364902"/>
                <a:chExt cx="3374627" cy="2504559"/>
              </a:xfrm>
            </p:grpSpPr>
            <p:grpSp>
              <p:nvGrpSpPr>
                <p:cNvPr id="226" name="组合 225"/>
                <p:cNvGrpSpPr/>
                <p:nvPr/>
              </p:nvGrpSpPr>
              <p:grpSpPr>
                <a:xfrm>
                  <a:off x="3416221" y="5364902"/>
                  <a:ext cx="3374627" cy="2504559"/>
                  <a:chOff x="184785" y="2075716"/>
                  <a:chExt cx="3891831" cy="2504556"/>
                </a:xfrm>
              </p:grpSpPr>
              <p:pic>
                <p:nvPicPr>
                  <p:cNvPr id="231" name="图片 230"/>
                  <p:cNvPicPr>
                    <a:picLocks noChangeAspect="1"/>
                  </p:cNvPicPr>
                  <p:nvPr/>
                </p:nvPicPr>
                <p:blipFill rotWithShape="1">
                  <a:blip r:embed="rId1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20620"/>
                  <a:stretch>
                    <a:fillRect/>
                  </a:stretch>
                </p:blipFill>
                <p:spPr>
                  <a:xfrm>
                    <a:off x="388278" y="2257071"/>
                    <a:ext cx="3688338" cy="2323201"/>
                  </a:xfrm>
                  <a:prstGeom prst="rect">
                    <a:avLst/>
                  </a:prstGeom>
                  <a:ln w="9525">
                    <a:noFill/>
                  </a:ln>
                </p:spPr>
              </p:pic>
              <p:sp>
                <p:nvSpPr>
                  <p:cNvPr id="232" name="文本框 231"/>
                  <p:cNvSpPr txBox="1"/>
                  <p:nvPr/>
                </p:nvSpPr>
                <p:spPr>
                  <a:xfrm>
                    <a:off x="355127" y="2075716"/>
                    <a:ext cx="3329415" cy="32352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FerroOrange</a:t>
                    </a:r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      </a:t>
                    </a:r>
                    <a:r>
                      <a:rPr lang="en-US" altLang="zh-CN" sz="8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LysoTracker</a:t>
                    </a:r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            Merge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3" name="文本框 232"/>
                  <p:cNvSpPr txBox="1"/>
                  <p:nvPr/>
                </p:nvSpPr>
                <p:spPr>
                  <a:xfrm rot="16200000">
                    <a:off x="-236245" y="3611148"/>
                    <a:ext cx="1154838" cy="31108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5 mg/ml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4" name="文本框 233"/>
                  <p:cNvSpPr txBox="1"/>
                  <p:nvPr/>
                </p:nvSpPr>
                <p:spPr>
                  <a:xfrm>
                    <a:off x="184785" y="2716414"/>
                    <a:ext cx="349971" cy="32352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5" name="任意多边形: 形状 234"/>
                  <p:cNvSpPr/>
                  <p:nvPr/>
                </p:nvSpPr>
                <p:spPr>
                  <a:xfrm>
                    <a:off x="633057" y="3996394"/>
                    <a:ext cx="212568" cy="247643"/>
                  </a:xfrm>
                  <a:custGeom>
                    <a:avLst/>
                    <a:gdLst>
                      <a:gd name="connsiteX0" fmla="*/ 46282 w 212568"/>
                      <a:gd name="connsiteY0" fmla="*/ 212555 h 247643"/>
                      <a:gd name="connsiteX1" fmla="*/ 13897 w 212568"/>
                      <a:gd name="connsiteY1" fmla="*/ 164930 h 247643"/>
                      <a:gd name="connsiteX2" fmla="*/ 562 w 212568"/>
                      <a:gd name="connsiteY2" fmla="*/ 96350 h 247643"/>
                      <a:gd name="connsiteX3" fmla="*/ 31042 w 212568"/>
                      <a:gd name="connsiteY3" fmla="*/ 31580 h 247643"/>
                      <a:gd name="connsiteX4" fmla="*/ 76762 w 212568"/>
                      <a:gd name="connsiteY4" fmla="*/ 3005 h 247643"/>
                      <a:gd name="connsiteX5" fmla="*/ 122482 w 212568"/>
                      <a:gd name="connsiteY5" fmla="*/ 3005 h 247643"/>
                      <a:gd name="connsiteX6" fmla="*/ 160582 w 212568"/>
                      <a:gd name="connsiteY6" fmla="*/ 22055 h 247643"/>
                      <a:gd name="connsiteX7" fmla="*/ 204397 w 212568"/>
                      <a:gd name="connsiteY7" fmla="*/ 81110 h 247643"/>
                      <a:gd name="connsiteX8" fmla="*/ 212017 w 212568"/>
                      <a:gd name="connsiteY8" fmla="*/ 134450 h 247643"/>
                      <a:gd name="connsiteX9" fmla="*/ 196777 w 212568"/>
                      <a:gd name="connsiteY9" fmla="*/ 199220 h 247643"/>
                      <a:gd name="connsiteX10" fmla="*/ 124387 w 212568"/>
                      <a:gd name="connsiteY10" fmla="*/ 246845 h 247643"/>
                      <a:gd name="connsiteX11" fmla="*/ 46282 w 212568"/>
                      <a:gd name="connsiteY11" fmla="*/ 212555 h 2476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12568" h="247643">
                        <a:moveTo>
                          <a:pt x="46282" y="212555"/>
                        </a:moveTo>
                        <a:cubicBezTo>
                          <a:pt x="27867" y="198903"/>
                          <a:pt x="21517" y="184297"/>
                          <a:pt x="13897" y="164930"/>
                        </a:cubicBezTo>
                        <a:cubicBezTo>
                          <a:pt x="6277" y="145562"/>
                          <a:pt x="-2295" y="118575"/>
                          <a:pt x="562" y="96350"/>
                        </a:cubicBezTo>
                        <a:cubicBezTo>
                          <a:pt x="3419" y="74125"/>
                          <a:pt x="18342" y="47137"/>
                          <a:pt x="31042" y="31580"/>
                        </a:cubicBezTo>
                        <a:cubicBezTo>
                          <a:pt x="43742" y="16023"/>
                          <a:pt x="61522" y="7767"/>
                          <a:pt x="76762" y="3005"/>
                        </a:cubicBezTo>
                        <a:cubicBezTo>
                          <a:pt x="92002" y="-1757"/>
                          <a:pt x="108512" y="-170"/>
                          <a:pt x="122482" y="3005"/>
                        </a:cubicBezTo>
                        <a:cubicBezTo>
                          <a:pt x="136452" y="6180"/>
                          <a:pt x="146930" y="9038"/>
                          <a:pt x="160582" y="22055"/>
                        </a:cubicBezTo>
                        <a:cubicBezTo>
                          <a:pt x="174234" y="35072"/>
                          <a:pt x="195825" y="62378"/>
                          <a:pt x="204397" y="81110"/>
                        </a:cubicBezTo>
                        <a:cubicBezTo>
                          <a:pt x="212969" y="99842"/>
                          <a:pt x="213287" y="114765"/>
                          <a:pt x="212017" y="134450"/>
                        </a:cubicBezTo>
                        <a:cubicBezTo>
                          <a:pt x="210747" y="154135"/>
                          <a:pt x="211382" y="180488"/>
                          <a:pt x="196777" y="199220"/>
                        </a:cubicBezTo>
                        <a:cubicBezTo>
                          <a:pt x="182172" y="217952"/>
                          <a:pt x="145342" y="241130"/>
                          <a:pt x="124387" y="246845"/>
                        </a:cubicBezTo>
                        <a:cubicBezTo>
                          <a:pt x="103432" y="252560"/>
                          <a:pt x="64697" y="226207"/>
                          <a:pt x="46282" y="212555"/>
                        </a:cubicBezTo>
                        <a:close/>
                      </a:path>
                    </a:pathLst>
                  </a:custGeom>
                  <a:noFill/>
                  <a:ln w="9525">
                    <a:noFill/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6" name="文本框 235"/>
                  <p:cNvSpPr txBox="1"/>
                  <p:nvPr/>
                </p:nvSpPr>
                <p:spPr>
                  <a:xfrm>
                    <a:off x="511516" y="3956556"/>
                    <a:ext cx="363859" cy="2079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300" dirty="0" err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Nuc</a:t>
                    </a:r>
                    <a:endParaRPr lang="zh-CN" altLang="en-US" sz="8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7" name="任意多边形: 形状 236"/>
                  <p:cNvSpPr/>
                  <p:nvPr/>
                </p:nvSpPr>
                <p:spPr>
                  <a:xfrm>
                    <a:off x="684335" y="3189971"/>
                    <a:ext cx="225942" cy="195690"/>
                  </a:xfrm>
                  <a:custGeom>
                    <a:avLst/>
                    <a:gdLst>
                      <a:gd name="connsiteX0" fmla="*/ 85286 w 225942"/>
                      <a:gd name="connsiteY0" fmla="*/ 110 h 195690"/>
                      <a:gd name="connsiteX1" fmla="*/ 29406 w 225942"/>
                      <a:gd name="connsiteY1" fmla="*/ 10270 h 195690"/>
                      <a:gd name="connsiteX2" fmla="*/ 19246 w 225942"/>
                      <a:gd name="connsiteY2" fmla="*/ 25510 h 195690"/>
                      <a:gd name="connsiteX3" fmla="*/ 9086 w 225942"/>
                      <a:gd name="connsiteY3" fmla="*/ 40750 h 195690"/>
                      <a:gd name="connsiteX4" fmla="*/ 1466 w 225942"/>
                      <a:gd name="connsiteY4" fmla="*/ 66150 h 195690"/>
                      <a:gd name="connsiteX5" fmla="*/ 1466 w 225942"/>
                      <a:gd name="connsiteY5" fmla="*/ 89010 h 195690"/>
                      <a:gd name="connsiteX6" fmla="*/ 16706 w 225942"/>
                      <a:gd name="connsiteY6" fmla="*/ 116950 h 195690"/>
                      <a:gd name="connsiteX7" fmla="*/ 39566 w 225942"/>
                      <a:gd name="connsiteY7" fmla="*/ 149970 h 195690"/>
                      <a:gd name="connsiteX8" fmla="*/ 85286 w 225942"/>
                      <a:gd name="connsiteY8" fmla="*/ 180450 h 195690"/>
                      <a:gd name="connsiteX9" fmla="*/ 136086 w 225942"/>
                      <a:gd name="connsiteY9" fmla="*/ 195690 h 195690"/>
                      <a:gd name="connsiteX10" fmla="*/ 179266 w 225942"/>
                      <a:gd name="connsiteY10" fmla="*/ 180450 h 195690"/>
                      <a:gd name="connsiteX11" fmla="*/ 207206 w 225942"/>
                      <a:gd name="connsiteY11" fmla="*/ 147430 h 195690"/>
                      <a:gd name="connsiteX12" fmla="*/ 224986 w 225942"/>
                      <a:gd name="connsiteY12" fmla="*/ 119490 h 195690"/>
                      <a:gd name="connsiteX13" fmla="*/ 219906 w 225942"/>
                      <a:gd name="connsiteY13" fmla="*/ 73770 h 195690"/>
                      <a:gd name="connsiteX14" fmla="*/ 189426 w 225942"/>
                      <a:gd name="connsiteY14" fmla="*/ 35670 h 195690"/>
                      <a:gd name="connsiteX15" fmla="*/ 161486 w 225942"/>
                      <a:gd name="connsiteY15" fmla="*/ 12810 h 195690"/>
                      <a:gd name="connsiteX16" fmla="*/ 136086 w 225942"/>
                      <a:gd name="connsiteY16" fmla="*/ 5190 h 195690"/>
                      <a:gd name="connsiteX17" fmla="*/ 85286 w 225942"/>
                      <a:gd name="connsiteY17" fmla="*/ 110 h 1956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25942" h="195690">
                        <a:moveTo>
                          <a:pt x="85286" y="110"/>
                        </a:moveTo>
                        <a:cubicBezTo>
                          <a:pt x="67506" y="957"/>
                          <a:pt x="40413" y="6037"/>
                          <a:pt x="29406" y="10270"/>
                        </a:cubicBezTo>
                        <a:cubicBezTo>
                          <a:pt x="18399" y="14503"/>
                          <a:pt x="22633" y="20430"/>
                          <a:pt x="19246" y="25510"/>
                        </a:cubicBezTo>
                        <a:cubicBezTo>
                          <a:pt x="15859" y="30590"/>
                          <a:pt x="12049" y="33977"/>
                          <a:pt x="9086" y="40750"/>
                        </a:cubicBezTo>
                        <a:cubicBezTo>
                          <a:pt x="6123" y="47523"/>
                          <a:pt x="2736" y="58107"/>
                          <a:pt x="1466" y="66150"/>
                        </a:cubicBezTo>
                        <a:cubicBezTo>
                          <a:pt x="196" y="74193"/>
                          <a:pt x="-1074" y="80543"/>
                          <a:pt x="1466" y="89010"/>
                        </a:cubicBezTo>
                        <a:cubicBezTo>
                          <a:pt x="4006" y="97477"/>
                          <a:pt x="10356" y="106790"/>
                          <a:pt x="16706" y="116950"/>
                        </a:cubicBezTo>
                        <a:cubicBezTo>
                          <a:pt x="23056" y="127110"/>
                          <a:pt x="28136" y="139387"/>
                          <a:pt x="39566" y="149970"/>
                        </a:cubicBezTo>
                        <a:cubicBezTo>
                          <a:pt x="50996" y="160553"/>
                          <a:pt x="69199" y="172830"/>
                          <a:pt x="85286" y="180450"/>
                        </a:cubicBezTo>
                        <a:cubicBezTo>
                          <a:pt x="101373" y="188070"/>
                          <a:pt x="120423" y="195690"/>
                          <a:pt x="136086" y="195690"/>
                        </a:cubicBezTo>
                        <a:cubicBezTo>
                          <a:pt x="151749" y="195690"/>
                          <a:pt x="167413" y="188493"/>
                          <a:pt x="179266" y="180450"/>
                        </a:cubicBezTo>
                        <a:cubicBezTo>
                          <a:pt x="191119" y="172407"/>
                          <a:pt x="199586" y="157590"/>
                          <a:pt x="207206" y="147430"/>
                        </a:cubicBezTo>
                        <a:cubicBezTo>
                          <a:pt x="214826" y="137270"/>
                          <a:pt x="222869" y="131767"/>
                          <a:pt x="224986" y="119490"/>
                        </a:cubicBezTo>
                        <a:cubicBezTo>
                          <a:pt x="227103" y="107213"/>
                          <a:pt x="225833" y="87740"/>
                          <a:pt x="219906" y="73770"/>
                        </a:cubicBezTo>
                        <a:cubicBezTo>
                          <a:pt x="213979" y="59800"/>
                          <a:pt x="199163" y="45830"/>
                          <a:pt x="189426" y="35670"/>
                        </a:cubicBezTo>
                        <a:cubicBezTo>
                          <a:pt x="179689" y="25510"/>
                          <a:pt x="170376" y="17890"/>
                          <a:pt x="161486" y="12810"/>
                        </a:cubicBezTo>
                        <a:cubicBezTo>
                          <a:pt x="152596" y="7730"/>
                          <a:pt x="143283" y="6883"/>
                          <a:pt x="136086" y="5190"/>
                        </a:cubicBezTo>
                        <a:cubicBezTo>
                          <a:pt x="128889" y="3497"/>
                          <a:pt x="103066" y="-737"/>
                          <a:pt x="85286" y="110"/>
                        </a:cubicBezTo>
                        <a:close/>
                      </a:path>
                    </a:pathLst>
                  </a:custGeom>
                  <a:noFill/>
                  <a:ln w="3175">
                    <a:noFill/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8" name="文本框 237"/>
                  <p:cNvSpPr txBox="1"/>
                  <p:nvPr/>
                </p:nvSpPr>
                <p:spPr>
                  <a:xfrm>
                    <a:off x="947313" y="2706876"/>
                    <a:ext cx="363859" cy="20798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300" dirty="0" err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Nuc</a:t>
                    </a:r>
                    <a:endParaRPr lang="zh-CN" altLang="en-US" sz="3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9" name="任意多边形: 形状 238"/>
                  <p:cNvSpPr/>
                  <p:nvPr/>
                </p:nvSpPr>
                <p:spPr>
                  <a:xfrm>
                    <a:off x="1065105" y="2710497"/>
                    <a:ext cx="238269" cy="288290"/>
                  </a:xfrm>
                  <a:custGeom>
                    <a:avLst/>
                    <a:gdLst>
                      <a:gd name="connsiteX0" fmla="*/ 106470 w 238267"/>
                      <a:gd name="connsiteY0" fmla="*/ 159 h 288290"/>
                      <a:gd name="connsiteX1" fmla="*/ 34080 w 238267"/>
                      <a:gd name="connsiteY1" fmla="*/ 40164 h 288290"/>
                      <a:gd name="connsiteX2" fmla="*/ 20745 w 238267"/>
                      <a:gd name="connsiteY2" fmla="*/ 68739 h 288290"/>
                      <a:gd name="connsiteX3" fmla="*/ 15030 w 238267"/>
                      <a:gd name="connsiteY3" fmla="*/ 83979 h 288290"/>
                      <a:gd name="connsiteX4" fmla="*/ 3600 w 238267"/>
                      <a:gd name="connsiteY4" fmla="*/ 131604 h 288290"/>
                      <a:gd name="connsiteX5" fmla="*/ 1695 w 238267"/>
                      <a:gd name="connsiteY5" fmla="*/ 181134 h 288290"/>
                      <a:gd name="connsiteX6" fmla="*/ 26460 w 238267"/>
                      <a:gd name="connsiteY6" fmla="*/ 245904 h 288290"/>
                      <a:gd name="connsiteX7" fmla="*/ 64560 w 238267"/>
                      <a:gd name="connsiteY7" fmla="*/ 276384 h 288290"/>
                      <a:gd name="connsiteX8" fmla="*/ 98850 w 238267"/>
                      <a:gd name="connsiteY8" fmla="*/ 287814 h 288290"/>
                      <a:gd name="connsiteX9" fmla="*/ 136950 w 238267"/>
                      <a:gd name="connsiteY9" fmla="*/ 284004 h 288290"/>
                      <a:gd name="connsiteX10" fmla="*/ 178860 w 238267"/>
                      <a:gd name="connsiteY10" fmla="*/ 264954 h 288290"/>
                      <a:gd name="connsiteX11" fmla="*/ 224580 w 238267"/>
                      <a:gd name="connsiteY11" fmla="*/ 203994 h 288290"/>
                      <a:gd name="connsiteX12" fmla="*/ 237915 w 238267"/>
                      <a:gd name="connsiteY12" fmla="*/ 143034 h 288290"/>
                      <a:gd name="connsiteX13" fmla="*/ 232200 w 238267"/>
                      <a:gd name="connsiteY13" fmla="*/ 87789 h 288290"/>
                      <a:gd name="connsiteX14" fmla="*/ 209340 w 238267"/>
                      <a:gd name="connsiteY14" fmla="*/ 55404 h 288290"/>
                      <a:gd name="connsiteX15" fmla="*/ 178860 w 238267"/>
                      <a:gd name="connsiteY15" fmla="*/ 26829 h 288290"/>
                      <a:gd name="connsiteX16" fmla="*/ 106470 w 238267"/>
                      <a:gd name="connsiteY16" fmla="*/ 159 h 288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38267" h="288290">
                        <a:moveTo>
                          <a:pt x="106470" y="159"/>
                        </a:moveTo>
                        <a:cubicBezTo>
                          <a:pt x="82340" y="2381"/>
                          <a:pt x="48368" y="28734"/>
                          <a:pt x="34080" y="40164"/>
                        </a:cubicBezTo>
                        <a:cubicBezTo>
                          <a:pt x="19792" y="51594"/>
                          <a:pt x="23920" y="61437"/>
                          <a:pt x="20745" y="68739"/>
                        </a:cubicBezTo>
                        <a:cubicBezTo>
                          <a:pt x="17570" y="76042"/>
                          <a:pt x="17887" y="73502"/>
                          <a:pt x="15030" y="83979"/>
                        </a:cubicBezTo>
                        <a:cubicBezTo>
                          <a:pt x="12172" y="94457"/>
                          <a:pt x="5822" y="115412"/>
                          <a:pt x="3600" y="131604"/>
                        </a:cubicBezTo>
                        <a:cubicBezTo>
                          <a:pt x="1378" y="147796"/>
                          <a:pt x="-2115" y="162084"/>
                          <a:pt x="1695" y="181134"/>
                        </a:cubicBezTo>
                        <a:cubicBezTo>
                          <a:pt x="5505" y="200184"/>
                          <a:pt x="15983" y="230029"/>
                          <a:pt x="26460" y="245904"/>
                        </a:cubicBezTo>
                        <a:cubicBezTo>
                          <a:pt x="36937" y="261779"/>
                          <a:pt x="52495" y="269399"/>
                          <a:pt x="64560" y="276384"/>
                        </a:cubicBezTo>
                        <a:cubicBezTo>
                          <a:pt x="76625" y="283369"/>
                          <a:pt x="86785" y="286544"/>
                          <a:pt x="98850" y="287814"/>
                        </a:cubicBezTo>
                        <a:cubicBezTo>
                          <a:pt x="110915" y="289084"/>
                          <a:pt x="123615" y="287814"/>
                          <a:pt x="136950" y="284004"/>
                        </a:cubicBezTo>
                        <a:cubicBezTo>
                          <a:pt x="150285" y="280194"/>
                          <a:pt x="164255" y="278289"/>
                          <a:pt x="178860" y="264954"/>
                        </a:cubicBezTo>
                        <a:cubicBezTo>
                          <a:pt x="193465" y="251619"/>
                          <a:pt x="214737" y="224314"/>
                          <a:pt x="224580" y="203994"/>
                        </a:cubicBezTo>
                        <a:cubicBezTo>
                          <a:pt x="234423" y="183674"/>
                          <a:pt x="236645" y="162402"/>
                          <a:pt x="237915" y="143034"/>
                        </a:cubicBezTo>
                        <a:cubicBezTo>
                          <a:pt x="239185" y="123667"/>
                          <a:pt x="236963" y="102394"/>
                          <a:pt x="232200" y="87789"/>
                        </a:cubicBezTo>
                        <a:cubicBezTo>
                          <a:pt x="227438" y="73184"/>
                          <a:pt x="218230" y="65564"/>
                          <a:pt x="209340" y="55404"/>
                        </a:cubicBezTo>
                        <a:cubicBezTo>
                          <a:pt x="200450" y="45244"/>
                          <a:pt x="189020" y="34131"/>
                          <a:pt x="178860" y="26829"/>
                        </a:cubicBezTo>
                        <a:cubicBezTo>
                          <a:pt x="168700" y="19527"/>
                          <a:pt x="130600" y="-2063"/>
                          <a:pt x="106470" y="159"/>
                        </a:cubicBezTo>
                        <a:close/>
                      </a:path>
                    </a:pathLst>
                  </a:custGeom>
                  <a:noFill/>
                  <a:ln w="9525">
                    <a:noFill/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0" name="任意多边形: 形状 239"/>
                  <p:cNvSpPr/>
                  <p:nvPr/>
                </p:nvSpPr>
                <p:spPr>
                  <a:xfrm>
                    <a:off x="678931" y="2393784"/>
                    <a:ext cx="160165" cy="233197"/>
                  </a:xfrm>
                  <a:custGeom>
                    <a:avLst/>
                    <a:gdLst>
                      <a:gd name="connsiteX0" fmla="*/ 41161 w 160165"/>
                      <a:gd name="connsiteY0" fmla="*/ 208288 h 233197"/>
                      <a:gd name="connsiteX1" fmla="*/ 1156 w 160165"/>
                      <a:gd name="connsiteY1" fmla="*/ 118753 h 233197"/>
                      <a:gd name="connsiteX2" fmla="*/ 14491 w 160165"/>
                      <a:gd name="connsiteY2" fmla="*/ 55888 h 233197"/>
                      <a:gd name="connsiteX3" fmla="*/ 52591 w 160165"/>
                      <a:gd name="connsiteY3" fmla="*/ 17788 h 233197"/>
                      <a:gd name="connsiteX4" fmla="*/ 104026 w 160165"/>
                      <a:gd name="connsiteY4" fmla="*/ 643 h 233197"/>
                      <a:gd name="connsiteX5" fmla="*/ 142126 w 160165"/>
                      <a:gd name="connsiteY5" fmla="*/ 38743 h 233197"/>
                      <a:gd name="connsiteX6" fmla="*/ 157366 w 160165"/>
                      <a:gd name="connsiteY6" fmla="*/ 90178 h 233197"/>
                      <a:gd name="connsiteX7" fmla="*/ 157366 w 160165"/>
                      <a:gd name="connsiteY7" fmla="*/ 147328 h 233197"/>
                      <a:gd name="connsiteX8" fmla="*/ 128791 w 160165"/>
                      <a:gd name="connsiteY8" fmla="*/ 194953 h 233197"/>
                      <a:gd name="connsiteX9" fmla="*/ 107836 w 160165"/>
                      <a:gd name="connsiteY9" fmla="*/ 225433 h 233197"/>
                      <a:gd name="connsiteX10" fmla="*/ 98311 w 160165"/>
                      <a:gd name="connsiteY10" fmla="*/ 233053 h 233197"/>
                      <a:gd name="connsiteX11" fmla="*/ 41161 w 160165"/>
                      <a:gd name="connsiteY11" fmla="*/ 208288 h 2331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60165" h="233197">
                        <a:moveTo>
                          <a:pt x="41161" y="208288"/>
                        </a:moveTo>
                        <a:cubicBezTo>
                          <a:pt x="24969" y="189238"/>
                          <a:pt x="5601" y="144153"/>
                          <a:pt x="1156" y="118753"/>
                        </a:cubicBezTo>
                        <a:cubicBezTo>
                          <a:pt x="-3289" y="93353"/>
                          <a:pt x="5919" y="72715"/>
                          <a:pt x="14491" y="55888"/>
                        </a:cubicBezTo>
                        <a:cubicBezTo>
                          <a:pt x="23063" y="39061"/>
                          <a:pt x="37669" y="26995"/>
                          <a:pt x="52591" y="17788"/>
                        </a:cubicBezTo>
                        <a:cubicBezTo>
                          <a:pt x="67513" y="8581"/>
                          <a:pt x="89104" y="-2850"/>
                          <a:pt x="104026" y="643"/>
                        </a:cubicBezTo>
                        <a:cubicBezTo>
                          <a:pt x="118949" y="4135"/>
                          <a:pt x="133236" y="23820"/>
                          <a:pt x="142126" y="38743"/>
                        </a:cubicBezTo>
                        <a:cubicBezTo>
                          <a:pt x="151016" y="53665"/>
                          <a:pt x="154826" y="72081"/>
                          <a:pt x="157366" y="90178"/>
                        </a:cubicBezTo>
                        <a:cubicBezTo>
                          <a:pt x="159906" y="108275"/>
                          <a:pt x="162129" y="129865"/>
                          <a:pt x="157366" y="147328"/>
                        </a:cubicBezTo>
                        <a:cubicBezTo>
                          <a:pt x="152603" y="164791"/>
                          <a:pt x="137046" y="181935"/>
                          <a:pt x="128791" y="194953"/>
                        </a:cubicBezTo>
                        <a:cubicBezTo>
                          <a:pt x="120536" y="207971"/>
                          <a:pt x="112916" y="219083"/>
                          <a:pt x="107836" y="225433"/>
                        </a:cubicBezTo>
                        <a:cubicBezTo>
                          <a:pt x="102756" y="231783"/>
                          <a:pt x="107836" y="231783"/>
                          <a:pt x="98311" y="233053"/>
                        </a:cubicBezTo>
                        <a:cubicBezTo>
                          <a:pt x="88786" y="234323"/>
                          <a:pt x="57353" y="227338"/>
                          <a:pt x="41161" y="208288"/>
                        </a:cubicBezTo>
                        <a:close/>
                      </a:path>
                    </a:pathLst>
                  </a:custGeom>
                  <a:noFill/>
                  <a:ln w="9525">
                    <a:noFill/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241" name="组合 240"/>
                  <p:cNvGrpSpPr/>
                  <p:nvPr/>
                </p:nvGrpSpPr>
                <p:grpSpPr>
                  <a:xfrm>
                    <a:off x="1761253" y="2394261"/>
                    <a:ext cx="624443" cy="991878"/>
                    <a:chOff x="846569" y="2828282"/>
                    <a:chExt cx="624443" cy="991878"/>
                  </a:xfrm>
                </p:grpSpPr>
                <p:sp>
                  <p:nvSpPr>
                    <p:cNvPr id="257" name="任意多边形: 形状 256"/>
                    <p:cNvSpPr/>
                    <p:nvPr/>
                  </p:nvSpPr>
                  <p:spPr>
                    <a:xfrm>
                      <a:off x="851974" y="3624470"/>
                      <a:ext cx="225942" cy="195690"/>
                    </a:xfrm>
                    <a:custGeom>
                      <a:avLst/>
                      <a:gdLst>
                        <a:gd name="connsiteX0" fmla="*/ 85286 w 225942"/>
                        <a:gd name="connsiteY0" fmla="*/ 110 h 195690"/>
                        <a:gd name="connsiteX1" fmla="*/ 29406 w 225942"/>
                        <a:gd name="connsiteY1" fmla="*/ 10270 h 195690"/>
                        <a:gd name="connsiteX2" fmla="*/ 19246 w 225942"/>
                        <a:gd name="connsiteY2" fmla="*/ 25510 h 195690"/>
                        <a:gd name="connsiteX3" fmla="*/ 9086 w 225942"/>
                        <a:gd name="connsiteY3" fmla="*/ 40750 h 195690"/>
                        <a:gd name="connsiteX4" fmla="*/ 1466 w 225942"/>
                        <a:gd name="connsiteY4" fmla="*/ 66150 h 195690"/>
                        <a:gd name="connsiteX5" fmla="*/ 1466 w 225942"/>
                        <a:gd name="connsiteY5" fmla="*/ 89010 h 195690"/>
                        <a:gd name="connsiteX6" fmla="*/ 16706 w 225942"/>
                        <a:gd name="connsiteY6" fmla="*/ 116950 h 195690"/>
                        <a:gd name="connsiteX7" fmla="*/ 39566 w 225942"/>
                        <a:gd name="connsiteY7" fmla="*/ 149970 h 195690"/>
                        <a:gd name="connsiteX8" fmla="*/ 85286 w 225942"/>
                        <a:gd name="connsiteY8" fmla="*/ 180450 h 195690"/>
                        <a:gd name="connsiteX9" fmla="*/ 136086 w 225942"/>
                        <a:gd name="connsiteY9" fmla="*/ 195690 h 195690"/>
                        <a:gd name="connsiteX10" fmla="*/ 179266 w 225942"/>
                        <a:gd name="connsiteY10" fmla="*/ 180450 h 195690"/>
                        <a:gd name="connsiteX11" fmla="*/ 207206 w 225942"/>
                        <a:gd name="connsiteY11" fmla="*/ 147430 h 195690"/>
                        <a:gd name="connsiteX12" fmla="*/ 224986 w 225942"/>
                        <a:gd name="connsiteY12" fmla="*/ 119490 h 195690"/>
                        <a:gd name="connsiteX13" fmla="*/ 219906 w 225942"/>
                        <a:gd name="connsiteY13" fmla="*/ 73770 h 195690"/>
                        <a:gd name="connsiteX14" fmla="*/ 189426 w 225942"/>
                        <a:gd name="connsiteY14" fmla="*/ 35670 h 195690"/>
                        <a:gd name="connsiteX15" fmla="*/ 161486 w 225942"/>
                        <a:gd name="connsiteY15" fmla="*/ 12810 h 195690"/>
                        <a:gd name="connsiteX16" fmla="*/ 136086 w 225942"/>
                        <a:gd name="connsiteY16" fmla="*/ 5190 h 195690"/>
                        <a:gd name="connsiteX17" fmla="*/ 85286 w 225942"/>
                        <a:gd name="connsiteY17" fmla="*/ 110 h 1956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5942" h="195690">
                          <a:moveTo>
                            <a:pt x="85286" y="110"/>
                          </a:moveTo>
                          <a:cubicBezTo>
                            <a:pt x="67506" y="957"/>
                            <a:pt x="40413" y="6037"/>
                            <a:pt x="29406" y="10270"/>
                          </a:cubicBezTo>
                          <a:cubicBezTo>
                            <a:pt x="18399" y="14503"/>
                            <a:pt x="22633" y="20430"/>
                            <a:pt x="19246" y="25510"/>
                          </a:cubicBezTo>
                          <a:cubicBezTo>
                            <a:pt x="15859" y="30590"/>
                            <a:pt x="12049" y="33977"/>
                            <a:pt x="9086" y="40750"/>
                          </a:cubicBezTo>
                          <a:cubicBezTo>
                            <a:pt x="6123" y="47523"/>
                            <a:pt x="2736" y="58107"/>
                            <a:pt x="1466" y="66150"/>
                          </a:cubicBezTo>
                          <a:cubicBezTo>
                            <a:pt x="196" y="74193"/>
                            <a:pt x="-1074" y="80543"/>
                            <a:pt x="1466" y="89010"/>
                          </a:cubicBezTo>
                          <a:cubicBezTo>
                            <a:pt x="4006" y="97477"/>
                            <a:pt x="10356" y="106790"/>
                            <a:pt x="16706" y="116950"/>
                          </a:cubicBezTo>
                          <a:cubicBezTo>
                            <a:pt x="23056" y="127110"/>
                            <a:pt x="28136" y="139387"/>
                            <a:pt x="39566" y="149970"/>
                          </a:cubicBezTo>
                          <a:cubicBezTo>
                            <a:pt x="50996" y="160553"/>
                            <a:pt x="69199" y="172830"/>
                            <a:pt x="85286" y="180450"/>
                          </a:cubicBezTo>
                          <a:cubicBezTo>
                            <a:pt x="101373" y="188070"/>
                            <a:pt x="120423" y="195690"/>
                            <a:pt x="136086" y="195690"/>
                          </a:cubicBezTo>
                          <a:cubicBezTo>
                            <a:pt x="151749" y="195690"/>
                            <a:pt x="167413" y="188493"/>
                            <a:pt x="179266" y="180450"/>
                          </a:cubicBezTo>
                          <a:cubicBezTo>
                            <a:pt x="191119" y="172407"/>
                            <a:pt x="199586" y="157590"/>
                            <a:pt x="207206" y="147430"/>
                          </a:cubicBezTo>
                          <a:cubicBezTo>
                            <a:pt x="214826" y="137270"/>
                            <a:pt x="222869" y="131767"/>
                            <a:pt x="224986" y="119490"/>
                          </a:cubicBezTo>
                          <a:cubicBezTo>
                            <a:pt x="227103" y="107213"/>
                            <a:pt x="225833" y="87740"/>
                            <a:pt x="219906" y="73770"/>
                          </a:cubicBezTo>
                          <a:cubicBezTo>
                            <a:pt x="213979" y="59800"/>
                            <a:pt x="199163" y="45830"/>
                            <a:pt x="189426" y="35670"/>
                          </a:cubicBezTo>
                          <a:cubicBezTo>
                            <a:pt x="179689" y="25510"/>
                            <a:pt x="170376" y="17890"/>
                            <a:pt x="161486" y="12810"/>
                          </a:cubicBezTo>
                          <a:cubicBezTo>
                            <a:pt x="152596" y="7730"/>
                            <a:pt x="143283" y="6883"/>
                            <a:pt x="136086" y="5190"/>
                          </a:cubicBezTo>
                          <a:cubicBezTo>
                            <a:pt x="128889" y="3497"/>
                            <a:pt x="103066" y="-737"/>
                            <a:pt x="85286" y="110"/>
                          </a:cubicBezTo>
                          <a:close/>
                        </a:path>
                      </a:pathLst>
                    </a:custGeom>
                    <a:noFill/>
                    <a:ln w="9525">
                      <a:noFill/>
                      <a:prstDash val="sysDot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8" name="任意多边形: 形状 257"/>
                    <p:cNvSpPr/>
                    <p:nvPr/>
                  </p:nvSpPr>
                  <p:spPr>
                    <a:xfrm>
                      <a:off x="1232745" y="3144996"/>
                      <a:ext cx="238267" cy="288290"/>
                    </a:xfrm>
                    <a:custGeom>
                      <a:avLst/>
                      <a:gdLst>
                        <a:gd name="connsiteX0" fmla="*/ 106470 w 238267"/>
                        <a:gd name="connsiteY0" fmla="*/ 159 h 288290"/>
                        <a:gd name="connsiteX1" fmla="*/ 34080 w 238267"/>
                        <a:gd name="connsiteY1" fmla="*/ 40164 h 288290"/>
                        <a:gd name="connsiteX2" fmla="*/ 20745 w 238267"/>
                        <a:gd name="connsiteY2" fmla="*/ 68739 h 288290"/>
                        <a:gd name="connsiteX3" fmla="*/ 15030 w 238267"/>
                        <a:gd name="connsiteY3" fmla="*/ 83979 h 288290"/>
                        <a:gd name="connsiteX4" fmla="*/ 3600 w 238267"/>
                        <a:gd name="connsiteY4" fmla="*/ 131604 h 288290"/>
                        <a:gd name="connsiteX5" fmla="*/ 1695 w 238267"/>
                        <a:gd name="connsiteY5" fmla="*/ 181134 h 288290"/>
                        <a:gd name="connsiteX6" fmla="*/ 26460 w 238267"/>
                        <a:gd name="connsiteY6" fmla="*/ 245904 h 288290"/>
                        <a:gd name="connsiteX7" fmla="*/ 64560 w 238267"/>
                        <a:gd name="connsiteY7" fmla="*/ 276384 h 288290"/>
                        <a:gd name="connsiteX8" fmla="*/ 98850 w 238267"/>
                        <a:gd name="connsiteY8" fmla="*/ 287814 h 288290"/>
                        <a:gd name="connsiteX9" fmla="*/ 136950 w 238267"/>
                        <a:gd name="connsiteY9" fmla="*/ 284004 h 288290"/>
                        <a:gd name="connsiteX10" fmla="*/ 178860 w 238267"/>
                        <a:gd name="connsiteY10" fmla="*/ 264954 h 288290"/>
                        <a:gd name="connsiteX11" fmla="*/ 224580 w 238267"/>
                        <a:gd name="connsiteY11" fmla="*/ 203994 h 288290"/>
                        <a:gd name="connsiteX12" fmla="*/ 237915 w 238267"/>
                        <a:gd name="connsiteY12" fmla="*/ 143034 h 288290"/>
                        <a:gd name="connsiteX13" fmla="*/ 232200 w 238267"/>
                        <a:gd name="connsiteY13" fmla="*/ 87789 h 288290"/>
                        <a:gd name="connsiteX14" fmla="*/ 209340 w 238267"/>
                        <a:gd name="connsiteY14" fmla="*/ 55404 h 288290"/>
                        <a:gd name="connsiteX15" fmla="*/ 178860 w 238267"/>
                        <a:gd name="connsiteY15" fmla="*/ 26829 h 288290"/>
                        <a:gd name="connsiteX16" fmla="*/ 106470 w 238267"/>
                        <a:gd name="connsiteY16" fmla="*/ 159 h 2882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38267" h="288290">
                          <a:moveTo>
                            <a:pt x="106470" y="159"/>
                          </a:moveTo>
                          <a:cubicBezTo>
                            <a:pt x="82340" y="2381"/>
                            <a:pt x="48368" y="28734"/>
                            <a:pt x="34080" y="40164"/>
                          </a:cubicBezTo>
                          <a:cubicBezTo>
                            <a:pt x="19792" y="51594"/>
                            <a:pt x="23920" y="61437"/>
                            <a:pt x="20745" y="68739"/>
                          </a:cubicBezTo>
                          <a:cubicBezTo>
                            <a:pt x="17570" y="76042"/>
                            <a:pt x="17887" y="73502"/>
                            <a:pt x="15030" y="83979"/>
                          </a:cubicBezTo>
                          <a:cubicBezTo>
                            <a:pt x="12172" y="94457"/>
                            <a:pt x="5822" y="115412"/>
                            <a:pt x="3600" y="131604"/>
                          </a:cubicBezTo>
                          <a:cubicBezTo>
                            <a:pt x="1378" y="147796"/>
                            <a:pt x="-2115" y="162084"/>
                            <a:pt x="1695" y="181134"/>
                          </a:cubicBezTo>
                          <a:cubicBezTo>
                            <a:pt x="5505" y="200184"/>
                            <a:pt x="15983" y="230029"/>
                            <a:pt x="26460" y="245904"/>
                          </a:cubicBezTo>
                          <a:cubicBezTo>
                            <a:pt x="36937" y="261779"/>
                            <a:pt x="52495" y="269399"/>
                            <a:pt x="64560" y="276384"/>
                          </a:cubicBezTo>
                          <a:cubicBezTo>
                            <a:pt x="76625" y="283369"/>
                            <a:pt x="86785" y="286544"/>
                            <a:pt x="98850" y="287814"/>
                          </a:cubicBezTo>
                          <a:cubicBezTo>
                            <a:pt x="110915" y="289084"/>
                            <a:pt x="123615" y="287814"/>
                            <a:pt x="136950" y="284004"/>
                          </a:cubicBezTo>
                          <a:cubicBezTo>
                            <a:pt x="150285" y="280194"/>
                            <a:pt x="164255" y="278289"/>
                            <a:pt x="178860" y="264954"/>
                          </a:cubicBezTo>
                          <a:cubicBezTo>
                            <a:pt x="193465" y="251619"/>
                            <a:pt x="214737" y="224314"/>
                            <a:pt x="224580" y="203994"/>
                          </a:cubicBezTo>
                          <a:cubicBezTo>
                            <a:pt x="234423" y="183674"/>
                            <a:pt x="236645" y="162402"/>
                            <a:pt x="237915" y="143034"/>
                          </a:cubicBezTo>
                          <a:cubicBezTo>
                            <a:pt x="239185" y="123667"/>
                            <a:pt x="236963" y="102394"/>
                            <a:pt x="232200" y="87789"/>
                          </a:cubicBezTo>
                          <a:cubicBezTo>
                            <a:pt x="227438" y="73184"/>
                            <a:pt x="218230" y="65564"/>
                            <a:pt x="209340" y="55404"/>
                          </a:cubicBezTo>
                          <a:cubicBezTo>
                            <a:pt x="200450" y="45244"/>
                            <a:pt x="189020" y="34131"/>
                            <a:pt x="178860" y="26829"/>
                          </a:cubicBezTo>
                          <a:cubicBezTo>
                            <a:pt x="168700" y="19527"/>
                            <a:pt x="130600" y="-2063"/>
                            <a:pt x="106470" y="159"/>
                          </a:cubicBezTo>
                          <a:close/>
                        </a:path>
                      </a:pathLst>
                    </a:custGeom>
                    <a:noFill/>
                    <a:ln w="9525">
                      <a:noFill/>
                      <a:prstDash val="sysDot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9" name="任意多边形: 形状 258"/>
                    <p:cNvSpPr/>
                    <p:nvPr/>
                  </p:nvSpPr>
                  <p:spPr>
                    <a:xfrm>
                      <a:off x="846569" y="2828282"/>
                      <a:ext cx="160165" cy="233197"/>
                    </a:xfrm>
                    <a:custGeom>
                      <a:avLst/>
                      <a:gdLst>
                        <a:gd name="connsiteX0" fmla="*/ 41161 w 160165"/>
                        <a:gd name="connsiteY0" fmla="*/ 208288 h 233197"/>
                        <a:gd name="connsiteX1" fmla="*/ 1156 w 160165"/>
                        <a:gd name="connsiteY1" fmla="*/ 118753 h 233197"/>
                        <a:gd name="connsiteX2" fmla="*/ 14491 w 160165"/>
                        <a:gd name="connsiteY2" fmla="*/ 55888 h 233197"/>
                        <a:gd name="connsiteX3" fmla="*/ 52591 w 160165"/>
                        <a:gd name="connsiteY3" fmla="*/ 17788 h 233197"/>
                        <a:gd name="connsiteX4" fmla="*/ 104026 w 160165"/>
                        <a:gd name="connsiteY4" fmla="*/ 643 h 233197"/>
                        <a:gd name="connsiteX5" fmla="*/ 142126 w 160165"/>
                        <a:gd name="connsiteY5" fmla="*/ 38743 h 233197"/>
                        <a:gd name="connsiteX6" fmla="*/ 157366 w 160165"/>
                        <a:gd name="connsiteY6" fmla="*/ 90178 h 233197"/>
                        <a:gd name="connsiteX7" fmla="*/ 157366 w 160165"/>
                        <a:gd name="connsiteY7" fmla="*/ 147328 h 233197"/>
                        <a:gd name="connsiteX8" fmla="*/ 128791 w 160165"/>
                        <a:gd name="connsiteY8" fmla="*/ 194953 h 233197"/>
                        <a:gd name="connsiteX9" fmla="*/ 107836 w 160165"/>
                        <a:gd name="connsiteY9" fmla="*/ 225433 h 233197"/>
                        <a:gd name="connsiteX10" fmla="*/ 98311 w 160165"/>
                        <a:gd name="connsiteY10" fmla="*/ 233053 h 233197"/>
                        <a:gd name="connsiteX11" fmla="*/ 41161 w 160165"/>
                        <a:gd name="connsiteY11" fmla="*/ 208288 h 233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60165" h="233197">
                          <a:moveTo>
                            <a:pt x="41161" y="208288"/>
                          </a:moveTo>
                          <a:cubicBezTo>
                            <a:pt x="24969" y="189238"/>
                            <a:pt x="5601" y="144153"/>
                            <a:pt x="1156" y="118753"/>
                          </a:cubicBezTo>
                          <a:cubicBezTo>
                            <a:pt x="-3289" y="93353"/>
                            <a:pt x="5919" y="72715"/>
                            <a:pt x="14491" y="55888"/>
                          </a:cubicBezTo>
                          <a:cubicBezTo>
                            <a:pt x="23063" y="39061"/>
                            <a:pt x="37669" y="26995"/>
                            <a:pt x="52591" y="17788"/>
                          </a:cubicBezTo>
                          <a:cubicBezTo>
                            <a:pt x="67513" y="8581"/>
                            <a:pt x="89104" y="-2850"/>
                            <a:pt x="104026" y="643"/>
                          </a:cubicBezTo>
                          <a:cubicBezTo>
                            <a:pt x="118949" y="4135"/>
                            <a:pt x="133236" y="23820"/>
                            <a:pt x="142126" y="38743"/>
                          </a:cubicBezTo>
                          <a:cubicBezTo>
                            <a:pt x="151016" y="53665"/>
                            <a:pt x="154826" y="72081"/>
                            <a:pt x="157366" y="90178"/>
                          </a:cubicBezTo>
                          <a:cubicBezTo>
                            <a:pt x="159906" y="108275"/>
                            <a:pt x="162129" y="129865"/>
                            <a:pt x="157366" y="147328"/>
                          </a:cubicBezTo>
                          <a:cubicBezTo>
                            <a:pt x="152603" y="164791"/>
                            <a:pt x="137046" y="181935"/>
                            <a:pt x="128791" y="194953"/>
                          </a:cubicBezTo>
                          <a:cubicBezTo>
                            <a:pt x="120536" y="207971"/>
                            <a:pt x="112916" y="219083"/>
                            <a:pt x="107836" y="225433"/>
                          </a:cubicBezTo>
                          <a:cubicBezTo>
                            <a:pt x="102756" y="231783"/>
                            <a:pt x="107836" y="231783"/>
                            <a:pt x="98311" y="233053"/>
                          </a:cubicBezTo>
                          <a:cubicBezTo>
                            <a:pt x="88786" y="234323"/>
                            <a:pt x="57353" y="227338"/>
                            <a:pt x="41161" y="208288"/>
                          </a:cubicBezTo>
                          <a:close/>
                        </a:path>
                      </a:pathLst>
                    </a:custGeom>
                    <a:noFill/>
                    <a:ln w="9525">
                      <a:noFill/>
                      <a:prstDash val="sysDot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242" name="组合 241"/>
                  <p:cNvGrpSpPr/>
                  <p:nvPr/>
                </p:nvGrpSpPr>
                <p:grpSpPr>
                  <a:xfrm>
                    <a:off x="2843937" y="2394497"/>
                    <a:ext cx="624443" cy="991878"/>
                    <a:chOff x="846569" y="2828282"/>
                    <a:chExt cx="624443" cy="991878"/>
                  </a:xfrm>
                </p:grpSpPr>
                <p:sp>
                  <p:nvSpPr>
                    <p:cNvPr id="254" name="任意多边形: 形状 253"/>
                    <p:cNvSpPr/>
                    <p:nvPr/>
                  </p:nvSpPr>
                  <p:spPr>
                    <a:xfrm>
                      <a:off x="851974" y="3624470"/>
                      <a:ext cx="225942" cy="195690"/>
                    </a:xfrm>
                    <a:custGeom>
                      <a:avLst/>
                      <a:gdLst>
                        <a:gd name="connsiteX0" fmla="*/ 85286 w 225942"/>
                        <a:gd name="connsiteY0" fmla="*/ 110 h 195690"/>
                        <a:gd name="connsiteX1" fmla="*/ 29406 w 225942"/>
                        <a:gd name="connsiteY1" fmla="*/ 10270 h 195690"/>
                        <a:gd name="connsiteX2" fmla="*/ 19246 w 225942"/>
                        <a:gd name="connsiteY2" fmla="*/ 25510 h 195690"/>
                        <a:gd name="connsiteX3" fmla="*/ 9086 w 225942"/>
                        <a:gd name="connsiteY3" fmla="*/ 40750 h 195690"/>
                        <a:gd name="connsiteX4" fmla="*/ 1466 w 225942"/>
                        <a:gd name="connsiteY4" fmla="*/ 66150 h 195690"/>
                        <a:gd name="connsiteX5" fmla="*/ 1466 w 225942"/>
                        <a:gd name="connsiteY5" fmla="*/ 89010 h 195690"/>
                        <a:gd name="connsiteX6" fmla="*/ 16706 w 225942"/>
                        <a:gd name="connsiteY6" fmla="*/ 116950 h 195690"/>
                        <a:gd name="connsiteX7" fmla="*/ 39566 w 225942"/>
                        <a:gd name="connsiteY7" fmla="*/ 149970 h 195690"/>
                        <a:gd name="connsiteX8" fmla="*/ 85286 w 225942"/>
                        <a:gd name="connsiteY8" fmla="*/ 180450 h 195690"/>
                        <a:gd name="connsiteX9" fmla="*/ 136086 w 225942"/>
                        <a:gd name="connsiteY9" fmla="*/ 195690 h 195690"/>
                        <a:gd name="connsiteX10" fmla="*/ 179266 w 225942"/>
                        <a:gd name="connsiteY10" fmla="*/ 180450 h 195690"/>
                        <a:gd name="connsiteX11" fmla="*/ 207206 w 225942"/>
                        <a:gd name="connsiteY11" fmla="*/ 147430 h 195690"/>
                        <a:gd name="connsiteX12" fmla="*/ 224986 w 225942"/>
                        <a:gd name="connsiteY12" fmla="*/ 119490 h 195690"/>
                        <a:gd name="connsiteX13" fmla="*/ 219906 w 225942"/>
                        <a:gd name="connsiteY13" fmla="*/ 73770 h 195690"/>
                        <a:gd name="connsiteX14" fmla="*/ 189426 w 225942"/>
                        <a:gd name="connsiteY14" fmla="*/ 35670 h 195690"/>
                        <a:gd name="connsiteX15" fmla="*/ 161486 w 225942"/>
                        <a:gd name="connsiteY15" fmla="*/ 12810 h 195690"/>
                        <a:gd name="connsiteX16" fmla="*/ 136086 w 225942"/>
                        <a:gd name="connsiteY16" fmla="*/ 5190 h 195690"/>
                        <a:gd name="connsiteX17" fmla="*/ 85286 w 225942"/>
                        <a:gd name="connsiteY17" fmla="*/ 110 h 1956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5942" h="195690">
                          <a:moveTo>
                            <a:pt x="85286" y="110"/>
                          </a:moveTo>
                          <a:cubicBezTo>
                            <a:pt x="67506" y="957"/>
                            <a:pt x="40413" y="6037"/>
                            <a:pt x="29406" y="10270"/>
                          </a:cubicBezTo>
                          <a:cubicBezTo>
                            <a:pt x="18399" y="14503"/>
                            <a:pt x="22633" y="20430"/>
                            <a:pt x="19246" y="25510"/>
                          </a:cubicBezTo>
                          <a:cubicBezTo>
                            <a:pt x="15859" y="30590"/>
                            <a:pt x="12049" y="33977"/>
                            <a:pt x="9086" y="40750"/>
                          </a:cubicBezTo>
                          <a:cubicBezTo>
                            <a:pt x="6123" y="47523"/>
                            <a:pt x="2736" y="58107"/>
                            <a:pt x="1466" y="66150"/>
                          </a:cubicBezTo>
                          <a:cubicBezTo>
                            <a:pt x="196" y="74193"/>
                            <a:pt x="-1074" y="80543"/>
                            <a:pt x="1466" y="89010"/>
                          </a:cubicBezTo>
                          <a:cubicBezTo>
                            <a:pt x="4006" y="97477"/>
                            <a:pt x="10356" y="106790"/>
                            <a:pt x="16706" y="116950"/>
                          </a:cubicBezTo>
                          <a:cubicBezTo>
                            <a:pt x="23056" y="127110"/>
                            <a:pt x="28136" y="139387"/>
                            <a:pt x="39566" y="149970"/>
                          </a:cubicBezTo>
                          <a:cubicBezTo>
                            <a:pt x="50996" y="160553"/>
                            <a:pt x="69199" y="172830"/>
                            <a:pt x="85286" y="180450"/>
                          </a:cubicBezTo>
                          <a:cubicBezTo>
                            <a:pt x="101373" y="188070"/>
                            <a:pt x="120423" y="195690"/>
                            <a:pt x="136086" y="195690"/>
                          </a:cubicBezTo>
                          <a:cubicBezTo>
                            <a:pt x="151749" y="195690"/>
                            <a:pt x="167413" y="188493"/>
                            <a:pt x="179266" y="180450"/>
                          </a:cubicBezTo>
                          <a:cubicBezTo>
                            <a:pt x="191119" y="172407"/>
                            <a:pt x="199586" y="157590"/>
                            <a:pt x="207206" y="147430"/>
                          </a:cubicBezTo>
                          <a:cubicBezTo>
                            <a:pt x="214826" y="137270"/>
                            <a:pt x="222869" y="131767"/>
                            <a:pt x="224986" y="119490"/>
                          </a:cubicBezTo>
                          <a:cubicBezTo>
                            <a:pt x="227103" y="107213"/>
                            <a:pt x="225833" y="87740"/>
                            <a:pt x="219906" y="73770"/>
                          </a:cubicBezTo>
                          <a:cubicBezTo>
                            <a:pt x="213979" y="59800"/>
                            <a:pt x="199163" y="45830"/>
                            <a:pt x="189426" y="35670"/>
                          </a:cubicBezTo>
                          <a:cubicBezTo>
                            <a:pt x="179689" y="25510"/>
                            <a:pt x="170376" y="17890"/>
                            <a:pt x="161486" y="12810"/>
                          </a:cubicBezTo>
                          <a:cubicBezTo>
                            <a:pt x="152596" y="7730"/>
                            <a:pt x="143283" y="6883"/>
                            <a:pt x="136086" y="5190"/>
                          </a:cubicBezTo>
                          <a:cubicBezTo>
                            <a:pt x="128889" y="3497"/>
                            <a:pt x="103066" y="-737"/>
                            <a:pt x="85286" y="110"/>
                          </a:cubicBezTo>
                          <a:close/>
                        </a:path>
                      </a:pathLst>
                    </a:custGeom>
                    <a:noFill/>
                    <a:ln w="9525">
                      <a:noFill/>
                      <a:prstDash val="sysDot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5" name="任意多边形: 形状 254"/>
                    <p:cNvSpPr/>
                    <p:nvPr/>
                  </p:nvSpPr>
                  <p:spPr>
                    <a:xfrm>
                      <a:off x="1232745" y="3144996"/>
                      <a:ext cx="238267" cy="288290"/>
                    </a:xfrm>
                    <a:custGeom>
                      <a:avLst/>
                      <a:gdLst>
                        <a:gd name="connsiteX0" fmla="*/ 106470 w 238267"/>
                        <a:gd name="connsiteY0" fmla="*/ 159 h 288290"/>
                        <a:gd name="connsiteX1" fmla="*/ 34080 w 238267"/>
                        <a:gd name="connsiteY1" fmla="*/ 40164 h 288290"/>
                        <a:gd name="connsiteX2" fmla="*/ 20745 w 238267"/>
                        <a:gd name="connsiteY2" fmla="*/ 68739 h 288290"/>
                        <a:gd name="connsiteX3" fmla="*/ 15030 w 238267"/>
                        <a:gd name="connsiteY3" fmla="*/ 83979 h 288290"/>
                        <a:gd name="connsiteX4" fmla="*/ 3600 w 238267"/>
                        <a:gd name="connsiteY4" fmla="*/ 131604 h 288290"/>
                        <a:gd name="connsiteX5" fmla="*/ 1695 w 238267"/>
                        <a:gd name="connsiteY5" fmla="*/ 181134 h 288290"/>
                        <a:gd name="connsiteX6" fmla="*/ 26460 w 238267"/>
                        <a:gd name="connsiteY6" fmla="*/ 245904 h 288290"/>
                        <a:gd name="connsiteX7" fmla="*/ 64560 w 238267"/>
                        <a:gd name="connsiteY7" fmla="*/ 276384 h 288290"/>
                        <a:gd name="connsiteX8" fmla="*/ 98850 w 238267"/>
                        <a:gd name="connsiteY8" fmla="*/ 287814 h 288290"/>
                        <a:gd name="connsiteX9" fmla="*/ 136950 w 238267"/>
                        <a:gd name="connsiteY9" fmla="*/ 284004 h 288290"/>
                        <a:gd name="connsiteX10" fmla="*/ 178860 w 238267"/>
                        <a:gd name="connsiteY10" fmla="*/ 264954 h 288290"/>
                        <a:gd name="connsiteX11" fmla="*/ 224580 w 238267"/>
                        <a:gd name="connsiteY11" fmla="*/ 203994 h 288290"/>
                        <a:gd name="connsiteX12" fmla="*/ 237915 w 238267"/>
                        <a:gd name="connsiteY12" fmla="*/ 143034 h 288290"/>
                        <a:gd name="connsiteX13" fmla="*/ 232200 w 238267"/>
                        <a:gd name="connsiteY13" fmla="*/ 87789 h 288290"/>
                        <a:gd name="connsiteX14" fmla="*/ 209340 w 238267"/>
                        <a:gd name="connsiteY14" fmla="*/ 55404 h 288290"/>
                        <a:gd name="connsiteX15" fmla="*/ 178860 w 238267"/>
                        <a:gd name="connsiteY15" fmla="*/ 26829 h 288290"/>
                        <a:gd name="connsiteX16" fmla="*/ 106470 w 238267"/>
                        <a:gd name="connsiteY16" fmla="*/ 159 h 2882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38267" h="288290">
                          <a:moveTo>
                            <a:pt x="106470" y="159"/>
                          </a:moveTo>
                          <a:cubicBezTo>
                            <a:pt x="82340" y="2381"/>
                            <a:pt x="48368" y="28734"/>
                            <a:pt x="34080" y="40164"/>
                          </a:cubicBezTo>
                          <a:cubicBezTo>
                            <a:pt x="19792" y="51594"/>
                            <a:pt x="23920" y="61437"/>
                            <a:pt x="20745" y="68739"/>
                          </a:cubicBezTo>
                          <a:cubicBezTo>
                            <a:pt x="17570" y="76042"/>
                            <a:pt x="17887" y="73502"/>
                            <a:pt x="15030" y="83979"/>
                          </a:cubicBezTo>
                          <a:cubicBezTo>
                            <a:pt x="12172" y="94457"/>
                            <a:pt x="5822" y="115412"/>
                            <a:pt x="3600" y="131604"/>
                          </a:cubicBezTo>
                          <a:cubicBezTo>
                            <a:pt x="1378" y="147796"/>
                            <a:pt x="-2115" y="162084"/>
                            <a:pt x="1695" y="181134"/>
                          </a:cubicBezTo>
                          <a:cubicBezTo>
                            <a:pt x="5505" y="200184"/>
                            <a:pt x="15983" y="230029"/>
                            <a:pt x="26460" y="245904"/>
                          </a:cubicBezTo>
                          <a:cubicBezTo>
                            <a:pt x="36937" y="261779"/>
                            <a:pt x="52495" y="269399"/>
                            <a:pt x="64560" y="276384"/>
                          </a:cubicBezTo>
                          <a:cubicBezTo>
                            <a:pt x="76625" y="283369"/>
                            <a:pt x="86785" y="286544"/>
                            <a:pt x="98850" y="287814"/>
                          </a:cubicBezTo>
                          <a:cubicBezTo>
                            <a:pt x="110915" y="289084"/>
                            <a:pt x="123615" y="287814"/>
                            <a:pt x="136950" y="284004"/>
                          </a:cubicBezTo>
                          <a:cubicBezTo>
                            <a:pt x="150285" y="280194"/>
                            <a:pt x="164255" y="278289"/>
                            <a:pt x="178860" y="264954"/>
                          </a:cubicBezTo>
                          <a:cubicBezTo>
                            <a:pt x="193465" y="251619"/>
                            <a:pt x="214737" y="224314"/>
                            <a:pt x="224580" y="203994"/>
                          </a:cubicBezTo>
                          <a:cubicBezTo>
                            <a:pt x="234423" y="183674"/>
                            <a:pt x="236645" y="162402"/>
                            <a:pt x="237915" y="143034"/>
                          </a:cubicBezTo>
                          <a:cubicBezTo>
                            <a:pt x="239185" y="123667"/>
                            <a:pt x="236963" y="102394"/>
                            <a:pt x="232200" y="87789"/>
                          </a:cubicBezTo>
                          <a:cubicBezTo>
                            <a:pt x="227438" y="73184"/>
                            <a:pt x="218230" y="65564"/>
                            <a:pt x="209340" y="55404"/>
                          </a:cubicBezTo>
                          <a:cubicBezTo>
                            <a:pt x="200450" y="45244"/>
                            <a:pt x="189020" y="34131"/>
                            <a:pt x="178860" y="26829"/>
                          </a:cubicBezTo>
                          <a:cubicBezTo>
                            <a:pt x="168700" y="19527"/>
                            <a:pt x="130600" y="-2063"/>
                            <a:pt x="106470" y="159"/>
                          </a:cubicBezTo>
                          <a:close/>
                        </a:path>
                      </a:pathLst>
                    </a:custGeom>
                    <a:noFill/>
                    <a:ln w="9525">
                      <a:noFill/>
                      <a:prstDash val="sysDot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6" name="任意多边形: 形状 255"/>
                    <p:cNvSpPr/>
                    <p:nvPr/>
                  </p:nvSpPr>
                  <p:spPr>
                    <a:xfrm>
                      <a:off x="846569" y="2828282"/>
                      <a:ext cx="160165" cy="233197"/>
                    </a:xfrm>
                    <a:custGeom>
                      <a:avLst/>
                      <a:gdLst>
                        <a:gd name="connsiteX0" fmla="*/ 41161 w 160165"/>
                        <a:gd name="connsiteY0" fmla="*/ 208288 h 233197"/>
                        <a:gd name="connsiteX1" fmla="*/ 1156 w 160165"/>
                        <a:gd name="connsiteY1" fmla="*/ 118753 h 233197"/>
                        <a:gd name="connsiteX2" fmla="*/ 14491 w 160165"/>
                        <a:gd name="connsiteY2" fmla="*/ 55888 h 233197"/>
                        <a:gd name="connsiteX3" fmla="*/ 52591 w 160165"/>
                        <a:gd name="connsiteY3" fmla="*/ 17788 h 233197"/>
                        <a:gd name="connsiteX4" fmla="*/ 104026 w 160165"/>
                        <a:gd name="connsiteY4" fmla="*/ 643 h 233197"/>
                        <a:gd name="connsiteX5" fmla="*/ 142126 w 160165"/>
                        <a:gd name="connsiteY5" fmla="*/ 38743 h 233197"/>
                        <a:gd name="connsiteX6" fmla="*/ 157366 w 160165"/>
                        <a:gd name="connsiteY6" fmla="*/ 90178 h 233197"/>
                        <a:gd name="connsiteX7" fmla="*/ 157366 w 160165"/>
                        <a:gd name="connsiteY7" fmla="*/ 147328 h 233197"/>
                        <a:gd name="connsiteX8" fmla="*/ 128791 w 160165"/>
                        <a:gd name="connsiteY8" fmla="*/ 194953 h 233197"/>
                        <a:gd name="connsiteX9" fmla="*/ 107836 w 160165"/>
                        <a:gd name="connsiteY9" fmla="*/ 225433 h 233197"/>
                        <a:gd name="connsiteX10" fmla="*/ 98311 w 160165"/>
                        <a:gd name="connsiteY10" fmla="*/ 233053 h 233197"/>
                        <a:gd name="connsiteX11" fmla="*/ 41161 w 160165"/>
                        <a:gd name="connsiteY11" fmla="*/ 208288 h 233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60165" h="233197">
                          <a:moveTo>
                            <a:pt x="41161" y="208288"/>
                          </a:moveTo>
                          <a:cubicBezTo>
                            <a:pt x="24969" y="189238"/>
                            <a:pt x="5601" y="144153"/>
                            <a:pt x="1156" y="118753"/>
                          </a:cubicBezTo>
                          <a:cubicBezTo>
                            <a:pt x="-3289" y="93353"/>
                            <a:pt x="5919" y="72715"/>
                            <a:pt x="14491" y="55888"/>
                          </a:cubicBezTo>
                          <a:cubicBezTo>
                            <a:pt x="23063" y="39061"/>
                            <a:pt x="37669" y="26995"/>
                            <a:pt x="52591" y="17788"/>
                          </a:cubicBezTo>
                          <a:cubicBezTo>
                            <a:pt x="67513" y="8581"/>
                            <a:pt x="89104" y="-2850"/>
                            <a:pt x="104026" y="643"/>
                          </a:cubicBezTo>
                          <a:cubicBezTo>
                            <a:pt x="118949" y="4135"/>
                            <a:pt x="133236" y="23820"/>
                            <a:pt x="142126" y="38743"/>
                          </a:cubicBezTo>
                          <a:cubicBezTo>
                            <a:pt x="151016" y="53665"/>
                            <a:pt x="154826" y="72081"/>
                            <a:pt x="157366" y="90178"/>
                          </a:cubicBezTo>
                          <a:cubicBezTo>
                            <a:pt x="159906" y="108275"/>
                            <a:pt x="162129" y="129865"/>
                            <a:pt x="157366" y="147328"/>
                          </a:cubicBezTo>
                          <a:cubicBezTo>
                            <a:pt x="152603" y="164791"/>
                            <a:pt x="137046" y="181935"/>
                            <a:pt x="128791" y="194953"/>
                          </a:cubicBezTo>
                          <a:cubicBezTo>
                            <a:pt x="120536" y="207971"/>
                            <a:pt x="112916" y="219083"/>
                            <a:pt x="107836" y="225433"/>
                          </a:cubicBezTo>
                          <a:cubicBezTo>
                            <a:pt x="102756" y="231783"/>
                            <a:pt x="107836" y="231783"/>
                            <a:pt x="98311" y="233053"/>
                          </a:cubicBezTo>
                          <a:cubicBezTo>
                            <a:pt x="88786" y="234323"/>
                            <a:pt x="57353" y="227338"/>
                            <a:pt x="41161" y="208288"/>
                          </a:cubicBezTo>
                          <a:close/>
                        </a:path>
                      </a:pathLst>
                    </a:custGeom>
                    <a:noFill/>
                    <a:ln w="9525">
                      <a:noFill/>
                      <a:prstDash val="sysDot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243" name="任意多边形: 形状 242"/>
                  <p:cNvSpPr/>
                  <p:nvPr/>
                </p:nvSpPr>
                <p:spPr>
                  <a:xfrm>
                    <a:off x="1711264" y="4001200"/>
                    <a:ext cx="212568" cy="247643"/>
                  </a:xfrm>
                  <a:custGeom>
                    <a:avLst/>
                    <a:gdLst>
                      <a:gd name="connsiteX0" fmla="*/ 46282 w 212568"/>
                      <a:gd name="connsiteY0" fmla="*/ 212555 h 247643"/>
                      <a:gd name="connsiteX1" fmla="*/ 13897 w 212568"/>
                      <a:gd name="connsiteY1" fmla="*/ 164930 h 247643"/>
                      <a:gd name="connsiteX2" fmla="*/ 562 w 212568"/>
                      <a:gd name="connsiteY2" fmla="*/ 96350 h 247643"/>
                      <a:gd name="connsiteX3" fmla="*/ 31042 w 212568"/>
                      <a:gd name="connsiteY3" fmla="*/ 31580 h 247643"/>
                      <a:gd name="connsiteX4" fmla="*/ 76762 w 212568"/>
                      <a:gd name="connsiteY4" fmla="*/ 3005 h 247643"/>
                      <a:gd name="connsiteX5" fmla="*/ 122482 w 212568"/>
                      <a:gd name="connsiteY5" fmla="*/ 3005 h 247643"/>
                      <a:gd name="connsiteX6" fmla="*/ 160582 w 212568"/>
                      <a:gd name="connsiteY6" fmla="*/ 22055 h 247643"/>
                      <a:gd name="connsiteX7" fmla="*/ 204397 w 212568"/>
                      <a:gd name="connsiteY7" fmla="*/ 81110 h 247643"/>
                      <a:gd name="connsiteX8" fmla="*/ 212017 w 212568"/>
                      <a:gd name="connsiteY8" fmla="*/ 134450 h 247643"/>
                      <a:gd name="connsiteX9" fmla="*/ 196777 w 212568"/>
                      <a:gd name="connsiteY9" fmla="*/ 199220 h 247643"/>
                      <a:gd name="connsiteX10" fmla="*/ 124387 w 212568"/>
                      <a:gd name="connsiteY10" fmla="*/ 246845 h 247643"/>
                      <a:gd name="connsiteX11" fmla="*/ 46282 w 212568"/>
                      <a:gd name="connsiteY11" fmla="*/ 212555 h 2476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12568" h="247643">
                        <a:moveTo>
                          <a:pt x="46282" y="212555"/>
                        </a:moveTo>
                        <a:cubicBezTo>
                          <a:pt x="27867" y="198903"/>
                          <a:pt x="21517" y="184297"/>
                          <a:pt x="13897" y="164930"/>
                        </a:cubicBezTo>
                        <a:cubicBezTo>
                          <a:pt x="6277" y="145562"/>
                          <a:pt x="-2295" y="118575"/>
                          <a:pt x="562" y="96350"/>
                        </a:cubicBezTo>
                        <a:cubicBezTo>
                          <a:pt x="3419" y="74125"/>
                          <a:pt x="18342" y="47137"/>
                          <a:pt x="31042" y="31580"/>
                        </a:cubicBezTo>
                        <a:cubicBezTo>
                          <a:pt x="43742" y="16023"/>
                          <a:pt x="61522" y="7767"/>
                          <a:pt x="76762" y="3005"/>
                        </a:cubicBezTo>
                        <a:cubicBezTo>
                          <a:pt x="92002" y="-1757"/>
                          <a:pt x="108512" y="-170"/>
                          <a:pt x="122482" y="3005"/>
                        </a:cubicBezTo>
                        <a:cubicBezTo>
                          <a:pt x="136452" y="6180"/>
                          <a:pt x="146930" y="9038"/>
                          <a:pt x="160582" y="22055"/>
                        </a:cubicBezTo>
                        <a:cubicBezTo>
                          <a:pt x="174234" y="35072"/>
                          <a:pt x="195825" y="62378"/>
                          <a:pt x="204397" y="81110"/>
                        </a:cubicBezTo>
                        <a:cubicBezTo>
                          <a:pt x="212969" y="99842"/>
                          <a:pt x="213287" y="114765"/>
                          <a:pt x="212017" y="134450"/>
                        </a:cubicBezTo>
                        <a:cubicBezTo>
                          <a:pt x="210747" y="154135"/>
                          <a:pt x="211382" y="180488"/>
                          <a:pt x="196777" y="199220"/>
                        </a:cubicBezTo>
                        <a:cubicBezTo>
                          <a:pt x="182172" y="217952"/>
                          <a:pt x="145342" y="241130"/>
                          <a:pt x="124387" y="246845"/>
                        </a:cubicBezTo>
                        <a:cubicBezTo>
                          <a:pt x="103432" y="252560"/>
                          <a:pt x="64697" y="226207"/>
                          <a:pt x="46282" y="212555"/>
                        </a:cubicBezTo>
                        <a:close/>
                      </a:path>
                    </a:pathLst>
                  </a:custGeom>
                  <a:noFill/>
                  <a:ln w="9525">
                    <a:noFill/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4" name="任意多边形: 形状 243"/>
                  <p:cNvSpPr/>
                  <p:nvPr/>
                </p:nvSpPr>
                <p:spPr>
                  <a:xfrm>
                    <a:off x="2349345" y="3589298"/>
                    <a:ext cx="235015" cy="240258"/>
                  </a:xfrm>
                  <a:custGeom>
                    <a:avLst/>
                    <a:gdLst>
                      <a:gd name="connsiteX0" fmla="*/ 41409 w 223120"/>
                      <a:gd name="connsiteY0" fmla="*/ 209872 h 249456"/>
                      <a:gd name="connsiteX1" fmla="*/ 3309 w 223120"/>
                      <a:gd name="connsiteY1" fmla="*/ 152722 h 249456"/>
                      <a:gd name="connsiteX2" fmla="*/ 5214 w 223120"/>
                      <a:gd name="connsiteY2" fmla="*/ 91762 h 249456"/>
                      <a:gd name="connsiteX3" fmla="*/ 31884 w 223120"/>
                      <a:gd name="connsiteY3" fmla="*/ 40327 h 249456"/>
                      <a:gd name="connsiteX4" fmla="*/ 102369 w 223120"/>
                      <a:gd name="connsiteY4" fmla="*/ 322 h 249456"/>
                      <a:gd name="connsiteX5" fmla="*/ 167139 w 223120"/>
                      <a:gd name="connsiteY5" fmla="*/ 23182 h 249456"/>
                      <a:gd name="connsiteX6" fmla="*/ 212859 w 223120"/>
                      <a:gd name="connsiteY6" fmla="*/ 53662 h 249456"/>
                      <a:gd name="connsiteX7" fmla="*/ 212859 w 223120"/>
                      <a:gd name="connsiteY7" fmla="*/ 65092 h 249456"/>
                      <a:gd name="connsiteX8" fmla="*/ 220479 w 223120"/>
                      <a:gd name="connsiteY8" fmla="*/ 236542 h 249456"/>
                      <a:gd name="connsiteX9" fmla="*/ 161424 w 223120"/>
                      <a:gd name="connsiteY9" fmla="*/ 236542 h 249456"/>
                      <a:gd name="connsiteX10" fmla="*/ 108084 w 223120"/>
                      <a:gd name="connsiteY10" fmla="*/ 230827 h 249456"/>
                      <a:gd name="connsiteX11" fmla="*/ 41409 w 223120"/>
                      <a:gd name="connsiteY11" fmla="*/ 209872 h 249456"/>
                      <a:gd name="connsiteX0-1" fmla="*/ 41409 w 234109"/>
                      <a:gd name="connsiteY0-2" fmla="*/ 209872 h 249456"/>
                      <a:gd name="connsiteX1-3" fmla="*/ 3309 w 234109"/>
                      <a:gd name="connsiteY1-4" fmla="*/ 152722 h 249456"/>
                      <a:gd name="connsiteX2-5" fmla="*/ 5214 w 234109"/>
                      <a:gd name="connsiteY2-6" fmla="*/ 91762 h 249456"/>
                      <a:gd name="connsiteX3-7" fmla="*/ 31884 w 234109"/>
                      <a:gd name="connsiteY3-8" fmla="*/ 40327 h 249456"/>
                      <a:gd name="connsiteX4-9" fmla="*/ 102369 w 234109"/>
                      <a:gd name="connsiteY4-10" fmla="*/ 322 h 249456"/>
                      <a:gd name="connsiteX5-11" fmla="*/ 167139 w 234109"/>
                      <a:gd name="connsiteY5-12" fmla="*/ 23182 h 249456"/>
                      <a:gd name="connsiteX6-13" fmla="*/ 212859 w 234109"/>
                      <a:gd name="connsiteY6-14" fmla="*/ 53662 h 249456"/>
                      <a:gd name="connsiteX7-15" fmla="*/ 233814 w 234109"/>
                      <a:gd name="connsiteY7-16" fmla="*/ 65092 h 249456"/>
                      <a:gd name="connsiteX8-17" fmla="*/ 220479 w 234109"/>
                      <a:gd name="connsiteY8-18" fmla="*/ 236542 h 249456"/>
                      <a:gd name="connsiteX9-19" fmla="*/ 161424 w 234109"/>
                      <a:gd name="connsiteY9-20" fmla="*/ 236542 h 249456"/>
                      <a:gd name="connsiteX10-21" fmla="*/ 108084 w 234109"/>
                      <a:gd name="connsiteY10-22" fmla="*/ 230827 h 249456"/>
                      <a:gd name="connsiteX11-23" fmla="*/ 41409 w 234109"/>
                      <a:gd name="connsiteY11-24" fmla="*/ 209872 h 249456"/>
                      <a:gd name="connsiteX0-25" fmla="*/ 41409 w 234015"/>
                      <a:gd name="connsiteY0-26" fmla="*/ 209872 h 249456"/>
                      <a:gd name="connsiteX1-27" fmla="*/ 3309 w 234015"/>
                      <a:gd name="connsiteY1-28" fmla="*/ 152722 h 249456"/>
                      <a:gd name="connsiteX2-29" fmla="*/ 5214 w 234015"/>
                      <a:gd name="connsiteY2-30" fmla="*/ 91762 h 249456"/>
                      <a:gd name="connsiteX3-31" fmla="*/ 31884 w 234015"/>
                      <a:gd name="connsiteY3-32" fmla="*/ 40327 h 249456"/>
                      <a:gd name="connsiteX4-33" fmla="*/ 102369 w 234015"/>
                      <a:gd name="connsiteY4-34" fmla="*/ 322 h 249456"/>
                      <a:gd name="connsiteX5-35" fmla="*/ 167139 w 234015"/>
                      <a:gd name="connsiteY5-36" fmla="*/ 23182 h 249456"/>
                      <a:gd name="connsiteX6-37" fmla="*/ 212859 w 234015"/>
                      <a:gd name="connsiteY6-38" fmla="*/ 53662 h 249456"/>
                      <a:gd name="connsiteX7-39" fmla="*/ 233814 w 234015"/>
                      <a:gd name="connsiteY7-40" fmla="*/ 65092 h 249456"/>
                      <a:gd name="connsiteX8-41" fmla="*/ 220479 w 234015"/>
                      <a:gd name="connsiteY8-42" fmla="*/ 236542 h 249456"/>
                      <a:gd name="connsiteX9-43" fmla="*/ 174759 w 234015"/>
                      <a:gd name="connsiteY9-44" fmla="*/ 236542 h 249456"/>
                      <a:gd name="connsiteX10-45" fmla="*/ 108084 w 234015"/>
                      <a:gd name="connsiteY10-46" fmla="*/ 230827 h 249456"/>
                      <a:gd name="connsiteX11-47" fmla="*/ 41409 w 234015"/>
                      <a:gd name="connsiteY11-48" fmla="*/ 209872 h 249456"/>
                      <a:gd name="connsiteX0-49" fmla="*/ 41409 w 235015"/>
                      <a:gd name="connsiteY0-50" fmla="*/ 209872 h 240021"/>
                      <a:gd name="connsiteX1-51" fmla="*/ 3309 w 235015"/>
                      <a:gd name="connsiteY1-52" fmla="*/ 152722 h 240021"/>
                      <a:gd name="connsiteX2-53" fmla="*/ 5214 w 235015"/>
                      <a:gd name="connsiteY2-54" fmla="*/ 91762 h 240021"/>
                      <a:gd name="connsiteX3-55" fmla="*/ 31884 w 235015"/>
                      <a:gd name="connsiteY3-56" fmla="*/ 40327 h 240021"/>
                      <a:gd name="connsiteX4-57" fmla="*/ 102369 w 235015"/>
                      <a:gd name="connsiteY4-58" fmla="*/ 322 h 240021"/>
                      <a:gd name="connsiteX5-59" fmla="*/ 167139 w 235015"/>
                      <a:gd name="connsiteY5-60" fmla="*/ 23182 h 240021"/>
                      <a:gd name="connsiteX6-61" fmla="*/ 212859 w 235015"/>
                      <a:gd name="connsiteY6-62" fmla="*/ 53662 h 240021"/>
                      <a:gd name="connsiteX7-63" fmla="*/ 233814 w 235015"/>
                      <a:gd name="connsiteY7-64" fmla="*/ 65092 h 240021"/>
                      <a:gd name="connsiteX8-65" fmla="*/ 226194 w 235015"/>
                      <a:gd name="connsiteY8-66" fmla="*/ 221302 h 240021"/>
                      <a:gd name="connsiteX9-67" fmla="*/ 174759 w 235015"/>
                      <a:gd name="connsiteY9-68" fmla="*/ 236542 h 240021"/>
                      <a:gd name="connsiteX10-69" fmla="*/ 108084 w 235015"/>
                      <a:gd name="connsiteY10-70" fmla="*/ 230827 h 240021"/>
                      <a:gd name="connsiteX11-71" fmla="*/ 41409 w 235015"/>
                      <a:gd name="connsiteY11-72" fmla="*/ 209872 h 240021"/>
                      <a:gd name="connsiteX0-73" fmla="*/ 41409 w 235015"/>
                      <a:gd name="connsiteY0-74" fmla="*/ 210109 h 240258"/>
                      <a:gd name="connsiteX1-75" fmla="*/ 3309 w 235015"/>
                      <a:gd name="connsiteY1-76" fmla="*/ 152959 h 240258"/>
                      <a:gd name="connsiteX2-77" fmla="*/ 5214 w 235015"/>
                      <a:gd name="connsiteY2-78" fmla="*/ 91999 h 240258"/>
                      <a:gd name="connsiteX3-79" fmla="*/ 31884 w 235015"/>
                      <a:gd name="connsiteY3-80" fmla="*/ 40564 h 240258"/>
                      <a:gd name="connsiteX4-81" fmla="*/ 102369 w 235015"/>
                      <a:gd name="connsiteY4-82" fmla="*/ 559 h 240258"/>
                      <a:gd name="connsiteX5-83" fmla="*/ 159519 w 235015"/>
                      <a:gd name="connsiteY5-84" fmla="*/ 19609 h 240258"/>
                      <a:gd name="connsiteX6-85" fmla="*/ 212859 w 235015"/>
                      <a:gd name="connsiteY6-86" fmla="*/ 53899 h 240258"/>
                      <a:gd name="connsiteX7-87" fmla="*/ 233814 w 235015"/>
                      <a:gd name="connsiteY7-88" fmla="*/ 65329 h 240258"/>
                      <a:gd name="connsiteX8-89" fmla="*/ 226194 w 235015"/>
                      <a:gd name="connsiteY8-90" fmla="*/ 221539 h 240258"/>
                      <a:gd name="connsiteX9-91" fmla="*/ 174759 w 235015"/>
                      <a:gd name="connsiteY9-92" fmla="*/ 236779 h 240258"/>
                      <a:gd name="connsiteX10-93" fmla="*/ 108084 w 235015"/>
                      <a:gd name="connsiteY10-94" fmla="*/ 231064 h 240258"/>
                      <a:gd name="connsiteX11-95" fmla="*/ 41409 w 235015"/>
                      <a:gd name="connsiteY11-96" fmla="*/ 210109 h 240258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11" y="connsiteY5-12"/>
                      </a:cxn>
                      <a:cxn ang="0">
                        <a:pos x="connsiteX6-13" y="connsiteY6-14"/>
                      </a:cxn>
                      <a:cxn ang="0">
                        <a:pos x="connsiteX7-15" y="connsiteY7-16"/>
                      </a:cxn>
                      <a:cxn ang="0">
                        <a:pos x="connsiteX8-17" y="connsiteY8-18"/>
                      </a:cxn>
                      <a:cxn ang="0">
                        <a:pos x="connsiteX9-19" y="connsiteY9-20"/>
                      </a:cxn>
                      <a:cxn ang="0">
                        <a:pos x="connsiteX10-21" y="connsiteY10-22"/>
                      </a:cxn>
                      <a:cxn ang="0">
                        <a:pos x="connsiteX11-23" y="connsiteY11-24"/>
                      </a:cxn>
                    </a:cxnLst>
                    <a:rect l="l" t="t" r="r" b="b"/>
                    <a:pathLst>
                      <a:path w="235015" h="240258">
                        <a:moveTo>
                          <a:pt x="41409" y="210109"/>
                        </a:moveTo>
                        <a:cubicBezTo>
                          <a:pt x="23946" y="197091"/>
                          <a:pt x="9341" y="172644"/>
                          <a:pt x="3309" y="152959"/>
                        </a:cubicBezTo>
                        <a:cubicBezTo>
                          <a:pt x="-2724" y="133274"/>
                          <a:pt x="451" y="110731"/>
                          <a:pt x="5214" y="91999"/>
                        </a:cubicBezTo>
                        <a:cubicBezTo>
                          <a:pt x="9976" y="73266"/>
                          <a:pt x="15691" y="55804"/>
                          <a:pt x="31884" y="40564"/>
                        </a:cubicBezTo>
                        <a:cubicBezTo>
                          <a:pt x="48077" y="25324"/>
                          <a:pt x="81097" y="4051"/>
                          <a:pt x="102369" y="559"/>
                        </a:cubicBezTo>
                        <a:cubicBezTo>
                          <a:pt x="123641" y="-2933"/>
                          <a:pt x="141104" y="10719"/>
                          <a:pt x="159519" y="19609"/>
                        </a:cubicBezTo>
                        <a:cubicBezTo>
                          <a:pt x="177934" y="28499"/>
                          <a:pt x="200477" y="46279"/>
                          <a:pt x="212859" y="53899"/>
                        </a:cubicBezTo>
                        <a:cubicBezTo>
                          <a:pt x="225241" y="61519"/>
                          <a:pt x="231592" y="37389"/>
                          <a:pt x="233814" y="65329"/>
                        </a:cubicBezTo>
                        <a:cubicBezTo>
                          <a:pt x="236037" y="93269"/>
                          <a:pt x="236036" y="192964"/>
                          <a:pt x="226194" y="221539"/>
                        </a:cubicBezTo>
                        <a:cubicBezTo>
                          <a:pt x="216352" y="250114"/>
                          <a:pt x="193491" y="237731"/>
                          <a:pt x="174759" y="236779"/>
                        </a:cubicBezTo>
                        <a:cubicBezTo>
                          <a:pt x="156027" y="235827"/>
                          <a:pt x="130309" y="235509"/>
                          <a:pt x="108084" y="231064"/>
                        </a:cubicBezTo>
                        <a:cubicBezTo>
                          <a:pt x="85859" y="226619"/>
                          <a:pt x="58872" y="223127"/>
                          <a:pt x="41409" y="210109"/>
                        </a:cubicBezTo>
                        <a:close/>
                      </a:path>
                    </a:pathLst>
                  </a:custGeom>
                  <a:noFill/>
                  <a:ln w="9525">
                    <a:noFill/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5" name="任意多边形: 形状 244"/>
                  <p:cNvSpPr/>
                  <p:nvPr/>
                </p:nvSpPr>
                <p:spPr>
                  <a:xfrm>
                    <a:off x="2436377" y="3945281"/>
                    <a:ext cx="156766" cy="170219"/>
                  </a:xfrm>
                  <a:custGeom>
                    <a:avLst/>
                    <a:gdLst>
                      <a:gd name="connsiteX0" fmla="*/ 97250 w 156766"/>
                      <a:gd name="connsiteY0" fmla="*/ 176072 h 188001"/>
                      <a:gd name="connsiteX1" fmla="*/ 22955 w 156766"/>
                      <a:gd name="connsiteY1" fmla="*/ 128447 h 188001"/>
                      <a:gd name="connsiteX2" fmla="*/ 2000 w 156766"/>
                      <a:gd name="connsiteY2" fmla="*/ 71297 h 188001"/>
                      <a:gd name="connsiteX3" fmla="*/ 5810 w 156766"/>
                      <a:gd name="connsiteY3" fmla="*/ 31292 h 188001"/>
                      <a:gd name="connsiteX4" fmla="*/ 45815 w 156766"/>
                      <a:gd name="connsiteY4" fmla="*/ 2717 h 188001"/>
                      <a:gd name="connsiteX5" fmla="*/ 95345 w 156766"/>
                      <a:gd name="connsiteY5" fmla="*/ 4622 h 188001"/>
                      <a:gd name="connsiteX6" fmla="*/ 137255 w 156766"/>
                      <a:gd name="connsiteY6" fmla="*/ 33197 h 188001"/>
                      <a:gd name="connsiteX7" fmla="*/ 146780 w 156766"/>
                      <a:gd name="connsiteY7" fmla="*/ 67487 h 188001"/>
                      <a:gd name="connsiteX8" fmla="*/ 156305 w 156766"/>
                      <a:gd name="connsiteY8" fmla="*/ 99872 h 188001"/>
                      <a:gd name="connsiteX9" fmla="*/ 154400 w 156766"/>
                      <a:gd name="connsiteY9" fmla="*/ 164642 h 188001"/>
                      <a:gd name="connsiteX10" fmla="*/ 146780 w 156766"/>
                      <a:gd name="connsiteY10" fmla="*/ 187502 h 188001"/>
                      <a:gd name="connsiteX11" fmla="*/ 97250 w 156766"/>
                      <a:gd name="connsiteY11" fmla="*/ 176072 h 188001"/>
                      <a:gd name="connsiteX0-1" fmla="*/ 97250 w 156766"/>
                      <a:gd name="connsiteY0-2" fmla="*/ 176072 h 177045"/>
                      <a:gd name="connsiteX1-3" fmla="*/ 22955 w 156766"/>
                      <a:gd name="connsiteY1-4" fmla="*/ 128447 h 177045"/>
                      <a:gd name="connsiteX2-5" fmla="*/ 2000 w 156766"/>
                      <a:gd name="connsiteY2-6" fmla="*/ 71297 h 177045"/>
                      <a:gd name="connsiteX3-7" fmla="*/ 5810 w 156766"/>
                      <a:gd name="connsiteY3-8" fmla="*/ 31292 h 177045"/>
                      <a:gd name="connsiteX4-9" fmla="*/ 45815 w 156766"/>
                      <a:gd name="connsiteY4-10" fmla="*/ 2717 h 177045"/>
                      <a:gd name="connsiteX5-11" fmla="*/ 95345 w 156766"/>
                      <a:gd name="connsiteY5-12" fmla="*/ 4622 h 177045"/>
                      <a:gd name="connsiteX6-13" fmla="*/ 137255 w 156766"/>
                      <a:gd name="connsiteY6-14" fmla="*/ 33197 h 177045"/>
                      <a:gd name="connsiteX7-15" fmla="*/ 146780 w 156766"/>
                      <a:gd name="connsiteY7-16" fmla="*/ 67487 h 177045"/>
                      <a:gd name="connsiteX8-17" fmla="*/ 156305 w 156766"/>
                      <a:gd name="connsiteY8-18" fmla="*/ 99872 h 177045"/>
                      <a:gd name="connsiteX9-19" fmla="*/ 154400 w 156766"/>
                      <a:gd name="connsiteY9-20" fmla="*/ 164642 h 177045"/>
                      <a:gd name="connsiteX10-21" fmla="*/ 150590 w 156766"/>
                      <a:gd name="connsiteY10-22" fmla="*/ 160832 h 177045"/>
                      <a:gd name="connsiteX11-23" fmla="*/ 97250 w 156766"/>
                      <a:gd name="connsiteY11-24" fmla="*/ 176072 h 177045"/>
                      <a:gd name="connsiteX0-25" fmla="*/ 89630 w 156766"/>
                      <a:gd name="connsiteY0-26" fmla="*/ 166547 h 170219"/>
                      <a:gd name="connsiteX1-27" fmla="*/ 22955 w 156766"/>
                      <a:gd name="connsiteY1-28" fmla="*/ 128447 h 170219"/>
                      <a:gd name="connsiteX2-29" fmla="*/ 2000 w 156766"/>
                      <a:gd name="connsiteY2-30" fmla="*/ 71297 h 170219"/>
                      <a:gd name="connsiteX3-31" fmla="*/ 5810 w 156766"/>
                      <a:gd name="connsiteY3-32" fmla="*/ 31292 h 170219"/>
                      <a:gd name="connsiteX4-33" fmla="*/ 45815 w 156766"/>
                      <a:gd name="connsiteY4-34" fmla="*/ 2717 h 170219"/>
                      <a:gd name="connsiteX5-35" fmla="*/ 95345 w 156766"/>
                      <a:gd name="connsiteY5-36" fmla="*/ 4622 h 170219"/>
                      <a:gd name="connsiteX6-37" fmla="*/ 137255 w 156766"/>
                      <a:gd name="connsiteY6-38" fmla="*/ 33197 h 170219"/>
                      <a:gd name="connsiteX7-39" fmla="*/ 146780 w 156766"/>
                      <a:gd name="connsiteY7-40" fmla="*/ 67487 h 170219"/>
                      <a:gd name="connsiteX8-41" fmla="*/ 156305 w 156766"/>
                      <a:gd name="connsiteY8-42" fmla="*/ 99872 h 170219"/>
                      <a:gd name="connsiteX9-43" fmla="*/ 154400 w 156766"/>
                      <a:gd name="connsiteY9-44" fmla="*/ 164642 h 170219"/>
                      <a:gd name="connsiteX10-45" fmla="*/ 150590 w 156766"/>
                      <a:gd name="connsiteY10-46" fmla="*/ 160832 h 170219"/>
                      <a:gd name="connsiteX11-47" fmla="*/ 89630 w 156766"/>
                      <a:gd name="connsiteY11-48" fmla="*/ 166547 h 170219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11" y="connsiteY5-12"/>
                      </a:cxn>
                      <a:cxn ang="0">
                        <a:pos x="connsiteX6-13" y="connsiteY6-14"/>
                      </a:cxn>
                      <a:cxn ang="0">
                        <a:pos x="connsiteX7-15" y="connsiteY7-16"/>
                      </a:cxn>
                      <a:cxn ang="0">
                        <a:pos x="connsiteX8-17" y="connsiteY8-18"/>
                      </a:cxn>
                      <a:cxn ang="0">
                        <a:pos x="connsiteX9-19" y="connsiteY9-20"/>
                      </a:cxn>
                      <a:cxn ang="0">
                        <a:pos x="connsiteX10-21" y="connsiteY10-22"/>
                      </a:cxn>
                      <a:cxn ang="0">
                        <a:pos x="connsiteX11-23" y="connsiteY11-24"/>
                      </a:cxn>
                    </a:cxnLst>
                    <a:rect l="l" t="t" r="r" b="b"/>
                    <a:pathLst>
                      <a:path w="156766" h="170219">
                        <a:moveTo>
                          <a:pt x="89630" y="166547"/>
                        </a:moveTo>
                        <a:cubicBezTo>
                          <a:pt x="68358" y="161150"/>
                          <a:pt x="37560" y="144322"/>
                          <a:pt x="22955" y="128447"/>
                        </a:cubicBezTo>
                        <a:cubicBezTo>
                          <a:pt x="8350" y="112572"/>
                          <a:pt x="4857" y="87489"/>
                          <a:pt x="2000" y="71297"/>
                        </a:cubicBezTo>
                        <a:cubicBezTo>
                          <a:pt x="-857" y="55105"/>
                          <a:pt x="-1493" y="42722"/>
                          <a:pt x="5810" y="31292"/>
                        </a:cubicBezTo>
                        <a:cubicBezTo>
                          <a:pt x="13112" y="19862"/>
                          <a:pt x="30893" y="7162"/>
                          <a:pt x="45815" y="2717"/>
                        </a:cubicBezTo>
                        <a:cubicBezTo>
                          <a:pt x="60737" y="-1728"/>
                          <a:pt x="80105" y="-458"/>
                          <a:pt x="95345" y="4622"/>
                        </a:cubicBezTo>
                        <a:cubicBezTo>
                          <a:pt x="110585" y="9702"/>
                          <a:pt x="128683" y="22720"/>
                          <a:pt x="137255" y="33197"/>
                        </a:cubicBezTo>
                        <a:cubicBezTo>
                          <a:pt x="145827" y="43674"/>
                          <a:pt x="143605" y="56374"/>
                          <a:pt x="146780" y="67487"/>
                        </a:cubicBezTo>
                        <a:cubicBezTo>
                          <a:pt x="149955" y="78600"/>
                          <a:pt x="155035" y="83679"/>
                          <a:pt x="156305" y="99872"/>
                        </a:cubicBezTo>
                        <a:cubicBezTo>
                          <a:pt x="157575" y="116064"/>
                          <a:pt x="155987" y="150037"/>
                          <a:pt x="154400" y="164642"/>
                        </a:cubicBezTo>
                        <a:cubicBezTo>
                          <a:pt x="152813" y="179247"/>
                          <a:pt x="161385" y="160515"/>
                          <a:pt x="150590" y="160832"/>
                        </a:cubicBezTo>
                        <a:cubicBezTo>
                          <a:pt x="139795" y="161150"/>
                          <a:pt x="110903" y="171945"/>
                          <a:pt x="89630" y="166547"/>
                        </a:cubicBezTo>
                        <a:close/>
                      </a:path>
                    </a:pathLst>
                  </a:custGeom>
                  <a:noFill/>
                  <a:ln w="9525">
                    <a:noFill/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6" name="任意多边形: 形状 245"/>
                  <p:cNvSpPr/>
                  <p:nvPr/>
                </p:nvSpPr>
                <p:spPr>
                  <a:xfrm>
                    <a:off x="2805934" y="3991346"/>
                    <a:ext cx="212568" cy="247643"/>
                  </a:xfrm>
                  <a:custGeom>
                    <a:avLst/>
                    <a:gdLst>
                      <a:gd name="connsiteX0" fmla="*/ 46282 w 212568"/>
                      <a:gd name="connsiteY0" fmla="*/ 212555 h 247643"/>
                      <a:gd name="connsiteX1" fmla="*/ 13897 w 212568"/>
                      <a:gd name="connsiteY1" fmla="*/ 164930 h 247643"/>
                      <a:gd name="connsiteX2" fmla="*/ 562 w 212568"/>
                      <a:gd name="connsiteY2" fmla="*/ 96350 h 247643"/>
                      <a:gd name="connsiteX3" fmla="*/ 31042 w 212568"/>
                      <a:gd name="connsiteY3" fmla="*/ 31580 h 247643"/>
                      <a:gd name="connsiteX4" fmla="*/ 76762 w 212568"/>
                      <a:gd name="connsiteY4" fmla="*/ 3005 h 247643"/>
                      <a:gd name="connsiteX5" fmla="*/ 122482 w 212568"/>
                      <a:gd name="connsiteY5" fmla="*/ 3005 h 247643"/>
                      <a:gd name="connsiteX6" fmla="*/ 160582 w 212568"/>
                      <a:gd name="connsiteY6" fmla="*/ 22055 h 247643"/>
                      <a:gd name="connsiteX7" fmla="*/ 204397 w 212568"/>
                      <a:gd name="connsiteY7" fmla="*/ 81110 h 247643"/>
                      <a:gd name="connsiteX8" fmla="*/ 212017 w 212568"/>
                      <a:gd name="connsiteY8" fmla="*/ 134450 h 247643"/>
                      <a:gd name="connsiteX9" fmla="*/ 196777 w 212568"/>
                      <a:gd name="connsiteY9" fmla="*/ 199220 h 247643"/>
                      <a:gd name="connsiteX10" fmla="*/ 124387 w 212568"/>
                      <a:gd name="connsiteY10" fmla="*/ 246845 h 247643"/>
                      <a:gd name="connsiteX11" fmla="*/ 46282 w 212568"/>
                      <a:gd name="connsiteY11" fmla="*/ 212555 h 2476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12568" h="247643">
                        <a:moveTo>
                          <a:pt x="46282" y="212555"/>
                        </a:moveTo>
                        <a:cubicBezTo>
                          <a:pt x="27867" y="198903"/>
                          <a:pt x="21517" y="184297"/>
                          <a:pt x="13897" y="164930"/>
                        </a:cubicBezTo>
                        <a:cubicBezTo>
                          <a:pt x="6277" y="145562"/>
                          <a:pt x="-2295" y="118575"/>
                          <a:pt x="562" y="96350"/>
                        </a:cubicBezTo>
                        <a:cubicBezTo>
                          <a:pt x="3419" y="74125"/>
                          <a:pt x="18342" y="47137"/>
                          <a:pt x="31042" y="31580"/>
                        </a:cubicBezTo>
                        <a:cubicBezTo>
                          <a:pt x="43742" y="16023"/>
                          <a:pt x="61522" y="7767"/>
                          <a:pt x="76762" y="3005"/>
                        </a:cubicBezTo>
                        <a:cubicBezTo>
                          <a:pt x="92002" y="-1757"/>
                          <a:pt x="108512" y="-170"/>
                          <a:pt x="122482" y="3005"/>
                        </a:cubicBezTo>
                        <a:cubicBezTo>
                          <a:pt x="136452" y="6180"/>
                          <a:pt x="146930" y="9038"/>
                          <a:pt x="160582" y="22055"/>
                        </a:cubicBezTo>
                        <a:cubicBezTo>
                          <a:pt x="174234" y="35072"/>
                          <a:pt x="195825" y="62378"/>
                          <a:pt x="204397" y="81110"/>
                        </a:cubicBezTo>
                        <a:cubicBezTo>
                          <a:pt x="212969" y="99842"/>
                          <a:pt x="213287" y="114765"/>
                          <a:pt x="212017" y="134450"/>
                        </a:cubicBezTo>
                        <a:cubicBezTo>
                          <a:pt x="210747" y="154135"/>
                          <a:pt x="211382" y="180488"/>
                          <a:pt x="196777" y="199220"/>
                        </a:cubicBezTo>
                        <a:cubicBezTo>
                          <a:pt x="182172" y="217952"/>
                          <a:pt x="145342" y="241130"/>
                          <a:pt x="124387" y="246845"/>
                        </a:cubicBezTo>
                        <a:cubicBezTo>
                          <a:pt x="103432" y="252560"/>
                          <a:pt x="64697" y="226207"/>
                          <a:pt x="46282" y="212555"/>
                        </a:cubicBezTo>
                        <a:close/>
                      </a:path>
                    </a:pathLst>
                  </a:custGeom>
                  <a:noFill/>
                  <a:ln w="9525">
                    <a:noFill/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7" name="任意多边形: 形状 246"/>
                  <p:cNvSpPr/>
                  <p:nvPr/>
                </p:nvSpPr>
                <p:spPr>
                  <a:xfrm>
                    <a:off x="3444015" y="3579443"/>
                    <a:ext cx="235015" cy="240258"/>
                  </a:xfrm>
                  <a:custGeom>
                    <a:avLst/>
                    <a:gdLst>
                      <a:gd name="connsiteX0" fmla="*/ 41409 w 223120"/>
                      <a:gd name="connsiteY0" fmla="*/ 209872 h 249456"/>
                      <a:gd name="connsiteX1" fmla="*/ 3309 w 223120"/>
                      <a:gd name="connsiteY1" fmla="*/ 152722 h 249456"/>
                      <a:gd name="connsiteX2" fmla="*/ 5214 w 223120"/>
                      <a:gd name="connsiteY2" fmla="*/ 91762 h 249456"/>
                      <a:gd name="connsiteX3" fmla="*/ 31884 w 223120"/>
                      <a:gd name="connsiteY3" fmla="*/ 40327 h 249456"/>
                      <a:gd name="connsiteX4" fmla="*/ 102369 w 223120"/>
                      <a:gd name="connsiteY4" fmla="*/ 322 h 249456"/>
                      <a:gd name="connsiteX5" fmla="*/ 167139 w 223120"/>
                      <a:gd name="connsiteY5" fmla="*/ 23182 h 249456"/>
                      <a:gd name="connsiteX6" fmla="*/ 212859 w 223120"/>
                      <a:gd name="connsiteY6" fmla="*/ 53662 h 249456"/>
                      <a:gd name="connsiteX7" fmla="*/ 212859 w 223120"/>
                      <a:gd name="connsiteY7" fmla="*/ 65092 h 249456"/>
                      <a:gd name="connsiteX8" fmla="*/ 220479 w 223120"/>
                      <a:gd name="connsiteY8" fmla="*/ 236542 h 249456"/>
                      <a:gd name="connsiteX9" fmla="*/ 161424 w 223120"/>
                      <a:gd name="connsiteY9" fmla="*/ 236542 h 249456"/>
                      <a:gd name="connsiteX10" fmla="*/ 108084 w 223120"/>
                      <a:gd name="connsiteY10" fmla="*/ 230827 h 249456"/>
                      <a:gd name="connsiteX11" fmla="*/ 41409 w 223120"/>
                      <a:gd name="connsiteY11" fmla="*/ 209872 h 249456"/>
                      <a:gd name="connsiteX0-1" fmla="*/ 41409 w 234109"/>
                      <a:gd name="connsiteY0-2" fmla="*/ 209872 h 249456"/>
                      <a:gd name="connsiteX1-3" fmla="*/ 3309 w 234109"/>
                      <a:gd name="connsiteY1-4" fmla="*/ 152722 h 249456"/>
                      <a:gd name="connsiteX2-5" fmla="*/ 5214 w 234109"/>
                      <a:gd name="connsiteY2-6" fmla="*/ 91762 h 249456"/>
                      <a:gd name="connsiteX3-7" fmla="*/ 31884 w 234109"/>
                      <a:gd name="connsiteY3-8" fmla="*/ 40327 h 249456"/>
                      <a:gd name="connsiteX4-9" fmla="*/ 102369 w 234109"/>
                      <a:gd name="connsiteY4-10" fmla="*/ 322 h 249456"/>
                      <a:gd name="connsiteX5-11" fmla="*/ 167139 w 234109"/>
                      <a:gd name="connsiteY5-12" fmla="*/ 23182 h 249456"/>
                      <a:gd name="connsiteX6-13" fmla="*/ 212859 w 234109"/>
                      <a:gd name="connsiteY6-14" fmla="*/ 53662 h 249456"/>
                      <a:gd name="connsiteX7-15" fmla="*/ 233814 w 234109"/>
                      <a:gd name="connsiteY7-16" fmla="*/ 65092 h 249456"/>
                      <a:gd name="connsiteX8-17" fmla="*/ 220479 w 234109"/>
                      <a:gd name="connsiteY8-18" fmla="*/ 236542 h 249456"/>
                      <a:gd name="connsiteX9-19" fmla="*/ 161424 w 234109"/>
                      <a:gd name="connsiteY9-20" fmla="*/ 236542 h 249456"/>
                      <a:gd name="connsiteX10-21" fmla="*/ 108084 w 234109"/>
                      <a:gd name="connsiteY10-22" fmla="*/ 230827 h 249456"/>
                      <a:gd name="connsiteX11-23" fmla="*/ 41409 w 234109"/>
                      <a:gd name="connsiteY11-24" fmla="*/ 209872 h 249456"/>
                      <a:gd name="connsiteX0-25" fmla="*/ 41409 w 234015"/>
                      <a:gd name="connsiteY0-26" fmla="*/ 209872 h 249456"/>
                      <a:gd name="connsiteX1-27" fmla="*/ 3309 w 234015"/>
                      <a:gd name="connsiteY1-28" fmla="*/ 152722 h 249456"/>
                      <a:gd name="connsiteX2-29" fmla="*/ 5214 w 234015"/>
                      <a:gd name="connsiteY2-30" fmla="*/ 91762 h 249456"/>
                      <a:gd name="connsiteX3-31" fmla="*/ 31884 w 234015"/>
                      <a:gd name="connsiteY3-32" fmla="*/ 40327 h 249456"/>
                      <a:gd name="connsiteX4-33" fmla="*/ 102369 w 234015"/>
                      <a:gd name="connsiteY4-34" fmla="*/ 322 h 249456"/>
                      <a:gd name="connsiteX5-35" fmla="*/ 167139 w 234015"/>
                      <a:gd name="connsiteY5-36" fmla="*/ 23182 h 249456"/>
                      <a:gd name="connsiteX6-37" fmla="*/ 212859 w 234015"/>
                      <a:gd name="connsiteY6-38" fmla="*/ 53662 h 249456"/>
                      <a:gd name="connsiteX7-39" fmla="*/ 233814 w 234015"/>
                      <a:gd name="connsiteY7-40" fmla="*/ 65092 h 249456"/>
                      <a:gd name="connsiteX8-41" fmla="*/ 220479 w 234015"/>
                      <a:gd name="connsiteY8-42" fmla="*/ 236542 h 249456"/>
                      <a:gd name="connsiteX9-43" fmla="*/ 174759 w 234015"/>
                      <a:gd name="connsiteY9-44" fmla="*/ 236542 h 249456"/>
                      <a:gd name="connsiteX10-45" fmla="*/ 108084 w 234015"/>
                      <a:gd name="connsiteY10-46" fmla="*/ 230827 h 249456"/>
                      <a:gd name="connsiteX11-47" fmla="*/ 41409 w 234015"/>
                      <a:gd name="connsiteY11-48" fmla="*/ 209872 h 249456"/>
                      <a:gd name="connsiteX0-49" fmla="*/ 41409 w 235015"/>
                      <a:gd name="connsiteY0-50" fmla="*/ 209872 h 240021"/>
                      <a:gd name="connsiteX1-51" fmla="*/ 3309 w 235015"/>
                      <a:gd name="connsiteY1-52" fmla="*/ 152722 h 240021"/>
                      <a:gd name="connsiteX2-53" fmla="*/ 5214 w 235015"/>
                      <a:gd name="connsiteY2-54" fmla="*/ 91762 h 240021"/>
                      <a:gd name="connsiteX3-55" fmla="*/ 31884 w 235015"/>
                      <a:gd name="connsiteY3-56" fmla="*/ 40327 h 240021"/>
                      <a:gd name="connsiteX4-57" fmla="*/ 102369 w 235015"/>
                      <a:gd name="connsiteY4-58" fmla="*/ 322 h 240021"/>
                      <a:gd name="connsiteX5-59" fmla="*/ 167139 w 235015"/>
                      <a:gd name="connsiteY5-60" fmla="*/ 23182 h 240021"/>
                      <a:gd name="connsiteX6-61" fmla="*/ 212859 w 235015"/>
                      <a:gd name="connsiteY6-62" fmla="*/ 53662 h 240021"/>
                      <a:gd name="connsiteX7-63" fmla="*/ 233814 w 235015"/>
                      <a:gd name="connsiteY7-64" fmla="*/ 65092 h 240021"/>
                      <a:gd name="connsiteX8-65" fmla="*/ 226194 w 235015"/>
                      <a:gd name="connsiteY8-66" fmla="*/ 221302 h 240021"/>
                      <a:gd name="connsiteX9-67" fmla="*/ 174759 w 235015"/>
                      <a:gd name="connsiteY9-68" fmla="*/ 236542 h 240021"/>
                      <a:gd name="connsiteX10-69" fmla="*/ 108084 w 235015"/>
                      <a:gd name="connsiteY10-70" fmla="*/ 230827 h 240021"/>
                      <a:gd name="connsiteX11-71" fmla="*/ 41409 w 235015"/>
                      <a:gd name="connsiteY11-72" fmla="*/ 209872 h 240021"/>
                      <a:gd name="connsiteX0-73" fmla="*/ 41409 w 235015"/>
                      <a:gd name="connsiteY0-74" fmla="*/ 210109 h 240258"/>
                      <a:gd name="connsiteX1-75" fmla="*/ 3309 w 235015"/>
                      <a:gd name="connsiteY1-76" fmla="*/ 152959 h 240258"/>
                      <a:gd name="connsiteX2-77" fmla="*/ 5214 w 235015"/>
                      <a:gd name="connsiteY2-78" fmla="*/ 91999 h 240258"/>
                      <a:gd name="connsiteX3-79" fmla="*/ 31884 w 235015"/>
                      <a:gd name="connsiteY3-80" fmla="*/ 40564 h 240258"/>
                      <a:gd name="connsiteX4-81" fmla="*/ 102369 w 235015"/>
                      <a:gd name="connsiteY4-82" fmla="*/ 559 h 240258"/>
                      <a:gd name="connsiteX5-83" fmla="*/ 159519 w 235015"/>
                      <a:gd name="connsiteY5-84" fmla="*/ 19609 h 240258"/>
                      <a:gd name="connsiteX6-85" fmla="*/ 212859 w 235015"/>
                      <a:gd name="connsiteY6-86" fmla="*/ 53899 h 240258"/>
                      <a:gd name="connsiteX7-87" fmla="*/ 233814 w 235015"/>
                      <a:gd name="connsiteY7-88" fmla="*/ 65329 h 240258"/>
                      <a:gd name="connsiteX8-89" fmla="*/ 226194 w 235015"/>
                      <a:gd name="connsiteY8-90" fmla="*/ 221539 h 240258"/>
                      <a:gd name="connsiteX9-91" fmla="*/ 174759 w 235015"/>
                      <a:gd name="connsiteY9-92" fmla="*/ 236779 h 240258"/>
                      <a:gd name="connsiteX10-93" fmla="*/ 108084 w 235015"/>
                      <a:gd name="connsiteY10-94" fmla="*/ 231064 h 240258"/>
                      <a:gd name="connsiteX11-95" fmla="*/ 41409 w 235015"/>
                      <a:gd name="connsiteY11-96" fmla="*/ 210109 h 240258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11" y="connsiteY5-12"/>
                      </a:cxn>
                      <a:cxn ang="0">
                        <a:pos x="connsiteX6-13" y="connsiteY6-14"/>
                      </a:cxn>
                      <a:cxn ang="0">
                        <a:pos x="connsiteX7-15" y="connsiteY7-16"/>
                      </a:cxn>
                      <a:cxn ang="0">
                        <a:pos x="connsiteX8-17" y="connsiteY8-18"/>
                      </a:cxn>
                      <a:cxn ang="0">
                        <a:pos x="connsiteX9-19" y="connsiteY9-20"/>
                      </a:cxn>
                      <a:cxn ang="0">
                        <a:pos x="connsiteX10-21" y="connsiteY10-22"/>
                      </a:cxn>
                      <a:cxn ang="0">
                        <a:pos x="connsiteX11-23" y="connsiteY11-24"/>
                      </a:cxn>
                    </a:cxnLst>
                    <a:rect l="l" t="t" r="r" b="b"/>
                    <a:pathLst>
                      <a:path w="235015" h="240258">
                        <a:moveTo>
                          <a:pt x="41409" y="210109"/>
                        </a:moveTo>
                        <a:cubicBezTo>
                          <a:pt x="23946" y="197091"/>
                          <a:pt x="9341" y="172644"/>
                          <a:pt x="3309" y="152959"/>
                        </a:cubicBezTo>
                        <a:cubicBezTo>
                          <a:pt x="-2724" y="133274"/>
                          <a:pt x="451" y="110731"/>
                          <a:pt x="5214" y="91999"/>
                        </a:cubicBezTo>
                        <a:cubicBezTo>
                          <a:pt x="9976" y="73266"/>
                          <a:pt x="15691" y="55804"/>
                          <a:pt x="31884" y="40564"/>
                        </a:cubicBezTo>
                        <a:cubicBezTo>
                          <a:pt x="48077" y="25324"/>
                          <a:pt x="81097" y="4051"/>
                          <a:pt x="102369" y="559"/>
                        </a:cubicBezTo>
                        <a:cubicBezTo>
                          <a:pt x="123641" y="-2933"/>
                          <a:pt x="141104" y="10719"/>
                          <a:pt x="159519" y="19609"/>
                        </a:cubicBezTo>
                        <a:cubicBezTo>
                          <a:pt x="177934" y="28499"/>
                          <a:pt x="200477" y="46279"/>
                          <a:pt x="212859" y="53899"/>
                        </a:cubicBezTo>
                        <a:cubicBezTo>
                          <a:pt x="225241" y="61519"/>
                          <a:pt x="231592" y="37389"/>
                          <a:pt x="233814" y="65329"/>
                        </a:cubicBezTo>
                        <a:cubicBezTo>
                          <a:pt x="236037" y="93269"/>
                          <a:pt x="236036" y="192964"/>
                          <a:pt x="226194" y="221539"/>
                        </a:cubicBezTo>
                        <a:cubicBezTo>
                          <a:pt x="216352" y="250114"/>
                          <a:pt x="193491" y="237731"/>
                          <a:pt x="174759" y="236779"/>
                        </a:cubicBezTo>
                        <a:cubicBezTo>
                          <a:pt x="156027" y="235827"/>
                          <a:pt x="130309" y="235509"/>
                          <a:pt x="108084" y="231064"/>
                        </a:cubicBezTo>
                        <a:cubicBezTo>
                          <a:pt x="85859" y="226619"/>
                          <a:pt x="58872" y="223127"/>
                          <a:pt x="41409" y="210109"/>
                        </a:cubicBezTo>
                        <a:close/>
                      </a:path>
                    </a:pathLst>
                  </a:custGeom>
                  <a:noFill/>
                  <a:ln w="9525">
                    <a:noFill/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8" name="任意多边形: 形状 247"/>
                  <p:cNvSpPr/>
                  <p:nvPr/>
                </p:nvSpPr>
                <p:spPr>
                  <a:xfrm>
                    <a:off x="3531047" y="3935428"/>
                    <a:ext cx="156766" cy="170219"/>
                  </a:xfrm>
                  <a:custGeom>
                    <a:avLst/>
                    <a:gdLst>
                      <a:gd name="connsiteX0" fmla="*/ 97250 w 156766"/>
                      <a:gd name="connsiteY0" fmla="*/ 176072 h 188001"/>
                      <a:gd name="connsiteX1" fmla="*/ 22955 w 156766"/>
                      <a:gd name="connsiteY1" fmla="*/ 128447 h 188001"/>
                      <a:gd name="connsiteX2" fmla="*/ 2000 w 156766"/>
                      <a:gd name="connsiteY2" fmla="*/ 71297 h 188001"/>
                      <a:gd name="connsiteX3" fmla="*/ 5810 w 156766"/>
                      <a:gd name="connsiteY3" fmla="*/ 31292 h 188001"/>
                      <a:gd name="connsiteX4" fmla="*/ 45815 w 156766"/>
                      <a:gd name="connsiteY4" fmla="*/ 2717 h 188001"/>
                      <a:gd name="connsiteX5" fmla="*/ 95345 w 156766"/>
                      <a:gd name="connsiteY5" fmla="*/ 4622 h 188001"/>
                      <a:gd name="connsiteX6" fmla="*/ 137255 w 156766"/>
                      <a:gd name="connsiteY6" fmla="*/ 33197 h 188001"/>
                      <a:gd name="connsiteX7" fmla="*/ 146780 w 156766"/>
                      <a:gd name="connsiteY7" fmla="*/ 67487 h 188001"/>
                      <a:gd name="connsiteX8" fmla="*/ 156305 w 156766"/>
                      <a:gd name="connsiteY8" fmla="*/ 99872 h 188001"/>
                      <a:gd name="connsiteX9" fmla="*/ 154400 w 156766"/>
                      <a:gd name="connsiteY9" fmla="*/ 164642 h 188001"/>
                      <a:gd name="connsiteX10" fmla="*/ 146780 w 156766"/>
                      <a:gd name="connsiteY10" fmla="*/ 187502 h 188001"/>
                      <a:gd name="connsiteX11" fmla="*/ 97250 w 156766"/>
                      <a:gd name="connsiteY11" fmla="*/ 176072 h 188001"/>
                      <a:gd name="connsiteX0-1" fmla="*/ 97250 w 156766"/>
                      <a:gd name="connsiteY0-2" fmla="*/ 176072 h 177045"/>
                      <a:gd name="connsiteX1-3" fmla="*/ 22955 w 156766"/>
                      <a:gd name="connsiteY1-4" fmla="*/ 128447 h 177045"/>
                      <a:gd name="connsiteX2-5" fmla="*/ 2000 w 156766"/>
                      <a:gd name="connsiteY2-6" fmla="*/ 71297 h 177045"/>
                      <a:gd name="connsiteX3-7" fmla="*/ 5810 w 156766"/>
                      <a:gd name="connsiteY3-8" fmla="*/ 31292 h 177045"/>
                      <a:gd name="connsiteX4-9" fmla="*/ 45815 w 156766"/>
                      <a:gd name="connsiteY4-10" fmla="*/ 2717 h 177045"/>
                      <a:gd name="connsiteX5-11" fmla="*/ 95345 w 156766"/>
                      <a:gd name="connsiteY5-12" fmla="*/ 4622 h 177045"/>
                      <a:gd name="connsiteX6-13" fmla="*/ 137255 w 156766"/>
                      <a:gd name="connsiteY6-14" fmla="*/ 33197 h 177045"/>
                      <a:gd name="connsiteX7-15" fmla="*/ 146780 w 156766"/>
                      <a:gd name="connsiteY7-16" fmla="*/ 67487 h 177045"/>
                      <a:gd name="connsiteX8-17" fmla="*/ 156305 w 156766"/>
                      <a:gd name="connsiteY8-18" fmla="*/ 99872 h 177045"/>
                      <a:gd name="connsiteX9-19" fmla="*/ 154400 w 156766"/>
                      <a:gd name="connsiteY9-20" fmla="*/ 164642 h 177045"/>
                      <a:gd name="connsiteX10-21" fmla="*/ 150590 w 156766"/>
                      <a:gd name="connsiteY10-22" fmla="*/ 160832 h 177045"/>
                      <a:gd name="connsiteX11-23" fmla="*/ 97250 w 156766"/>
                      <a:gd name="connsiteY11-24" fmla="*/ 176072 h 177045"/>
                      <a:gd name="connsiteX0-25" fmla="*/ 89630 w 156766"/>
                      <a:gd name="connsiteY0-26" fmla="*/ 166547 h 170219"/>
                      <a:gd name="connsiteX1-27" fmla="*/ 22955 w 156766"/>
                      <a:gd name="connsiteY1-28" fmla="*/ 128447 h 170219"/>
                      <a:gd name="connsiteX2-29" fmla="*/ 2000 w 156766"/>
                      <a:gd name="connsiteY2-30" fmla="*/ 71297 h 170219"/>
                      <a:gd name="connsiteX3-31" fmla="*/ 5810 w 156766"/>
                      <a:gd name="connsiteY3-32" fmla="*/ 31292 h 170219"/>
                      <a:gd name="connsiteX4-33" fmla="*/ 45815 w 156766"/>
                      <a:gd name="connsiteY4-34" fmla="*/ 2717 h 170219"/>
                      <a:gd name="connsiteX5-35" fmla="*/ 95345 w 156766"/>
                      <a:gd name="connsiteY5-36" fmla="*/ 4622 h 170219"/>
                      <a:gd name="connsiteX6-37" fmla="*/ 137255 w 156766"/>
                      <a:gd name="connsiteY6-38" fmla="*/ 33197 h 170219"/>
                      <a:gd name="connsiteX7-39" fmla="*/ 146780 w 156766"/>
                      <a:gd name="connsiteY7-40" fmla="*/ 67487 h 170219"/>
                      <a:gd name="connsiteX8-41" fmla="*/ 156305 w 156766"/>
                      <a:gd name="connsiteY8-42" fmla="*/ 99872 h 170219"/>
                      <a:gd name="connsiteX9-43" fmla="*/ 154400 w 156766"/>
                      <a:gd name="connsiteY9-44" fmla="*/ 164642 h 170219"/>
                      <a:gd name="connsiteX10-45" fmla="*/ 150590 w 156766"/>
                      <a:gd name="connsiteY10-46" fmla="*/ 160832 h 170219"/>
                      <a:gd name="connsiteX11-47" fmla="*/ 89630 w 156766"/>
                      <a:gd name="connsiteY11-48" fmla="*/ 166547 h 170219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11" y="connsiteY5-12"/>
                      </a:cxn>
                      <a:cxn ang="0">
                        <a:pos x="connsiteX6-13" y="connsiteY6-14"/>
                      </a:cxn>
                      <a:cxn ang="0">
                        <a:pos x="connsiteX7-15" y="connsiteY7-16"/>
                      </a:cxn>
                      <a:cxn ang="0">
                        <a:pos x="connsiteX8-17" y="connsiteY8-18"/>
                      </a:cxn>
                      <a:cxn ang="0">
                        <a:pos x="connsiteX9-19" y="connsiteY9-20"/>
                      </a:cxn>
                      <a:cxn ang="0">
                        <a:pos x="connsiteX10-21" y="connsiteY10-22"/>
                      </a:cxn>
                      <a:cxn ang="0">
                        <a:pos x="connsiteX11-23" y="connsiteY11-24"/>
                      </a:cxn>
                    </a:cxnLst>
                    <a:rect l="l" t="t" r="r" b="b"/>
                    <a:pathLst>
                      <a:path w="156766" h="170219">
                        <a:moveTo>
                          <a:pt x="89630" y="166547"/>
                        </a:moveTo>
                        <a:cubicBezTo>
                          <a:pt x="68358" y="161150"/>
                          <a:pt x="37560" y="144322"/>
                          <a:pt x="22955" y="128447"/>
                        </a:cubicBezTo>
                        <a:cubicBezTo>
                          <a:pt x="8350" y="112572"/>
                          <a:pt x="4857" y="87489"/>
                          <a:pt x="2000" y="71297"/>
                        </a:cubicBezTo>
                        <a:cubicBezTo>
                          <a:pt x="-857" y="55105"/>
                          <a:pt x="-1493" y="42722"/>
                          <a:pt x="5810" y="31292"/>
                        </a:cubicBezTo>
                        <a:cubicBezTo>
                          <a:pt x="13112" y="19862"/>
                          <a:pt x="30893" y="7162"/>
                          <a:pt x="45815" y="2717"/>
                        </a:cubicBezTo>
                        <a:cubicBezTo>
                          <a:pt x="60737" y="-1728"/>
                          <a:pt x="80105" y="-458"/>
                          <a:pt x="95345" y="4622"/>
                        </a:cubicBezTo>
                        <a:cubicBezTo>
                          <a:pt x="110585" y="9702"/>
                          <a:pt x="128683" y="22720"/>
                          <a:pt x="137255" y="33197"/>
                        </a:cubicBezTo>
                        <a:cubicBezTo>
                          <a:pt x="145827" y="43674"/>
                          <a:pt x="143605" y="56374"/>
                          <a:pt x="146780" y="67487"/>
                        </a:cubicBezTo>
                        <a:cubicBezTo>
                          <a:pt x="149955" y="78600"/>
                          <a:pt x="155035" y="83679"/>
                          <a:pt x="156305" y="99872"/>
                        </a:cubicBezTo>
                        <a:cubicBezTo>
                          <a:pt x="157575" y="116064"/>
                          <a:pt x="155987" y="150037"/>
                          <a:pt x="154400" y="164642"/>
                        </a:cubicBezTo>
                        <a:cubicBezTo>
                          <a:pt x="152813" y="179247"/>
                          <a:pt x="161385" y="160515"/>
                          <a:pt x="150590" y="160832"/>
                        </a:cubicBezTo>
                        <a:cubicBezTo>
                          <a:pt x="139795" y="161150"/>
                          <a:pt x="110903" y="171945"/>
                          <a:pt x="89630" y="166547"/>
                        </a:cubicBezTo>
                        <a:close/>
                      </a:path>
                    </a:pathLst>
                  </a:custGeom>
                  <a:noFill/>
                  <a:ln w="9525">
                    <a:noFill/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9" name="任意多边形: 形状 248"/>
                  <p:cNvSpPr/>
                  <p:nvPr/>
                </p:nvSpPr>
                <p:spPr>
                  <a:xfrm>
                    <a:off x="1271137" y="3584491"/>
                    <a:ext cx="235015" cy="240258"/>
                  </a:xfrm>
                  <a:custGeom>
                    <a:avLst/>
                    <a:gdLst>
                      <a:gd name="connsiteX0" fmla="*/ 41409 w 223120"/>
                      <a:gd name="connsiteY0" fmla="*/ 209872 h 249456"/>
                      <a:gd name="connsiteX1" fmla="*/ 3309 w 223120"/>
                      <a:gd name="connsiteY1" fmla="*/ 152722 h 249456"/>
                      <a:gd name="connsiteX2" fmla="*/ 5214 w 223120"/>
                      <a:gd name="connsiteY2" fmla="*/ 91762 h 249456"/>
                      <a:gd name="connsiteX3" fmla="*/ 31884 w 223120"/>
                      <a:gd name="connsiteY3" fmla="*/ 40327 h 249456"/>
                      <a:gd name="connsiteX4" fmla="*/ 102369 w 223120"/>
                      <a:gd name="connsiteY4" fmla="*/ 322 h 249456"/>
                      <a:gd name="connsiteX5" fmla="*/ 167139 w 223120"/>
                      <a:gd name="connsiteY5" fmla="*/ 23182 h 249456"/>
                      <a:gd name="connsiteX6" fmla="*/ 212859 w 223120"/>
                      <a:gd name="connsiteY6" fmla="*/ 53662 h 249456"/>
                      <a:gd name="connsiteX7" fmla="*/ 212859 w 223120"/>
                      <a:gd name="connsiteY7" fmla="*/ 65092 h 249456"/>
                      <a:gd name="connsiteX8" fmla="*/ 220479 w 223120"/>
                      <a:gd name="connsiteY8" fmla="*/ 236542 h 249456"/>
                      <a:gd name="connsiteX9" fmla="*/ 161424 w 223120"/>
                      <a:gd name="connsiteY9" fmla="*/ 236542 h 249456"/>
                      <a:gd name="connsiteX10" fmla="*/ 108084 w 223120"/>
                      <a:gd name="connsiteY10" fmla="*/ 230827 h 249456"/>
                      <a:gd name="connsiteX11" fmla="*/ 41409 w 223120"/>
                      <a:gd name="connsiteY11" fmla="*/ 209872 h 249456"/>
                      <a:gd name="connsiteX0-1" fmla="*/ 41409 w 234109"/>
                      <a:gd name="connsiteY0-2" fmla="*/ 209872 h 249456"/>
                      <a:gd name="connsiteX1-3" fmla="*/ 3309 w 234109"/>
                      <a:gd name="connsiteY1-4" fmla="*/ 152722 h 249456"/>
                      <a:gd name="connsiteX2-5" fmla="*/ 5214 w 234109"/>
                      <a:gd name="connsiteY2-6" fmla="*/ 91762 h 249456"/>
                      <a:gd name="connsiteX3-7" fmla="*/ 31884 w 234109"/>
                      <a:gd name="connsiteY3-8" fmla="*/ 40327 h 249456"/>
                      <a:gd name="connsiteX4-9" fmla="*/ 102369 w 234109"/>
                      <a:gd name="connsiteY4-10" fmla="*/ 322 h 249456"/>
                      <a:gd name="connsiteX5-11" fmla="*/ 167139 w 234109"/>
                      <a:gd name="connsiteY5-12" fmla="*/ 23182 h 249456"/>
                      <a:gd name="connsiteX6-13" fmla="*/ 212859 w 234109"/>
                      <a:gd name="connsiteY6-14" fmla="*/ 53662 h 249456"/>
                      <a:gd name="connsiteX7-15" fmla="*/ 233814 w 234109"/>
                      <a:gd name="connsiteY7-16" fmla="*/ 65092 h 249456"/>
                      <a:gd name="connsiteX8-17" fmla="*/ 220479 w 234109"/>
                      <a:gd name="connsiteY8-18" fmla="*/ 236542 h 249456"/>
                      <a:gd name="connsiteX9-19" fmla="*/ 161424 w 234109"/>
                      <a:gd name="connsiteY9-20" fmla="*/ 236542 h 249456"/>
                      <a:gd name="connsiteX10-21" fmla="*/ 108084 w 234109"/>
                      <a:gd name="connsiteY10-22" fmla="*/ 230827 h 249456"/>
                      <a:gd name="connsiteX11-23" fmla="*/ 41409 w 234109"/>
                      <a:gd name="connsiteY11-24" fmla="*/ 209872 h 249456"/>
                      <a:gd name="connsiteX0-25" fmla="*/ 41409 w 234015"/>
                      <a:gd name="connsiteY0-26" fmla="*/ 209872 h 249456"/>
                      <a:gd name="connsiteX1-27" fmla="*/ 3309 w 234015"/>
                      <a:gd name="connsiteY1-28" fmla="*/ 152722 h 249456"/>
                      <a:gd name="connsiteX2-29" fmla="*/ 5214 w 234015"/>
                      <a:gd name="connsiteY2-30" fmla="*/ 91762 h 249456"/>
                      <a:gd name="connsiteX3-31" fmla="*/ 31884 w 234015"/>
                      <a:gd name="connsiteY3-32" fmla="*/ 40327 h 249456"/>
                      <a:gd name="connsiteX4-33" fmla="*/ 102369 w 234015"/>
                      <a:gd name="connsiteY4-34" fmla="*/ 322 h 249456"/>
                      <a:gd name="connsiteX5-35" fmla="*/ 167139 w 234015"/>
                      <a:gd name="connsiteY5-36" fmla="*/ 23182 h 249456"/>
                      <a:gd name="connsiteX6-37" fmla="*/ 212859 w 234015"/>
                      <a:gd name="connsiteY6-38" fmla="*/ 53662 h 249456"/>
                      <a:gd name="connsiteX7-39" fmla="*/ 233814 w 234015"/>
                      <a:gd name="connsiteY7-40" fmla="*/ 65092 h 249456"/>
                      <a:gd name="connsiteX8-41" fmla="*/ 220479 w 234015"/>
                      <a:gd name="connsiteY8-42" fmla="*/ 236542 h 249456"/>
                      <a:gd name="connsiteX9-43" fmla="*/ 174759 w 234015"/>
                      <a:gd name="connsiteY9-44" fmla="*/ 236542 h 249456"/>
                      <a:gd name="connsiteX10-45" fmla="*/ 108084 w 234015"/>
                      <a:gd name="connsiteY10-46" fmla="*/ 230827 h 249456"/>
                      <a:gd name="connsiteX11-47" fmla="*/ 41409 w 234015"/>
                      <a:gd name="connsiteY11-48" fmla="*/ 209872 h 249456"/>
                      <a:gd name="connsiteX0-49" fmla="*/ 41409 w 235015"/>
                      <a:gd name="connsiteY0-50" fmla="*/ 209872 h 240021"/>
                      <a:gd name="connsiteX1-51" fmla="*/ 3309 w 235015"/>
                      <a:gd name="connsiteY1-52" fmla="*/ 152722 h 240021"/>
                      <a:gd name="connsiteX2-53" fmla="*/ 5214 w 235015"/>
                      <a:gd name="connsiteY2-54" fmla="*/ 91762 h 240021"/>
                      <a:gd name="connsiteX3-55" fmla="*/ 31884 w 235015"/>
                      <a:gd name="connsiteY3-56" fmla="*/ 40327 h 240021"/>
                      <a:gd name="connsiteX4-57" fmla="*/ 102369 w 235015"/>
                      <a:gd name="connsiteY4-58" fmla="*/ 322 h 240021"/>
                      <a:gd name="connsiteX5-59" fmla="*/ 167139 w 235015"/>
                      <a:gd name="connsiteY5-60" fmla="*/ 23182 h 240021"/>
                      <a:gd name="connsiteX6-61" fmla="*/ 212859 w 235015"/>
                      <a:gd name="connsiteY6-62" fmla="*/ 53662 h 240021"/>
                      <a:gd name="connsiteX7-63" fmla="*/ 233814 w 235015"/>
                      <a:gd name="connsiteY7-64" fmla="*/ 65092 h 240021"/>
                      <a:gd name="connsiteX8-65" fmla="*/ 226194 w 235015"/>
                      <a:gd name="connsiteY8-66" fmla="*/ 221302 h 240021"/>
                      <a:gd name="connsiteX9-67" fmla="*/ 174759 w 235015"/>
                      <a:gd name="connsiteY9-68" fmla="*/ 236542 h 240021"/>
                      <a:gd name="connsiteX10-69" fmla="*/ 108084 w 235015"/>
                      <a:gd name="connsiteY10-70" fmla="*/ 230827 h 240021"/>
                      <a:gd name="connsiteX11-71" fmla="*/ 41409 w 235015"/>
                      <a:gd name="connsiteY11-72" fmla="*/ 209872 h 240021"/>
                      <a:gd name="connsiteX0-73" fmla="*/ 41409 w 235015"/>
                      <a:gd name="connsiteY0-74" fmla="*/ 210109 h 240258"/>
                      <a:gd name="connsiteX1-75" fmla="*/ 3309 w 235015"/>
                      <a:gd name="connsiteY1-76" fmla="*/ 152959 h 240258"/>
                      <a:gd name="connsiteX2-77" fmla="*/ 5214 w 235015"/>
                      <a:gd name="connsiteY2-78" fmla="*/ 91999 h 240258"/>
                      <a:gd name="connsiteX3-79" fmla="*/ 31884 w 235015"/>
                      <a:gd name="connsiteY3-80" fmla="*/ 40564 h 240258"/>
                      <a:gd name="connsiteX4-81" fmla="*/ 102369 w 235015"/>
                      <a:gd name="connsiteY4-82" fmla="*/ 559 h 240258"/>
                      <a:gd name="connsiteX5-83" fmla="*/ 159519 w 235015"/>
                      <a:gd name="connsiteY5-84" fmla="*/ 19609 h 240258"/>
                      <a:gd name="connsiteX6-85" fmla="*/ 212859 w 235015"/>
                      <a:gd name="connsiteY6-86" fmla="*/ 53899 h 240258"/>
                      <a:gd name="connsiteX7-87" fmla="*/ 233814 w 235015"/>
                      <a:gd name="connsiteY7-88" fmla="*/ 65329 h 240258"/>
                      <a:gd name="connsiteX8-89" fmla="*/ 226194 w 235015"/>
                      <a:gd name="connsiteY8-90" fmla="*/ 221539 h 240258"/>
                      <a:gd name="connsiteX9-91" fmla="*/ 174759 w 235015"/>
                      <a:gd name="connsiteY9-92" fmla="*/ 236779 h 240258"/>
                      <a:gd name="connsiteX10-93" fmla="*/ 108084 w 235015"/>
                      <a:gd name="connsiteY10-94" fmla="*/ 231064 h 240258"/>
                      <a:gd name="connsiteX11-95" fmla="*/ 41409 w 235015"/>
                      <a:gd name="connsiteY11-96" fmla="*/ 210109 h 240258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11" y="connsiteY5-12"/>
                      </a:cxn>
                      <a:cxn ang="0">
                        <a:pos x="connsiteX6-13" y="connsiteY6-14"/>
                      </a:cxn>
                      <a:cxn ang="0">
                        <a:pos x="connsiteX7-15" y="connsiteY7-16"/>
                      </a:cxn>
                      <a:cxn ang="0">
                        <a:pos x="connsiteX8-17" y="connsiteY8-18"/>
                      </a:cxn>
                      <a:cxn ang="0">
                        <a:pos x="connsiteX9-19" y="connsiteY9-20"/>
                      </a:cxn>
                      <a:cxn ang="0">
                        <a:pos x="connsiteX10-21" y="connsiteY10-22"/>
                      </a:cxn>
                      <a:cxn ang="0">
                        <a:pos x="connsiteX11-23" y="connsiteY11-24"/>
                      </a:cxn>
                    </a:cxnLst>
                    <a:rect l="l" t="t" r="r" b="b"/>
                    <a:pathLst>
                      <a:path w="235015" h="240258">
                        <a:moveTo>
                          <a:pt x="41409" y="210109"/>
                        </a:moveTo>
                        <a:cubicBezTo>
                          <a:pt x="23946" y="197091"/>
                          <a:pt x="9341" y="172644"/>
                          <a:pt x="3309" y="152959"/>
                        </a:cubicBezTo>
                        <a:cubicBezTo>
                          <a:pt x="-2724" y="133274"/>
                          <a:pt x="451" y="110731"/>
                          <a:pt x="5214" y="91999"/>
                        </a:cubicBezTo>
                        <a:cubicBezTo>
                          <a:pt x="9976" y="73266"/>
                          <a:pt x="15691" y="55804"/>
                          <a:pt x="31884" y="40564"/>
                        </a:cubicBezTo>
                        <a:cubicBezTo>
                          <a:pt x="48077" y="25324"/>
                          <a:pt x="81097" y="4051"/>
                          <a:pt x="102369" y="559"/>
                        </a:cubicBezTo>
                        <a:cubicBezTo>
                          <a:pt x="123641" y="-2933"/>
                          <a:pt x="141104" y="10719"/>
                          <a:pt x="159519" y="19609"/>
                        </a:cubicBezTo>
                        <a:cubicBezTo>
                          <a:pt x="177934" y="28499"/>
                          <a:pt x="200477" y="46279"/>
                          <a:pt x="212859" y="53899"/>
                        </a:cubicBezTo>
                        <a:cubicBezTo>
                          <a:pt x="225241" y="61519"/>
                          <a:pt x="231592" y="37389"/>
                          <a:pt x="233814" y="65329"/>
                        </a:cubicBezTo>
                        <a:cubicBezTo>
                          <a:pt x="236037" y="93269"/>
                          <a:pt x="236036" y="192964"/>
                          <a:pt x="226194" y="221539"/>
                        </a:cubicBezTo>
                        <a:cubicBezTo>
                          <a:pt x="216352" y="250114"/>
                          <a:pt x="193491" y="237731"/>
                          <a:pt x="174759" y="236779"/>
                        </a:cubicBezTo>
                        <a:cubicBezTo>
                          <a:pt x="156027" y="235827"/>
                          <a:pt x="130309" y="235509"/>
                          <a:pt x="108084" y="231064"/>
                        </a:cubicBezTo>
                        <a:cubicBezTo>
                          <a:pt x="85859" y="226619"/>
                          <a:pt x="58872" y="223127"/>
                          <a:pt x="41409" y="210109"/>
                        </a:cubicBezTo>
                        <a:close/>
                      </a:path>
                    </a:pathLst>
                  </a:custGeom>
                  <a:noFill/>
                  <a:ln w="9525">
                    <a:noFill/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0" name="任意多边形: 形状 249"/>
                  <p:cNvSpPr/>
                  <p:nvPr/>
                </p:nvSpPr>
                <p:spPr>
                  <a:xfrm>
                    <a:off x="1358171" y="3940476"/>
                    <a:ext cx="156766" cy="170219"/>
                  </a:xfrm>
                  <a:custGeom>
                    <a:avLst/>
                    <a:gdLst>
                      <a:gd name="connsiteX0" fmla="*/ 97250 w 156766"/>
                      <a:gd name="connsiteY0" fmla="*/ 176072 h 188001"/>
                      <a:gd name="connsiteX1" fmla="*/ 22955 w 156766"/>
                      <a:gd name="connsiteY1" fmla="*/ 128447 h 188001"/>
                      <a:gd name="connsiteX2" fmla="*/ 2000 w 156766"/>
                      <a:gd name="connsiteY2" fmla="*/ 71297 h 188001"/>
                      <a:gd name="connsiteX3" fmla="*/ 5810 w 156766"/>
                      <a:gd name="connsiteY3" fmla="*/ 31292 h 188001"/>
                      <a:gd name="connsiteX4" fmla="*/ 45815 w 156766"/>
                      <a:gd name="connsiteY4" fmla="*/ 2717 h 188001"/>
                      <a:gd name="connsiteX5" fmla="*/ 95345 w 156766"/>
                      <a:gd name="connsiteY5" fmla="*/ 4622 h 188001"/>
                      <a:gd name="connsiteX6" fmla="*/ 137255 w 156766"/>
                      <a:gd name="connsiteY6" fmla="*/ 33197 h 188001"/>
                      <a:gd name="connsiteX7" fmla="*/ 146780 w 156766"/>
                      <a:gd name="connsiteY7" fmla="*/ 67487 h 188001"/>
                      <a:gd name="connsiteX8" fmla="*/ 156305 w 156766"/>
                      <a:gd name="connsiteY8" fmla="*/ 99872 h 188001"/>
                      <a:gd name="connsiteX9" fmla="*/ 154400 w 156766"/>
                      <a:gd name="connsiteY9" fmla="*/ 164642 h 188001"/>
                      <a:gd name="connsiteX10" fmla="*/ 146780 w 156766"/>
                      <a:gd name="connsiteY10" fmla="*/ 187502 h 188001"/>
                      <a:gd name="connsiteX11" fmla="*/ 97250 w 156766"/>
                      <a:gd name="connsiteY11" fmla="*/ 176072 h 188001"/>
                      <a:gd name="connsiteX0-1" fmla="*/ 97250 w 156766"/>
                      <a:gd name="connsiteY0-2" fmla="*/ 176072 h 177045"/>
                      <a:gd name="connsiteX1-3" fmla="*/ 22955 w 156766"/>
                      <a:gd name="connsiteY1-4" fmla="*/ 128447 h 177045"/>
                      <a:gd name="connsiteX2-5" fmla="*/ 2000 w 156766"/>
                      <a:gd name="connsiteY2-6" fmla="*/ 71297 h 177045"/>
                      <a:gd name="connsiteX3-7" fmla="*/ 5810 w 156766"/>
                      <a:gd name="connsiteY3-8" fmla="*/ 31292 h 177045"/>
                      <a:gd name="connsiteX4-9" fmla="*/ 45815 w 156766"/>
                      <a:gd name="connsiteY4-10" fmla="*/ 2717 h 177045"/>
                      <a:gd name="connsiteX5-11" fmla="*/ 95345 w 156766"/>
                      <a:gd name="connsiteY5-12" fmla="*/ 4622 h 177045"/>
                      <a:gd name="connsiteX6-13" fmla="*/ 137255 w 156766"/>
                      <a:gd name="connsiteY6-14" fmla="*/ 33197 h 177045"/>
                      <a:gd name="connsiteX7-15" fmla="*/ 146780 w 156766"/>
                      <a:gd name="connsiteY7-16" fmla="*/ 67487 h 177045"/>
                      <a:gd name="connsiteX8-17" fmla="*/ 156305 w 156766"/>
                      <a:gd name="connsiteY8-18" fmla="*/ 99872 h 177045"/>
                      <a:gd name="connsiteX9-19" fmla="*/ 154400 w 156766"/>
                      <a:gd name="connsiteY9-20" fmla="*/ 164642 h 177045"/>
                      <a:gd name="connsiteX10-21" fmla="*/ 150590 w 156766"/>
                      <a:gd name="connsiteY10-22" fmla="*/ 160832 h 177045"/>
                      <a:gd name="connsiteX11-23" fmla="*/ 97250 w 156766"/>
                      <a:gd name="connsiteY11-24" fmla="*/ 176072 h 177045"/>
                      <a:gd name="connsiteX0-25" fmla="*/ 89630 w 156766"/>
                      <a:gd name="connsiteY0-26" fmla="*/ 166547 h 170219"/>
                      <a:gd name="connsiteX1-27" fmla="*/ 22955 w 156766"/>
                      <a:gd name="connsiteY1-28" fmla="*/ 128447 h 170219"/>
                      <a:gd name="connsiteX2-29" fmla="*/ 2000 w 156766"/>
                      <a:gd name="connsiteY2-30" fmla="*/ 71297 h 170219"/>
                      <a:gd name="connsiteX3-31" fmla="*/ 5810 w 156766"/>
                      <a:gd name="connsiteY3-32" fmla="*/ 31292 h 170219"/>
                      <a:gd name="connsiteX4-33" fmla="*/ 45815 w 156766"/>
                      <a:gd name="connsiteY4-34" fmla="*/ 2717 h 170219"/>
                      <a:gd name="connsiteX5-35" fmla="*/ 95345 w 156766"/>
                      <a:gd name="connsiteY5-36" fmla="*/ 4622 h 170219"/>
                      <a:gd name="connsiteX6-37" fmla="*/ 137255 w 156766"/>
                      <a:gd name="connsiteY6-38" fmla="*/ 33197 h 170219"/>
                      <a:gd name="connsiteX7-39" fmla="*/ 146780 w 156766"/>
                      <a:gd name="connsiteY7-40" fmla="*/ 67487 h 170219"/>
                      <a:gd name="connsiteX8-41" fmla="*/ 156305 w 156766"/>
                      <a:gd name="connsiteY8-42" fmla="*/ 99872 h 170219"/>
                      <a:gd name="connsiteX9-43" fmla="*/ 154400 w 156766"/>
                      <a:gd name="connsiteY9-44" fmla="*/ 164642 h 170219"/>
                      <a:gd name="connsiteX10-45" fmla="*/ 150590 w 156766"/>
                      <a:gd name="connsiteY10-46" fmla="*/ 160832 h 170219"/>
                      <a:gd name="connsiteX11-47" fmla="*/ 89630 w 156766"/>
                      <a:gd name="connsiteY11-48" fmla="*/ 166547 h 170219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11" y="connsiteY5-12"/>
                      </a:cxn>
                      <a:cxn ang="0">
                        <a:pos x="connsiteX6-13" y="connsiteY6-14"/>
                      </a:cxn>
                      <a:cxn ang="0">
                        <a:pos x="connsiteX7-15" y="connsiteY7-16"/>
                      </a:cxn>
                      <a:cxn ang="0">
                        <a:pos x="connsiteX8-17" y="connsiteY8-18"/>
                      </a:cxn>
                      <a:cxn ang="0">
                        <a:pos x="connsiteX9-19" y="connsiteY9-20"/>
                      </a:cxn>
                      <a:cxn ang="0">
                        <a:pos x="connsiteX10-21" y="connsiteY10-22"/>
                      </a:cxn>
                      <a:cxn ang="0">
                        <a:pos x="connsiteX11-23" y="connsiteY11-24"/>
                      </a:cxn>
                    </a:cxnLst>
                    <a:rect l="l" t="t" r="r" b="b"/>
                    <a:pathLst>
                      <a:path w="156766" h="170219">
                        <a:moveTo>
                          <a:pt x="89630" y="166547"/>
                        </a:moveTo>
                        <a:cubicBezTo>
                          <a:pt x="68358" y="161150"/>
                          <a:pt x="37560" y="144322"/>
                          <a:pt x="22955" y="128447"/>
                        </a:cubicBezTo>
                        <a:cubicBezTo>
                          <a:pt x="8350" y="112572"/>
                          <a:pt x="4857" y="87489"/>
                          <a:pt x="2000" y="71297"/>
                        </a:cubicBezTo>
                        <a:cubicBezTo>
                          <a:pt x="-857" y="55105"/>
                          <a:pt x="-1493" y="42722"/>
                          <a:pt x="5810" y="31292"/>
                        </a:cubicBezTo>
                        <a:cubicBezTo>
                          <a:pt x="13112" y="19862"/>
                          <a:pt x="30893" y="7162"/>
                          <a:pt x="45815" y="2717"/>
                        </a:cubicBezTo>
                        <a:cubicBezTo>
                          <a:pt x="60737" y="-1728"/>
                          <a:pt x="80105" y="-458"/>
                          <a:pt x="95345" y="4622"/>
                        </a:cubicBezTo>
                        <a:cubicBezTo>
                          <a:pt x="110585" y="9702"/>
                          <a:pt x="128683" y="22720"/>
                          <a:pt x="137255" y="33197"/>
                        </a:cubicBezTo>
                        <a:cubicBezTo>
                          <a:pt x="145827" y="43674"/>
                          <a:pt x="143605" y="56374"/>
                          <a:pt x="146780" y="67487"/>
                        </a:cubicBezTo>
                        <a:cubicBezTo>
                          <a:pt x="149955" y="78600"/>
                          <a:pt x="155035" y="83679"/>
                          <a:pt x="156305" y="99872"/>
                        </a:cubicBezTo>
                        <a:cubicBezTo>
                          <a:pt x="157575" y="116064"/>
                          <a:pt x="155987" y="150037"/>
                          <a:pt x="154400" y="164642"/>
                        </a:cubicBezTo>
                        <a:cubicBezTo>
                          <a:pt x="152813" y="179247"/>
                          <a:pt x="161385" y="160515"/>
                          <a:pt x="150590" y="160832"/>
                        </a:cubicBezTo>
                        <a:cubicBezTo>
                          <a:pt x="139795" y="161150"/>
                          <a:pt x="110903" y="171945"/>
                          <a:pt x="89630" y="166547"/>
                        </a:cubicBezTo>
                        <a:close/>
                      </a:path>
                    </a:pathLst>
                  </a:custGeom>
                  <a:noFill/>
                  <a:ln w="9525">
                    <a:noFill/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251" name="直接连接符 250"/>
                  <p:cNvCxnSpPr/>
                  <p:nvPr/>
                </p:nvCxnSpPr>
                <p:spPr>
                  <a:xfrm>
                    <a:off x="1508760" y="3591203"/>
                    <a:ext cx="0" cy="561697"/>
                  </a:xfrm>
                  <a:prstGeom prst="line">
                    <a:avLst/>
                  </a:prstGeom>
                  <a:ln w="28575">
                    <a:noFil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2" name="直接连接符 251"/>
                  <p:cNvCxnSpPr/>
                  <p:nvPr/>
                </p:nvCxnSpPr>
                <p:spPr>
                  <a:xfrm>
                    <a:off x="2590442" y="3603546"/>
                    <a:ext cx="0" cy="566280"/>
                  </a:xfrm>
                  <a:prstGeom prst="line">
                    <a:avLst/>
                  </a:prstGeom>
                  <a:ln w="28575">
                    <a:noFil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3" name="直接连接符 252"/>
                  <p:cNvCxnSpPr/>
                  <p:nvPr/>
                </p:nvCxnSpPr>
                <p:spPr>
                  <a:xfrm>
                    <a:off x="3671410" y="3603546"/>
                    <a:ext cx="0" cy="561697"/>
                  </a:xfrm>
                  <a:prstGeom prst="line">
                    <a:avLst/>
                  </a:prstGeom>
                  <a:ln w="12700">
                    <a:noFil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27" name="直接连接符 226"/>
                <p:cNvCxnSpPr/>
                <p:nvPr/>
              </p:nvCxnSpPr>
              <p:spPr>
                <a:xfrm>
                  <a:off x="5791427" y="6062360"/>
                  <a:ext cx="648066" cy="612489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直接连接符 227"/>
                <p:cNvCxnSpPr/>
                <p:nvPr/>
              </p:nvCxnSpPr>
              <p:spPr>
                <a:xfrm>
                  <a:off x="5791427" y="5920897"/>
                  <a:ext cx="632848" cy="450262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直接连接符 228"/>
                <p:cNvCxnSpPr/>
                <p:nvPr/>
              </p:nvCxnSpPr>
              <p:spPr>
                <a:xfrm>
                  <a:off x="5805651" y="7252537"/>
                  <a:ext cx="648066" cy="537797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直接连接符 229"/>
                <p:cNvCxnSpPr/>
                <p:nvPr/>
              </p:nvCxnSpPr>
              <p:spPr>
                <a:xfrm>
                  <a:off x="5835813" y="7132993"/>
                  <a:ext cx="603680" cy="325456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4" name="文本框 363"/>
              <p:cNvSpPr txBox="1"/>
              <p:nvPr/>
            </p:nvSpPr>
            <p:spPr>
              <a:xfrm>
                <a:off x="419289" y="4414443"/>
                <a:ext cx="218444" cy="1121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 </a:t>
                </a:r>
                <a:r>
                  <a:rPr lang="el-GR" altLang="zh-CN" sz="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US" altLang="zh-CN" sz="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endParaRPr lang="zh-CN" altLang="en-US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65" name="直接连接符 364"/>
              <p:cNvCxnSpPr/>
              <p:nvPr/>
            </p:nvCxnSpPr>
            <p:spPr>
              <a:xfrm>
                <a:off x="464535" y="4507250"/>
                <a:ext cx="157961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6" name="文本框 405"/>
            <p:cNvSpPr txBox="1"/>
            <p:nvPr/>
          </p:nvSpPr>
          <p:spPr>
            <a:xfrm>
              <a:off x="219024" y="3194863"/>
              <a:ext cx="235962" cy="2771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040466" y="5581980"/>
            <a:ext cx="1702984" cy="1890151"/>
            <a:chOff x="3040466" y="3180287"/>
            <a:chExt cx="1702984" cy="1890151"/>
          </a:xfrm>
        </p:grpSpPr>
        <p:grpSp>
          <p:nvGrpSpPr>
            <p:cNvPr id="398" name="组合 397"/>
            <p:cNvGrpSpPr/>
            <p:nvPr/>
          </p:nvGrpSpPr>
          <p:grpSpPr>
            <a:xfrm>
              <a:off x="3101009" y="3367114"/>
              <a:ext cx="1642441" cy="1703324"/>
              <a:chOff x="3027349" y="3329369"/>
              <a:chExt cx="1642441" cy="1703324"/>
            </a:xfrm>
          </p:grpSpPr>
          <p:graphicFrame>
            <p:nvGraphicFramePr>
              <p:cNvPr id="270" name="对象 269"/>
              <p:cNvGraphicFramePr>
                <a:graphicFrameLocks noChangeAspect="1"/>
              </p:cNvGraphicFramePr>
              <p:nvPr/>
            </p:nvGraphicFramePr>
            <p:xfrm>
              <a:off x="3396615" y="3397568"/>
              <a:ext cx="1273175" cy="1635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7" r:id="rId20" imgW="1280160" imgH="1645920" progId="Prism7.Document">
                      <p:embed/>
                    </p:oleObj>
                  </mc:Choice>
                  <mc:Fallback>
                    <p:oleObj name="Prism 7" r:id="rId20" imgW="1280160" imgH="1645920" progId="Prism7.Document">
                      <p:embed/>
                      <p:pic>
                        <p:nvPicPr>
                          <p:cNvPr id="0" name="对象 269"/>
                          <p:cNvPicPr/>
                          <p:nvPr/>
                        </p:nvPicPr>
                        <p:blipFill>
                          <a:blip r:embed="rId21"/>
                          <a:stretch>
                            <a:fillRect/>
                          </a:stretch>
                        </p:blipFill>
                        <p:spPr>
                          <a:xfrm>
                            <a:off x="3396615" y="3397568"/>
                            <a:ext cx="1273175" cy="163512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71" name="文本框 270"/>
              <p:cNvSpPr txBox="1"/>
              <p:nvPr/>
            </p:nvSpPr>
            <p:spPr>
              <a:xfrm rot="16200000">
                <a:off x="2530314" y="3938792"/>
                <a:ext cx="14557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Fluorescence of</a:t>
                </a:r>
              </a:p>
              <a:p>
                <a:pPr algn="ct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FerroOrange</a:t>
                </a: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 colocalizing </a:t>
                </a:r>
              </a:p>
              <a:p>
                <a:pPr algn="ct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with LysoTracker</a:t>
                </a:r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（</a:t>
                </a: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r>
                  <a:rPr lang="en-US" altLang="zh-CN" sz="8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）</a:t>
                </a:r>
              </a:p>
            </p:txBody>
          </p:sp>
          <p:sp>
            <p:nvSpPr>
              <p:cNvPr id="277" name="文本框 276"/>
              <p:cNvSpPr txBox="1"/>
              <p:nvPr/>
            </p:nvSpPr>
            <p:spPr>
              <a:xfrm>
                <a:off x="3999028" y="3513855"/>
                <a:ext cx="37701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  <p:grpSp>
            <p:nvGrpSpPr>
              <p:cNvPr id="278" name="组合 277"/>
              <p:cNvGrpSpPr/>
              <p:nvPr/>
            </p:nvGrpSpPr>
            <p:grpSpPr>
              <a:xfrm>
                <a:off x="3969930" y="3643088"/>
                <a:ext cx="348856" cy="45719"/>
                <a:chOff x="5949207" y="2323506"/>
                <a:chExt cx="159269" cy="36000"/>
              </a:xfrm>
            </p:grpSpPr>
            <p:cxnSp>
              <p:nvCxnSpPr>
                <p:cNvPr id="279" name="直接连接符 278"/>
                <p:cNvCxnSpPr/>
                <p:nvPr/>
              </p:nvCxnSpPr>
              <p:spPr>
                <a:xfrm flipV="1">
                  <a:off x="5949294" y="2323617"/>
                  <a:ext cx="158400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0" name="直接连接符 279"/>
                <p:cNvCxnSpPr/>
                <p:nvPr/>
              </p:nvCxnSpPr>
              <p:spPr>
                <a:xfrm flipV="1">
                  <a:off x="6108476" y="2323506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直接连接符 280"/>
                <p:cNvCxnSpPr/>
                <p:nvPr/>
              </p:nvCxnSpPr>
              <p:spPr>
                <a:xfrm flipV="1">
                  <a:off x="5949207" y="2323506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1" name="组合 380"/>
              <p:cNvGrpSpPr/>
              <p:nvPr/>
            </p:nvGrpSpPr>
            <p:grpSpPr>
              <a:xfrm>
                <a:off x="3853266" y="3329369"/>
                <a:ext cx="727976" cy="215444"/>
                <a:chOff x="2537142" y="3321129"/>
                <a:chExt cx="727976" cy="215444"/>
              </a:xfrm>
            </p:grpSpPr>
            <p:grpSp>
              <p:nvGrpSpPr>
                <p:cNvPr id="272" name="组合 271"/>
                <p:cNvGrpSpPr/>
                <p:nvPr/>
              </p:nvGrpSpPr>
              <p:grpSpPr>
                <a:xfrm rot="5400000">
                  <a:off x="2879899" y="3151353"/>
                  <a:ext cx="215444" cy="554995"/>
                  <a:chOff x="5781730" y="3881344"/>
                  <a:chExt cx="214895" cy="553596"/>
                </a:xfrm>
              </p:grpSpPr>
              <p:sp>
                <p:nvSpPr>
                  <p:cNvPr id="274" name="文本框 273"/>
                  <p:cNvSpPr txBox="1"/>
                  <p:nvPr/>
                </p:nvSpPr>
                <p:spPr>
                  <a:xfrm rot="16200000">
                    <a:off x="5614796" y="4048278"/>
                    <a:ext cx="548764" cy="21489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5 mg/ml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76" name="矩形 275"/>
                  <p:cNvSpPr/>
                  <p:nvPr/>
                </p:nvSpPr>
                <p:spPr>
                  <a:xfrm>
                    <a:off x="5871801" y="4380053"/>
                    <a:ext cx="45602" cy="5488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78" name="组合 377"/>
                <p:cNvGrpSpPr/>
                <p:nvPr/>
              </p:nvGrpSpPr>
              <p:grpSpPr>
                <a:xfrm rot="5400000">
                  <a:off x="2553029" y="3305242"/>
                  <a:ext cx="215444" cy="247218"/>
                  <a:chOff x="5781730" y="4188345"/>
                  <a:chExt cx="214895" cy="246595"/>
                </a:xfrm>
              </p:grpSpPr>
              <p:sp>
                <p:nvSpPr>
                  <p:cNvPr id="379" name="文本框 378"/>
                  <p:cNvSpPr txBox="1"/>
                  <p:nvPr/>
                </p:nvSpPr>
                <p:spPr>
                  <a:xfrm rot="16200000">
                    <a:off x="5768296" y="4201779"/>
                    <a:ext cx="241763" cy="21489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80" name="矩形 379"/>
                  <p:cNvSpPr/>
                  <p:nvPr/>
                </p:nvSpPr>
                <p:spPr>
                  <a:xfrm>
                    <a:off x="5871801" y="4380053"/>
                    <a:ext cx="45602" cy="54887"/>
                  </a:xfrm>
                  <a:prstGeom prst="rect">
                    <a:avLst/>
                  </a:prstGeom>
                  <a:solidFill>
                    <a:srgbClr val="00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407" name="文本框 406"/>
            <p:cNvSpPr txBox="1"/>
            <p:nvPr/>
          </p:nvSpPr>
          <p:spPr>
            <a:xfrm>
              <a:off x="3040466" y="3180287"/>
              <a:ext cx="279244" cy="2771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635352" y="5595737"/>
            <a:ext cx="1943567" cy="1754244"/>
            <a:chOff x="4673451" y="3194045"/>
            <a:chExt cx="1943567" cy="1754244"/>
          </a:xfrm>
        </p:grpSpPr>
        <p:grpSp>
          <p:nvGrpSpPr>
            <p:cNvPr id="397" name="组合 396"/>
            <p:cNvGrpSpPr/>
            <p:nvPr/>
          </p:nvGrpSpPr>
          <p:grpSpPr>
            <a:xfrm>
              <a:off x="4839334" y="3242070"/>
              <a:ext cx="1777684" cy="1706219"/>
              <a:chOff x="4783454" y="3164100"/>
              <a:chExt cx="1777684" cy="1706219"/>
            </a:xfrm>
          </p:grpSpPr>
          <p:grpSp>
            <p:nvGrpSpPr>
              <p:cNvPr id="395" name="组合 394"/>
              <p:cNvGrpSpPr/>
              <p:nvPr/>
            </p:nvGrpSpPr>
            <p:grpSpPr>
              <a:xfrm>
                <a:off x="4788160" y="3164100"/>
                <a:ext cx="1772978" cy="908407"/>
                <a:chOff x="4876075" y="3446512"/>
                <a:chExt cx="1772978" cy="999248"/>
              </a:xfrm>
            </p:grpSpPr>
            <p:grpSp>
              <p:nvGrpSpPr>
                <p:cNvPr id="382" name="组合 381"/>
                <p:cNvGrpSpPr/>
                <p:nvPr/>
              </p:nvGrpSpPr>
              <p:grpSpPr>
                <a:xfrm>
                  <a:off x="6264011" y="3573394"/>
                  <a:ext cx="385042" cy="826680"/>
                  <a:chOff x="6264011" y="3573394"/>
                  <a:chExt cx="385042" cy="826680"/>
                </a:xfrm>
              </p:grpSpPr>
              <p:grpSp>
                <p:nvGrpSpPr>
                  <p:cNvPr id="377" name="组合 376"/>
                  <p:cNvGrpSpPr/>
                  <p:nvPr/>
                </p:nvGrpSpPr>
                <p:grpSpPr>
                  <a:xfrm>
                    <a:off x="6298571" y="3717822"/>
                    <a:ext cx="308003" cy="682252"/>
                    <a:chOff x="6298571" y="3717822"/>
                    <a:chExt cx="308003" cy="682252"/>
                  </a:xfrm>
                </p:grpSpPr>
                <p:cxnSp>
                  <p:nvCxnSpPr>
                    <p:cNvPr id="374" name="直接连接符 373"/>
                    <p:cNvCxnSpPr/>
                    <p:nvPr/>
                  </p:nvCxnSpPr>
                  <p:spPr>
                    <a:xfrm>
                      <a:off x="6321318" y="4250333"/>
                      <a:ext cx="75872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75" name="直接连接符 374"/>
                    <p:cNvCxnSpPr/>
                    <p:nvPr/>
                  </p:nvCxnSpPr>
                  <p:spPr>
                    <a:xfrm>
                      <a:off x="6314478" y="4064913"/>
                      <a:ext cx="75872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76" name="直接连接符 375"/>
                    <p:cNvCxnSpPr/>
                    <p:nvPr/>
                  </p:nvCxnSpPr>
                  <p:spPr>
                    <a:xfrm>
                      <a:off x="6310293" y="3829935"/>
                      <a:ext cx="75872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67" name="文本框 366"/>
                    <p:cNvSpPr txBox="1"/>
                    <p:nvPr/>
                  </p:nvSpPr>
                  <p:spPr>
                    <a:xfrm>
                      <a:off x="6306492" y="3953909"/>
                      <a:ext cx="300082" cy="2369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r"/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68" name="文本框 367"/>
                    <p:cNvSpPr txBox="1"/>
                    <p:nvPr/>
                  </p:nvSpPr>
                  <p:spPr>
                    <a:xfrm>
                      <a:off x="6298571" y="3717822"/>
                      <a:ext cx="300082" cy="2369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r"/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70" name="文本框 369"/>
                    <p:cNvSpPr txBox="1"/>
                    <p:nvPr/>
                  </p:nvSpPr>
                  <p:spPr>
                    <a:xfrm>
                      <a:off x="6302208" y="4163086"/>
                      <a:ext cx="300082" cy="2369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r"/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369" name="文本框 368"/>
                  <p:cNvSpPr txBox="1"/>
                  <p:nvPr/>
                </p:nvSpPr>
                <p:spPr>
                  <a:xfrm>
                    <a:off x="6264011" y="3573394"/>
                    <a:ext cx="385042" cy="23698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r"/>
                    <a:r>
                      <a:rPr lang="en-US" altLang="zh-CN" sz="8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KDa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53" name="组合 352"/>
                <p:cNvGrpSpPr/>
                <p:nvPr/>
              </p:nvGrpSpPr>
              <p:grpSpPr>
                <a:xfrm>
                  <a:off x="4943351" y="3446512"/>
                  <a:ext cx="1468672" cy="999248"/>
                  <a:chOff x="2559388" y="2305827"/>
                  <a:chExt cx="1777092" cy="1099173"/>
                </a:xfrm>
              </p:grpSpPr>
              <p:pic>
                <p:nvPicPr>
                  <p:cNvPr id="354" name="图片 353"/>
                  <p:cNvPicPr>
                    <a:picLocks noChangeAspect="1"/>
                  </p:cNvPicPr>
                  <p:nvPr/>
                </p:nvPicPr>
                <p:blipFill rotWithShape="1">
                  <a:blip r:embed="rId22"/>
                  <a:srcRect r="3653"/>
                  <a:stretch>
                    <a:fillRect/>
                  </a:stretch>
                </p:blipFill>
                <p:spPr>
                  <a:xfrm>
                    <a:off x="2998797" y="2859375"/>
                    <a:ext cx="1258666" cy="545625"/>
                  </a:xfrm>
                  <a:prstGeom prst="rect">
                    <a:avLst/>
                  </a:prstGeom>
                </p:spPr>
              </p:pic>
              <p:sp>
                <p:nvSpPr>
                  <p:cNvPr id="357" name="矩形 356"/>
                  <p:cNvSpPr/>
                  <p:nvPr/>
                </p:nvSpPr>
                <p:spPr>
                  <a:xfrm>
                    <a:off x="3030905" y="2878766"/>
                    <a:ext cx="1226556" cy="21075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58" name="矩形 357"/>
                  <p:cNvSpPr/>
                  <p:nvPr/>
                </p:nvSpPr>
                <p:spPr>
                  <a:xfrm>
                    <a:off x="3030905" y="3141327"/>
                    <a:ext cx="1226556" cy="21075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59" name="文本框 358"/>
                  <p:cNvSpPr txBox="1"/>
                  <p:nvPr/>
                </p:nvSpPr>
                <p:spPr>
                  <a:xfrm>
                    <a:off x="2559388" y="2423336"/>
                    <a:ext cx="1777092" cy="2606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Huaier   0    5  10   0   5   10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60" name="文本框 359"/>
                  <p:cNvSpPr txBox="1"/>
                  <p:nvPr/>
                </p:nvSpPr>
                <p:spPr>
                  <a:xfrm>
                    <a:off x="2603375" y="2305827"/>
                    <a:ext cx="1705325" cy="2606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BafA1   -    -    -     +   +    +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pic>
                <p:nvPicPr>
                  <p:cNvPr id="361" name="图片 360"/>
                  <p:cNvPicPr>
                    <a:picLocks noChangeAspect="1"/>
                  </p:cNvPicPr>
                  <p:nvPr/>
                </p:nvPicPr>
                <p:blipFill rotWithShape="1">
                  <a:blip r:embed="rId23">
                    <a:extLst>
                      <a:ext uri="{BEBA8EAE-BF5A-486C-A8C5-ECC9F3942E4B}">
                        <a14:imgProps xmlns:a14="http://schemas.microsoft.com/office/drawing/2010/main">
                          <a14:imgLayer r:embed="rId24">
                            <a14:imgEffect>
                              <a14:brightnessContrast contrast="20000"/>
                            </a14:imgEffect>
                            <a14:imgEffect>
                              <a14:sharpenSoften amount="36000"/>
                            </a14:imgEffect>
                          </a14:imgLayer>
                        </a14:imgProps>
                      </a:ext>
                    </a:extLst>
                  </a:blip>
                  <a:srcRect r="1851"/>
                  <a:stretch>
                    <a:fillRect/>
                  </a:stretch>
                </p:blipFill>
                <p:spPr>
                  <a:xfrm>
                    <a:off x="3019365" y="2614858"/>
                    <a:ext cx="1238098" cy="241499"/>
                  </a:xfrm>
                  <a:prstGeom prst="rect">
                    <a:avLst/>
                  </a:prstGeom>
                </p:spPr>
              </p:pic>
              <p:sp>
                <p:nvSpPr>
                  <p:cNvPr id="362" name="矩形 361"/>
                  <p:cNvSpPr/>
                  <p:nvPr/>
                </p:nvSpPr>
                <p:spPr>
                  <a:xfrm>
                    <a:off x="3030905" y="2622363"/>
                    <a:ext cx="1226556" cy="21075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92" name="文本框 391"/>
                <p:cNvSpPr txBox="1"/>
                <p:nvPr/>
              </p:nvSpPr>
              <p:spPr>
                <a:xfrm>
                  <a:off x="4972601" y="3979542"/>
                  <a:ext cx="441146" cy="2369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FTH1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3" name="文本框 392"/>
                <p:cNvSpPr txBox="1"/>
                <p:nvPr/>
              </p:nvSpPr>
              <p:spPr>
                <a:xfrm>
                  <a:off x="4916665" y="4190206"/>
                  <a:ext cx="495649" cy="2369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β-actin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4" name="文本框 393"/>
                <p:cNvSpPr txBox="1"/>
                <p:nvPr/>
              </p:nvSpPr>
              <p:spPr>
                <a:xfrm>
                  <a:off x="4876075" y="3734274"/>
                  <a:ext cx="538930" cy="2369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NCOA4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396" name="组合 395"/>
              <p:cNvGrpSpPr/>
              <p:nvPr/>
            </p:nvGrpSpPr>
            <p:grpSpPr>
              <a:xfrm>
                <a:off x="4783454" y="3978082"/>
                <a:ext cx="1777684" cy="892237"/>
                <a:chOff x="3336937" y="3566252"/>
                <a:chExt cx="1777684" cy="981460"/>
              </a:xfrm>
            </p:grpSpPr>
            <p:grpSp>
              <p:nvGrpSpPr>
                <p:cNvPr id="383" name="组合 382"/>
                <p:cNvGrpSpPr/>
                <p:nvPr/>
              </p:nvGrpSpPr>
              <p:grpSpPr>
                <a:xfrm>
                  <a:off x="4729579" y="3685045"/>
                  <a:ext cx="385042" cy="826680"/>
                  <a:chOff x="6264011" y="3573394"/>
                  <a:chExt cx="385042" cy="826680"/>
                </a:xfrm>
              </p:grpSpPr>
              <p:grpSp>
                <p:nvGrpSpPr>
                  <p:cNvPr id="384" name="组合 383"/>
                  <p:cNvGrpSpPr/>
                  <p:nvPr/>
                </p:nvGrpSpPr>
                <p:grpSpPr>
                  <a:xfrm>
                    <a:off x="6298571" y="3717822"/>
                    <a:ext cx="308003" cy="682252"/>
                    <a:chOff x="6298571" y="3717822"/>
                    <a:chExt cx="308003" cy="682252"/>
                  </a:xfrm>
                </p:grpSpPr>
                <p:cxnSp>
                  <p:nvCxnSpPr>
                    <p:cNvPr id="386" name="直接连接符 385"/>
                    <p:cNvCxnSpPr/>
                    <p:nvPr/>
                  </p:nvCxnSpPr>
                  <p:spPr>
                    <a:xfrm>
                      <a:off x="6321318" y="4250333"/>
                      <a:ext cx="75872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87" name="直接连接符 386"/>
                    <p:cNvCxnSpPr/>
                    <p:nvPr/>
                  </p:nvCxnSpPr>
                  <p:spPr>
                    <a:xfrm>
                      <a:off x="6314478" y="4064913"/>
                      <a:ext cx="75872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88" name="直接连接符 387"/>
                    <p:cNvCxnSpPr/>
                    <p:nvPr/>
                  </p:nvCxnSpPr>
                  <p:spPr>
                    <a:xfrm>
                      <a:off x="6310293" y="3829935"/>
                      <a:ext cx="75872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89" name="文本框 388"/>
                    <p:cNvSpPr txBox="1"/>
                    <p:nvPr/>
                  </p:nvSpPr>
                  <p:spPr>
                    <a:xfrm>
                      <a:off x="6306492" y="3953909"/>
                      <a:ext cx="300082" cy="2369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r"/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90" name="文本框 389"/>
                    <p:cNvSpPr txBox="1"/>
                    <p:nvPr/>
                  </p:nvSpPr>
                  <p:spPr>
                    <a:xfrm>
                      <a:off x="6298571" y="3717822"/>
                      <a:ext cx="300082" cy="2369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r"/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91" name="文本框 390"/>
                    <p:cNvSpPr txBox="1"/>
                    <p:nvPr/>
                  </p:nvSpPr>
                  <p:spPr>
                    <a:xfrm>
                      <a:off x="6302208" y="4163086"/>
                      <a:ext cx="300082" cy="2369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r"/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385" name="文本框 384"/>
                  <p:cNvSpPr txBox="1"/>
                  <p:nvPr/>
                </p:nvSpPr>
                <p:spPr>
                  <a:xfrm>
                    <a:off x="6264011" y="3573394"/>
                    <a:ext cx="385042" cy="23698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r"/>
                    <a:r>
                      <a:rPr lang="en-US" altLang="zh-CN" sz="8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KDa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42" name="组合 341"/>
                <p:cNvGrpSpPr/>
                <p:nvPr/>
              </p:nvGrpSpPr>
              <p:grpSpPr>
                <a:xfrm>
                  <a:off x="3336937" y="3566252"/>
                  <a:ext cx="1571980" cy="981460"/>
                  <a:chOff x="485271" y="4470227"/>
                  <a:chExt cx="1902097" cy="1079606"/>
                </a:xfrm>
              </p:grpSpPr>
              <p:pic>
                <p:nvPicPr>
                  <p:cNvPr id="350" name="图片 349"/>
                  <p:cNvPicPr>
                    <a:picLocks noChangeAspect="1"/>
                  </p:cNvPicPr>
                  <p:nvPr/>
                </p:nvPicPr>
                <p:blipFill rotWithShape="1">
                  <a:blip r:embed="rId25">
                    <a:extLst>
                      <a:ext uri="{BEBA8EAE-BF5A-486C-A8C5-ECC9F3942E4B}">
                        <a14:imgProps xmlns:a14="http://schemas.microsoft.com/office/drawing/2010/main">
                          <a14:imgLayer r:embed="rId26">
                            <a14:imgEffect>
                              <a14:brightnessContrast contrast="20000"/>
                            </a14:imgEffect>
                            <a14:imgEffect>
                              <a14:sharpenSoften amount="36000"/>
                            </a14:imgEffect>
                          </a14:imgLayer>
                        </a14:imgProps>
                      </a:ext>
                    </a:extLst>
                  </a:blip>
                  <a:srcRect l="1" r="3240"/>
                  <a:stretch>
                    <a:fillRect/>
                  </a:stretch>
                </p:blipFill>
                <p:spPr>
                  <a:xfrm>
                    <a:off x="1028897" y="4737096"/>
                    <a:ext cx="1246965" cy="270355"/>
                  </a:xfrm>
                  <a:prstGeom prst="rect">
                    <a:avLst/>
                  </a:prstGeom>
                </p:spPr>
              </p:pic>
              <p:pic>
                <p:nvPicPr>
                  <p:cNvPr id="343" name="图片 342"/>
                  <p:cNvPicPr>
                    <a:picLocks noChangeAspect="1"/>
                  </p:cNvPicPr>
                  <p:nvPr/>
                </p:nvPicPr>
                <p:blipFill rotWithShape="1">
                  <a:blip r:embed="rId27"/>
                  <a:srcRect r="3915"/>
                  <a:stretch>
                    <a:fillRect/>
                  </a:stretch>
                </p:blipFill>
                <p:spPr>
                  <a:xfrm>
                    <a:off x="1020611" y="4982836"/>
                    <a:ext cx="1255251" cy="545626"/>
                  </a:xfrm>
                  <a:prstGeom prst="rect">
                    <a:avLst/>
                  </a:prstGeom>
                </p:spPr>
              </p:pic>
              <p:sp>
                <p:nvSpPr>
                  <p:cNvPr id="344" name="文本框 343"/>
                  <p:cNvSpPr txBox="1"/>
                  <p:nvPr/>
                </p:nvSpPr>
                <p:spPr>
                  <a:xfrm>
                    <a:off x="552084" y="4581937"/>
                    <a:ext cx="1835284" cy="2606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Huaier   0    5  10   0    5  10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5" name="文本框 344"/>
                  <p:cNvSpPr txBox="1"/>
                  <p:nvPr/>
                </p:nvSpPr>
                <p:spPr>
                  <a:xfrm>
                    <a:off x="605422" y="5045124"/>
                    <a:ext cx="533787" cy="2606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FTH1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6" name="文本框 345"/>
                  <p:cNvSpPr txBox="1"/>
                  <p:nvPr/>
                </p:nvSpPr>
                <p:spPr>
                  <a:xfrm>
                    <a:off x="537739" y="5289146"/>
                    <a:ext cx="599736" cy="2606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β-actin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7" name="文本框 346"/>
                  <p:cNvSpPr txBox="1"/>
                  <p:nvPr/>
                </p:nvSpPr>
                <p:spPr>
                  <a:xfrm>
                    <a:off x="485271" y="4470227"/>
                    <a:ext cx="1800370" cy="2606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  3-MA    -     -    -    +    +   +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8" name="矩形 347"/>
                  <p:cNvSpPr/>
                  <p:nvPr/>
                </p:nvSpPr>
                <p:spPr>
                  <a:xfrm>
                    <a:off x="1049305" y="5035687"/>
                    <a:ext cx="1226556" cy="21075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9" name="矩形 348"/>
                  <p:cNvSpPr/>
                  <p:nvPr/>
                </p:nvSpPr>
                <p:spPr>
                  <a:xfrm>
                    <a:off x="1049305" y="5298251"/>
                    <a:ext cx="1226556" cy="21075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51" name="矩形 350"/>
                  <p:cNvSpPr/>
                  <p:nvPr/>
                </p:nvSpPr>
                <p:spPr>
                  <a:xfrm>
                    <a:off x="1049305" y="4776960"/>
                    <a:ext cx="1226556" cy="21075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52" name="文本框 351"/>
                  <p:cNvSpPr txBox="1"/>
                  <p:nvPr/>
                </p:nvSpPr>
                <p:spPr>
                  <a:xfrm>
                    <a:off x="488625" y="4787621"/>
                    <a:ext cx="652106" cy="2606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NCOA4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408" name="文本框 407"/>
            <p:cNvSpPr txBox="1"/>
            <p:nvPr/>
          </p:nvSpPr>
          <p:spPr>
            <a:xfrm>
              <a:off x="4673451" y="3194045"/>
              <a:ext cx="279244" cy="2771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1512570" y="2879725"/>
            <a:ext cx="578485" cy="213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800" dirty="0" err="1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ea"/>
              </a:rPr>
              <a:t>(mg/ml)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5532755" y="7279444"/>
            <a:ext cx="578485" cy="213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800" dirty="0" err="1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ea"/>
              </a:rPr>
              <a:t>(mg/ml)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53998180-CEF3-2221-78F3-4D9C062BD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833" y="4068898"/>
            <a:ext cx="1725848" cy="878820"/>
          </a:xfrm>
          <a:prstGeom prst="rect">
            <a:avLst/>
          </a:prstGeom>
        </p:spPr>
      </p:pic>
      <p:sp>
        <p:nvSpPr>
          <p:cNvPr id="291" name="文本框 290"/>
          <p:cNvSpPr txBox="1"/>
          <p:nvPr/>
        </p:nvSpPr>
        <p:spPr>
          <a:xfrm>
            <a:off x="692381" y="2979182"/>
            <a:ext cx="56066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Fig S4 </a:t>
            </a:r>
            <a:r>
              <a:rPr lang="en-US" altLang="zh-CN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Huaier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 Simultaneously and Independently Downregulates the SLC7A11/GPX4 Axis and Upregulates </a:t>
            </a:r>
            <a:r>
              <a:rPr lang="en-US" altLang="zh-CN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Ferritinophagy</a:t>
            </a:r>
            <a:endParaRPr lang="en-US" altLang="zh-C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06" name="组合 405"/>
          <p:cNvGrpSpPr/>
          <p:nvPr/>
        </p:nvGrpSpPr>
        <p:grpSpPr>
          <a:xfrm>
            <a:off x="346187" y="3762579"/>
            <a:ext cx="1806511" cy="1458790"/>
            <a:chOff x="281525" y="1388455"/>
            <a:chExt cx="1806511" cy="1458790"/>
          </a:xfrm>
        </p:grpSpPr>
        <p:graphicFrame>
          <p:nvGraphicFramePr>
            <p:cNvPr id="149" name="对象 148"/>
            <p:cNvGraphicFramePr>
              <a:graphicFrameLocks noChangeAspect="1"/>
            </p:cNvGraphicFramePr>
            <p:nvPr/>
          </p:nvGraphicFramePr>
          <p:xfrm>
            <a:off x="606899" y="1455922"/>
            <a:ext cx="1481137" cy="1274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7" r:id="rId3" imgW="1485900" imgH="1280160" progId="Prism7.Document">
                    <p:embed/>
                  </p:oleObj>
                </mc:Choice>
                <mc:Fallback>
                  <p:oleObj name="Prism 7" r:id="rId3" imgW="1485900" imgH="1280160" progId="Prism7.Document">
                    <p:embed/>
                    <p:pic>
                      <p:nvPicPr>
                        <p:cNvPr id="0" name="对象 14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06899" y="1455922"/>
                          <a:ext cx="1481137" cy="1274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50" name="组合 149"/>
            <p:cNvGrpSpPr/>
            <p:nvPr/>
          </p:nvGrpSpPr>
          <p:grpSpPr>
            <a:xfrm>
              <a:off x="922718" y="1463864"/>
              <a:ext cx="1162789" cy="215444"/>
              <a:chOff x="998144" y="4456143"/>
              <a:chExt cx="1243969" cy="317874"/>
            </a:xfrm>
          </p:grpSpPr>
          <p:sp>
            <p:nvSpPr>
              <p:cNvPr id="151" name="文本框 150"/>
              <p:cNvSpPr txBox="1"/>
              <p:nvPr/>
            </p:nvSpPr>
            <p:spPr>
              <a:xfrm>
                <a:off x="1439776" y="4456143"/>
                <a:ext cx="802337" cy="3178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438785">
                  <a:defRPr/>
                </a:pPr>
                <a:r>
                  <a:rPr lang="en-US" altLang="zh-CN" sz="800" i="1" dirty="0">
                    <a:solidFill>
                      <a:prstClr val="black"/>
                    </a:solidFill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siNCOA4</a:t>
                </a:r>
                <a:endParaRPr lang="zh-CN" altLang="en-US" sz="800" i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52" name="文本框 151"/>
              <p:cNvSpPr txBox="1"/>
              <p:nvPr/>
            </p:nvSpPr>
            <p:spPr>
              <a:xfrm>
                <a:off x="1016973" y="4456143"/>
                <a:ext cx="520338" cy="3178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438785">
                  <a:defRPr/>
                </a:pPr>
                <a:r>
                  <a:rPr lang="en-US" altLang="zh-CN" sz="800" i="1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siNC</a:t>
                </a:r>
                <a:r>
                  <a:rPr lang="en-US" altLang="zh-CN" sz="800" i="1" dirty="0">
                    <a:solidFill>
                      <a:prstClr val="black"/>
                    </a:solidFill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  </a:t>
                </a:r>
                <a:endParaRPr lang="zh-CN" altLang="en-US" sz="800" i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53" name="矩形 152"/>
              <p:cNvSpPr/>
              <p:nvPr/>
            </p:nvSpPr>
            <p:spPr>
              <a:xfrm>
                <a:off x="998144" y="4578492"/>
                <a:ext cx="66537" cy="48261"/>
              </a:xfrm>
              <a:prstGeom prst="rect">
                <a:avLst/>
              </a:prstGeom>
              <a:solidFill>
                <a:srgbClr val="FFE0E0"/>
              </a:solidFill>
              <a:ln>
                <a:solidFill>
                  <a:srgbClr val="FFE0E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4" name="矩形 153"/>
              <p:cNvSpPr/>
              <p:nvPr/>
            </p:nvSpPr>
            <p:spPr>
              <a:xfrm>
                <a:off x="1444378" y="4580495"/>
                <a:ext cx="66537" cy="48260"/>
              </a:xfrm>
              <a:prstGeom prst="rect">
                <a:avLst/>
              </a:prstGeom>
              <a:solidFill>
                <a:srgbClr val="CCF9E8"/>
              </a:solidFill>
              <a:ln>
                <a:solidFill>
                  <a:srgbClr val="CCF9E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 i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5" name="组合 154"/>
            <p:cNvGrpSpPr/>
            <p:nvPr/>
          </p:nvGrpSpPr>
          <p:grpSpPr>
            <a:xfrm>
              <a:off x="1315605" y="1745440"/>
              <a:ext cx="304892" cy="215444"/>
              <a:chOff x="1851152" y="2367917"/>
              <a:chExt cx="286223" cy="331497"/>
            </a:xfrm>
          </p:grpSpPr>
          <p:grpSp>
            <p:nvGrpSpPr>
              <p:cNvPr id="156" name="组合 155"/>
              <p:cNvGrpSpPr/>
              <p:nvPr/>
            </p:nvGrpSpPr>
            <p:grpSpPr>
              <a:xfrm>
                <a:off x="1902174" y="2572785"/>
                <a:ext cx="157706" cy="45719"/>
                <a:chOff x="4026026" y="7545510"/>
                <a:chExt cx="304039" cy="36041"/>
              </a:xfrm>
            </p:grpSpPr>
            <p:cxnSp>
              <p:nvCxnSpPr>
                <p:cNvPr id="158" name="直接连接符 157"/>
                <p:cNvCxnSpPr/>
                <p:nvPr/>
              </p:nvCxnSpPr>
              <p:spPr>
                <a:xfrm flipV="1">
                  <a:off x="4026026" y="7546060"/>
                  <a:ext cx="304002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直接连接符 158"/>
                <p:cNvCxnSpPr/>
                <p:nvPr/>
              </p:nvCxnSpPr>
              <p:spPr>
                <a:xfrm flipV="1">
                  <a:off x="4330065" y="7545510"/>
                  <a:ext cx="0" cy="3353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直接连接符 159"/>
                <p:cNvCxnSpPr/>
                <p:nvPr/>
              </p:nvCxnSpPr>
              <p:spPr>
                <a:xfrm flipV="1">
                  <a:off x="4026663" y="7545551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7" name="文本框 156"/>
              <p:cNvSpPr txBox="1"/>
              <p:nvPr/>
            </p:nvSpPr>
            <p:spPr>
              <a:xfrm>
                <a:off x="1851152" y="2367917"/>
                <a:ext cx="286223" cy="331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</p:grpSp>
        <p:grpSp>
          <p:nvGrpSpPr>
            <p:cNvPr id="161" name="组合 160"/>
            <p:cNvGrpSpPr/>
            <p:nvPr/>
          </p:nvGrpSpPr>
          <p:grpSpPr>
            <a:xfrm>
              <a:off x="979931" y="1743003"/>
              <a:ext cx="440155" cy="215444"/>
              <a:chOff x="1153089" y="2366825"/>
              <a:chExt cx="401512" cy="331495"/>
            </a:xfrm>
          </p:grpSpPr>
          <p:grpSp>
            <p:nvGrpSpPr>
              <p:cNvPr id="162" name="组合 161"/>
              <p:cNvGrpSpPr/>
              <p:nvPr/>
            </p:nvGrpSpPr>
            <p:grpSpPr>
              <a:xfrm>
                <a:off x="1190732" y="2577159"/>
                <a:ext cx="157706" cy="45719"/>
                <a:chOff x="4026026" y="7545510"/>
                <a:chExt cx="304039" cy="36041"/>
              </a:xfrm>
            </p:grpSpPr>
            <p:cxnSp>
              <p:nvCxnSpPr>
                <p:cNvPr id="164" name="直接连接符 163"/>
                <p:cNvCxnSpPr/>
                <p:nvPr/>
              </p:nvCxnSpPr>
              <p:spPr>
                <a:xfrm flipV="1">
                  <a:off x="4026026" y="7546060"/>
                  <a:ext cx="304002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直接连接符 164"/>
                <p:cNvCxnSpPr/>
                <p:nvPr/>
              </p:nvCxnSpPr>
              <p:spPr>
                <a:xfrm flipV="1">
                  <a:off x="4330065" y="7545510"/>
                  <a:ext cx="0" cy="3353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直接连接符 165"/>
                <p:cNvCxnSpPr/>
                <p:nvPr/>
              </p:nvCxnSpPr>
              <p:spPr>
                <a:xfrm flipV="1">
                  <a:off x="4026663" y="7545551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3" name="文本框 162"/>
              <p:cNvSpPr txBox="1"/>
              <p:nvPr/>
            </p:nvSpPr>
            <p:spPr>
              <a:xfrm>
                <a:off x="1153089" y="2366825"/>
                <a:ext cx="401512" cy="331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</p:grpSp>
        <p:sp>
          <p:nvSpPr>
            <p:cNvPr id="167" name="文本框 166"/>
            <p:cNvSpPr txBox="1"/>
            <p:nvPr/>
          </p:nvSpPr>
          <p:spPr>
            <a:xfrm rot="16200000">
              <a:off x="-206291" y="1948573"/>
              <a:ext cx="145879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Relative level </a:t>
              </a:r>
            </a:p>
            <a:p>
              <a:pPr algn="ctr">
                <a:defRPr/>
              </a:pPr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of </a:t>
              </a:r>
              <a:r>
                <a:rPr lang="en-US" altLang="zh-CN" sz="800" i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NCOA4</a:t>
              </a:r>
              <a:endParaRPr lang="zh-CN" altLang="en-US" sz="800" i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grpSp>
          <p:nvGrpSpPr>
            <p:cNvPr id="168" name="组合 167"/>
            <p:cNvGrpSpPr/>
            <p:nvPr/>
          </p:nvGrpSpPr>
          <p:grpSpPr>
            <a:xfrm>
              <a:off x="1675254" y="1758627"/>
              <a:ext cx="304892" cy="215444"/>
              <a:chOff x="1846283" y="2377031"/>
              <a:chExt cx="286222" cy="331496"/>
            </a:xfrm>
          </p:grpSpPr>
          <p:grpSp>
            <p:nvGrpSpPr>
              <p:cNvPr id="169" name="组合 168"/>
              <p:cNvGrpSpPr/>
              <p:nvPr/>
            </p:nvGrpSpPr>
            <p:grpSpPr>
              <a:xfrm>
                <a:off x="1902174" y="2570963"/>
                <a:ext cx="157706" cy="47561"/>
                <a:chOff x="4026026" y="7544058"/>
                <a:chExt cx="304039" cy="37493"/>
              </a:xfrm>
            </p:grpSpPr>
            <p:cxnSp>
              <p:nvCxnSpPr>
                <p:cNvPr id="171" name="直接连接符 170"/>
                <p:cNvCxnSpPr/>
                <p:nvPr/>
              </p:nvCxnSpPr>
              <p:spPr>
                <a:xfrm flipV="1">
                  <a:off x="4026026" y="7544058"/>
                  <a:ext cx="304003" cy="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直接连接符 171"/>
                <p:cNvCxnSpPr/>
                <p:nvPr/>
              </p:nvCxnSpPr>
              <p:spPr>
                <a:xfrm flipV="1">
                  <a:off x="4330065" y="7545510"/>
                  <a:ext cx="0" cy="3353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直接连接符 172"/>
                <p:cNvCxnSpPr/>
                <p:nvPr/>
              </p:nvCxnSpPr>
              <p:spPr>
                <a:xfrm flipV="1">
                  <a:off x="4026663" y="7545551"/>
                  <a:ext cx="0" cy="36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0" name="文本框 169"/>
              <p:cNvSpPr txBox="1"/>
              <p:nvPr/>
            </p:nvSpPr>
            <p:spPr>
              <a:xfrm>
                <a:off x="1846283" y="2377031"/>
                <a:ext cx="286222" cy="331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</p:grpSp>
        <p:sp>
          <p:nvSpPr>
            <p:cNvPr id="3" name="文本框 2"/>
            <p:cNvSpPr txBox="1"/>
            <p:nvPr/>
          </p:nvSpPr>
          <p:spPr>
            <a:xfrm>
              <a:off x="281525" y="1390075"/>
              <a:ext cx="219630" cy="277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4" name="文本框 403"/>
            <p:cNvSpPr txBox="1"/>
            <p:nvPr/>
          </p:nvSpPr>
          <p:spPr>
            <a:xfrm>
              <a:off x="842841" y="2543543"/>
              <a:ext cx="120983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A549    H1975   H358</a:t>
              </a:r>
              <a:endParaRPr lang="zh-CN" altLang="en-US" sz="800" dirty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772446" y="3759337"/>
            <a:ext cx="1685096" cy="1367786"/>
            <a:chOff x="5295144" y="1721263"/>
            <a:chExt cx="1392643" cy="1201277"/>
          </a:xfrm>
        </p:grpSpPr>
        <p:grpSp>
          <p:nvGrpSpPr>
            <p:cNvPr id="8" name="组合 7"/>
            <p:cNvGrpSpPr/>
            <p:nvPr/>
          </p:nvGrpSpPr>
          <p:grpSpPr>
            <a:xfrm>
              <a:off x="5400254" y="1779741"/>
              <a:ext cx="1287533" cy="1142799"/>
              <a:chOff x="5406350" y="1727073"/>
              <a:chExt cx="1287533" cy="1195777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contrast="20000"/>
                        </a14:imgEffect>
                        <a14:imgEffect>
                          <a14:sharpenSoften amount="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40" t="14209" r="79481" b="73395"/>
              <a:stretch>
                <a:fillRect/>
              </a:stretch>
            </p:blipFill>
            <p:spPr>
              <a:xfrm>
                <a:off x="5532790" y="1889312"/>
                <a:ext cx="1043277" cy="885536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/>
            </p:nvSpPr>
            <p:spPr>
              <a:xfrm>
                <a:off x="5678217" y="1727073"/>
                <a:ext cx="897850" cy="197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DMSO        3-MA 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 rot="16200000">
                <a:off x="5200255" y="2211516"/>
                <a:ext cx="590243" cy="178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Count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 flipH="1">
                <a:off x="6072073" y="2135855"/>
                <a:ext cx="1280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6208291" y="2118443"/>
                <a:ext cx="0" cy="37597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>
                <a:off x="6072253" y="2562457"/>
                <a:ext cx="60603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6134875" y="2546140"/>
                <a:ext cx="0" cy="37597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" name="文本框 17"/>
              <p:cNvSpPr txBox="1"/>
              <p:nvPr/>
            </p:nvSpPr>
            <p:spPr>
              <a:xfrm>
                <a:off x="6165363" y="2049491"/>
                <a:ext cx="528520" cy="1979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438785">
                  <a:defRPr/>
                </a:pPr>
                <a:r>
                  <a:rPr lang="en-US" altLang="zh-CN" sz="800" dirty="0">
                    <a:solidFill>
                      <a:prstClr val="black"/>
                    </a:solidFill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46.5%</a:t>
                </a:r>
                <a:endParaRPr lang="zh-CN" altLang="en-US" sz="8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6148466" y="2476164"/>
                <a:ext cx="532777" cy="1979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438785">
                  <a:defRPr/>
                </a:pPr>
                <a:r>
                  <a:rPr lang="en-US" altLang="zh-CN" sz="800" dirty="0">
                    <a:solidFill>
                      <a:prstClr val="black"/>
                    </a:solidFill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23.8%</a:t>
                </a:r>
                <a:endParaRPr lang="zh-CN" altLang="en-US" sz="8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6109997" y="1803656"/>
                <a:ext cx="45719" cy="45719"/>
              </a:xfrm>
              <a:prstGeom prst="rect">
                <a:avLst/>
              </a:prstGeom>
              <a:solidFill>
                <a:srgbClr val="FF88FF"/>
              </a:solidFill>
              <a:ln>
                <a:solidFill>
                  <a:srgbClr val="FF88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6031186" y="1803635"/>
                <a:ext cx="45719" cy="45719"/>
              </a:xfrm>
              <a:prstGeom prst="rect">
                <a:avLst/>
              </a:prstGeom>
              <a:solidFill>
                <a:srgbClr val="A1A1A1"/>
              </a:solidFill>
              <a:ln>
                <a:solidFill>
                  <a:srgbClr val="A1A1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5685731" y="1804655"/>
                <a:ext cx="45719" cy="45719"/>
              </a:xfrm>
              <a:prstGeom prst="rect">
                <a:avLst/>
              </a:prstGeom>
              <a:solidFill>
                <a:srgbClr val="B8E0FE"/>
              </a:solidFill>
              <a:ln>
                <a:solidFill>
                  <a:srgbClr val="B8E0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5611796" y="1804495"/>
                <a:ext cx="45719" cy="45719"/>
              </a:xfrm>
              <a:prstGeom prst="rect">
                <a:avLst/>
              </a:prstGeom>
              <a:solidFill>
                <a:srgbClr val="FFBAB9"/>
              </a:solidFill>
              <a:ln>
                <a:solidFill>
                  <a:srgbClr val="FFBA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5552039" y="1971126"/>
                <a:ext cx="200309" cy="1979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5551363" y="2382786"/>
                <a:ext cx="200309" cy="1979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5551363" y="2172402"/>
                <a:ext cx="200309" cy="1979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5564544" y="2586167"/>
                <a:ext cx="197847" cy="1966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5864410" y="2717913"/>
                <a:ext cx="664233" cy="2049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Liperfluo</a:t>
                </a:r>
                <a:endParaRPr lang="zh-CN" altLang="en-US" sz="800" dirty="0"/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6075238" y="1968957"/>
              <a:ext cx="0" cy="788531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/>
            <p:cNvSpPr txBox="1"/>
            <p:nvPr/>
          </p:nvSpPr>
          <p:spPr>
            <a:xfrm>
              <a:off x="5295144" y="1721263"/>
              <a:ext cx="230780" cy="2519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2352574" y="3764327"/>
            <a:ext cx="2286859" cy="1362796"/>
            <a:chOff x="2604034" y="3744007"/>
            <a:chExt cx="2286859" cy="1362796"/>
          </a:xfrm>
        </p:grpSpPr>
        <p:sp>
          <p:nvSpPr>
            <p:cNvPr id="4" name="文本框 3"/>
            <p:cNvSpPr txBox="1"/>
            <p:nvPr/>
          </p:nvSpPr>
          <p:spPr>
            <a:xfrm>
              <a:off x="2604034" y="3744007"/>
              <a:ext cx="1500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2787219" y="3809726"/>
              <a:ext cx="2103674" cy="1297077"/>
              <a:chOff x="2995499" y="3809726"/>
              <a:chExt cx="2103674" cy="1297077"/>
            </a:xfrm>
          </p:grpSpPr>
          <p:sp>
            <p:nvSpPr>
              <p:cNvPr id="174" name="文本框 173"/>
              <p:cNvSpPr txBox="1"/>
              <p:nvPr/>
            </p:nvSpPr>
            <p:spPr>
              <a:xfrm>
                <a:off x="3122147" y="4891359"/>
                <a:ext cx="19770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A549 H1975 H358 A549 H1975 H358    </a:t>
                </a:r>
                <a:endParaRPr lang="zh-CN" altLang="en-US" sz="800" dirty="0">
                  <a:solidFill>
                    <a:srgbClr val="00FF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6" name="文本框 175"/>
              <p:cNvSpPr txBox="1"/>
              <p:nvPr/>
            </p:nvSpPr>
            <p:spPr>
              <a:xfrm>
                <a:off x="4160911" y="3809726"/>
                <a:ext cx="694919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siNCOA4         </a:t>
                </a:r>
                <a:endParaRPr lang="zh-CN" altLang="en-US" sz="8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7" name="文本框 176"/>
              <p:cNvSpPr txBox="1"/>
              <p:nvPr/>
            </p:nvSpPr>
            <p:spPr>
              <a:xfrm>
                <a:off x="3429000" y="3809726"/>
                <a:ext cx="67424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i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siNC</a:t>
                </a:r>
                <a:r>
                  <a:rPr lang="en-US" altLang="zh-CN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</a:t>
                </a:r>
              </a:p>
            </p:txBody>
          </p:sp>
          <p:sp>
            <p:nvSpPr>
              <p:cNvPr id="183" name="文本框 182"/>
              <p:cNvSpPr txBox="1"/>
              <p:nvPr/>
            </p:nvSpPr>
            <p:spPr>
              <a:xfrm rot="16200000">
                <a:off x="4562866" y="4564784"/>
                <a:ext cx="743366" cy="133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dirty="0" err="1">
                    <a:solidFill>
                      <a:srgbClr val="00FF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Liperfluo</a:t>
                </a:r>
                <a:endParaRPr lang="zh-CN" altLang="en-US" sz="800" dirty="0"/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>
                <a:off x="3317240" y="3992297"/>
                <a:ext cx="674242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>
                <a:off x="4160911" y="3991714"/>
                <a:ext cx="674242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9" name="文本框 48"/>
              <p:cNvSpPr txBox="1"/>
              <p:nvPr/>
            </p:nvSpPr>
            <p:spPr>
              <a:xfrm>
                <a:off x="3005940" y="4663369"/>
                <a:ext cx="19475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2995499" y="4392208"/>
                <a:ext cx="19475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3001208" y="4109389"/>
                <a:ext cx="19475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204360" y="5402463"/>
            <a:ext cx="2427225" cy="1119410"/>
            <a:chOff x="1951006" y="2764606"/>
            <a:chExt cx="2427225" cy="1119410"/>
          </a:xfrm>
        </p:grpSpPr>
        <p:grpSp>
          <p:nvGrpSpPr>
            <p:cNvPr id="29" name="组合 28"/>
            <p:cNvGrpSpPr/>
            <p:nvPr/>
          </p:nvGrpSpPr>
          <p:grpSpPr>
            <a:xfrm>
              <a:off x="3919254" y="2958887"/>
              <a:ext cx="385041" cy="731822"/>
              <a:chOff x="3919254" y="2958887"/>
              <a:chExt cx="385041" cy="731822"/>
            </a:xfrm>
          </p:grpSpPr>
          <p:cxnSp>
            <p:nvCxnSpPr>
              <p:cNvPr id="59" name="直接连接符 58"/>
              <p:cNvCxnSpPr/>
              <p:nvPr/>
            </p:nvCxnSpPr>
            <p:spPr>
              <a:xfrm>
                <a:off x="3947700" y="3207585"/>
                <a:ext cx="1353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>
                <a:off x="3947700" y="3392840"/>
                <a:ext cx="1353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/>
              <p:nvPr/>
            </p:nvCxnSpPr>
            <p:spPr>
              <a:xfrm>
                <a:off x="3940080" y="3580890"/>
                <a:ext cx="1353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2" name="文本框 61"/>
              <p:cNvSpPr txBox="1"/>
              <p:nvPr/>
            </p:nvSpPr>
            <p:spPr>
              <a:xfrm>
                <a:off x="3986353" y="3475265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45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3919254" y="2958887"/>
                <a:ext cx="38504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8" name="文本框 127"/>
              <p:cNvSpPr txBox="1"/>
              <p:nvPr/>
            </p:nvSpPr>
            <p:spPr>
              <a:xfrm>
                <a:off x="3982136" y="3110887"/>
                <a:ext cx="30008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35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9" name="文本框 128"/>
              <p:cNvSpPr txBox="1"/>
              <p:nvPr/>
            </p:nvSpPr>
            <p:spPr>
              <a:xfrm>
                <a:off x="3986998" y="3293170"/>
                <a:ext cx="30008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2268093" y="3061089"/>
              <a:ext cx="979166" cy="691184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/>
          </p:nvSpPr>
          <p:spPr>
            <a:xfrm>
              <a:off x="1951006" y="3097842"/>
              <a:ext cx="62709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SLC7A11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82437" y="3062571"/>
              <a:ext cx="729564" cy="689701"/>
            </a:xfrm>
            <a:prstGeom prst="rect">
              <a:avLst/>
            </a:prstGeom>
          </p:spPr>
        </p:pic>
        <p:grpSp>
          <p:nvGrpSpPr>
            <p:cNvPr id="33" name="组合 32"/>
            <p:cNvGrpSpPr/>
            <p:nvPr/>
          </p:nvGrpSpPr>
          <p:grpSpPr>
            <a:xfrm>
              <a:off x="2489530" y="3103425"/>
              <a:ext cx="1525910" cy="192433"/>
              <a:chOff x="1711769" y="3939828"/>
              <a:chExt cx="2703239" cy="347003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1711769" y="3946606"/>
                <a:ext cx="1342363" cy="340225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116448" y="3939828"/>
                <a:ext cx="1298560" cy="342152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2657279" y="2764606"/>
              <a:ext cx="18473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214906" y="2776360"/>
              <a:ext cx="116332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512032" y="2952427"/>
              <a:ext cx="7469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0      3       5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247260" y="2951760"/>
              <a:ext cx="81681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 0      3      5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099162" y="3322991"/>
              <a:ext cx="4603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GPX4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2491163" y="3319763"/>
              <a:ext cx="1527715" cy="386963"/>
              <a:chOff x="1714664" y="3999242"/>
              <a:chExt cx="2706436" cy="697786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1714664" y="4004123"/>
                <a:ext cx="1342362" cy="3224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1717608" y="4376429"/>
                <a:ext cx="1339417" cy="320599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3116449" y="4383773"/>
                <a:ext cx="1304649" cy="310577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116451" y="3999242"/>
                <a:ext cx="1304649" cy="33216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0" name="文本框 39"/>
            <p:cNvSpPr txBox="1"/>
            <p:nvPr/>
          </p:nvSpPr>
          <p:spPr>
            <a:xfrm>
              <a:off x="2072503" y="3530690"/>
              <a:ext cx="4956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β-actin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127354" y="2938404"/>
              <a:ext cx="48763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Huaier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857935" y="3668572"/>
              <a:ext cx="12745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A549(mg/ml)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2623679" y="2967857"/>
              <a:ext cx="52363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3359064" y="2967857"/>
              <a:ext cx="52363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文本框 63"/>
            <p:cNvSpPr txBox="1"/>
            <p:nvPr/>
          </p:nvSpPr>
          <p:spPr>
            <a:xfrm>
              <a:off x="2687781" y="2783387"/>
              <a:ext cx="131451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Ctr              BafA1(50nM)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515358" y="5402463"/>
            <a:ext cx="1601984" cy="1361516"/>
            <a:chOff x="3380082" y="3235316"/>
            <a:chExt cx="1601984" cy="1361516"/>
          </a:xfrm>
        </p:grpSpPr>
        <p:grpSp>
          <p:nvGrpSpPr>
            <p:cNvPr id="131" name="组合 130"/>
            <p:cNvGrpSpPr/>
            <p:nvPr/>
          </p:nvGrpSpPr>
          <p:grpSpPr>
            <a:xfrm>
              <a:off x="3405258" y="3936961"/>
              <a:ext cx="1558287" cy="262593"/>
              <a:chOff x="1478525" y="3500754"/>
              <a:chExt cx="1473713" cy="403244"/>
            </a:xfrm>
          </p:grpSpPr>
          <p:sp>
            <p:nvSpPr>
              <p:cNvPr id="182" name="文本框 181"/>
              <p:cNvSpPr txBox="1"/>
              <p:nvPr/>
            </p:nvSpPr>
            <p:spPr>
              <a:xfrm>
                <a:off x="2652156" y="3500754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16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4" name="文本框 183"/>
              <p:cNvSpPr txBox="1"/>
              <p:nvPr/>
            </p:nvSpPr>
            <p:spPr>
              <a:xfrm>
                <a:off x="2652156" y="3647881"/>
                <a:ext cx="300082" cy="215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14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85" name="直接连接符 184"/>
              <p:cNvCxnSpPr/>
              <p:nvPr/>
            </p:nvCxnSpPr>
            <p:spPr>
              <a:xfrm>
                <a:off x="2617058" y="3795368"/>
                <a:ext cx="1353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6" name="直接连接符 185"/>
              <p:cNvCxnSpPr/>
              <p:nvPr/>
            </p:nvCxnSpPr>
            <p:spPr>
              <a:xfrm>
                <a:off x="2617058" y="3666326"/>
                <a:ext cx="1353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87" name="图片 186"/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contrast="20000"/>
                        </a14:imgEffect>
                      </a14:imgLayer>
                    </a14:imgProps>
                  </a:ext>
                </a:extLst>
              </a:blip>
              <a:srcRect r="32531"/>
              <a:stretch>
                <a:fillRect/>
              </a:stretch>
            </p:blipFill>
            <p:spPr>
              <a:xfrm>
                <a:off x="1834660" y="3547693"/>
                <a:ext cx="859399" cy="353580"/>
              </a:xfrm>
              <a:prstGeom prst="rect">
                <a:avLst/>
              </a:prstGeom>
            </p:spPr>
          </p:pic>
          <p:sp>
            <p:nvSpPr>
              <p:cNvPr id="189" name="矩形 188"/>
              <p:cNvSpPr/>
              <p:nvPr/>
            </p:nvSpPr>
            <p:spPr>
              <a:xfrm>
                <a:off x="1892255" y="3568801"/>
                <a:ext cx="801804" cy="335197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0" name="文本框 189"/>
              <p:cNvSpPr txBox="1"/>
              <p:nvPr/>
            </p:nvSpPr>
            <p:spPr>
              <a:xfrm>
                <a:off x="1478525" y="3512862"/>
                <a:ext cx="724720" cy="338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LC3</a:t>
                </a:r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Ⅰ</a:t>
                </a:r>
                <a:endPara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LC3 Ⅱ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2" name="文本框 131"/>
            <p:cNvSpPr txBox="1"/>
            <p:nvPr/>
          </p:nvSpPr>
          <p:spPr>
            <a:xfrm>
              <a:off x="4646407" y="3514724"/>
              <a:ext cx="3000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4661822" y="3713680"/>
              <a:ext cx="3000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21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4597025" y="3373155"/>
              <a:ext cx="38504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5" name="直接连接符 134"/>
            <p:cNvCxnSpPr/>
            <p:nvPr/>
          </p:nvCxnSpPr>
          <p:spPr>
            <a:xfrm>
              <a:off x="4604000" y="3823810"/>
              <a:ext cx="13533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6" name="直接连接符 135"/>
            <p:cNvCxnSpPr/>
            <p:nvPr/>
          </p:nvCxnSpPr>
          <p:spPr>
            <a:xfrm>
              <a:off x="4604000" y="3624283"/>
              <a:ext cx="13533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37" name="图片 136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83" t="32824" r="50050" b="52442"/>
            <a:stretch>
              <a:fillRect/>
            </a:stretch>
          </p:blipFill>
          <p:spPr>
            <a:xfrm>
              <a:off x="3844270" y="3551603"/>
              <a:ext cx="861042" cy="423958"/>
            </a:xfrm>
            <a:prstGeom prst="rect">
              <a:avLst/>
            </a:prstGeom>
          </p:spPr>
        </p:pic>
        <p:sp>
          <p:nvSpPr>
            <p:cNvPr id="138" name="文本框 137"/>
            <p:cNvSpPr txBox="1"/>
            <p:nvPr/>
          </p:nvSpPr>
          <p:spPr>
            <a:xfrm>
              <a:off x="3874832" y="3235316"/>
              <a:ext cx="9391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  EV    SLC7A11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3876667" y="3395544"/>
              <a:ext cx="9940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0     5     0     5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3470449" y="3383147"/>
              <a:ext cx="48763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Huaier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3843943" y="3569859"/>
              <a:ext cx="858550" cy="147438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2" name="直接连接符 141"/>
            <p:cNvCxnSpPr/>
            <p:nvPr/>
          </p:nvCxnSpPr>
          <p:spPr>
            <a:xfrm>
              <a:off x="3964845" y="3426605"/>
              <a:ext cx="23421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直接连接符 142"/>
            <p:cNvCxnSpPr/>
            <p:nvPr/>
          </p:nvCxnSpPr>
          <p:spPr>
            <a:xfrm>
              <a:off x="4388249" y="3429836"/>
              <a:ext cx="23421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4" name="文本框 143"/>
            <p:cNvSpPr txBox="1"/>
            <p:nvPr/>
          </p:nvSpPr>
          <p:spPr>
            <a:xfrm>
              <a:off x="3380082" y="3554280"/>
              <a:ext cx="7247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NCOA4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45" name="组合 144"/>
            <p:cNvGrpSpPr/>
            <p:nvPr/>
          </p:nvGrpSpPr>
          <p:grpSpPr>
            <a:xfrm>
              <a:off x="3402617" y="4176028"/>
              <a:ext cx="1556647" cy="420804"/>
              <a:chOff x="3408337" y="3947491"/>
              <a:chExt cx="1556647" cy="420804"/>
            </a:xfrm>
          </p:grpSpPr>
          <p:pic>
            <p:nvPicPr>
              <p:cNvPr id="148" name="图片 147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583" t="47187" r="50050" b="42791"/>
              <a:stretch>
                <a:fillRect/>
              </a:stretch>
            </p:blipFill>
            <p:spPr>
              <a:xfrm>
                <a:off x="3840008" y="3976018"/>
                <a:ext cx="861042" cy="288358"/>
              </a:xfrm>
              <a:prstGeom prst="rect">
                <a:avLst/>
              </a:prstGeom>
            </p:spPr>
          </p:pic>
          <p:sp>
            <p:nvSpPr>
              <p:cNvPr id="175" name="文本框 174"/>
              <p:cNvSpPr txBox="1"/>
              <p:nvPr/>
            </p:nvSpPr>
            <p:spPr>
              <a:xfrm>
                <a:off x="4664902" y="3947491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45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78" name="直接连接符 177"/>
              <p:cNvCxnSpPr/>
              <p:nvPr/>
            </p:nvCxnSpPr>
            <p:spPr>
              <a:xfrm>
                <a:off x="4608878" y="4058511"/>
                <a:ext cx="1353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9" name="文本框 178"/>
              <p:cNvSpPr txBox="1"/>
              <p:nvPr/>
            </p:nvSpPr>
            <p:spPr>
              <a:xfrm>
                <a:off x="3876326" y="4152851"/>
                <a:ext cx="84262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A549(mg/ml)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0" name="矩形 179"/>
              <p:cNvSpPr/>
              <p:nvPr/>
            </p:nvSpPr>
            <p:spPr>
              <a:xfrm>
                <a:off x="3846471" y="3989940"/>
                <a:ext cx="854579" cy="17953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1" name="文本框 180"/>
              <p:cNvSpPr txBox="1"/>
              <p:nvPr/>
            </p:nvSpPr>
            <p:spPr>
              <a:xfrm>
                <a:off x="3408337" y="3972830"/>
                <a:ext cx="64491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β-actin 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6" name="文本框 145"/>
            <p:cNvSpPr txBox="1"/>
            <p:nvPr/>
          </p:nvSpPr>
          <p:spPr>
            <a:xfrm>
              <a:off x="3480323" y="3750154"/>
              <a:ext cx="4394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FTH1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3842500" y="3733570"/>
              <a:ext cx="858550" cy="213838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1" name="组合 190"/>
          <p:cNvGrpSpPr/>
          <p:nvPr/>
        </p:nvGrpSpPr>
        <p:grpSpPr>
          <a:xfrm>
            <a:off x="2533738" y="5382179"/>
            <a:ext cx="1610309" cy="1173899"/>
            <a:chOff x="3512192" y="3324766"/>
            <a:chExt cx="1610309" cy="1173899"/>
          </a:xfrm>
        </p:grpSpPr>
        <p:grpSp>
          <p:nvGrpSpPr>
            <p:cNvPr id="256" name="组合 255"/>
            <p:cNvGrpSpPr/>
            <p:nvPr/>
          </p:nvGrpSpPr>
          <p:grpSpPr>
            <a:xfrm>
              <a:off x="4737460" y="3525311"/>
              <a:ext cx="385041" cy="750872"/>
              <a:chOff x="3919254" y="2958887"/>
              <a:chExt cx="385041" cy="750872"/>
            </a:xfrm>
          </p:grpSpPr>
          <p:cxnSp>
            <p:nvCxnSpPr>
              <p:cNvPr id="272" name="直接连接符 271"/>
              <p:cNvCxnSpPr/>
              <p:nvPr/>
            </p:nvCxnSpPr>
            <p:spPr>
              <a:xfrm>
                <a:off x="3947700" y="3207585"/>
                <a:ext cx="1353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3" name="直接连接符 272"/>
              <p:cNvCxnSpPr/>
              <p:nvPr/>
            </p:nvCxnSpPr>
            <p:spPr>
              <a:xfrm>
                <a:off x="3947700" y="3377600"/>
                <a:ext cx="1353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4" name="直接连接符 273"/>
              <p:cNvCxnSpPr/>
              <p:nvPr/>
            </p:nvCxnSpPr>
            <p:spPr>
              <a:xfrm>
                <a:off x="3940080" y="3599940"/>
                <a:ext cx="1353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5" name="文本框 274"/>
              <p:cNvSpPr txBox="1"/>
              <p:nvPr/>
            </p:nvSpPr>
            <p:spPr>
              <a:xfrm>
                <a:off x="3986353" y="3494315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45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6" name="文本框 275"/>
              <p:cNvSpPr txBox="1"/>
              <p:nvPr/>
            </p:nvSpPr>
            <p:spPr>
              <a:xfrm>
                <a:off x="3919254" y="2958887"/>
                <a:ext cx="38504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7" name="文本框 276"/>
              <p:cNvSpPr txBox="1"/>
              <p:nvPr/>
            </p:nvSpPr>
            <p:spPr>
              <a:xfrm>
                <a:off x="3982136" y="3110887"/>
                <a:ext cx="30008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35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8" name="文本框 277"/>
              <p:cNvSpPr txBox="1"/>
              <p:nvPr/>
            </p:nvSpPr>
            <p:spPr>
              <a:xfrm>
                <a:off x="3986998" y="3277930"/>
                <a:ext cx="30008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57" name="图片 256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6000"/>
                      </a14:imgEffect>
                      <a14:imgEffect>
                        <a14:sharpenSoften amount="1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91" t="32668" r="930" b="42947"/>
            <a:stretch>
              <a:fillRect/>
            </a:stretch>
          </p:blipFill>
          <p:spPr>
            <a:xfrm>
              <a:off x="4057733" y="3669936"/>
              <a:ext cx="786781" cy="687642"/>
            </a:xfrm>
            <a:prstGeom prst="rect">
              <a:avLst/>
            </a:prstGeom>
          </p:spPr>
        </p:pic>
        <p:sp>
          <p:nvSpPr>
            <p:cNvPr id="258" name="文本框 257"/>
            <p:cNvSpPr txBox="1"/>
            <p:nvPr/>
          </p:nvSpPr>
          <p:spPr>
            <a:xfrm>
              <a:off x="3512192" y="3658002"/>
              <a:ext cx="62709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SLC7A11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矩形 258"/>
            <p:cNvSpPr/>
            <p:nvPr/>
          </p:nvSpPr>
          <p:spPr>
            <a:xfrm>
              <a:off x="4052347" y="3692525"/>
              <a:ext cx="785747" cy="15623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" name="文本框 259"/>
            <p:cNvSpPr txBox="1"/>
            <p:nvPr/>
          </p:nvSpPr>
          <p:spPr>
            <a:xfrm>
              <a:off x="4218465" y="3324766"/>
              <a:ext cx="18473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" name="文本框 260"/>
            <p:cNvSpPr txBox="1"/>
            <p:nvPr/>
          </p:nvSpPr>
          <p:spPr>
            <a:xfrm>
              <a:off x="3643936" y="3877011"/>
              <a:ext cx="4603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GPX4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62" name="组合 261"/>
            <p:cNvGrpSpPr/>
            <p:nvPr/>
          </p:nvGrpSpPr>
          <p:grpSpPr>
            <a:xfrm>
              <a:off x="4052349" y="3882628"/>
              <a:ext cx="786780" cy="417171"/>
              <a:chOff x="1714664" y="4004123"/>
              <a:chExt cx="1393826" cy="752259"/>
            </a:xfrm>
          </p:grpSpPr>
          <p:sp>
            <p:nvSpPr>
              <p:cNvPr id="270" name="矩形 269"/>
              <p:cNvSpPr/>
              <p:nvPr/>
            </p:nvSpPr>
            <p:spPr>
              <a:xfrm>
                <a:off x="1714664" y="4004123"/>
                <a:ext cx="1393826" cy="3224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1" name="矩形 270"/>
              <p:cNvSpPr/>
              <p:nvPr/>
            </p:nvSpPr>
            <p:spPr>
              <a:xfrm>
                <a:off x="1717608" y="4423014"/>
                <a:ext cx="1390882" cy="333368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3" name="文本框 262"/>
            <p:cNvSpPr txBox="1"/>
            <p:nvPr/>
          </p:nvSpPr>
          <p:spPr>
            <a:xfrm>
              <a:off x="3625473" y="4106318"/>
              <a:ext cx="4956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β-actin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" name="文本框 263"/>
            <p:cNvSpPr txBox="1"/>
            <p:nvPr/>
          </p:nvSpPr>
          <p:spPr>
            <a:xfrm>
              <a:off x="3688540" y="3498564"/>
              <a:ext cx="48763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Huaier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" name="文本框 264"/>
            <p:cNvSpPr txBox="1"/>
            <p:nvPr/>
          </p:nvSpPr>
          <p:spPr>
            <a:xfrm>
              <a:off x="4040424" y="4283221"/>
              <a:ext cx="86974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A549(mg/ml)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" name="文本框 265"/>
            <p:cNvSpPr txBox="1"/>
            <p:nvPr/>
          </p:nvSpPr>
          <p:spPr>
            <a:xfrm>
              <a:off x="4070586" y="3363761"/>
              <a:ext cx="10073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siNC</a:t>
              </a:r>
              <a:r>
                <a:rPr lang="en-US" altLang="zh-CN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 siNCOA4</a:t>
              </a:r>
              <a:endPara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" name="文本框 266"/>
            <p:cNvSpPr txBox="1"/>
            <p:nvPr/>
          </p:nvSpPr>
          <p:spPr>
            <a:xfrm>
              <a:off x="4071020" y="3512474"/>
              <a:ext cx="9940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 0   5    0    5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68" name="直接连接符 267"/>
            <p:cNvCxnSpPr/>
            <p:nvPr/>
          </p:nvCxnSpPr>
          <p:spPr>
            <a:xfrm>
              <a:off x="4175961" y="3547786"/>
              <a:ext cx="23421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9" name="直接连接符 268"/>
            <p:cNvCxnSpPr/>
            <p:nvPr/>
          </p:nvCxnSpPr>
          <p:spPr>
            <a:xfrm>
              <a:off x="4500305" y="3551017"/>
              <a:ext cx="23421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79" name="文本框 278"/>
          <p:cNvSpPr txBox="1"/>
          <p:nvPr/>
        </p:nvSpPr>
        <p:spPr>
          <a:xfrm>
            <a:off x="345786" y="5275032"/>
            <a:ext cx="219630" cy="277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0" name="文本框 279"/>
          <p:cNvSpPr txBox="1"/>
          <p:nvPr/>
        </p:nvSpPr>
        <p:spPr>
          <a:xfrm>
            <a:off x="2352574" y="5273166"/>
            <a:ext cx="219630" cy="277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1" name="文本框 280"/>
          <p:cNvSpPr txBox="1"/>
          <p:nvPr/>
        </p:nvSpPr>
        <p:spPr>
          <a:xfrm>
            <a:off x="4282453" y="5273167"/>
            <a:ext cx="219630" cy="277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 rot="16200000">
            <a:off x="2109133" y="4391602"/>
            <a:ext cx="826135" cy="213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Huaier(mg/ml)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 rot="16200000">
            <a:off x="4889163" y="4396047"/>
            <a:ext cx="826135" cy="213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Huaier(mg/ml)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直接连接符 67"/>
          <p:cNvCxnSpPr/>
          <p:nvPr/>
        </p:nvCxnSpPr>
        <p:spPr>
          <a:xfrm>
            <a:off x="2602865" y="4246245"/>
            <a:ext cx="0" cy="517525"/>
          </a:xfrm>
          <a:prstGeom prst="line">
            <a:avLst/>
          </a:prstGeom>
          <a:ln w="6350">
            <a:solidFill>
              <a:srgbClr val="02003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5250815" y="4187190"/>
            <a:ext cx="0" cy="684000"/>
          </a:xfrm>
          <a:prstGeom prst="line">
            <a:avLst/>
          </a:prstGeom>
          <a:ln w="6350">
            <a:solidFill>
              <a:srgbClr val="02003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2" name="组合 1">
            <a:extLst>
              <a:ext uri="{FF2B5EF4-FFF2-40B4-BE49-F238E27FC236}">
                <a16:creationId xmlns:a16="http://schemas.microsoft.com/office/drawing/2014/main" id="{06EF4013-91B9-5168-9E51-1669D4114FD7}"/>
              </a:ext>
            </a:extLst>
          </p:cNvPr>
          <p:cNvGrpSpPr/>
          <p:nvPr/>
        </p:nvGrpSpPr>
        <p:grpSpPr>
          <a:xfrm>
            <a:off x="4184793" y="4812536"/>
            <a:ext cx="448381" cy="153888"/>
            <a:chOff x="2087786" y="1764377"/>
            <a:chExt cx="448381" cy="153888"/>
          </a:xfrm>
        </p:grpSpPr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ABCDC538-B02E-1221-1421-58C93A081D62}"/>
                </a:ext>
              </a:extLst>
            </p:cNvPr>
            <p:cNvCxnSpPr/>
            <p:nvPr/>
          </p:nvCxnSpPr>
          <p:spPr>
            <a:xfrm>
              <a:off x="2224948" y="1877811"/>
              <a:ext cx="88681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61E96B3D-DD75-01F5-AE2F-725502507403}"/>
                </a:ext>
              </a:extLst>
            </p:cNvPr>
            <p:cNvSpPr txBox="1"/>
            <p:nvPr/>
          </p:nvSpPr>
          <p:spPr>
            <a:xfrm>
              <a:off x="2087786" y="1764377"/>
              <a:ext cx="448381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400" kern="1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100</a:t>
              </a: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l-GR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US" altLang="zh-CN" sz="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6206</TotalTime>
  <Words>829</Words>
  <Application>Microsoft Office PowerPoint</Application>
  <PresentationFormat>A4 Paper (210x297 mm)</PresentationFormat>
  <Paragraphs>372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等线</vt:lpstr>
      <vt:lpstr>Arial</vt:lpstr>
      <vt:lpstr>Calibri</vt:lpstr>
      <vt:lpstr>Calibri Light</vt:lpstr>
      <vt:lpstr>Office 主题​​</vt:lpstr>
      <vt:lpstr>Prism 7</vt:lpstr>
      <vt:lpstr>Prism 8</vt:lpstr>
      <vt:lpstr>Prism 9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shi star</dc:creator>
  <cp:lastModifiedBy>Sachin Maharnur</cp:lastModifiedBy>
  <cp:revision>142</cp:revision>
  <cp:lastPrinted>2023-08-28T08:32:00Z</cp:lastPrinted>
  <dcterms:created xsi:type="dcterms:W3CDTF">2023-03-09T04:00:00Z</dcterms:created>
  <dcterms:modified xsi:type="dcterms:W3CDTF">2025-03-13T08:42:43Z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F78C81CABE7344A08EE65F877D03DE87_13</vt:lpwstr>
  </property>
  <property fmtid="{D5CDD505-2E9C-101B-9397-08002B2CF9AE}" pid="3" name="KSOProductBuildVer">
    <vt:lpwstr>2052-12.1.0.19770</vt:lpwstr>
  </property>
</Properties>
</file>