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65" r:id="rId4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578B8D-688A-94D6-6FE8-56A5ACE37751}" name="Andrew Billin" initials="AB" userId="S::Andrew.Billin@gilead.com::bb80ba1e-8d55-497c-975f-19bdeb1b666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338"/>
    <p:restoredTop sz="94694"/>
  </p:normalViewPr>
  <p:slideViewPr>
    <p:cSldViewPr snapToGrid="0">
      <p:cViewPr>
        <p:scale>
          <a:sx n="129" d="100"/>
          <a:sy n="129" d="100"/>
        </p:scale>
        <p:origin x="-12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7468A-EAB8-476A-B502-D876C8D78735}" type="datetimeFigureOut">
              <a:rPr lang="en-US" smtClean="0"/>
              <a:t>4/12/25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E057A-6F0F-4C41-85E1-39C5F408D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871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7468A-EAB8-476A-B502-D876C8D78735}" type="datetimeFigureOut">
              <a:rPr lang="en-US" smtClean="0"/>
              <a:t>4/12/25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E057A-6F0F-4C41-85E1-39C5F408D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527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7468A-EAB8-476A-B502-D876C8D78735}" type="datetimeFigureOut">
              <a:rPr lang="en-US" smtClean="0"/>
              <a:t>4/12/25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E057A-6F0F-4C41-85E1-39C5F408D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742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7468A-EAB8-476A-B502-D876C8D78735}" type="datetimeFigureOut">
              <a:rPr lang="en-US" smtClean="0"/>
              <a:t>4/12/25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E057A-6F0F-4C41-85E1-39C5F408D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57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7468A-EAB8-476A-B502-D876C8D78735}" type="datetimeFigureOut">
              <a:rPr lang="en-US" smtClean="0"/>
              <a:t>4/12/25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E057A-6F0F-4C41-85E1-39C5F408D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377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7468A-EAB8-476A-B502-D876C8D78735}" type="datetimeFigureOut">
              <a:rPr lang="en-US" smtClean="0"/>
              <a:t>4/12/25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E057A-6F0F-4C41-85E1-39C5F408D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611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7468A-EAB8-476A-B502-D876C8D78735}" type="datetimeFigureOut">
              <a:rPr lang="en-US" smtClean="0"/>
              <a:t>4/12/25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E057A-6F0F-4C41-85E1-39C5F408D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490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7468A-EAB8-476A-B502-D876C8D78735}" type="datetimeFigureOut">
              <a:rPr lang="en-US" smtClean="0"/>
              <a:t>4/12/25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E057A-6F0F-4C41-85E1-39C5F408D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541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7468A-EAB8-476A-B502-D876C8D78735}" type="datetimeFigureOut">
              <a:rPr lang="en-US" smtClean="0"/>
              <a:t>4/12/25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E057A-6F0F-4C41-85E1-39C5F408D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43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7468A-EAB8-476A-B502-D876C8D78735}" type="datetimeFigureOut">
              <a:rPr lang="en-US" smtClean="0"/>
              <a:t>4/12/25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E057A-6F0F-4C41-85E1-39C5F408D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95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7468A-EAB8-476A-B502-D876C8D78735}" type="datetimeFigureOut">
              <a:rPr lang="en-US" smtClean="0"/>
              <a:t>4/12/25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E057A-6F0F-4C41-85E1-39C5F408D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00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7468A-EAB8-476A-B502-D876C8D78735}" type="datetimeFigureOut">
              <a:rPr lang="en-US" smtClean="0"/>
              <a:t>4/12/25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E057A-6F0F-4C41-85E1-39C5F408D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483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744E6F1-CA2B-4C2A-24C8-DCFE0793C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0714" y="1872342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750B78-4252-4A90-816D-7F1BC598BABF}"/>
              </a:ext>
            </a:extLst>
          </p:cNvPr>
          <p:cNvSpPr txBox="1"/>
          <p:nvPr/>
        </p:nvSpPr>
        <p:spPr>
          <a:xfrm>
            <a:off x="603864" y="265748"/>
            <a:ext cx="2339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1</a:t>
            </a:r>
          </a:p>
        </p:txBody>
      </p:sp>
      <p:pic>
        <p:nvPicPr>
          <p:cNvPr id="3" name="Picture 2" descr="A close-up of a tablet&#10;&#10;Description automatically generated">
            <a:extLst>
              <a:ext uri="{FF2B5EF4-FFF2-40B4-BE49-F238E27FC236}">
                <a16:creationId xmlns:a16="http://schemas.microsoft.com/office/drawing/2014/main" id="{629F090D-1FB2-3963-C6AE-A3667FF64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22" y="967224"/>
            <a:ext cx="5854700" cy="15093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982767-FC6C-1967-2B0E-3A9D2B2B1571}"/>
              </a:ext>
            </a:extLst>
          </p:cNvPr>
          <p:cNvSpPr txBox="1"/>
          <p:nvPr/>
        </p:nvSpPr>
        <p:spPr>
          <a:xfrm>
            <a:off x="128904" y="2735406"/>
            <a:ext cx="62761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Supplemental figure S1. </a:t>
            </a: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Schematic representation of the MOSAIC clinical study setup. The timepoints at which the patient samples were collected are marked in red. </a:t>
            </a:r>
          </a:p>
        </p:txBody>
      </p:sp>
    </p:spTree>
    <p:extLst>
      <p:ext uri="{BB962C8B-B14F-4D97-AF65-F5344CB8AC3E}">
        <p14:creationId xmlns:p14="http://schemas.microsoft.com/office/powerpoint/2010/main" val="1704531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aph of a graph showing the difference between a number of numbers and a number of letters&#10;&#10;Description automatically generated with medium confidence">
            <a:extLst>
              <a:ext uri="{FF2B5EF4-FFF2-40B4-BE49-F238E27FC236}">
                <a16:creationId xmlns:a16="http://schemas.microsoft.com/office/drawing/2014/main" id="{B4E9039E-BC55-96D4-3940-C5644736B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65" y="934921"/>
            <a:ext cx="2967718" cy="2848139"/>
          </a:xfrm>
          <a:prstGeom prst="rect">
            <a:avLst/>
          </a:prstGeom>
        </p:spPr>
      </p:pic>
      <p:pic>
        <p:nvPicPr>
          <p:cNvPr id="8" name="Picture 7" descr="A graph of a graph with black dots&#10;&#10;Description automatically generated with medium confidence">
            <a:extLst>
              <a:ext uri="{FF2B5EF4-FFF2-40B4-BE49-F238E27FC236}">
                <a16:creationId xmlns:a16="http://schemas.microsoft.com/office/drawing/2014/main" id="{2F0B8A7F-8D5D-9ACD-CDD3-BE5A3E1CD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421" y="859580"/>
            <a:ext cx="2848138" cy="28481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F678CB5-7BE9-DBF9-E86F-9C02DFD92E63}"/>
              </a:ext>
            </a:extLst>
          </p:cNvPr>
          <p:cNvSpPr txBox="1"/>
          <p:nvPr/>
        </p:nvSpPr>
        <p:spPr>
          <a:xfrm>
            <a:off x="132365" y="4263941"/>
            <a:ext cx="627611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Supplemental figure S2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lvl="0" indent="-228600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 in plasma analytes per SD decrease in eGFR during the 48-week study</a:t>
            </a:r>
          </a:p>
          <a:p>
            <a:pPr marL="228600" marR="0" lvl="0" indent="-228600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Association between analytes that showed correlation with baseline eGFR (y-axis), and analytes whose change correlated with the change in eGFR during the 48-week treatment (x-axis)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E9FEE4-23A2-5F40-1079-AC2D428ABDBB}"/>
              </a:ext>
            </a:extLst>
          </p:cNvPr>
          <p:cNvSpPr txBox="1"/>
          <p:nvPr/>
        </p:nvSpPr>
        <p:spPr>
          <a:xfrm>
            <a:off x="249382" y="617517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C57517-4BA5-D664-8F8F-49064776E776}"/>
              </a:ext>
            </a:extLst>
          </p:cNvPr>
          <p:cNvSpPr txBox="1"/>
          <p:nvPr/>
        </p:nvSpPr>
        <p:spPr>
          <a:xfrm>
            <a:off x="3396343" y="724395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832359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aph of a graph showing the difference between a patient's treatment&#10;&#10;Description automatically generated with medium confidence">
            <a:extLst>
              <a:ext uri="{FF2B5EF4-FFF2-40B4-BE49-F238E27FC236}">
                <a16:creationId xmlns:a16="http://schemas.microsoft.com/office/drawing/2014/main" id="{A64D04A1-97C8-A5BE-D8FB-CFC49825E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616" y="1091533"/>
            <a:ext cx="4807825" cy="40681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F74C73-956C-2F02-D929-912F27E6D7AC}"/>
              </a:ext>
            </a:extLst>
          </p:cNvPr>
          <p:cNvSpPr txBox="1"/>
          <p:nvPr/>
        </p:nvSpPr>
        <p:spPr>
          <a:xfrm>
            <a:off x="226940" y="5431740"/>
            <a:ext cx="62761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Supplemental figure S3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change in SAS biomarkers with selonsertib treatment in the Severe eGFR group (X-axis) plotted against the change in analyte per 10-point decrease in </a:t>
            </a:r>
            <a:r>
              <a:rPr lang="en-US" sz="12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eGF</a:t>
            </a:r>
            <a:r>
              <a:rPr lang="en-US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R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892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14018</TotalTime>
  <Words>109</Words>
  <Application>Microsoft Macintosh PowerPoint</Application>
  <PresentationFormat>Widescreen</PresentationFormat>
  <Paragraphs>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Gilead Sciences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Billin</dc:creator>
  <cp:lastModifiedBy>Vladimir Petrovic</cp:lastModifiedBy>
  <cp:revision>12</cp:revision>
  <cp:lastPrinted>2024-12-03T19:22:28Z</cp:lastPrinted>
  <dcterms:created xsi:type="dcterms:W3CDTF">2024-10-05T00:47:08Z</dcterms:created>
  <dcterms:modified xsi:type="dcterms:W3CDTF">2025-04-14T00:07:46Z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18c1083-8924-401d-97ae-40f5eed0fcd8_Enabled">
    <vt:lpwstr>true</vt:lpwstr>
  </property>
  <property fmtid="{D5CDD505-2E9C-101B-9397-08002B2CF9AE}" pid="3" name="MSIP_Label_418c1083-8924-401d-97ae-40f5eed0fcd8_SetDate">
    <vt:lpwstr>2024-11-12T02:55:02Z</vt:lpwstr>
  </property>
  <property fmtid="{D5CDD505-2E9C-101B-9397-08002B2CF9AE}" pid="4" name="MSIP_Label_418c1083-8924-401d-97ae-40f5eed0fcd8_Method">
    <vt:lpwstr>Privileged</vt:lpwstr>
  </property>
  <property fmtid="{D5CDD505-2E9C-101B-9397-08002B2CF9AE}" pid="5" name="MSIP_Label_418c1083-8924-401d-97ae-40f5eed0fcd8_Name">
    <vt:lpwstr>418c1083-8924-401d-97ae-40f5eed0fcd8</vt:lpwstr>
  </property>
  <property fmtid="{D5CDD505-2E9C-101B-9397-08002B2CF9AE}" pid="6" name="MSIP_Label_418c1083-8924-401d-97ae-40f5eed0fcd8_SiteId">
    <vt:lpwstr>a5a8bcaa-3292-41e6-b735-5e8b21f4dbfd</vt:lpwstr>
  </property>
  <property fmtid="{D5CDD505-2E9C-101B-9397-08002B2CF9AE}" pid="7" name="MSIP_Label_418c1083-8924-401d-97ae-40f5eed0fcd8_ActionId">
    <vt:lpwstr>74be7411-6069-4ff1-a7ff-a54d9fe48131</vt:lpwstr>
  </property>
  <property fmtid="{D5CDD505-2E9C-101B-9397-08002B2CF9AE}" pid="8" name="MSIP_Label_418c1083-8924-401d-97ae-40f5eed0fcd8_ContentBits">
    <vt:lpwstr>0</vt:lpwstr>
  </property>
</Properties>
</file>