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66" d="100"/>
          <a:sy n="66" d="100"/>
        </p:scale>
        <p:origin x="360" y="-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[</a:t>
            </a:r>
            <a:r>
              <a:rPr lang="en-GB" sz="2400" b="1" dirty="0">
                <a:solidFill>
                  <a:schemeClr val="bg1"/>
                </a:solidFill>
              </a:rPr>
              <a:t>Retrospective Analysis of Glucocorticoid Therapy in </a:t>
            </a:r>
            <a:r>
              <a:rPr lang="en-GB" sz="2400" b="1" dirty="0" err="1">
                <a:solidFill>
                  <a:schemeClr val="bg1"/>
                </a:solidFill>
              </a:rPr>
              <a:t>Pediatric</a:t>
            </a:r>
            <a:r>
              <a:rPr lang="en-GB" sz="2400" b="1" dirty="0">
                <a:solidFill>
                  <a:schemeClr val="bg1"/>
                </a:solidFill>
              </a:rPr>
              <a:t> immunoglobulin A Nephropathy: Kidney Outcomes and Efficacy</a:t>
            </a:r>
            <a:r>
              <a:rPr lang="en-GB" sz="2800" b="1" dirty="0">
                <a:solidFill>
                  <a:schemeClr val="bg1"/>
                </a:solidFill>
              </a:rPr>
              <a:t>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119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The study was conducted to analyze the efficacy and kidney outcomes of GC in the treatment of pediatric </a:t>
            </a:r>
            <a:r>
              <a:rPr lang="en-US" dirty="0" err="1">
                <a:solidFill>
                  <a:schemeClr val="bg1"/>
                </a:solidFill>
              </a:rPr>
              <a:t>IgAN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34552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</a:t>
            </a:r>
          </a:p>
          <a:p>
            <a:r>
              <a:rPr lang="en-GB" b="1" dirty="0"/>
              <a:t>Inclusion criteria</a:t>
            </a:r>
          </a:p>
          <a:p>
            <a:r>
              <a:rPr lang="en-GB" b="1" dirty="0"/>
              <a:t>-biopsy –proven IgA Nephropathy</a:t>
            </a:r>
          </a:p>
          <a:p>
            <a:r>
              <a:rPr lang="en-GB" b="1" dirty="0"/>
              <a:t>-</a:t>
            </a:r>
            <a:r>
              <a:rPr lang="en-US" b="1" dirty="0"/>
              <a:t>treatment with RAS blocker alone or glucocorticoid combined with RAS blocker 6 months</a:t>
            </a:r>
          </a:p>
          <a:p>
            <a:endParaRPr lang="en-GB" b="1" dirty="0"/>
          </a:p>
          <a:p>
            <a:r>
              <a:rPr lang="en-GB" b="1" dirty="0">
                <a:solidFill>
                  <a:srgbClr val="0065AA"/>
                </a:solidFill>
              </a:rPr>
              <a:t>Endpoints</a:t>
            </a:r>
          </a:p>
          <a:p>
            <a:r>
              <a:rPr lang="en-GB" b="1" dirty="0">
                <a:solidFill>
                  <a:srgbClr val="0065AA"/>
                </a:solidFill>
              </a:rPr>
              <a:t>-</a:t>
            </a:r>
            <a:r>
              <a:rPr lang="en-US" b="1" dirty="0"/>
              <a:t>a composite of 40% eGFR decrease of the baseline, kidney failure, and death caused by kidney disease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Wu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GC therapy reduced the risk of progression to kidney failure in children with initial eGFR &gt;50 ml/min/1.73 m² and proteinuria ≥1 g/d. No additional kidney survival benefit was observed in children with eGFR ≤50 ml/min/1.73 m² or proteinuria &lt;1 g/d.</a:t>
            </a:r>
            <a:endParaRPr lang="en-GB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-----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C0B673B-78AF-AEF2-6D33-F6670182A8A0}"/>
              </a:ext>
            </a:extLst>
          </p:cNvPr>
          <p:cNvSpPr txBox="1"/>
          <p:nvPr/>
        </p:nvSpPr>
        <p:spPr>
          <a:xfrm>
            <a:off x="3818021" y="1575727"/>
            <a:ext cx="6015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b="1" dirty="0">
                <a:solidFill>
                  <a:srgbClr val="0065AA"/>
                </a:solidFill>
              </a:rPr>
              <a:t>OUTCOMES</a:t>
            </a:r>
          </a:p>
          <a:p>
            <a:endParaRPr lang="en-GB" altLang="zh-CN" b="1" dirty="0">
              <a:solidFill>
                <a:srgbClr val="0065AA"/>
              </a:solidFill>
            </a:endParaRPr>
          </a:p>
          <a:p>
            <a:r>
              <a:rPr lang="en-GB" altLang="zh-CN" b="1" dirty="0">
                <a:solidFill>
                  <a:srgbClr val="0065AA"/>
                </a:solidFill>
              </a:rPr>
              <a:t> 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8E5175D-60FD-A806-2BC4-4749186B3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48"/>
          <a:stretch/>
        </p:blipFill>
        <p:spPr>
          <a:xfrm>
            <a:off x="5787131" y="1851802"/>
            <a:ext cx="2077570" cy="172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76F7D86-CD76-F564-EBD0-B635F7B98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77"/>
          <a:stretch/>
        </p:blipFill>
        <p:spPr>
          <a:xfrm>
            <a:off x="3583446" y="1851802"/>
            <a:ext cx="2246294" cy="172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773D735-47BE-2CFA-6D24-74C80F0D2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93"/>
          <a:stretch/>
        </p:blipFill>
        <p:spPr>
          <a:xfrm>
            <a:off x="7877092" y="1851802"/>
            <a:ext cx="2051793" cy="1728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8DFC8C2-DEEA-7411-55D3-C4366FBC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77"/>
          <a:stretch/>
        </p:blipFill>
        <p:spPr>
          <a:xfrm>
            <a:off x="9945706" y="1891004"/>
            <a:ext cx="2246294" cy="172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73828B8-E8C0-00A0-0802-E5169CFEFF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77"/>
          <a:stretch/>
        </p:blipFill>
        <p:spPr>
          <a:xfrm>
            <a:off x="3583446" y="3579802"/>
            <a:ext cx="2246294" cy="17280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C39C97B7-A844-EE27-F70F-89444C21B1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77"/>
          <a:stretch/>
        </p:blipFill>
        <p:spPr>
          <a:xfrm>
            <a:off x="5829740" y="3619004"/>
            <a:ext cx="2246294" cy="172800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8AE72624-A87C-BD63-477D-84D6CB1265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" r="23677"/>
          <a:stretch/>
        </p:blipFill>
        <p:spPr>
          <a:xfrm>
            <a:off x="8074468" y="3619004"/>
            <a:ext cx="2202582" cy="172800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C91251AC-9CD9-C70D-684A-CD5B103286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77"/>
          <a:stretch/>
        </p:blipFill>
        <p:spPr>
          <a:xfrm>
            <a:off x="9969395" y="3619004"/>
            <a:ext cx="2246294" cy="1728000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83C92675-D359-78B6-73C7-BCC26BC76212}"/>
              </a:ext>
            </a:extLst>
          </p:cNvPr>
          <p:cNvSpPr txBox="1"/>
          <p:nvPr/>
        </p:nvSpPr>
        <p:spPr>
          <a:xfrm>
            <a:off x="3677771" y="5254984"/>
            <a:ext cx="8537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-apple-system"/>
              </a:rPr>
              <a:t>Kaplan-Meier survival curves comparing GC+RASB with RASB alone in pediatric IgA nephropathy.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(A) Entire cohort. 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B) Stratified by initial eGFR</a:t>
            </a:r>
            <a:r>
              <a:rPr lang="zh-CN" altLang="en-US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＞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50ml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/min/1.73m2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. (C) Stratified by initial eGFR </a:t>
            </a:r>
            <a:r>
              <a:rPr lang="zh-CN" altLang="en-US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≤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50ml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/min/1.73m2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.  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(D) 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Stratified by initial UP </a:t>
            </a:r>
            <a:r>
              <a:rPr lang="zh-CN" altLang="en-US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＜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1g/d.  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(E) 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Stratified by initial UP 1~</a:t>
            </a:r>
            <a:r>
              <a:rPr lang="zh-CN" altLang="en-US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＜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3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g/d.  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(F) 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Stratified by initial UP </a:t>
            </a:r>
            <a:r>
              <a:rPr lang="zh-CN" altLang="en-US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≥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3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g/d.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 (G) </a:t>
            </a:r>
            <a:r>
              <a:rPr lang="en-US" altLang="zh-CN" sz="800" b="0" i="0" dirty="0">
                <a:effectLst/>
                <a:latin typeface="-apple-system"/>
              </a:rPr>
              <a:t>GC+RASB group with 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initial </a:t>
            </a:r>
            <a:r>
              <a:rPr lang="en-US" altLang="zh-CN" sz="800" b="0" i="0" dirty="0">
                <a:effectLst/>
                <a:latin typeface="-apple-system"/>
              </a:rPr>
              <a:t>eGFR &gt; 50ml/min/1.73m², stratified by UP. </a:t>
            </a:r>
            <a:r>
              <a:rPr lang="en-US" altLang="zh-CN" sz="800" dirty="0">
                <a:solidFill>
                  <a:srgbClr val="1B1B1B"/>
                </a:solidFill>
                <a:latin typeface="Cambria" panose="02040503050406030204" pitchFamily="18" charset="0"/>
              </a:rPr>
              <a:t>(G) </a:t>
            </a:r>
            <a:r>
              <a:rPr lang="en-US" altLang="zh-CN" sz="800" b="0" i="0" dirty="0">
                <a:effectLst/>
                <a:latin typeface="-apple-system"/>
              </a:rPr>
              <a:t>GC+RASB group with </a:t>
            </a:r>
            <a:r>
              <a:rPr lang="en-US" altLang="zh-CN" sz="8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initial </a:t>
            </a:r>
            <a:r>
              <a:rPr lang="en-US" altLang="zh-CN" sz="800" b="0" i="0" dirty="0">
                <a:effectLst/>
                <a:latin typeface="-apple-system"/>
              </a:rPr>
              <a:t>eGFR </a:t>
            </a:r>
            <a:r>
              <a:rPr lang="zh-CN" altLang="en-US" sz="800" b="0" i="0" dirty="0">
                <a:effectLst/>
                <a:latin typeface="-apple-system"/>
              </a:rPr>
              <a:t>≤</a:t>
            </a:r>
            <a:r>
              <a:rPr lang="en-US" altLang="zh-CN" sz="800" b="0" i="0" dirty="0">
                <a:effectLst/>
                <a:latin typeface="-apple-system"/>
              </a:rPr>
              <a:t>50ml/min/1.73m², stratified by UP</a:t>
            </a:r>
            <a:r>
              <a:rPr lang="en-US" altLang="zh-CN" sz="800" dirty="0">
                <a:latin typeface="-apple-system"/>
              </a:rPr>
              <a:t>.</a:t>
            </a:r>
            <a:endParaRPr lang="zh-CN" altLang="en-US" sz="800" dirty="0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3179</TotalTime>
  <Words>279</Words>
  <Application>Microsoft Office PowerPoint</Application>
  <PresentationFormat>宽屏</PresentationFormat>
  <Paragraphs>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-apple-system</vt:lpstr>
      <vt:lpstr>Arial</vt:lpstr>
      <vt:lpstr>Calibri</vt:lpstr>
      <vt:lpstr>Calibri Light</vt:lpstr>
      <vt:lpstr>Cambria</vt:lpstr>
      <vt:lpstr>Office Theme</vt:lpstr>
      <vt:lpstr>PowerPoint 演示文稿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ASUS</cp:lastModifiedBy>
  <cp:revision>68</cp:revision>
  <dcterms:created xsi:type="dcterms:W3CDTF">2019-06-13T12:30:18Z</dcterms:created>
  <dcterms:modified xsi:type="dcterms:W3CDTF">2025-04-19T16:03:13Z</dcterms:modified>
</cp:coreProperties>
</file>