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150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iff"/><Relationship Id="rId2" Type="http://schemas.openxmlformats.org/officeDocument/2006/relationships/image" Target="../media/image19.tif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3077613" y="293523"/>
            <a:ext cx="10076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Figure 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24000" y="1066756"/>
            <a:ext cx="3898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1b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2059131" y="1332634"/>
            <a:ext cx="3170536" cy="2092013"/>
            <a:chOff x="2059131" y="1332634"/>
            <a:chExt cx="3170536" cy="2092013"/>
          </a:xfrm>
        </p:grpSpPr>
        <p:grpSp>
          <p:nvGrpSpPr>
            <p:cNvPr id="10" name="Group 9"/>
            <p:cNvGrpSpPr/>
            <p:nvPr/>
          </p:nvGrpSpPr>
          <p:grpSpPr>
            <a:xfrm>
              <a:off x="2059131" y="1332634"/>
              <a:ext cx="3170536" cy="1461103"/>
              <a:chOff x="400617" y="473948"/>
              <a:chExt cx="3170536" cy="1461103"/>
            </a:xfrm>
          </p:grpSpPr>
          <p:sp>
            <p:nvSpPr>
              <p:cNvPr id="3" name="TextBox 2"/>
              <p:cNvSpPr txBox="1"/>
              <p:nvPr/>
            </p:nvSpPr>
            <p:spPr>
              <a:xfrm>
                <a:off x="1276126" y="473948"/>
                <a:ext cx="418653" cy="1453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dirty="0">
                    <a:latin typeface="Times New Roman" pitchFamily="18" charset="0"/>
                    <a:cs typeface="Times New Roman" pitchFamily="18" charset="0"/>
                  </a:rPr>
                  <a:t>Total protein</a:t>
                </a:r>
              </a:p>
            </p:txBody>
          </p:sp>
          <p:sp>
            <p:nvSpPr>
              <p:cNvPr id="4" name="TextBox 3"/>
              <p:cNvSpPr txBox="1"/>
              <p:nvPr/>
            </p:nvSpPr>
            <p:spPr>
              <a:xfrm>
                <a:off x="1922923" y="473948"/>
                <a:ext cx="295079" cy="1453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dirty="0">
                    <a:latin typeface="Times New Roman" pitchFamily="18" charset="0"/>
                    <a:cs typeface="Times New Roman" pitchFamily="18" charset="0"/>
                  </a:rPr>
                  <a:t>Cytosol</a:t>
                </a:r>
              </a:p>
            </p:txBody>
          </p:sp>
          <p:sp>
            <p:nvSpPr>
              <p:cNvPr id="5" name="TextBox 4"/>
              <p:cNvSpPr txBox="1"/>
              <p:nvPr/>
            </p:nvSpPr>
            <p:spPr>
              <a:xfrm>
                <a:off x="2362200" y="502336"/>
                <a:ext cx="184612" cy="1453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dirty="0">
                    <a:latin typeface="Times New Roman" pitchFamily="18" charset="0"/>
                    <a:cs typeface="Times New Roman" pitchFamily="18" charset="0"/>
                  </a:rPr>
                  <a:t>ER</a:t>
                </a:r>
              </a:p>
            </p:txBody>
          </p:sp>
          <p:sp>
            <p:nvSpPr>
              <p:cNvPr id="6" name="TextBox 5"/>
              <p:cNvSpPr txBox="1"/>
              <p:nvPr/>
            </p:nvSpPr>
            <p:spPr>
              <a:xfrm>
                <a:off x="400617" y="1066736"/>
                <a:ext cx="744114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dirty="0">
                    <a:latin typeface="Times New Roman" pitchFamily="18" charset="0"/>
                    <a:cs typeface="Times New Roman" pitchFamily="18" charset="0"/>
                  </a:rPr>
                  <a:t>MoSur2-GFP</a:t>
                </a:r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907337" y="1754653"/>
                <a:ext cx="218313" cy="1453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dirty="0">
                    <a:latin typeface="Times New Roman" pitchFamily="18" charset="0"/>
                    <a:cs typeface="Times New Roman" pitchFamily="18" charset="0"/>
                  </a:rPr>
                  <a:t>GFP</a:t>
                </a:r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3065886" y="1719607"/>
                <a:ext cx="505267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dirty="0">
                    <a:latin typeface="Times New Roman" pitchFamily="18" charset="0"/>
                    <a:cs typeface="Times New Roman" pitchFamily="18" charset="0"/>
                  </a:rPr>
                  <a:t>26 KDa</a:t>
                </a: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3065886" y="1066736"/>
                <a:ext cx="505267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dirty="0">
                    <a:latin typeface="Times New Roman" pitchFamily="18" charset="0"/>
                    <a:cs typeface="Times New Roman" pitchFamily="18" charset="0"/>
                  </a:rPr>
                  <a:t>70 KDa</a:t>
                </a:r>
              </a:p>
            </p:txBody>
          </p:sp>
        </p:grpSp>
        <p:pic>
          <p:nvPicPr>
            <p:cNvPr id="6146" name="Picture 2" descr="D:\0-Mega uploaded\Research work\SUR_MGG_06250\Chapter 1\WB SUPP\ER-PROTEIN-2 20241027_212654_Ch\ER-PROTEIN-2 20241027_212654_Ch_Chemi+Marker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322" t="19087" r="39047" b="35006"/>
            <a:stretch/>
          </p:blipFill>
          <p:spPr bwMode="auto">
            <a:xfrm>
              <a:off x="2820662" y="1524000"/>
              <a:ext cx="1903738" cy="19006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2774203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15786" y="606434"/>
            <a:ext cx="4898335" cy="4961350"/>
            <a:chOff x="15786" y="606434"/>
            <a:chExt cx="4898335" cy="4961350"/>
          </a:xfrm>
        </p:grpSpPr>
        <p:grpSp>
          <p:nvGrpSpPr>
            <p:cNvPr id="3" name="Group 2"/>
            <p:cNvGrpSpPr/>
            <p:nvPr/>
          </p:nvGrpSpPr>
          <p:grpSpPr>
            <a:xfrm>
              <a:off x="15786" y="606434"/>
              <a:ext cx="4898335" cy="4091667"/>
              <a:chOff x="544704" y="990764"/>
              <a:chExt cx="4449196" cy="4061824"/>
            </a:xfrm>
          </p:grpSpPr>
          <p:sp>
            <p:nvSpPr>
              <p:cNvPr id="7" name="TextBox 6"/>
              <p:cNvSpPr txBox="1"/>
              <p:nvPr/>
            </p:nvSpPr>
            <p:spPr>
              <a:xfrm>
                <a:off x="544704" y="1614102"/>
                <a:ext cx="1474739" cy="3537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900" dirty="0">
                    <a:latin typeface="Times New Roman" pitchFamily="18" charset="0"/>
                    <a:cs typeface="Times New Roman" pitchFamily="18" charset="0"/>
                  </a:rPr>
                  <a:t>MoTsc10-GFP</a:t>
                </a:r>
              </a:p>
            </p:txBody>
          </p:sp>
          <p:grpSp>
            <p:nvGrpSpPr>
              <p:cNvPr id="8" name="Group 7"/>
              <p:cNvGrpSpPr/>
              <p:nvPr/>
            </p:nvGrpSpPr>
            <p:grpSpPr>
              <a:xfrm>
                <a:off x="550713" y="990764"/>
                <a:ext cx="4443187" cy="4061824"/>
                <a:chOff x="550713" y="990764"/>
                <a:chExt cx="4443187" cy="4061824"/>
              </a:xfrm>
            </p:grpSpPr>
            <p:grpSp>
              <p:nvGrpSpPr>
                <p:cNvPr id="9" name="Group 8"/>
                <p:cNvGrpSpPr/>
                <p:nvPr/>
              </p:nvGrpSpPr>
              <p:grpSpPr>
                <a:xfrm>
                  <a:off x="2461563" y="990764"/>
                  <a:ext cx="892606" cy="375414"/>
                  <a:chOff x="2461563" y="990764"/>
                  <a:chExt cx="892606" cy="375414"/>
                </a:xfrm>
              </p:grpSpPr>
              <p:sp>
                <p:nvSpPr>
                  <p:cNvPr id="33" name="TextBox 32"/>
                  <p:cNvSpPr txBox="1"/>
                  <p:nvPr/>
                </p:nvSpPr>
                <p:spPr>
                  <a:xfrm>
                    <a:off x="2461563" y="990764"/>
                    <a:ext cx="892606" cy="37541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900" dirty="0">
                        <a:latin typeface="Times New Roman" pitchFamily="18" charset="0"/>
                        <a:cs typeface="Times New Roman" pitchFamily="18" charset="0"/>
                      </a:rPr>
                      <a:t>IP:GFP</a:t>
                    </a:r>
                  </a:p>
                </p:txBody>
              </p:sp>
              <p:cxnSp>
                <p:nvCxnSpPr>
                  <p:cNvPr id="34" name="Straight Connector 33"/>
                  <p:cNvCxnSpPr/>
                  <p:nvPr/>
                </p:nvCxnSpPr>
                <p:spPr>
                  <a:xfrm>
                    <a:off x="2514600" y="1360095"/>
                    <a:ext cx="796097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0" name="Group 9"/>
                <p:cNvGrpSpPr/>
                <p:nvPr/>
              </p:nvGrpSpPr>
              <p:grpSpPr>
                <a:xfrm>
                  <a:off x="1752600" y="993386"/>
                  <a:ext cx="765711" cy="375412"/>
                  <a:chOff x="1752600" y="993386"/>
                  <a:chExt cx="765711" cy="375412"/>
                </a:xfrm>
              </p:grpSpPr>
              <p:sp>
                <p:nvSpPr>
                  <p:cNvPr id="31" name="TextBox 30"/>
                  <p:cNvSpPr txBox="1"/>
                  <p:nvPr/>
                </p:nvSpPr>
                <p:spPr>
                  <a:xfrm>
                    <a:off x="1798191" y="993386"/>
                    <a:ext cx="720120" cy="37541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900" dirty="0">
                        <a:latin typeface="Times New Roman" pitchFamily="18" charset="0"/>
                        <a:cs typeface="Times New Roman" pitchFamily="18" charset="0"/>
                      </a:rPr>
                      <a:t>Input</a:t>
                    </a:r>
                  </a:p>
                </p:txBody>
              </p:sp>
              <p:cxnSp>
                <p:nvCxnSpPr>
                  <p:cNvPr id="32" name="Straight Connector 31"/>
                  <p:cNvCxnSpPr/>
                  <p:nvPr/>
                </p:nvCxnSpPr>
                <p:spPr>
                  <a:xfrm>
                    <a:off x="1752600" y="1360096"/>
                    <a:ext cx="598486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1" name="TextBox 10"/>
                <p:cNvSpPr txBox="1"/>
                <p:nvPr/>
              </p:nvSpPr>
              <p:spPr>
                <a:xfrm>
                  <a:off x="895218" y="1332198"/>
                  <a:ext cx="666220" cy="37541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900" dirty="0">
                      <a:latin typeface="Times New Roman" pitchFamily="18" charset="0"/>
                      <a:cs typeface="Times New Roman" pitchFamily="18" charset="0"/>
                    </a:rPr>
                    <a:t>GFP</a:t>
                  </a:r>
                </a:p>
              </p:txBody>
            </p:sp>
            <p:sp>
              <p:nvSpPr>
                <p:cNvPr id="12" name="TextBox 11"/>
                <p:cNvSpPr txBox="1"/>
                <p:nvPr/>
              </p:nvSpPr>
              <p:spPr>
                <a:xfrm>
                  <a:off x="550713" y="1959342"/>
                  <a:ext cx="1356157" cy="35377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900" dirty="0">
                      <a:latin typeface="Times New Roman" pitchFamily="18" charset="0"/>
                      <a:cs typeface="Times New Roman" pitchFamily="18" charset="0"/>
                    </a:rPr>
                    <a:t>MoSur2-Flag</a:t>
                  </a:r>
                </a:p>
              </p:txBody>
            </p:sp>
            <p:sp>
              <p:nvSpPr>
                <p:cNvPr id="13" name="TextBox 12"/>
                <p:cNvSpPr txBox="1"/>
                <p:nvPr/>
              </p:nvSpPr>
              <p:spPr>
                <a:xfrm>
                  <a:off x="1761545" y="1379849"/>
                  <a:ext cx="307793" cy="37541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b="1" dirty="0">
                      <a:latin typeface="Times New Roman" pitchFamily="18" charset="0"/>
                      <a:cs typeface="Times New Roman" pitchFamily="18" charset="0"/>
                    </a:rPr>
                    <a:t>−</a:t>
                  </a:r>
                </a:p>
              </p:txBody>
            </p:sp>
            <p:sp>
              <p:nvSpPr>
                <p:cNvPr id="14" name="TextBox 13"/>
                <p:cNvSpPr txBox="1"/>
                <p:nvPr/>
              </p:nvSpPr>
              <p:spPr>
                <a:xfrm>
                  <a:off x="1769257" y="1585476"/>
                  <a:ext cx="420971" cy="37541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900" b="1" dirty="0">
                      <a:latin typeface="Times New Roman" pitchFamily="18" charset="0"/>
                      <a:cs typeface="Times New Roman" pitchFamily="18" charset="0"/>
                    </a:rPr>
                    <a:t>+</a:t>
                  </a:r>
                </a:p>
              </p:txBody>
            </p:sp>
            <p:sp>
              <p:nvSpPr>
                <p:cNvPr id="15" name="TextBox 14"/>
                <p:cNvSpPr txBox="1"/>
                <p:nvPr/>
              </p:nvSpPr>
              <p:spPr>
                <a:xfrm>
                  <a:off x="1748771" y="1907522"/>
                  <a:ext cx="420971" cy="37541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900" b="1" dirty="0">
                      <a:latin typeface="Times New Roman" pitchFamily="18" charset="0"/>
                      <a:cs typeface="Times New Roman" pitchFamily="18" charset="0"/>
                    </a:rPr>
                    <a:t>+</a:t>
                  </a:r>
                </a:p>
              </p:txBody>
            </p:sp>
            <p:sp>
              <p:nvSpPr>
                <p:cNvPr id="16" name="TextBox 15"/>
                <p:cNvSpPr txBox="1"/>
                <p:nvPr/>
              </p:nvSpPr>
              <p:spPr>
                <a:xfrm>
                  <a:off x="2108044" y="1620788"/>
                  <a:ext cx="307793" cy="37541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b="1" dirty="0">
                      <a:latin typeface="Times New Roman" pitchFamily="18" charset="0"/>
                      <a:cs typeface="Times New Roman" pitchFamily="18" charset="0"/>
                    </a:rPr>
                    <a:t>−</a:t>
                  </a:r>
                </a:p>
              </p:txBody>
            </p:sp>
            <p:sp>
              <p:nvSpPr>
                <p:cNvPr id="17" name="TextBox 16"/>
                <p:cNvSpPr txBox="1"/>
                <p:nvPr/>
              </p:nvSpPr>
              <p:spPr>
                <a:xfrm>
                  <a:off x="2136244" y="1379849"/>
                  <a:ext cx="420971" cy="37541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900" b="1" dirty="0">
                      <a:latin typeface="Times New Roman" pitchFamily="18" charset="0"/>
                      <a:cs typeface="Times New Roman" pitchFamily="18" charset="0"/>
                    </a:rPr>
                    <a:t>+</a:t>
                  </a:r>
                </a:p>
              </p:txBody>
            </p:sp>
            <p:sp>
              <p:nvSpPr>
                <p:cNvPr id="18" name="TextBox 17"/>
                <p:cNvSpPr txBox="1"/>
                <p:nvPr/>
              </p:nvSpPr>
              <p:spPr>
                <a:xfrm>
                  <a:off x="2115674" y="1893992"/>
                  <a:ext cx="420971" cy="37541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900" b="1" dirty="0">
                      <a:latin typeface="Times New Roman" pitchFamily="18" charset="0"/>
                      <a:cs typeface="Times New Roman" pitchFamily="18" charset="0"/>
                    </a:rPr>
                    <a:t>+</a:t>
                  </a:r>
                </a:p>
              </p:txBody>
            </p:sp>
            <p:sp>
              <p:nvSpPr>
                <p:cNvPr id="19" name="TextBox 18"/>
                <p:cNvSpPr txBox="1"/>
                <p:nvPr/>
              </p:nvSpPr>
              <p:spPr>
                <a:xfrm>
                  <a:off x="2598357" y="1379849"/>
                  <a:ext cx="307793" cy="37541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b="1" dirty="0">
                      <a:latin typeface="Times New Roman" pitchFamily="18" charset="0"/>
                      <a:cs typeface="Times New Roman" pitchFamily="18" charset="0"/>
                    </a:rPr>
                    <a:t>−</a:t>
                  </a:r>
                </a:p>
              </p:txBody>
            </p:sp>
            <p:sp>
              <p:nvSpPr>
                <p:cNvPr id="20" name="TextBox 19"/>
                <p:cNvSpPr txBox="1"/>
                <p:nvPr/>
              </p:nvSpPr>
              <p:spPr>
                <a:xfrm>
                  <a:off x="3005367" y="1620271"/>
                  <a:ext cx="307793" cy="37541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b="1" dirty="0">
                      <a:latin typeface="Times New Roman" pitchFamily="18" charset="0"/>
                      <a:cs typeface="Times New Roman" pitchFamily="18" charset="0"/>
                    </a:rPr>
                    <a:t>−</a:t>
                  </a:r>
                </a:p>
              </p:txBody>
            </p:sp>
            <p:sp>
              <p:nvSpPr>
                <p:cNvPr id="21" name="TextBox 20"/>
                <p:cNvSpPr txBox="1"/>
                <p:nvPr/>
              </p:nvSpPr>
              <p:spPr>
                <a:xfrm>
                  <a:off x="2586156" y="1592393"/>
                  <a:ext cx="420971" cy="37541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900" b="1" dirty="0">
                      <a:latin typeface="Times New Roman" pitchFamily="18" charset="0"/>
                      <a:cs typeface="Times New Roman" pitchFamily="18" charset="0"/>
                    </a:rPr>
                    <a:t>+</a:t>
                  </a:r>
                </a:p>
              </p:txBody>
            </p:sp>
            <p:sp>
              <p:nvSpPr>
                <p:cNvPr id="22" name="TextBox 21"/>
                <p:cNvSpPr txBox="1"/>
                <p:nvPr/>
              </p:nvSpPr>
              <p:spPr>
                <a:xfrm>
                  <a:off x="2593589" y="1888415"/>
                  <a:ext cx="420971" cy="37541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900" b="1" dirty="0">
                      <a:latin typeface="Times New Roman" pitchFamily="18" charset="0"/>
                      <a:cs typeface="Times New Roman" pitchFamily="18" charset="0"/>
                    </a:rPr>
                    <a:t>+</a:t>
                  </a:r>
                </a:p>
              </p:txBody>
            </p:sp>
            <p:sp>
              <p:nvSpPr>
                <p:cNvPr id="23" name="TextBox 22"/>
                <p:cNvSpPr txBox="1"/>
                <p:nvPr/>
              </p:nvSpPr>
              <p:spPr>
                <a:xfrm>
                  <a:off x="3005367" y="1893992"/>
                  <a:ext cx="420971" cy="37541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900" b="1" dirty="0">
                      <a:latin typeface="Times New Roman" pitchFamily="18" charset="0"/>
                      <a:cs typeface="Times New Roman" pitchFamily="18" charset="0"/>
                    </a:rPr>
                    <a:t>+</a:t>
                  </a:r>
                </a:p>
              </p:txBody>
            </p:sp>
            <p:sp>
              <p:nvSpPr>
                <p:cNvPr id="24" name="TextBox 23"/>
                <p:cNvSpPr txBox="1"/>
                <p:nvPr/>
              </p:nvSpPr>
              <p:spPr>
                <a:xfrm>
                  <a:off x="3005367" y="1391001"/>
                  <a:ext cx="420971" cy="37541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900" b="1" dirty="0">
                      <a:latin typeface="Times New Roman" pitchFamily="18" charset="0"/>
                      <a:cs typeface="Times New Roman" pitchFamily="18" charset="0"/>
                    </a:rPr>
                    <a:t>+</a:t>
                  </a:r>
                </a:p>
              </p:txBody>
            </p:sp>
            <p:sp>
              <p:nvSpPr>
                <p:cNvPr id="25" name="TextBox 24"/>
                <p:cNvSpPr txBox="1"/>
                <p:nvPr/>
              </p:nvSpPr>
              <p:spPr>
                <a:xfrm>
                  <a:off x="3354170" y="3233326"/>
                  <a:ext cx="666220" cy="37541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900" dirty="0">
                      <a:latin typeface="Times New Roman" pitchFamily="18" charset="0"/>
                      <a:cs typeface="Times New Roman" pitchFamily="18" charset="0"/>
                    </a:rPr>
                    <a:t>GFP</a:t>
                  </a:r>
                </a:p>
              </p:txBody>
            </p:sp>
            <p:sp>
              <p:nvSpPr>
                <p:cNvPr id="26" name="TextBox 25"/>
                <p:cNvSpPr txBox="1"/>
                <p:nvPr/>
              </p:nvSpPr>
              <p:spPr>
                <a:xfrm>
                  <a:off x="3345517" y="2581166"/>
                  <a:ext cx="1648383" cy="35377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dirty="0">
                      <a:latin typeface="Times New Roman" pitchFamily="18" charset="0"/>
                      <a:cs typeface="Times New Roman" pitchFamily="18" charset="0"/>
                    </a:rPr>
                    <a:t>MoTsc10-GFP</a:t>
                  </a:r>
                </a:p>
              </p:txBody>
            </p:sp>
            <p:sp>
              <p:nvSpPr>
                <p:cNvPr id="27" name="TextBox 26"/>
                <p:cNvSpPr txBox="1"/>
                <p:nvPr/>
              </p:nvSpPr>
              <p:spPr>
                <a:xfrm>
                  <a:off x="3357900" y="4698809"/>
                  <a:ext cx="1356157" cy="35377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900" dirty="0">
                      <a:latin typeface="Times New Roman" pitchFamily="18" charset="0"/>
                      <a:cs typeface="Times New Roman" pitchFamily="18" charset="0"/>
                    </a:rPr>
                    <a:t>MoSur2-Flag</a:t>
                  </a:r>
                </a:p>
              </p:txBody>
            </p:sp>
            <p:sp>
              <p:nvSpPr>
                <p:cNvPr id="28" name="TextBox 27"/>
                <p:cNvSpPr txBox="1"/>
                <p:nvPr/>
              </p:nvSpPr>
              <p:spPr>
                <a:xfrm>
                  <a:off x="1115986" y="4713938"/>
                  <a:ext cx="742556" cy="22914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dirty="0">
                      <a:latin typeface="Times New Roman" pitchFamily="18" charset="0"/>
                      <a:cs typeface="Times New Roman" pitchFamily="18" charset="0"/>
                    </a:rPr>
                    <a:t>26  KDa−</a:t>
                  </a:r>
                </a:p>
              </p:txBody>
            </p:sp>
            <p:sp>
              <p:nvSpPr>
                <p:cNvPr id="29" name="TextBox 28"/>
                <p:cNvSpPr txBox="1"/>
                <p:nvPr/>
              </p:nvSpPr>
              <p:spPr>
                <a:xfrm>
                  <a:off x="828488" y="2536222"/>
                  <a:ext cx="1030054" cy="35377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900" dirty="0">
                      <a:latin typeface="Times New Roman" pitchFamily="18" charset="0"/>
                      <a:cs typeface="Times New Roman" pitchFamily="18" charset="0"/>
                    </a:rPr>
                    <a:t>47 KDa−</a:t>
                  </a:r>
                </a:p>
              </p:txBody>
            </p:sp>
            <p:sp>
              <p:nvSpPr>
                <p:cNvPr id="30" name="TextBox 29"/>
                <p:cNvSpPr txBox="1"/>
                <p:nvPr/>
              </p:nvSpPr>
              <p:spPr>
                <a:xfrm>
                  <a:off x="763834" y="3338189"/>
                  <a:ext cx="1077405" cy="35377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dirty="0">
                      <a:latin typeface="Times New Roman" pitchFamily="18" charset="0"/>
                      <a:cs typeface="Times New Roman" pitchFamily="18" charset="0"/>
                    </a:rPr>
                    <a:t>27 KDa−</a:t>
                  </a:r>
                </a:p>
              </p:txBody>
            </p:sp>
          </p:grpSp>
        </p:grpSp>
        <p:pic>
          <p:nvPicPr>
            <p:cNvPr id="1026" name="Picture 2" descr="D:\0-Mega uploaded\Research work\SUR_MGG_06250\Chapter 1\Co-IP\L2-L3,L3-S6-GFP-4.JULY 20240704_195905_Ch\L2-L3,L3-S6-GFP-4.JULY 20240704_195905_Ch_Chemi+Marker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1262" y="1774824"/>
              <a:ext cx="1004887" cy="19923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7" name="Picture 3" descr="D:\0-Mega uploaded\Research work\SUR_MGG_06250\Chapter 1\WB SUPP\L2-L3,L3-S6-GFP-CO-Ip-6.JULY 20240706_175651_Ch_Chemi+Marker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66666" y="1790951"/>
              <a:ext cx="971550" cy="19761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2" descr="D:\0-Mega uploaded\Research work\SUR_MGG_06250\Chapter 1\WB SUPP\flag-l2-l3-11.25 20241127_124350_Ch_Chemi+Marker.jpg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931"/>
            <a:stretch/>
          </p:blipFill>
          <p:spPr bwMode="auto">
            <a:xfrm>
              <a:off x="1415599" y="3877097"/>
              <a:ext cx="1726062" cy="16906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9" name="Group 68"/>
          <p:cNvGrpSpPr/>
          <p:nvPr/>
        </p:nvGrpSpPr>
        <p:grpSpPr>
          <a:xfrm>
            <a:off x="4897953" y="919650"/>
            <a:ext cx="3534696" cy="4568735"/>
            <a:chOff x="5759943" y="843288"/>
            <a:chExt cx="2688874" cy="4411247"/>
          </a:xfrm>
        </p:grpSpPr>
        <p:grpSp>
          <p:nvGrpSpPr>
            <p:cNvPr id="38" name="Group 37"/>
            <p:cNvGrpSpPr/>
            <p:nvPr/>
          </p:nvGrpSpPr>
          <p:grpSpPr>
            <a:xfrm>
              <a:off x="5759943" y="843288"/>
              <a:ext cx="2688874" cy="3513675"/>
              <a:chOff x="4316361" y="762000"/>
              <a:chExt cx="5759789" cy="6533079"/>
            </a:xfrm>
          </p:grpSpPr>
          <p:grpSp>
            <p:nvGrpSpPr>
              <p:cNvPr id="40" name="Group 39"/>
              <p:cNvGrpSpPr/>
              <p:nvPr/>
            </p:nvGrpSpPr>
            <p:grpSpPr>
              <a:xfrm>
                <a:off x="4316361" y="762000"/>
                <a:ext cx="5759789" cy="6533079"/>
                <a:chOff x="124343" y="743415"/>
                <a:chExt cx="5759789" cy="6533079"/>
              </a:xfrm>
            </p:grpSpPr>
            <p:grpSp>
              <p:nvGrpSpPr>
                <p:cNvPr id="42" name="Group 41"/>
                <p:cNvGrpSpPr/>
                <p:nvPr/>
              </p:nvGrpSpPr>
              <p:grpSpPr>
                <a:xfrm>
                  <a:off x="2602775" y="762000"/>
                  <a:ext cx="1137263" cy="479637"/>
                  <a:chOff x="2602775" y="762000"/>
                  <a:chExt cx="1137263" cy="479637"/>
                </a:xfrm>
              </p:grpSpPr>
              <p:sp>
                <p:nvSpPr>
                  <p:cNvPr id="66" name="TextBox 65"/>
                  <p:cNvSpPr txBox="1"/>
                  <p:nvPr/>
                </p:nvSpPr>
                <p:spPr>
                  <a:xfrm>
                    <a:off x="2602775" y="762000"/>
                    <a:ext cx="1137263" cy="47963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900" dirty="0">
                        <a:latin typeface="Times New Roman" pitchFamily="18" charset="0"/>
                        <a:cs typeface="Times New Roman" pitchFamily="18" charset="0"/>
                      </a:rPr>
                      <a:t>IP:GFP</a:t>
                    </a:r>
                  </a:p>
                </p:txBody>
              </p:sp>
              <p:cxnSp>
                <p:nvCxnSpPr>
                  <p:cNvPr id="67" name="Straight Connector 66"/>
                  <p:cNvCxnSpPr/>
                  <p:nvPr/>
                </p:nvCxnSpPr>
                <p:spPr>
                  <a:xfrm>
                    <a:off x="2805805" y="1136760"/>
                    <a:ext cx="684755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43" name="Group 42"/>
                <p:cNvGrpSpPr/>
                <p:nvPr/>
              </p:nvGrpSpPr>
              <p:grpSpPr>
                <a:xfrm>
                  <a:off x="1752599" y="743415"/>
                  <a:ext cx="917501" cy="479636"/>
                  <a:chOff x="1752599" y="743415"/>
                  <a:chExt cx="917501" cy="479636"/>
                </a:xfrm>
              </p:grpSpPr>
              <p:sp>
                <p:nvSpPr>
                  <p:cNvPr id="64" name="TextBox 63"/>
                  <p:cNvSpPr txBox="1"/>
                  <p:nvPr/>
                </p:nvSpPr>
                <p:spPr>
                  <a:xfrm>
                    <a:off x="1752599" y="743415"/>
                    <a:ext cx="917501" cy="47963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900" dirty="0">
                        <a:latin typeface="Times New Roman" pitchFamily="18" charset="0"/>
                        <a:cs typeface="Times New Roman" pitchFamily="18" charset="0"/>
                      </a:rPr>
                      <a:t>Input</a:t>
                    </a:r>
                  </a:p>
                </p:txBody>
              </p:sp>
              <p:cxnSp>
                <p:nvCxnSpPr>
                  <p:cNvPr id="65" name="Straight Connector 64"/>
                  <p:cNvCxnSpPr/>
                  <p:nvPr/>
                </p:nvCxnSpPr>
                <p:spPr>
                  <a:xfrm>
                    <a:off x="1752599" y="1131331"/>
                    <a:ext cx="688937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44" name="TextBox 43"/>
                <p:cNvSpPr txBox="1"/>
                <p:nvPr/>
              </p:nvSpPr>
              <p:spPr>
                <a:xfrm>
                  <a:off x="876886" y="1112748"/>
                  <a:ext cx="848826" cy="47963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900" dirty="0">
                      <a:latin typeface="Times New Roman" pitchFamily="18" charset="0"/>
                      <a:cs typeface="Times New Roman" pitchFamily="18" charset="0"/>
                    </a:rPr>
                    <a:t>GFP</a:t>
                  </a:r>
                </a:p>
              </p:txBody>
            </p:sp>
            <p:sp>
              <p:nvSpPr>
                <p:cNvPr id="45" name="TextBox 44"/>
                <p:cNvSpPr txBox="1"/>
                <p:nvPr/>
              </p:nvSpPr>
              <p:spPr>
                <a:xfrm>
                  <a:off x="427801" y="1739889"/>
                  <a:ext cx="2017854" cy="42919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dirty="0">
                      <a:latin typeface="Times New Roman" pitchFamily="18" charset="0"/>
                      <a:cs typeface="Times New Roman" pitchFamily="18" charset="0"/>
                    </a:rPr>
                    <a:t>MoSur2-Flag</a:t>
                  </a:r>
                </a:p>
              </p:txBody>
            </p:sp>
            <p:sp>
              <p:nvSpPr>
                <p:cNvPr id="46" name="TextBox 45"/>
                <p:cNvSpPr txBox="1"/>
                <p:nvPr/>
              </p:nvSpPr>
              <p:spPr>
                <a:xfrm>
                  <a:off x="1743213" y="1160400"/>
                  <a:ext cx="307792" cy="47963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b="1" dirty="0">
                      <a:latin typeface="Times New Roman" pitchFamily="18" charset="0"/>
                      <a:cs typeface="Times New Roman" pitchFamily="18" charset="0"/>
                    </a:rPr>
                    <a:t>−</a:t>
                  </a:r>
                </a:p>
              </p:txBody>
            </p:sp>
            <p:sp>
              <p:nvSpPr>
                <p:cNvPr id="47" name="TextBox 46"/>
                <p:cNvSpPr txBox="1"/>
                <p:nvPr/>
              </p:nvSpPr>
              <p:spPr>
                <a:xfrm>
                  <a:off x="1750925" y="1366024"/>
                  <a:ext cx="536356" cy="47963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900" b="1" dirty="0">
                      <a:latin typeface="Times New Roman" pitchFamily="18" charset="0"/>
                      <a:cs typeface="Times New Roman" pitchFamily="18" charset="0"/>
                    </a:rPr>
                    <a:t>+</a:t>
                  </a:r>
                </a:p>
              </p:txBody>
            </p:sp>
            <p:sp>
              <p:nvSpPr>
                <p:cNvPr id="48" name="TextBox 47"/>
                <p:cNvSpPr txBox="1"/>
                <p:nvPr/>
              </p:nvSpPr>
              <p:spPr>
                <a:xfrm>
                  <a:off x="1730440" y="1688067"/>
                  <a:ext cx="536356" cy="47963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900" b="1" dirty="0">
                      <a:latin typeface="Times New Roman" pitchFamily="18" charset="0"/>
                      <a:cs typeface="Times New Roman" pitchFamily="18" charset="0"/>
                    </a:rPr>
                    <a:t>+</a:t>
                  </a:r>
                </a:p>
              </p:txBody>
            </p:sp>
            <p:sp>
              <p:nvSpPr>
                <p:cNvPr id="49" name="TextBox 48"/>
                <p:cNvSpPr txBox="1"/>
                <p:nvPr/>
              </p:nvSpPr>
              <p:spPr>
                <a:xfrm>
                  <a:off x="2133744" y="1409505"/>
                  <a:ext cx="307791" cy="47963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b="1" dirty="0">
                      <a:latin typeface="Times New Roman" pitchFamily="18" charset="0"/>
                      <a:cs typeface="Times New Roman" pitchFamily="18" charset="0"/>
                    </a:rPr>
                    <a:t>−</a:t>
                  </a:r>
                </a:p>
              </p:txBody>
            </p:sp>
            <p:sp>
              <p:nvSpPr>
                <p:cNvPr id="50" name="TextBox 49"/>
                <p:cNvSpPr txBox="1"/>
                <p:nvPr/>
              </p:nvSpPr>
              <p:spPr>
                <a:xfrm>
                  <a:off x="2097344" y="1162782"/>
                  <a:ext cx="536356" cy="47963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900" b="1" dirty="0">
                      <a:latin typeface="Times New Roman" pitchFamily="18" charset="0"/>
                      <a:cs typeface="Times New Roman" pitchFamily="18" charset="0"/>
                    </a:rPr>
                    <a:t>+</a:t>
                  </a:r>
                </a:p>
              </p:txBody>
            </p:sp>
            <p:sp>
              <p:nvSpPr>
                <p:cNvPr id="51" name="TextBox 50"/>
                <p:cNvSpPr txBox="1"/>
                <p:nvPr/>
              </p:nvSpPr>
              <p:spPr>
                <a:xfrm>
                  <a:off x="2133744" y="1666256"/>
                  <a:ext cx="536356" cy="47963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900" b="1" dirty="0">
                      <a:latin typeface="Times New Roman" pitchFamily="18" charset="0"/>
                      <a:cs typeface="Times New Roman" pitchFamily="18" charset="0"/>
                    </a:rPr>
                    <a:t>+</a:t>
                  </a:r>
                </a:p>
              </p:txBody>
            </p:sp>
            <p:sp>
              <p:nvSpPr>
                <p:cNvPr id="52" name="TextBox 51"/>
                <p:cNvSpPr txBox="1"/>
                <p:nvPr/>
              </p:nvSpPr>
              <p:spPr>
                <a:xfrm>
                  <a:off x="2670100" y="1084268"/>
                  <a:ext cx="307791" cy="47963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b="1" dirty="0">
                      <a:latin typeface="Times New Roman" pitchFamily="18" charset="0"/>
                      <a:cs typeface="Times New Roman" pitchFamily="18" charset="0"/>
                    </a:rPr>
                    <a:t>−</a:t>
                  </a:r>
                </a:p>
              </p:txBody>
            </p:sp>
            <p:sp>
              <p:nvSpPr>
                <p:cNvPr id="53" name="TextBox 52"/>
                <p:cNvSpPr txBox="1"/>
                <p:nvPr/>
              </p:nvSpPr>
              <p:spPr>
                <a:xfrm>
                  <a:off x="3184161" y="1429399"/>
                  <a:ext cx="307791" cy="47963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b="1" dirty="0">
                      <a:latin typeface="Times New Roman" pitchFamily="18" charset="0"/>
                      <a:cs typeface="Times New Roman" pitchFamily="18" charset="0"/>
                    </a:rPr>
                    <a:t>−</a:t>
                  </a:r>
                </a:p>
              </p:txBody>
            </p:sp>
            <p:sp>
              <p:nvSpPr>
                <p:cNvPr id="54" name="TextBox 53"/>
                <p:cNvSpPr txBox="1"/>
                <p:nvPr/>
              </p:nvSpPr>
              <p:spPr>
                <a:xfrm>
                  <a:off x="2633700" y="1332096"/>
                  <a:ext cx="536356" cy="47963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900" b="1" dirty="0">
                      <a:latin typeface="Times New Roman" pitchFamily="18" charset="0"/>
                      <a:cs typeface="Times New Roman" pitchFamily="18" charset="0"/>
                    </a:rPr>
                    <a:t>+</a:t>
                  </a:r>
                </a:p>
              </p:txBody>
            </p:sp>
            <p:sp>
              <p:nvSpPr>
                <p:cNvPr id="55" name="TextBox 54"/>
                <p:cNvSpPr txBox="1"/>
                <p:nvPr/>
              </p:nvSpPr>
              <p:spPr>
                <a:xfrm>
                  <a:off x="2713912" y="1675297"/>
                  <a:ext cx="375929" cy="50517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b="1" dirty="0">
                      <a:latin typeface="Times New Roman" pitchFamily="18" charset="0"/>
                      <a:cs typeface="Times New Roman" pitchFamily="18" charset="0"/>
                    </a:rPr>
                    <a:t>+</a:t>
                  </a:r>
                </a:p>
              </p:txBody>
            </p:sp>
            <p:sp>
              <p:nvSpPr>
                <p:cNvPr id="56" name="TextBox 55"/>
                <p:cNvSpPr txBox="1"/>
                <p:nvPr/>
              </p:nvSpPr>
              <p:spPr>
                <a:xfrm>
                  <a:off x="3148183" y="1659912"/>
                  <a:ext cx="536356" cy="47963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900" b="1" dirty="0">
                      <a:latin typeface="Times New Roman" pitchFamily="18" charset="0"/>
                      <a:cs typeface="Times New Roman" pitchFamily="18" charset="0"/>
                    </a:rPr>
                    <a:t>+</a:t>
                  </a:r>
                </a:p>
              </p:txBody>
            </p:sp>
            <p:sp>
              <p:nvSpPr>
                <p:cNvPr id="57" name="TextBox 56"/>
                <p:cNvSpPr txBox="1"/>
                <p:nvPr/>
              </p:nvSpPr>
              <p:spPr>
                <a:xfrm>
                  <a:off x="3148183" y="1156919"/>
                  <a:ext cx="536356" cy="47963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900" b="1" dirty="0">
                      <a:latin typeface="Times New Roman" pitchFamily="18" charset="0"/>
                      <a:cs typeface="Times New Roman" pitchFamily="18" charset="0"/>
                    </a:rPr>
                    <a:t>+</a:t>
                  </a:r>
                </a:p>
              </p:txBody>
            </p:sp>
            <p:sp>
              <p:nvSpPr>
                <p:cNvPr id="58" name="TextBox 57"/>
                <p:cNvSpPr txBox="1"/>
                <p:nvPr/>
              </p:nvSpPr>
              <p:spPr>
                <a:xfrm>
                  <a:off x="3727186" y="3630479"/>
                  <a:ext cx="848826" cy="47963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900" dirty="0">
                      <a:latin typeface="Times New Roman" pitchFamily="18" charset="0"/>
                      <a:cs typeface="Times New Roman" pitchFamily="18" charset="0"/>
                    </a:rPr>
                    <a:t>GFP</a:t>
                  </a:r>
                </a:p>
              </p:txBody>
            </p:sp>
            <p:sp>
              <p:nvSpPr>
                <p:cNvPr id="59" name="TextBox 58"/>
                <p:cNvSpPr txBox="1"/>
                <p:nvPr/>
              </p:nvSpPr>
              <p:spPr>
                <a:xfrm>
                  <a:off x="3765233" y="2725127"/>
                  <a:ext cx="1727870" cy="42919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900" dirty="0">
                      <a:latin typeface="Times New Roman" pitchFamily="18" charset="0"/>
                      <a:cs typeface="Times New Roman" pitchFamily="18" charset="0"/>
                    </a:rPr>
                    <a:t>MoSpt2-GFP</a:t>
                  </a:r>
                </a:p>
              </p:txBody>
            </p:sp>
            <p:sp>
              <p:nvSpPr>
                <p:cNvPr id="60" name="TextBox 59"/>
                <p:cNvSpPr txBox="1"/>
                <p:nvPr/>
              </p:nvSpPr>
              <p:spPr>
                <a:xfrm>
                  <a:off x="4156262" y="6847301"/>
                  <a:ext cx="1727870" cy="42919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900" dirty="0">
                      <a:latin typeface="Times New Roman" pitchFamily="18" charset="0"/>
                      <a:cs typeface="Times New Roman" pitchFamily="18" charset="0"/>
                    </a:rPr>
                    <a:t>MoSur2-Flag</a:t>
                  </a:r>
                </a:p>
              </p:txBody>
            </p:sp>
            <p:sp>
              <p:nvSpPr>
                <p:cNvPr id="61" name="TextBox 60"/>
                <p:cNvSpPr txBox="1"/>
                <p:nvPr/>
              </p:nvSpPr>
              <p:spPr>
                <a:xfrm>
                  <a:off x="124343" y="6818963"/>
                  <a:ext cx="1312385" cy="42919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900" dirty="0">
                      <a:latin typeface="Times New Roman" pitchFamily="18" charset="0"/>
                      <a:cs typeface="Times New Roman" pitchFamily="18" charset="0"/>
                    </a:rPr>
                    <a:t>26 KDa−</a:t>
                  </a:r>
                </a:p>
              </p:txBody>
            </p:sp>
            <p:sp>
              <p:nvSpPr>
                <p:cNvPr id="62" name="TextBox 61"/>
                <p:cNvSpPr txBox="1"/>
                <p:nvPr/>
              </p:nvSpPr>
              <p:spPr>
                <a:xfrm>
                  <a:off x="502022" y="2687137"/>
                  <a:ext cx="1250578" cy="50517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900" dirty="0">
                      <a:latin typeface="Times New Roman" pitchFamily="18" charset="0"/>
                      <a:cs typeface="Times New Roman" pitchFamily="18" charset="0"/>
                    </a:rPr>
                    <a:t>65KDa−</a:t>
                  </a:r>
                </a:p>
              </p:txBody>
            </p:sp>
            <p:sp>
              <p:nvSpPr>
                <p:cNvPr id="63" name="TextBox 62"/>
                <p:cNvSpPr txBox="1"/>
                <p:nvPr/>
              </p:nvSpPr>
              <p:spPr>
                <a:xfrm>
                  <a:off x="665353" y="3613145"/>
                  <a:ext cx="1312385" cy="42919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900" dirty="0">
                      <a:latin typeface="Times New Roman" pitchFamily="18" charset="0"/>
                      <a:cs typeface="Times New Roman" pitchFamily="18" charset="0"/>
                    </a:rPr>
                    <a:t>26 KDa−</a:t>
                  </a:r>
                </a:p>
              </p:txBody>
            </p:sp>
          </p:grpSp>
          <p:sp>
            <p:nvSpPr>
              <p:cNvPr id="41" name="TextBox 40"/>
              <p:cNvSpPr txBox="1"/>
              <p:nvPr/>
            </p:nvSpPr>
            <p:spPr>
              <a:xfrm>
                <a:off x="4546541" y="1419920"/>
                <a:ext cx="1727870" cy="4291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900" dirty="0">
                    <a:latin typeface="Times New Roman" pitchFamily="18" charset="0"/>
                    <a:cs typeface="Times New Roman" pitchFamily="18" charset="0"/>
                  </a:rPr>
                  <a:t>MoSpt2-GFP</a:t>
                </a:r>
              </a:p>
            </p:txBody>
          </p:sp>
        </p:grpSp>
        <p:pic>
          <p:nvPicPr>
            <p:cNvPr id="68" name="Picture 3" descr="D:\0-Mega uploaded\Research work\SUR_MGG_06250\Chapter 1\WB SUPP\FLAG-L3-L2-DEC 20241206_132237_Ch_Chemi+Marker.jp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02"/>
            <a:stretch/>
          </p:blipFill>
          <p:spPr bwMode="auto">
            <a:xfrm>
              <a:off x="6463581" y="3428910"/>
              <a:ext cx="1113312" cy="18256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D:\0-Mega uploaded\Research work\SUR_MGG_06250\Chapter 1\WB SUPP\GFP-TEST L3-S6-20241211_132714_Ch_Chemi+Marker.jp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59527" y="1529928"/>
              <a:ext cx="900113" cy="17541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3" name="TextBox 72"/>
          <p:cNvSpPr txBox="1"/>
          <p:nvPr/>
        </p:nvSpPr>
        <p:spPr>
          <a:xfrm>
            <a:off x="513933" y="470575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Times New Roman" pitchFamily="18" charset="0"/>
                <a:cs typeface="Times New Roman" pitchFamily="18" charset="0"/>
              </a:rPr>
              <a:t>a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5549953" y="710246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Times New Roman" pitchFamily="18" charset="0"/>
                <a:cs typeface="Times New Roman" pitchFamily="18" charset="0"/>
              </a:rPr>
              <a:t>b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3311680" y="0"/>
            <a:ext cx="9167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Figure 2</a:t>
            </a:r>
          </a:p>
        </p:txBody>
      </p:sp>
    </p:spTree>
    <p:extLst>
      <p:ext uri="{BB962C8B-B14F-4D97-AF65-F5344CB8AC3E}">
        <p14:creationId xmlns:p14="http://schemas.microsoft.com/office/powerpoint/2010/main" val="21229401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723005" y="935631"/>
            <a:ext cx="3912839" cy="4757355"/>
            <a:chOff x="914400" y="512219"/>
            <a:chExt cx="3912839" cy="4757355"/>
          </a:xfrm>
        </p:grpSpPr>
        <p:grpSp>
          <p:nvGrpSpPr>
            <p:cNvPr id="9" name="Group 8"/>
            <p:cNvGrpSpPr/>
            <p:nvPr/>
          </p:nvGrpSpPr>
          <p:grpSpPr>
            <a:xfrm>
              <a:off x="914400" y="512219"/>
              <a:ext cx="3912839" cy="3872082"/>
              <a:chOff x="470259" y="984828"/>
              <a:chExt cx="4423687" cy="3156719"/>
            </a:xfrm>
          </p:grpSpPr>
          <p:sp>
            <p:nvSpPr>
              <p:cNvPr id="10" name="TextBox 9"/>
              <p:cNvSpPr txBox="1"/>
              <p:nvPr/>
            </p:nvSpPr>
            <p:spPr>
              <a:xfrm>
                <a:off x="470259" y="1434291"/>
                <a:ext cx="1485480" cy="2718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900" dirty="0">
                    <a:latin typeface="Times New Roman" pitchFamily="18" charset="0"/>
                    <a:cs typeface="Times New Roman" pitchFamily="18" charset="0"/>
                  </a:rPr>
                  <a:t>MoTsc10-GST</a:t>
                </a:r>
              </a:p>
            </p:txBody>
          </p:sp>
          <p:grpSp>
            <p:nvGrpSpPr>
              <p:cNvPr id="11" name="Group 10"/>
              <p:cNvGrpSpPr/>
              <p:nvPr/>
            </p:nvGrpSpPr>
            <p:grpSpPr>
              <a:xfrm>
                <a:off x="623827" y="984828"/>
                <a:ext cx="4270119" cy="3156719"/>
                <a:chOff x="623827" y="984828"/>
                <a:chExt cx="4270119" cy="3156719"/>
              </a:xfrm>
            </p:grpSpPr>
            <p:grpSp>
              <p:nvGrpSpPr>
                <p:cNvPr id="12" name="Group 11"/>
                <p:cNvGrpSpPr/>
                <p:nvPr/>
              </p:nvGrpSpPr>
              <p:grpSpPr>
                <a:xfrm>
                  <a:off x="2517703" y="986838"/>
                  <a:ext cx="945022" cy="280683"/>
                  <a:chOff x="2517703" y="986838"/>
                  <a:chExt cx="945022" cy="280683"/>
                </a:xfrm>
              </p:grpSpPr>
              <p:sp>
                <p:nvSpPr>
                  <p:cNvPr id="36" name="TextBox 35"/>
                  <p:cNvSpPr txBox="1"/>
                  <p:nvPr/>
                </p:nvSpPr>
                <p:spPr>
                  <a:xfrm>
                    <a:off x="2517703" y="986838"/>
                    <a:ext cx="815082" cy="27187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900" dirty="0">
                        <a:latin typeface="Times New Roman" pitchFamily="18" charset="0"/>
                        <a:cs typeface="Times New Roman" pitchFamily="18" charset="0"/>
                      </a:rPr>
                      <a:t>Output</a:t>
                    </a:r>
                  </a:p>
                </p:txBody>
              </p:sp>
              <p:cxnSp>
                <p:nvCxnSpPr>
                  <p:cNvPr id="37" name="Straight Connector 36"/>
                  <p:cNvCxnSpPr/>
                  <p:nvPr/>
                </p:nvCxnSpPr>
                <p:spPr>
                  <a:xfrm flipV="1">
                    <a:off x="2654160" y="1256701"/>
                    <a:ext cx="808565" cy="1082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3" name="Group 12"/>
                <p:cNvGrpSpPr/>
                <p:nvPr/>
              </p:nvGrpSpPr>
              <p:grpSpPr>
                <a:xfrm>
                  <a:off x="1765713" y="984828"/>
                  <a:ext cx="690957" cy="271872"/>
                  <a:chOff x="1765713" y="984828"/>
                  <a:chExt cx="690957" cy="271872"/>
                </a:xfrm>
              </p:grpSpPr>
              <p:sp>
                <p:nvSpPr>
                  <p:cNvPr id="34" name="TextBox 33"/>
                  <p:cNvSpPr txBox="1"/>
                  <p:nvPr/>
                </p:nvSpPr>
                <p:spPr>
                  <a:xfrm>
                    <a:off x="1765713" y="984828"/>
                    <a:ext cx="690957" cy="27187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900" dirty="0">
                        <a:latin typeface="Times New Roman" pitchFamily="18" charset="0"/>
                        <a:cs typeface="Times New Roman" pitchFamily="18" charset="0"/>
                      </a:rPr>
                      <a:t>Input</a:t>
                    </a:r>
                  </a:p>
                </p:txBody>
              </p:sp>
              <p:cxnSp>
                <p:nvCxnSpPr>
                  <p:cNvPr id="35" name="Straight Connector 34"/>
                  <p:cNvCxnSpPr/>
                  <p:nvPr/>
                </p:nvCxnSpPr>
                <p:spPr>
                  <a:xfrm>
                    <a:off x="1765714" y="1256700"/>
                    <a:ext cx="598487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4" name="TextBox 13"/>
                <p:cNvSpPr txBox="1"/>
                <p:nvPr/>
              </p:nvSpPr>
              <p:spPr>
                <a:xfrm>
                  <a:off x="1123183" y="1234766"/>
                  <a:ext cx="649582" cy="27187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900" dirty="0">
                      <a:latin typeface="Times New Roman" pitchFamily="18" charset="0"/>
                      <a:cs typeface="Times New Roman" pitchFamily="18" charset="0"/>
                    </a:rPr>
                    <a:t>GST</a:t>
                  </a:r>
                </a:p>
              </p:txBody>
            </p:sp>
            <p:sp>
              <p:nvSpPr>
                <p:cNvPr id="15" name="TextBox 14"/>
                <p:cNvSpPr txBox="1"/>
                <p:nvPr/>
              </p:nvSpPr>
              <p:spPr>
                <a:xfrm>
                  <a:off x="623827" y="1734047"/>
                  <a:ext cx="1228828" cy="27187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900" dirty="0">
                      <a:latin typeface="Times New Roman" pitchFamily="18" charset="0"/>
                      <a:cs typeface="Times New Roman" pitchFamily="18" charset="0"/>
                    </a:rPr>
                    <a:t>MoSur2-His</a:t>
                  </a:r>
                </a:p>
              </p:txBody>
            </p:sp>
            <p:sp>
              <p:nvSpPr>
                <p:cNvPr id="16" name="TextBox 15"/>
                <p:cNvSpPr txBox="1"/>
                <p:nvPr/>
              </p:nvSpPr>
              <p:spPr>
                <a:xfrm>
                  <a:off x="1743213" y="1202340"/>
                  <a:ext cx="307791" cy="27187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b="1" dirty="0">
                      <a:latin typeface="Times New Roman" pitchFamily="18" charset="0"/>
                      <a:cs typeface="Times New Roman" pitchFamily="18" charset="0"/>
                    </a:rPr>
                    <a:t>−</a:t>
                  </a:r>
                </a:p>
              </p:txBody>
            </p:sp>
            <p:sp>
              <p:nvSpPr>
                <p:cNvPr id="17" name="TextBox 16"/>
                <p:cNvSpPr txBox="1"/>
                <p:nvPr/>
              </p:nvSpPr>
              <p:spPr>
                <a:xfrm>
                  <a:off x="1750922" y="1407967"/>
                  <a:ext cx="403922" cy="27187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900" b="1" dirty="0">
                      <a:latin typeface="Times New Roman" pitchFamily="18" charset="0"/>
                      <a:cs typeface="Times New Roman" pitchFamily="18" charset="0"/>
                    </a:rPr>
                    <a:t>+</a:t>
                  </a:r>
                </a:p>
              </p:txBody>
            </p:sp>
            <p:sp>
              <p:nvSpPr>
                <p:cNvPr id="18" name="TextBox 17"/>
                <p:cNvSpPr txBox="1"/>
                <p:nvPr/>
              </p:nvSpPr>
              <p:spPr>
                <a:xfrm>
                  <a:off x="1730437" y="1730010"/>
                  <a:ext cx="403922" cy="27187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900" b="1" dirty="0">
                      <a:latin typeface="Times New Roman" pitchFamily="18" charset="0"/>
                      <a:cs typeface="Times New Roman" pitchFamily="18" charset="0"/>
                    </a:rPr>
                    <a:t>+</a:t>
                  </a:r>
                </a:p>
              </p:txBody>
            </p:sp>
            <p:sp>
              <p:nvSpPr>
                <p:cNvPr id="19" name="TextBox 18"/>
                <p:cNvSpPr txBox="1"/>
                <p:nvPr/>
              </p:nvSpPr>
              <p:spPr>
                <a:xfrm>
                  <a:off x="2089711" y="1443278"/>
                  <a:ext cx="307791" cy="27187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b="1" dirty="0">
                      <a:latin typeface="Times New Roman" pitchFamily="18" charset="0"/>
                      <a:cs typeface="Times New Roman" pitchFamily="18" charset="0"/>
                    </a:rPr>
                    <a:t>−</a:t>
                  </a:r>
                </a:p>
              </p:txBody>
            </p:sp>
            <p:sp>
              <p:nvSpPr>
                <p:cNvPr id="20" name="TextBox 19"/>
                <p:cNvSpPr txBox="1"/>
                <p:nvPr/>
              </p:nvSpPr>
              <p:spPr>
                <a:xfrm>
                  <a:off x="2117912" y="1202340"/>
                  <a:ext cx="403922" cy="27187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900" b="1" dirty="0">
                      <a:latin typeface="Times New Roman" pitchFamily="18" charset="0"/>
                      <a:cs typeface="Times New Roman" pitchFamily="18" charset="0"/>
                    </a:rPr>
                    <a:t>+</a:t>
                  </a:r>
                </a:p>
              </p:txBody>
            </p:sp>
            <p:sp>
              <p:nvSpPr>
                <p:cNvPr id="21" name="TextBox 20"/>
                <p:cNvSpPr txBox="1"/>
                <p:nvPr/>
              </p:nvSpPr>
              <p:spPr>
                <a:xfrm>
                  <a:off x="2097344" y="1716483"/>
                  <a:ext cx="403922" cy="27187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900" b="1" dirty="0">
                      <a:latin typeface="Times New Roman" pitchFamily="18" charset="0"/>
                      <a:cs typeface="Times New Roman" pitchFamily="18" charset="0"/>
                    </a:rPr>
                    <a:t>+</a:t>
                  </a:r>
                </a:p>
              </p:txBody>
            </p:sp>
            <p:sp>
              <p:nvSpPr>
                <p:cNvPr id="22" name="TextBox 21"/>
                <p:cNvSpPr txBox="1"/>
                <p:nvPr/>
              </p:nvSpPr>
              <p:spPr>
                <a:xfrm>
                  <a:off x="2556159" y="1202340"/>
                  <a:ext cx="307791" cy="27187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b="1" dirty="0">
                      <a:latin typeface="Times New Roman" pitchFamily="18" charset="0"/>
                      <a:cs typeface="Times New Roman" pitchFamily="18" charset="0"/>
                    </a:rPr>
                    <a:t>−</a:t>
                  </a:r>
                </a:p>
              </p:txBody>
            </p:sp>
            <p:sp>
              <p:nvSpPr>
                <p:cNvPr id="23" name="TextBox 22"/>
                <p:cNvSpPr txBox="1"/>
                <p:nvPr/>
              </p:nvSpPr>
              <p:spPr>
                <a:xfrm>
                  <a:off x="2947877" y="1426219"/>
                  <a:ext cx="307791" cy="27187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b="1" dirty="0">
                      <a:latin typeface="Times New Roman" pitchFamily="18" charset="0"/>
                      <a:cs typeface="Times New Roman" pitchFamily="18" charset="0"/>
                    </a:rPr>
                    <a:t>−</a:t>
                  </a:r>
                </a:p>
              </p:txBody>
            </p:sp>
            <p:sp>
              <p:nvSpPr>
                <p:cNvPr id="24" name="TextBox 23"/>
                <p:cNvSpPr txBox="1"/>
                <p:nvPr/>
              </p:nvSpPr>
              <p:spPr>
                <a:xfrm>
                  <a:off x="2543955" y="1414884"/>
                  <a:ext cx="403922" cy="27187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900" b="1" dirty="0">
                      <a:latin typeface="Times New Roman" pitchFamily="18" charset="0"/>
                      <a:cs typeface="Times New Roman" pitchFamily="18" charset="0"/>
                    </a:rPr>
                    <a:t>+</a:t>
                  </a:r>
                </a:p>
              </p:txBody>
            </p:sp>
            <p:sp>
              <p:nvSpPr>
                <p:cNvPr id="25" name="TextBox 24"/>
                <p:cNvSpPr txBox="1"/>
                <p:nvPr/>
              </p:nvSpPr>
              <p:spPr>
                <a:xfrm>
                  <a:off x="2551389" y="1710907"/>
                  <a:ext cx="403922" cy="27187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900" b="1" dirty="0">
                      <a:latin typeface="Times New Roman" pitchFamily="18" charset="0"/>
                      <a:cs typeface="Times New Roman" pitchFamily="18" charset="0"/>
                    </a:rPr>
                    <a:t>+</a:t>
                  </a:r>
                </a:p>
              </p:txBody>
            </p:sp>
            <p:sp>
              <p:nvSpPr>
                <p:cNvPr id="26" name="TextBox 25"/>
                <p:cNvSpPr txBox="1"/>
                <p:nvPr/>
              </p:nvSpPr>
              <p:spPr>
                <a:xfrm>
                  <a:off x="2947877" y="1699940"/>
                  <a:ext cx="403922" cy="27187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900" b="1" dirty="0">
                      <a:latin typeface="Times New Roman" pitchFamily="18" charset="0"/>
                      <a:cs typeface="Times New Roman" pitchFamily="18" charset="0"/>
                    </a:rPr>
                    <a:t>+</a:t>
                  </a:r>
                </a:p>
              </p:txBody>
            </p:sp>
            <p:sp>
              <p:nvSpPr>
                <p:cNvPr id="27" name="TextBox 26"/>
                <p:cNvSpPr txBox="1"/>
                <p:nvPr/>
              </p:nvSpPr>
              <p:spPr>
                <a:xfrm>
                  <a:off x="2947877" y="1256700"/>
                  <a:ext cx="403922" cy="27187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900" b="1" dirty="0">
                      <a:latin typeface="Times New Roman" pitchFamily="18" charset="0"/>
                      <a:cs typeface="Times New Roman" pitchFamily="18" charset="0"/>
                    </a:rPr>
                    <a:t>+</a:t>
                  </a:r>
                </a:p>
              </p:txBody>
            </p:sp>
            <p:sp>
              <p:nvSpPr>
                <p:cNvPr id="28" name="TextBox 27"/>
                <p:cNvSpPr txBox="1"/>
                <p:nvPr/>
              </p:nvSpPr>
              <p:spPr>
                <a:xfrm>
                  <a:off x="3462723" y="2858295"/>
                  <a:ext cx="649582" cy="27187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900" dirty="0">
                      <a:latin typeface="Times New Roman" pitchFamily="18" charset="0"/>
                      <a:cs typeface="Times New Roman" pitchFamily="18" charset="0"/>
                    </a:rPr>
                    <a:t>GST</a:t>
                  </a:r>
                </a:p>
              </p:txBody>
            </p:sp>
            <p:sp>
              <p:nvSpPr>
                <p:cNvPr id="29" name="TextBox 28"/>
                <p:cNvSpPr txBox="1"/>
                <p:nvPr/>
              </p:nvSpPr>
              <p:spPr>
                <a:xfrm>
                  <a:off x="3468588" y="2355683"/>
                  <a:ext cx="1425358" cy="27187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900" dirty="0">
                      <a:latin typeface="Times New Roman" pitchFamily="18" charset="0"/>
                      <a:cs typeface="Times New Roman" pitchFamily="18" charset="0"/>
                    </a:rPr>
                    <a:t>MoTsc10-GST</a:t>
                  </a:r>
                </a:p>
              </p:txBody>
            </p:sp>
            <p:sp>
              <p:nvSpPr>
                <p:cNvPr id="30" name="TextBox 29"/>
                <p:cNvSpPr txBox="1"/>
                <p:nvPr/>
              </p:nvSpPr>
              <p:spPr>
                <a:xfrm>
                  <a:off x="3435140" y="3869675"/>
                  <a:ext cx="1228828" cy="27187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900" dirty="0">
                      <a:latin typeface="Times New Roman" pitchFamily="18" charset="0"/>
                      <a:cs typeface="Times New Roman" pitchFamily="18" charset="0"/>
                    </a:rPr>
                    <a:t>MoSur2-His</a:t>
                  </a:r>
                </a:p>
              </p:txBody>
            </p:sp>
            <p:sp>
              <p:nvSpPr>
                <p:cNvPr id="31" name="TextBox 30"/>
                <p:cNvSpPr txBox="1"/>
                <p:nvPr/>
              </p:nvSpPr>
              <p:spPr>
                <a:xfrm>
                  <a:off x="854504" y="3932204"/>
                  <a:ext cx="911210" cy="1881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dirty="0">
                      <a:latin typeface="Times New Roman" pitchFamily="18" charset="0"/>
                      <a:cs typeface="Times New Roman" pitchFamily="18" charset="0"/>
                    </a:rPr>
                    <a:t>47 KDa−</a:t>
                  </a:r>
                </a:p>
              </p:txBody>
            </p:sp>
            <p:sp>
              <p:nvSpPr>
                <p:cNvPr id="32" name="TextBox 31"/>
                <p:cNvSpPr txBox="1"/>
                <p:nvPr/>
              </p:nvSpPr>
              <p:spPr>
                <a:xfrm>
                  <a:off x="953805" y="2382903"/>
                  <a:ext cx="988338" cy="27187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900" dirty="0">
                      <a:latin typeface="Times New Roman" pitchFamily="18" charset="0"/>
                      <a:cs typeface="Times New Roman" pitchFamily="18" charset="0"/>
                    </a:rPr>
                    <a:t>47 KDa−</a:t>
                  </a:r>
                </a:p>
              </p:txBody>
            </p:sp>
            <p:sp>
              <p:nvSpPr>
                <p:cNvPr id="33" name="TextBox 32"/>
                <p:cNvSpPr txBox="1"/>
                <p:nvPr/>
              </p:nvSpPr>
              <p:spPr>
                <a:xfrm>
                  <a:off x="915376" y="2898767"/>
                  <a:ext cx="1151252" cy="27187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dirty="0">
                      <a:latin typeface="Times New Roman" pitchFamily="18" charset="0"/>
                      <a:cs typeface="Times New Roman" pitchFamily="18" charset="0"/>
                    </a:rPr>
                    <a:t>26 KDa−</a:t>
                  </a:r>
                </a:p>
              </p:txBody>
            </p:sp>
          </p:grpSp>
        </p:grpSp>
        <p:pic>
          <p:nvPicPr>
            <p:cNvPr id="1027" name="Picture 3" descr="D:\0-Mega uploaded\Research work\SUR_MGG_06250\Chapter 1\WB-SUPP\GST-L2-D+L3-FULL 20241011_195727_Ch_Chemi+Marker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78918" y="1638214"/>
              <a:ext cx="1757978" cy="177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D:\0-Mega uploaded\Research work\SUR_MGG_06250\Chapter 1\WB-SUPP\HIS-L2-L3-NOV 20241122_122350_Ch_Chemi+Marker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731" r="19726"/>
            <a:stretch/>
          </p:blipFill>
          <p:spPr bwMode="auto">
            <a:xfrm>
              <a:off x="1910579" y="3447123"/>
              <a:ext cx="800287" cy="18224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9" name="Picture 5" descr="D:\0-Mega uploaded\Research work\SUR_MGG_06250\Chapter 1\WB-SUPP\His-control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61105" y="3651018"/>
              <a:ext cx="663575" cy="15945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7" name="TextBox 76"/>
          <p:cNvSpPr txBox="1"/>
          <p:nvPr/>
        </p:nvSpPr>
        <p:spPr>
          <a:xfrm>
            <a:off x="753929" y="568702"/>
            <a:ext cx="2535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Times New Roman" pitchFamily="18" charset="0"/>
                <a:cs typeface="Times New Roman" pitchFamily="18" charset="0"/>
              </a:rPr>
              <a:t>e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5075131" y="637704"/>
            <a:ext cx="2359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Times New Roman" pitchFamily="18" charset="0"/>
                <a:cs typeface="Times New Roman" pitchFamily="18" charset="0"/>
              </a:rPr>
              <a:t>f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3311680" y="0"/>
            <a:ext cx="9167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Figure 2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4979974" y="776203"/>
            <a:ext cx="3389511" cy="4753769"/>
            <a:chOff x="4916288" y="801906"/>
            <a:chExt cx="3389511" cy="4753769"/>
          </a:xfrm>
        </p:grpSpPr>
        <p:pic>
          <p:nvPicPr>
            <p:cNvPr id="1026" name="Picture 2" descr="D:\0-Mega uploaded\Research work\SUR_MGG_06250\Chapter 1\WB-SUPP\GST-L3-S6(NOV 20241121_194132_Ch_Chemi+Marker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96561" y="2074868"/>
              <a:ext cx="1376363" cy="15700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5" name="Group 44"/>
            <p:cNvGrpSpPr/>
            <p:nvPr/>
          </p:nvGrpSpPr>
          <p:grpSpPr>
            <a:xfrm>
              <a:off x="4916288" y="801906"/>
              <a:ext cx="3389511" cy="3769325"/>
              <a:chOff x="4630828" y="762000"/>
              <a:chExt cx="4386271" cy="3693792"/>
            </a:xfrm>
          </p:grpSpPr>
          <p:grpSp>
            <p:nvGrpSpPr>
              <p:cNvPr id="49" name="Group 48"/>
              <p:cNvGrpSpPr/>
              <p:nvPr/>
            </p:nvGrpSpPr>
            <p:grpSpPr>
              <a:xfrm>
                <a:off x="4697992" y="762000"/>
                <a:ext cx="4319107" cy="3693792"/>
                <a:chOff x="505974" y="743415"/>
                <a:chExt cx="4319107" cy="3693792"/>
              </a:xfrm>
            </p:grpSpPr>
            <p:grpSp>
              <p:nvGrpSpPr>
                <p:cNvPr id="51" name="Group 50"/>
                <p:cNvGrpSpPr/>
                <p:nvPr/>
              </p:nvGrpSpPr>
              <p:grpSpPr>
                <a:xfrm>
                  <a:off x="2461563" y="762000"/>
                  <a:ext cx="903314" cy="407815"/>
                  <a:chOff x="2461563" y="762000"/>
                  <a:chExt cx="903314" cy="407815"/>
                </a:xfrm>
              </p:grpSpPr>
              <p:sp>
                <p:nvSpPr>
                  <p:cNvPr id="75" name="TextBox 74"/>
                  <p:cNvSpPr txBox="1"/>
                  <p:nvPr/>
                </p:nvSpPr>
                <p:spPr>
                  <a:xfrm>
                    <a:off x="2461563" y="762000"/>
                    <a:ext cx="903314" cy="40781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900" dirty="0">
                        <a:latin typeface="Times New Roman" pitchFamily="18" charset="0"/>
                        <a:cs typeface="Times New Roman" pitchFamily="18" charset="0"/>
                      </a:rPr>
                      <a:t>Output</a:t>
                    </a:r>
                  </a:p>
                </p:txBody>
              </p:sp>
              <p:cxnSp>
                <p:nvCxnSpPr>
                  <p:cNvPr id="76" name="Straight Connector 75"/>
                  <p:cNvCxnSpPr/>
                  <p:nvPr/>
                </p:nvCxnSpPr>
                <p:spPr>
                  <a:xfrm>
                    <a:off x="2514600" y="1131332"/>
                    <a:ext cx="684756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52" name="Group 51"/>
                <p:cNvGrpSpPr/>
                <p:nvPr/>
              </p:nvGrpSpPr>
              <p:grpSpPr>
                <a:xfrm>
                  <a:off x="1752599" y="743415"/>
                  <a:ext cx="765752" cy="407816"/>
                  <a:chOff x="1752599" y="743415"/>
                  <a:chExt cx="765752" cy="407816"/>
                </a:xfrm>
              </p:grpSpPr>
              <p:sp>
                <p:nvSpPr>
                  <p:cNvPr id="73" name="TextBox 72"/>
                  <p:cNvSpPr txBox="1"/>
                  <p:nvPr/>
                </p:nvSpPr>
                <p:spPr>
                  <a:xfrm>
                    <a:off x="1752599" y="743415"/>
                    <a:ext cx="765752" cy="40781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900" dirty="0">
                        <a:latin typeface="Times New Roman" pitchFamily="18" charset="0"/>
                        <a:cs typeface="Times New Roman" pitchFamily="18" charset="0"/>
                      </a:rPr>
                      <a:t>Input</a:t>
                    </a:r>
                  </a:p>
                </p:txBody>
              </p:sp>
              <p:cxnSp>
                <p:nvCxnSpPr>
                  <p:cNvPr id="74" name="Straight Connector 73"/>
                  <p:cNvCxnSpPr/>
                  <p:nvPr/>
                </p:nvCxnSpPr>
                <p:spPr>
                  <a:xfrm>
                    <a:off x="1752600" y="1131332"/>
                    <a:ext cx="598487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53" name="TextBox 52"/>
                <p:cNvSpPr txBox="1"/>
                <p:nvPr/>
              </p:nvSpPr>
              <p:spPr>
                <a:xfrm>
                  <a:off x="876887" y="1112748"/>
                  <a:ext cx="719899" cy="40781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900" dirty="0">
                      <a:latin typeface="Times New Roman" pitchFamily="18" charset="0"/>
                      <a:cs typeface="Times New Roman" pitchFamily="18" charset="0"/>
                    </a:rPr>
                    <a:t>GST</a:t>
                  </a:r>
                </a:p>
              </p:txBody>
            </p:sp>
            <p:sp>
              <p:nvSpPr>
                <p:cNvPr id="54" name="TextBox 53"/>
                <p:cNvSpPr txBox="1"/>
                <p:nvPr/>
              </p:nvSpPr>
              <p:spPr>
                <a:xfrm>
                  <a:off x="505974" y="1717098"/>
                  <a:ext cx="1361849" cy="37431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900" dirty="0">
                      <a:latin typeface="Times New Roman" pitchFamily="18" charset="0"/>
                      <a:cs typeface="Times New Roman" pitchFamily="18" charset="0"/>
                    </a:rPr>
                    <a:t>MoSur2-His</a:t>
                  </a:r>
                </a:p>
              </p:txBody>
            </p:sp>
            <p:sp>
              <p:nvSpPr>
                <p:cNvPr id="55" name="TextBox 54"/>
                <p:cNvSpPr txBox="1"/>
                <p:nvPr/>
              </p:nvSpPr>
              <p:spPr>
                <a:xfrm>
                  <a:off x="1743214" y="1160398"/>
                  <a:ext cx="307792" cy="40781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b="1" dirty="0">
                      <a:latin typeface="Times New Roman" pitchFamily="18" charset="0"/>
                      <a:cs typeface="Times New Roman" pitchFamily="18" charset="0"/>
                    </a:rPr>
                    <a:t>−</a:t>
                  </a:r>
                </a:p>
              </p:txBody>
            </p:sp>
            <p:sp>
              <p:nvSpPr>
                <p:cNvPr id="56" name="TextBox 55"/>
                <p:cNvSpPr txBox="1"/>
                <p:nvPr/>
              </p:nvSpPr>
              <p:spPr>
                <a:xfrm>
                  <a:off x="1750923" y="1366025"/>
                  <a:ext cx="447646" cy="40781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900" b="1" dirty="0">
                      <a:latin typeface="Times New Roman" pitchFamily="18" charset="0"/>
                      <a:cs typeface="Times New Roman" pitchFamily="18" charset="0"/>
                    </a:rPr>
                    <a:t>+</a:t>
                  </a:r>
                </a:p>
              </p:txBody>
            </p:sp>
            <p:sp>
              <p:nvSpPr>
                <p:cNvPr id="57" name="TextBox 56"/>
                <p:cNvSpPr txBox="1"/>
                <p:nvPr/>
              </p:nvSpPr>
              <p:spPr>
                <a:xfrm>
                  <a:off x="1730438" y="1688068"/>
                  <a:ext cx="447646" cy="40781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900" b="1" dirty="0">
                      <a:latin typeface="Times New Roman" pitchFamily="18" charset="0"/>
                      <a:cs typeface="Times New Roman" pitchFamily="18" charset="0"/>
                    </a:rPr>
                    <a:t>+</a:t>
                  </a:r>
                </a:p>
              </p:txBody>
            </p:sp>
            <p:sp>
              <p:nvSpPr>
                <p:cNvPr id="58" name="TextBox 57"/>
                <p:cNvSpPr txBox="1"/>
                <p:nvPr/>
              </p:nvSpPr>
              <p:spPr>
                <a:xfrm>
                  <a:off x="2089710" y="1401334"/>
                  <a:ext cx="307792" cy="40781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b="1" dirty="0">
                      <a:latin typeface="Times New Roman" pitchFamily="18" charset="0"/>
                      <a:cs typeface="Times New Roman" pitchFamily="18" charset="0"/>
                    </a:rPr>
                    <a:t>−</a:t>
                  </a:r>
                </a:p>
              </p:txBody>
            </p:sp>
            <p:sp>
              <p:nvSpPr>
                <p:cNvPr id="59" name="TextBox 58"/>
                <p:cNvSpPr txBox="1"/>
                <p:nvPr/>
              </p:nvSpPr>
              <p:spPr>
                <a:xfrm>
                  <a:off x="2069941" y="1160398"/>
                  <a:ext cx="447646" cy="4078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900" b="1" dirty="0">
                      <a:latin typeface="Times New Roman" pitchFamily="18" charset="0"/>
                      <a:cs typeface="Times New Roman" pitchFamily="18" charset="0"/>
                    </a:rPr>
                    <a:t>+</a:t>
                  </a:r>
                </a:p>
              </p:txBody>
            </p:sp>
            <p:sp>
              <p:nvSpPr>
                <p:cNvPr id="60" name="TextBox 59"/>
                <p:cNvSpPr txBox="1"/>
                <p:nvPr/>
              </p:nvSpPr>
              <p:spPr>
                <a:xfrm>
                  <a:off x="2097344" y="1674542"/>
                  <a:ext cx="447646" cy="40781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900" b="1" dirty="0">
                      <a:latin typeface="Times New Roman" pitchFamily="18" charset="0"/>
                      <a:cs typeface="Times New Roman" pitchFamily="18" charset="0"/>
                    </a:rPr>
                    <a:t>+</a:t>
                  </a:r>
                </a:p>
              </p:txBody>
            </p:sp>
            <p:sp>
              <p:nvSpPr>
                <p:cNvPr id="61" name="TextBox 60"/>
                <p:cNvSpPr txBox="1"/>
                <p:nvPr/>
              </p:nvSpPr>
              <p:spPr>
                <a:xfrm>
                  <a:off x="2491273" y="1179280"/>
                  <a:ext cx="313342" cy="39319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b="1" dirty="0">
                      <a:latin typeface="Times New Roman" pitchFamily="18" charset="0"/>
                      <a:cs typeface="Times New Roman" pitchFamily="18" charset="0"/>
                    </a:rPr>
                    <a:t>−</a:t>
                  </a:r>
                </a:p>
              </p:txBody>
            </p:sp>
            <p:sp>
              <p:nvSpPr>
                <p:cNvPr id="62" name="TextBox 61"/>
                <p:cNvSpPr txBox="1"/>
                <p:nvPr/>
              </p:nvSpPr>
              <p:spPr>
                <a:xfrm>
                  <a:off x="2856977" y="1424499"/>
                  <a:ext cx="332035" cy="39319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b="1" dirty="0">
                      <a:latin typeface="Times New Roman" pitchFamily="18" charset="0"/>
                      <a:cs typeface="Times New Roman" pitchFamily="18" charset="0"/>
                    </a:rPr>
                    <a:t>−</a:t>
                  </a:r>
                </a:p>
              </p:txBody>
            </p:sp>
            <p:sp>
              <p:nvSpPr>
                <p:cNvPr id="63" name="TextBox 62"/>
                <p:cNvSpPr txBox="1"/>
                <p:nvPr/>
              </p:nvSpPr>
              <p:spPr>
                <a:xfrm>
                  <a:off x="2479069" y="1391823"/>
                  <a:ext cx="455717" cy="39319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b="1" dirty="0">
                      <a:latin typeface="Times New Roman" pitchFamily="18" charset="0"/>
                      <a:cs typeface="Times New Roman" pitchFamily="18" charset="0"/>
                    </a:rPr>
                    <a:t>+</a:t>
                  </a:r>
                </a:p>
              </p:txBody>
            </p:sp>
            <p:sp>
              <p:nvSpPr>
                <p:cNvPr id="64" name="TextBox 63"/>
                <p:cNvSpPr txBox="1"/>
                <p:nvPr/>
              </p:nvSpPr>
              <p:spPr>
                <a:xfrm>
                  <a:off x="2486503" y="1687849"/>
                  <a:ext cx="455717" cy="39319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b="1" dirty="0">
                      <a:latin typeface="Times New Roman" pitchFamily="18" charset="0"/>
                      <a:cs typeface="Times New Roman" pitchFamily="18" charset="0"/>
                    </a:rPr>
                    <a:t>+</a:t>
                  </a:r>
                </a:p>
              </p:txBody>
            </p:sp>
            <p:sp>
              <p:nvSpPr>
                <p:cNvPr id="65" name="TextBox 64"/>
                <p:cNvSpPr txBox="1"/>
                <p:nvPr/>
              </p:nvSpPr>
              <p:spPr>
                <a:xfrm>
                  <a:off x="2856977" y="1698220"/>
                  <a:ext cx="482905" cy="39319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b="1" dirty="0">
                      <a:latin typeface="Times New Roman" pitchFamily="18" charset="0"/>
                      <a:cs typeface="Times New Roman" pitchFamily="18" charset="0"/>
                    </a:rPr>
                    <a:t>+</a:t>
                  </a:r>
                </a:p>
              </p:txBody>
            </p:sp>
            <p:sp>
              <p:nvSpPr>
                <p:cNvPr id="66" name="TextBox 65"/>
                <p:cNvSpPr txBox="1"/>
                <p:nvPr/>
              </p:nvSpPr>
              <p:spPr>
                <a:xfrm>
                  <a:off x="2856977" y="1195227"/>
                  <a:ext cx="482905" cy="39319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b="1" dirty="0">
                      <a:latin typeface="Times New Roman" pitchFamily="18" charset="0"/>
                      <a:cs typeface="Times New Roman" pitchFamily="18" charset="0"/>
                    </a:rPr>
                    <a:t>+</a:t>
                  </a:r>
                </a:p>
              </p:txBody>
            </p:sp>
            <p:sp>
              <p:nvSpPr>
                <p:cNvPr id="67" name="TextBox 66"/>
                <p:cNvSpPr txBox="1"/>
                <p:nvPr/>
              </p:nvSpPr>
              <p:spPr>
                <a:xfrm>
                  <a:off x="3384896" y="3158405"/>
                  <a:ext cx="719899" cy="40781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900" dirty="0">
                      <a:latin typeface="Times New Roman" pitchFamily="18" charset="0"/>
                      <a:cs typeface="Times New Roman" pitchFamily="18" charset="0"/>
                    </a:rPr>
                    <a:t>GST</a:t>
                  </a:r>
                </a:p>
              </p:txBody>
            </p:sp>
            <p:sp>
              <p:nvSpPr>
                <p:cNvPr id="68" name="TextBox 67"/>
                <p:cNvSpPr txBox="1"/>
                <p:nvPr/>
              </p:nvSpPr>
              <p:spPr>
                <a:xfrm>
                  <a:off x="3371525" y="2155923"/>
                  <a:ext cx="1453556" cy="37431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900" dirty="0">
                      <a:latin typeface="Times New Roman" pitchFamily="18" charset="0"/>
                      <a:cs typeface="Times New Roman" pitchFamily="18" charset="0"/>
                    </a:rPr>
                    <a:t>MoSpt2-GST</a:t>
                  </a:r>
                </a:p>
              </p:txBody>
            </p:sp>
            <p:sp>
              <p:nvSpPr>
                <p:cNvPr id="69" name="TextBox 68"/>
                <p:cNvSpPr txBox="1"/>
                <p:nvPr/>
              </p:nvSpPr>
              <p:spPr>
                <a:xfrm>
                  <a:off x="3238542" y="4062893"/>
                  <a:ext cx="1361849" cy="37431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900" dirty="0">
                      <a:latin typeface="Times New Roman" pitchFamily="18" charset="0"/>
                      <a:cs typeface="Times New Roman" pitchFamily="18" charset="0"/>
                    </a:rPr>
                    <a:t>MoSur2-His</a:t>
                  </a:r>
                </a:p>
              </p:txBody>
            </p:sp>
            <p:sp>
              <p:nvSpPr>
                <p:cNvPr id="70" name="TextBox 69"/>
                <p:cNvSpPr txBox="1"/>
                <p:nvPr/>
              </p:nvSpPr>
              <p:spPr>
                <a:xfrm>
                  <a:off x="1029521" y="4090835"/>
                  <a:ext cx="917383" cy="22620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dirty="0">
                      <a:latin typeface="Times New Roman" pitchFamily="18" charset="0"/>
                      <a:cs typeface="Times New Roman" pitchFamily="18" charset="0"/>
                    </a:rPr>
                    <a:t>47 KDa−</a:t>
                  </a:r>
                </a:p>
              </p:txBody>
            </p:sp>
            <p:sp>
              <p:nvSpPr>
                <p:cNvPr id="71" name="TextBox 70"/>
                <p:cNvSpPr txBox="1"/>
                <p:nvPr/>
              </p:nvSpPr>
              <p:spPr>
                <a:xfrm>
                  <a:off x="819985" y="2136242"/>
                  <a:ext cx="1095326" cy="39319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900" dirty="0">
                      <a:latin typeface="Times New Roman" pitchFamily="18" charset="0"/>
                      <a:cs typeface="Times New Roman" pitchFamily="18" charset="0"/>
                    </a:rPr>
                    <a:t>65 KDa−</a:t>
                  </a:r>
                </a:p>
              </p:txBody>
            </p:sp>
            <p:sp>
              <p:nvSpPr>
                <p:cNvPr id="72" name="TextBox 71"/>
                <p:cNvSpPr txBox="1"/>
                <p:nvPr/>
              </p:nvSpPr>
              <p:spPr>
                <a:xfrm>
                  <a:off x="797040" y="3142462"/>
                  <a:ext cx="1095326" cy="39319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900" dirty="0">
                      <a:latin typeface="Times New Roman" pitchFamily="18" charset="0"/>
                      <a:cs typeface="Times New Roman" pitchFamily="18" charset="0"/>
                    </a:rPr>
                    <a:t>26 KDa−</a:t>
                  </a:r>
                </a:p>
              </p:txBody>
            </p:sp>
          </p:grpSp>
          <p:sp>
            <p:nvSpPr>
              <p:cNvPr id="50" name="TextBox 49"/>
              <p:cNvSpPr txBox="1"/>
              <p:nvPr/>
            </p:nvSpPr>
            <p:spPr>
              <a:xfrm>
                <a:off x="4630828" y="1365010"/>
                <a:ext cx="1453556" cy="3743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900" dirty="0">
                    <a:latin typeface="Times New Roman" pitchFamily="18" charset="0"/>
                    <a:cs typeface="Times New Roman" pitchFamily="18" charset="0"/>
                  </a:rPr>
                  <a:t>MoSpt2-GST</a:t>
                </a:r>
              </a:p>
            </p:txBody>
          </p:sp>
        </p:grpSp>
        <p:pic>
          <p:nvPicPr>
            <p:cNvPr id="1033" name="Picture 9" descr="D:\0-Mega uploaded\Research work\SUR_MGG_06250\Chapter 1\WB-SUPP\HIS-L3-S6-NOV 20241122_122644_Ch_Chemi+Marker.jp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637"/>
            <a:stretch/>
          </p:blipFill>
          <p:spPr bwMode="auto">
            <a:xfrm>
              <a:off x="6009050" y="3716270"/>
              <a:ext cx="495300" cy="18145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22" name="Picture 2" descr="D:\0-Mega uploaded\Research work\SUR_MGG_06250\Chapter 1\WB SUPP\His-L3-S6-Control.jpg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6552625" y="3777675"/>
              <a:ext cx="496887" cy="177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551916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9" name="Group 2048"/>
          <p:cNvGrpSpPr/>
          <p:nvPr/>
        </p:nvGrpSpPr>
        <p:grpSpPr>
          <a:xfrm>
            <a:off x="2230730" y="718973"/>
            <a:ext cx="5015659" cy="5509921"/>
            <a:chOff x="2230730" y="718973"/>
            <a:chExt cx="5015659" cy="5509921"/>
          </a:xfrm>
        </p:grpSpPr>
        <p:grpSp>
          <p:nvGrpSpPr>
            <p:cNvPr id="2048" name="Group 2047"/>
            <p:cNvGrpSpPr/>
            <p:nvPr/>
          </p:nvGrpSpPr>
          <p:grpSpPr>
            <a:xfrm>
              <a:off x="2230730" y="718973"/>
              <a:ext cx="5015659" cy="5023370"/>
              <a:chOff x="25097" y="52635"/>
              <a:chExt cx="5015659" cy="5023370"/>
            </a:xfrm>
          </p:grpSpPr>
          <p:pic>
            <p:nvPicPr>
              <p:cNvPr id="2050" name="Picture 2" descr="D:\0-Mega uploaded\Research work\SUR_MGG_06250\Chapter 1\WB SUPP\N-P-YPK1-REPEAT test-17.7 20240717_193805_Ch_Chemi+Marker.jpg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7626" y="678266"/>
                <a:ext cx="3415142" cy="174685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17" name="Group 16"/>
              <p:cNvGrpSpPr/>
              <p:nvPr/>
            </p:nvGrpSpPr>
            <p:grpSpPr>
              <a:xfrm>
                <a:off x="25097" y="52635"/>
                <a:ext cx="5015659" cy="5023370"/>
                <a:chOff x="64969" y="4284393"/>
                <a:chExt cx="6894177" cy="1857223"/>
              </a:xfrm>
            </p:grpSpPr>
            <p:sp>
              <p:nvSpPr>
                <p:cNvPr id="21" name="TextBox 20"/>
                <p:cNvSpPr txBox="1"/>
                <p:nvPr/>
              </p:nvSpPr>
              <p:spPr>
                <a:xfrm>
                  <a:off x="5890065" y="6053576"/>
                  <a:ext cx="882231" cy="853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dirty="0">
                      <a:latin typeface="Times New Roman" pitchFamily="18" charset="0"/>
                      <a:cs typeface="Times New Roman" pitchFamily="18" charset="0"/>
                    </a:rPr>
                    <a:t>GAPDH</a:t>
                  </a:r>
                </a:p>
              </p:txBody>
            </p:sp>
            <p:sp>
              <p:nvSpPr>
                <p:cNvPr id="22" name="TextBox 21"/>
                <p:cNvSpPr txBox="1"/>
                <p:nvPr/>
              </p:nvSpPr>
              <p:spPr>
                <a:xfrm>
                  <a:off x="5813519" y="4724012"/>
                  <a:ext cx="1145627" cy="853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dirty="0">
                      <a:latin typeface="Times New Roman" pitchFamily="18" charset="0"/>
                      <a:cs typeface="Times New Roman" pitchFamily="18" charset="0"/>
                    </a:rPr>
                    <a:t>p-MoYpk1</a:t>
                  </a:r>
                </a:p>
              </p:txBody>
            </p:sp>
            <p:sp>
              <p:nvSpPr>
                <p:cNvPr id="23" name="TextBox 22"/>
                <p:cNvSpPr txBox="1"/>
                <p:nvPr/>
              </p:nvSpPr>
              <p:spPr>
                <a:xfrm>
                  <a:off x="5799888" y="5315400"/>
                  <a:ext cx="972409" cy="853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dirty="0">
                      <a:latin typeface="Times New Roman" pitchFamily="18" charset="0"/>
                      <a:cs typeface="Times New Roman" pitchFamily="18" charset="0"/>
                    </a:rPr>
                    <a:t>MoYpk1</a:t>
                  </a:r>
                </a:p>
              </p:txBody>
            </p:sp>
            <p:sp>
              <p:nvSpPr>
                <p:cNvPr id="24" name="TextBox 23"/>
                <p:cNvSpPr txBox="1"/>
                <p:nvPr/>
              </p:nvSpPr>
              <p:spPr>
                <a:xfrm>
                  <a:off x="1979606" y="4287488"/>
                  <a:ext cx="1022694" cy="346661"/>
                </a:xfrm>
                <a:prstGeom prst="rect">
                  <a:avLst/>
                </a:prstGeom>
                <a:noFill/>
              </p:spPr>
              <p:txBody>
                <a:bodyPr vert="horz" wrap="none" rtlCol="0">
                  <a:spAutoFit/>
                </a:bodyPr>
                <a:lstStyle/>
                <a:p>
                  <a:r>
                    <a:rPr lang="en-US" sz="900" dirty="0">
                      <a:latin typeface="Times New Roman" pitchFamily="18" charset="0"/>
                      <a:cs typeface="Times New Roman" pitchFamily="18" charset="0"/>
                    </a:rPr>
                    <a:t>Guy11</a:t>
                  </a:r>
                </a:p>
              </p:txBody>
            </p:sp>
            <p:sp>
              <p:nvSpPr>
                <p:cNvPr id="25" name="TextBox 24"/>
                <p:cNvSpPr txBox="1"/>
                <p:nvPr/>
              </p:nvSpPr>
              <p:spPr>
                <a:xfrm>
                  <a:off x="3798363" y="4284393"/>
                  <a:ext cx="1259306" cy="34666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900" i="1" dirty="0">
                      <a:latin typeface="Times New Roman" pitchFamily="18" charset="0"/>
                      <a:cs typeface="Times New Roman" pitchFamily="18" charset="0"/>
                    </a:rPr>
                    <a:t>∆Mosur2</a:t>
                  </a:r>
                </a:p>
              </p:txBody>
            </p:sp>
            <p:sp>
              <p:nvSpPr>
                <p:cNvPr id="26" name="TextBox 25"/>
                <p:cNvSpPr txBox="1"/>
                <p:nvPr/>
              </p:nvSpPr>
              <p:spPr>
                <a:xfrm>
                  <a:off x="1558684" y="4413547"/>
                  <a:ext cx="496887" cy="34666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900" dirty="0">
                      <a:latin typeface="Times New Roman" pitchFamily="18" charset="0"/>
                      <a:cs typeface="Times New Roman" pitchFamily="18" charset="0"/>
                    </a:rPr>
                    <a:t>0</a:t>
                  </a:r>
                </a:p>
              </p:txBody>
            </p:sp>
            <p:sp>
              <p:nvSpPr>
                <p:cNvPr id="27" name="TextBox 26"/>
                <p:cNvSpPr txBox="1"/>
                <p:nvPr/>
              </p:nvSpPr>
              <p:spPr>
                <a:xfrm>
                  <a:off x="2013224" y="4415582"/>
                  <a:ext cx="615193" cy="34666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900" dirty="0">
                      <a:latin typeface="Times New Roman" pitchFamily="18" charset="0"/>
                      <a:cs typeface="Times New Roman" pitchFamily="18" charset="0"/>
                    </a:rPr>
                    <a:t>30</a:t>
                  </a:r>
                </a:p>
              </p:txBody>
            </p:sp>
            <p:sp>
              <p:nvSpPr>
                <p:cNvPr id="28" name="TextBox 27"/>
                <p:cNvSpPr txBox="1"/>
                <p:nvPr/>
              </p:nvSpPr>
              <p:spPr>
                <a:xfrm>
                  <a:off x="2467885" y="4410241"/>
                  <a:ext cx="615193" cy="34666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900" dirty="0">
                      <a:latin typeface="Times New Roman" pitchFamily="18" charset="0"/>
                      <a:cs typeface="Times New Roman" pitchFamily="18" charset="0"/>
                    </a:rPr>
                    <a:t>60</a:t>
                  </a:r>
                </a:p>
              </p:txBody>
            </p:sp>
            <p:sp>
              <p:nvSpPr>
                <p:cNvPr id="29" name="TextBox 28"/>
                <p:cNvSpPr txBox="1"/>
                <p:nvPr/>
              </p:nvSpPr>
              <p:spPr>
                <a:xfrm>
                  <a:off x="2854479" y="4417524"/>
                  <a:ext cx="457199" cy="55465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dirty="0">
                      <a:latin typeface="Times New Roman" pitchFamily="18" charset="0"/>
                      <a:cs typeface="Times New Roman" pitchFamily="18" charset="0"/>
                    </a:rPr>
                    <a:t>90</a:t>
                  </a:r>
                </a:p>
              </p:txBody>
            </p:sp>
            <p:sp>
              <p:nvSpPr>
                <p:cNvPr id="30" name="TextBox 29"/>
                <p:cNvSpPr txBox="1"/>
                <p:nvPr/>
              </p:nvSpPr>
              <p:spPr>
                <a:xfrm>
                  <a:off x="3571574" y="4391694"/>
                  <a:ext cx="496887" cy="34666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900" dirty="0">
                      <a:latin typeface="Times New Roman" pitchFamily="18" charset="0"/>
                      <a:cs typeface="Times New Roman" pitchFamily="18" charset="0"/>
                    </a:rPr>
                    <a:t>0</a:t>
                  </a:r>
                </a:p>
              </p:txBody>
            </p:sp>
            <p:sp>
              <p:nvSpPr>
                <p:cNvPr id="31" name="TextBox 30"/>
                <p:cNvSpPr txBox="1"/>
                <p:nvPr/>
              </p:nvSpPr>
              <p:spPr>
                <a:xfrm>
                  <a:off x="3992213" y="4404434"/>
                  <a:ext cx="615193" cy="34666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900" dirty="0">
                      <a:latin typeface="Times New Roman" pitchFamily="18" charset="0"/>
                      <a:cs typeface="Times New Roman" pitchFamily="18" charset="0"/>
                    </a:rPr>
                    <a:t>30</a:t>
                  </a:r>
                </a:p>
              </p:txBody>
            </p:sp>
            <p:sp>
              <p:nvSpPr>
                <p:cNvPr id="32" name="TextBox 31"/>
                <p:cNvSpPr txBox="1"/>
                <p:nvPr/>
              </p:nvSpPr>
              <p:spPr>
                <a:xfrm>
                  <a:off x="4500045" y="4413547"/>
                  <a:ext cx="615193" cy="34666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900" dirty="0">
                      <a:latin typeface="Times New Roman" pitchFamily="18" charset="0"/>
                      <a:cs typeface="Times New Roman" pitchFamily="18" charset="0"/>
                    </a:rPr>
                    <a:t>60</a:t>
                  </a:r>
                </a:p>
              </p:txBody>
            </p:sp>
            <p:sp>
              <p:nvSpPr>
                <p:cNvPr id="33" name="TextBox 32"/>
                <p:cNvSpPr txBox="1"/>
                <p:nvPr/>
              </p:nvSpPr>
              <p:spPr>
                <a:xfrm>
                  <a:off x="4986753" y="4404434"/>
                  <a:ext cx="457199" cy="55465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dirty="0">
                      <a:latin typeface="Times New Roman" pitchFamily="18" charset="0"/>
                      <a:cs typeface="Times New Roman" pitchFamily="18" charset="0"/>
                    </a:rPr>
                    <a:t>90</a:t>
                  </a:r>
                </a:p>
              </p:txBody>
            </p:sp>
            <p:sp>
              <p:nvSpPr>
                <p:cNvPr id="34" name="TextBox 33"/>
                <p:cNvSpPr txBox="1"/>
                <p:nvPr/>
              </p:nvSpPr>
              <p:spPr>
                <a:xfrm>
                  <a:off x="990655" y="4404434"/>
                  <a:ext cx="560843" cy="26484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900" dirty="0">
                      <a:latin typeface="Times New Roman" pitchFamily="18" charset="0"/>
                      <a:cs typeface="Times New Roman" pitchFamily="18" charset="0"/>
                    </a:rPr>
                    <a:t>Myr</a:t>
                  </a:r>
                </a:p>
              </p:txBody>
            </p:sp>
            <p:sp>
              <p:nvSpPr>
                <p:cNvPr id="35" name="TextBox 34"/>
                <p:cNvSpPr txBox="1"/>
                <p:nvPr/>
              </p:nvSpPr>
              <p:spPr>
                <a:xfrm>
                  <a:off x="5347695" y="4372431"/>
                  <a:ext cx="904385" cy="34666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900" dirty="0">
                      <a:latin typeface="Times New Roman" pitchFamily="18" charset="0"/>
                      <a:cs typeface="Times New Roman" pitchFamily="18" charset="0"/>
                    </a:rPr>
                    <a:t>(min)</a:t>
                  </a:r>
                </a:p>
              </p:txBody>
            </p:sp>
            <p:cxnSp>
              <p:nvCxnSpPr>
                <p:cNvPr id="36" name="Straight Connector 35"/>
                <p:cNvCxnSpPr/>
                <p:nvPr/>
              </p:nvCxnSpPr>
              <p:spPr>
                <a:xfrm>
                  <a:off x="3605222" y="4380449"/>
                  <a:ext cx="1707125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Straight Connector 36"/>
                <p:cNvCxnSpPr/>
                <p:nvPr/>
              </p:nvCxnSpPr>
              <p:spPr>
                <a:xfrm>
                  <a:off x="1578546" y="4380449"/>
                  <a:ext cx="1665962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8" name="TextBox 37"/>
                <p:cNvSpPr txBox="1"/>
                <p:nvPr/>
              </p:nvSpPr>
              <p:spPr>
                <a:xfrm>
                  <a:off x="64969" y="4678644"/>
                  <a:ext cx="918948" cy="853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dirty="0">
                      <a:latin typeface="Times New Roman" pitchFamily="18" charset="0"/>
                      <a:cs typeface="Times New Roman" pitchFamily="18" charset="0"/>
                    </a:rPr>
                    <a:t>95KDa</a:t>
                  </a:r>
                </a:p>
              </p:txBody>
            </p:sp>
            <p:sp>
              <p:nvSpPr>
                <p:cNvPr id="39" name="TextBox 38"/>
                <p:cNvSpPr txBox="1"/>
                <p:nvPr/>
              </p:nvSpPr>
              <p:spPr>
                <a:xfrm>
                  <a:off x="208946" y="5315400"/>
                  <a:ext cx="789907" cy="853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dirty="0">
                      <a:latin typeface="Times New Roman" pitchFamily="18" charset="0"/>
                      <a:cs typeface="Times New Roman" pitchFamily="18" charset="0"/>
                    </a:rPr>
                    <a:t>95KDa</a:t>
                  </a:r>
                </a:p>
              </p:txBody>
            </p:sp>
            <p:sp>
              <p:nvSpPr>
                <p:cNvPr id="40" name="TextBox 39"/>
                <p:cNvSpPr txBox="1"/>
                <p:nvPr/>
              </p:nvSpPr>
              <p:spPr>
                <a:xfrm>
                  <a:off x="64969" y="6056274"/>
                  <a:ext cx="775764" cy="853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dirty="0">
                      <a:latin typeface="Times New Roman" pitchFamily="18" charset="0"/>
                      <a:cs typeface="Times New Roman" pitchFamily="18" charset="0"/>
                    </a:rPr>
                    <a:t>40KDa</a:t>
                  </a:r>
                </a:p>
              </p:txBody>
            </p:sp>
          </p:grpSp>
          <p:pic>
            <p:nvPicPr>
              <p:cNvPr id="2051" name="Picture 3" descr="D:\0-Mega uploaded\Research work\SUR_MGG_06250\Chapter 1\WB SUPP\N-YPK1-10.7 20240710_224558_Ch_Chemi+Marker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4452" y="2529472"/>
                <a:ext cx="3524516" cy="171956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2053" name="Picture 5" descr="D:\0-Mega uploaded\Research work\SUR_MGG_06250\Chapter 1\WB SUPP\N-GAPDH-10.7 20240710_225447_Ch_Chemi+Marker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33258" y="5010371"/>
              <a:ext cx="3491343" cy="12185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4" name="TextBox 53"/>
          <p:cNvSpPr txBox="1"/>
          <p:nvPr/>
        </p:nvSpPr>
        <p:spPr>
          <a:xfrm>
            <a:off x="3151412" y="0"/>
            <a:ext cx="11919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Figure 5 f</a:t>
            </a:r>
          </a:p>
        </p:txBody>
      </p:sp>
    </p:spTree>
    <p:extLst>
      <p:ext uri="{BB962C8B-B14F-4D97-AF65-F5344CB8AC3E}">
        <p14:creationId xmlns:p14="http://schemas.microsoft.com/office/powerpoint/2010/main" val="915934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760204" y="861215"/>
            <a:ext cx="4322973" cy="5095937"/>
            <a:chOff x="760204" y="861215"/>
            <a:chExt cx="4322973" cy="5095937"/>
          </a:xfrm>
        </p:grpSpPr>
        <p:grpSp>
          <p:nvGrpSpPr>
            <p:cNvPr id="2" name="Group 1"/>
            <p:cNvGrpSpPr/>
            <p:nvPr/>
          </p:nvGrpSpPr>
          <p:grpSpPr>
            <a:xfrm>
              <a:off x="1307149" y="861215"/>
              <a:ext cx="3776028" cy="4588336"/>
              <a:chOff x="478234" y="3582646"/>
              <a:chExt cx="4644273" cy="1917822"/>
            </a:xfrm>
          </p:grpSpPr>
          <p:sp>
            <p:nvSpPr>
              <p:cNvPr id="5" name="TextBox 4"/>
              <p:cNvSpPr txBox="1"/>
              <p:nvPr/>
            </p:nvSpPr>
            <p:spPr>
              <a:xfrm>
                <a:off x="4418468" y="4068425"/>
                <a:ext cx="704039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900" dirty="0">
                    <a:latin typeface="Times New Roman" pitchFamily="18" charset="0"/>
                    <a:cs typeface="Times New Roman" pitchFamily="18" charset="0"/>
                  </a:rPr>
                  <a:t>p-MoMps1</a:t>
                </a:r>
              </a:p>
            </p:txBody>
          </p:sp>
          <p:sp>
            <p:nvSpPr>
              <p:cNvPr id="6" name="TextBox 5"/>
              <p:cNvSpPr txBox="1"/>
              <p:nvPr/>
            </p:nvSpPr>
            <p:spPr>
              <a:xfrm>
                <a:off x="4253459" y="4796986"/>
                <a:ext cx="330019" cy="1546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900" dirty="0">
                    <a:latin typeface="Times New Roman" pitchFamily="18" charset="0"/>
                    <a:cs typeface="Times New Roman" pitchFamily="18" charset="0"/>
                  </a:rPr>
                  <a:t>MoMps1</a:t>
                </a:r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4303929" y="5345838"/>
                <a:ext cx="316094" cy="1546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900" dirty="0">
                    <a:latin typeface="Times New Roman" pitchFamily="18" charset="0"/>
                    <a:cs typeface="Times New Roman" pitchFamily="18" charset="0"/>
                  </a:rPr>
                  <a:t>GAPDH</a:t>
                </a:r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1243559" y="3582646"/>
                <a:ext cx="270839" cy="154630"/>
              </a:xfrm>
              <a:prstGeom prst="rect">
                <a:avLst/>
              </a:prstGeom>
              <a:noFill/>
            </p:spPr>
            <p:txBody>
              <a:bodyPr vert="horz" wrap="none" rtlCol="0">
                <a:spAutoFit/>
              </a:bodyPr>
              <a:lstStyle/>
              <a:p>
                <a:r>
                  <a:rPr lang="en-US" sz="900" dirty="0">
                    <a:latin typeface="Times New Roman" pitchFamily="18" charset="0"/>
                    <a:cs typeface="Times New Roman" pitchFamily="18" charset="0"/>
                  </a:rPr>
                  <a:t>Guy11</a:t>
                </a: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2477440" y="3584206"/>
                <a:ext cx="333500" cy="1546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900" i="1" dirty="0">
                    <a:latin typeface="Times New Roman" pitchFamily="18" charset="0"/>
                    <a:cs typeface="Times New Roman" pitchFamily="18" charset="0"/>
                  </a:rPr>
                  <a:t>∆Mosur2</a:t>
                </a: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3182270" y="3766873"/>
                <a:ext cx="162921" cy="1546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900" dirty="0">
                    <a:latin typeface="Times New Roman" pitchFamily="18" charset="0"/>
                    <a:cs typeface="Times New Roman" pitchFamily="18" charset="0"/>
                  </a:rPr>
                  <a:t>60</a:t>
                </a: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2433115" y="3769165"/>
                <a:ext cx="131589" cy="1546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900" dirty="0">
                    <a:latin typeface="Times New Roman" pitchFamily="18" charset="0"/>
                    <a:cs typeface="Times New Roman" pitchFamily="18" charset="0"/>
                  </a:rPr>
                  <a:t>0</a:t>
                </a: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2729479" y="3785159"/>
                <a:ext cx="162921" cy="1546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900" dirty="0">
                    <a:latin typeface="Times New Roman" pitchFamily="18" charset="0"/>
                    <a:cs typeface="Times New Roman" pitchFamily="18" charset="0"/>
                  </a:rPr>
                  <a:t>30</a:t>
                </a: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2032555" y="3785158"/>
                <a:ext cx="512881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900" dirty="0">
                    <a:latin typeface="Times New Roman" pitchFamily="18" charset="0"/>
                    <a:cs typeface="Times New Roman" pitchFamily="18" charset="0"/>
                  </a:rPr>
                  <a:t>90</a:t>
                </a: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935412" y="3785159"/>
                <a:ext cx="131589" cy="1546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900" dirty="0">
                    <a:latin typeface="Times New Roman" pitchFamily="18" charset="0"/>
                    <a:cs typeface="Times New Roman" pitchFamily="18" charset="0"/>
                  </a:rPr>
                  <a:t>0</a:t>
                </a: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1297519" y="3775366"/>
                <a:ext cx="162921" cy="1546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900" dirty="0">
                    <a:latin typeface="Times New Roman" pitchFamily="18" charset="0"/>
                    <a:cs typeface="Times New Roman" pitchFamily="18" charset="0"/>
                  </a:rPr>
                  <a:t>30</a:t>
                </a: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3461483" y="3774831"/>
                <a:ext cx="512140" cy="964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900" dirty="0">
                    <a:latin typeface="Times New Roman" pitchFamily="18" charset="0"/>
                    <a:cs typeface="Times New Roman" pitchFamily="18" charset="0"/>
                  </a:rPr>
                  <a:t>90</a:t>
                </a: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1679202" y="3769682"/>
                <a:ext cx="162921" cy="1546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900" dirty="0">
                    <a:latin typeface="Times New Roman" pitchFamily="18" charset="0"/>
                    <a:cs typeface="Times New Roman" pitchFamily="18" charset="0"/>
                  </a:rPr>
                  <a:t>60</a:t>
                </a: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3734117" y="3774831"/>
                <a:ext cx="239507" cy="1546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900" dirty="0">
                    <a:latin typeface="Times New Roman" pitchFamily="18" charset="0"/>
                    <a:cs typeface="Times New Roman" pitchFamily="18" charset="0"/>
                  </a:rPr>
                  <a:t>(min)</a:t>
                </a: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478234" y="3738836"/>
                <a:ext cx="183808" cy="1546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900" dirty="0">
                    <a:latin typeface="Times New Roman" pitchFamily="18" charset="0"/>
                    <a:cs typeface="Times New Roman" pitchFamily="18" charset="0"/>
                  </a:rPr>
                  <a:t>CR</a:t>
                </a:r>
              </a:p>
            </p:txBody>
          </p:sp>
          <p:cxnSp>
            <p:nvCxnSpPr>
              <p:cNvPr id="20" name="Straight Connector 19"/>
              <p:cNvCxnSpPr/>
              <p:nvPr/>
            </p:nvCxnSpPr>
            <p:spPr>
              <a:xfrm>
                <a:off x="964064" y="3706948"/>
                <a:ext cx="1211459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/>
              <p:cNvCxnSpPr/>
              <p:nvPr/>
            </p:nvCxnSpPr>
            <p:spPr>
              <a:xfrm>
                <a:off x="2480587" y="3706948"/>
                <a:ext cx="1134655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3074" name="Picture 2" descr="D:\0-Mega uploaded\Research work\SUR_MGG_06250\Chapter 1\WB SUPP\CR-P-MPS1-10.7 20240710_223606_Ch_Chemi+Marker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1559"/>
            <a:stretch/>
          </p:blipFill>
          <p:spPr bwMode="auto">
            <a:xfrm>
              <a:off x="1381872" y="1520718"/>
              <a:ext cx="2767206" cy="15576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76" name="Picture 4" descr="D:\0-Mega uploaded\Research work\SUR_MGG_06250\Chapter 1\WB SUPP\CR-GAPDH-10.7 20240710_222513_Ch_Chemi+Marker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2664"/>
            <a:stretch/>
          </p:blipFill>
          <p:spPr bwMode="auto">
            <a:xfrm>
              <a:off x="1470964" y="4572000"/>
              <a:ext cx="2808310" cy="13851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1" name="TextBox 70"/>
            <p:cNvSpPr txBox="1"/>
            <p:nvPr/>
          </p:nvSpPr>
          <p:spPr>
            <a:xfrm>
              <a:off x="760204" y="2023428"/>
              <a:ext cx="54694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latin typeface="Times New Roman" pitchFamily="18" charset="0"/>
                  <a:cs typeface="Times New Roman" pitchFamily="18" charset="0"/>
                </a:rPr>
                <a:t>47 KDa</a:t>
              </a: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834926" y="3690175"/>
              <a:ext cx="54694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latin typeface="Times New Roman" pitchFamily="18" charset="0"/>
                  <a:cs typeface="Times New Roman" pitchFamily="18" charset="0"/>
                </a:rPr>
                <a:t>47 KDa</a:t>
              </a: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895716" y="5264576"/>
              <a:ext cx="54694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latin typeface="Times New Roman" pitchFamily="18" charset="0"/>
                  <a:cs typeface="Times New Roman" pitchFamily="18" charset="0"/>
                </a:rPr>
                <a:t>40 KDa</a:t>
              </a:r>
            </a:p>
          </p:txBody>
        </p:sp>
      </p:grpSp>
      <p:sp>
        <p:nvSpPr>
          <p:cNvPr id="79" name="TextBox 78"/>
          <p:cNvSpPr txBox="1"/>
          <p:nvPr/>
        </p:nvSpPr>
        <p:spPr>
          <a:xfrm>
            <a:off x="3476708" y="-11264"/>
            <a:ext cx="9492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Figure 7 c</a:t>
            </a:r>
          </a:p>
        </p:txBody>
      </p:sp>
      <p:pic>
        <p:nvPicPr>
          <p:cNvPr id="3080" name="Picture 8" descr="D:\0-Mega uploaded\Research work\SUR_MGG_06250\Chapter 1\WB SUPP\C-MPS1-10.7 20240710_224836_Ch_Chemi.t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2182" y="3249612"/>
            <a:ext cx="2778818" cy="1246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09700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1139711" y="2054146"/>
            <a:ext cx="7027151" cy="2619759"/>
            <a:chOff x="1139711" y="2054146"/>
            <a:chExt cx="7027151" cy="2619759"/>
          </a:xfrm>
        </p:grpSpPr>
        <p:grpSp>
          <p:nvGrpSpPr>
            <p:cNvPr id="2" name="Group 1"/>
            <p:cNvGrpSpPr/>
            <p:nvPr/>
          </p:nvGrpSpPr>
          <p:grpSpPr>
            <a:xfrm>
              <a:off x="1139711" y="2790858"/>
              <a:ext cx="7027151" cy="1883047"/>
              <a:chOff x="1180246" y="2790858"/>
              <a:chExt cx="6067372" cy="1883047"/>
            </a:xfrm>
          </p:grpSpPr>
          <p:grpSp>
            <p:nvGrpSpPr>
              <p:cNvPr id="3" name="Group 2"/>
              <p:cNvGrpSpPr/>
              <p:nvPr/>
            </p:nvGrpSpPr>
            <p:grpSpPr>
              <a:xfrm>
                <a:off x="1180246" y="2790858"/>
                <a:ext cx="2803811" cy="1877440"/>
                <a:chOff x="765593" y="2771784"/>
                <a:chExt cx="2803811" cy="1877440"/>
              </a:xfrm>
            </p:grpSpPr>
            <p:sp>
              <p:nvSpPr>
                <p:cNvPr id="14" name="TextBox 13"/>
                <p:cNvSpPr txBox="1"/>
                <p:nvPr/>
              </p:nvSpPr>
              <p:spPr>
                <a:xfrm>
                  <a:off x="1905000" y="4416960"/>
                  <a:ext cx="496728" cy="22848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900" dirty="0">
                      <a:latin typeface="Times New Roman" pitchFamily="18" charset="0"/>
                      <a:cs typeface="Times New Roman" pitchFamily="18" charset="0"/>
                    </a:rPr>
                    <a:t>Marker</a:t>
                  </a:r>
                </a:p>
              </p:txBody>
            </p:sp>
            <p:sp>
              <p:nvSpPr>
                <p:cNvPr id="15" name="TextBox 14"/>
                <p:cNvSpPr txBox="1"/>
                <p:nvPr/>
              </p:nvSpPr>
              <p:spPr>
                <a:xfrm>
                  <a:off x="2438400" y="4420743"/>
                  <a:ext cx="472438" cy="22848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900" dirty="0">
                      <a:latin typeface="Times New Roman" pitchFamily="18" charset="0"/>
                      <a:cs typeface="Times New Roman" pitchFamily="18" charset="0"/>
                    </a:rPr>
                    <a:t>Guy11</a:t>
                  </a:r>
                </a:p>
              </p:txBody>
            </p:sp>
            <p:sp>
              <p:nvSpPr>
                <p:cNvPr id="16" name="TextBox 15"/>
                <p:cNvSpPr txBox="1"/>
                <p:nvPr/>
              </p:nvSpPr>
              <p:spPr>
                <a:xfrm>
                  <a:off x="3061301" y="4436805"/>
                  <a:ext cx="508103" cy="21012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800" i="1" dirty="0">
                      <a:latin typeface="Times New Roman" pitchFamily="18" charset="0"/>
                      <a:cs typeface="Times New Roman" pitchFamily="18" charset="0"/>
                    </a:rPr>
                    <a:t>∆Mosur2</a:t>
                  </a:r>
                </a:p>
              </p:txBody>
            </p:sp>
            <p:sp>
              <p:nvSpPr>
                <p:cNvPr id="17" name="TextBox 16"/>
                <p:cNvSpPr txBox="1"/>
                <p:nvPr/>
              </p:nvSpPr>
              <p:spPr>
                <a:xfrm>
                  <a:off x="765593" y="2771784"/>
                  <a:ext cx="1143167" cy="5078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dirty="0">
                      <a:latin typeface="Times New Roman" pitchFamily="18" charset="0"/>
                      <a:cs typeface="Times New Roman" pitchFamily="18" charset="0"/>
                    </a:rPr>
                    <a:t>2.4 kbp</a:t>
                  </a:r>
                </a:p>
                <a:p>
                  <a:r>
                    <a:rPr lang="en-US" sz="900" dirty="0">
                      <a:latin typeface="Times New Roman" pitchFamily="18" charset="0"/>
                      <a:cs typeface="Times New Roman" pitchFamily="18" charset="0"/>
                    </a:rPr>
                    <a:t>Recombinational DNA</a:t>
                  </a:r>
                </a:p>
              </p:txBody>
            </p:sp>
          </p:grpSp>
          <p:grpSp>
            <p:nvGrpSpPr>
              <p:cNvPr id="4" name="Group 3"/>
              <p:cNvGrpSpPr/>
              <p:nvPr/>
            </p:nvGrpSpPr>
            <p:grpSpPr>
              <a:xfrm>
                <a:off x="4182153" y="3253900"/>
                <a:ext cx="3065465" cy="1420005"/>
                <a:chOff x="3748954" y="3261237"/>
                <a:chExt cx="3065465" cy="1420005"/>
              </a:xfrm>
            </p:grpSpPr>
            <p:sp>
              <p:nvSpPr>
                <p:cNvPr id="5" name="TextBox 4"/>
                <p:cNvSpPr txBox="1"/>
                <p:nvPr/>
              </p:nvSpPr>
              <p:spPr>
                <a:xfrm>
                  <a:off x="4800600" y="4445020"/>
                  <a:ext cx="472438" cy="22848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900" dirty="0">
                      <a:latin typeface="Times New Roman" pitchFamily="18" charset="0"/>
                      <a:cs typeface="Times New Roman" pitchFamily="18" charset="0"/>
                    </a:rPr>
                    <a:t>Guy11</a:t>
                  </a:r>
                </a:p>
              </p:txBody>
            </p:sp>
            <p:sp>
              <p:nvSpPr>
                <p:cNvPr id="6" name="TextBox 5"/>
                <p:cNvSpPr txBox="1"/>
                <p:nvPr/>
              </p:nvSpPr>
              <p:spPr>
                <a:xfrm>
                  <a:off x="5361974" y="4471116"/>
                  <a:ext cx="508103" cy="21012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800" i="1" dirty="0">
                      <a:latin typeface="Times New Roman" pitchFamily="18" charset="0"/>
                      <a:cs typeface="Times New Roman" pitchFamily="18" charset="0"/>
                    </a:rPr>
                    <a:t>∆Mosur2</a:t>
                  </a:r>
                </a:p>
              </p:txBody>
            </p:sp>
            <p:sp>
              <p:nvSpPr>
                <p:cNvPr id="7" name="TextBox 6"/>
                <p:cNvSpPr txBox="1"/>
                <p:nvPr/>
              </p:nvSpPr>
              <p:spPr>
                <a:xfrm>
                  <a:off x="6079078" y="3664937"/>
                  <a:ext cx="735341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dirty="0">
                      <a:latin typeface="Times New Roman" pitchFamily="18" charset="0"/>
                      <a:cs typeface="Times New Roman" pitchFamily="18" charset="0"/>
                    </a:rPr>
                    <a:t>Target gene</a:t>
                  </a:r>
                  <a:endParaRPr lang="en-US" sz="900" i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8" name="TextBox 7"/>
                <p:cNvSpPr txBox="1"/>
                <p:nvPr/>
              </p:nvSpPr>
              <p:spPr>
                <a:xfrm>
                  <a:off x="6082837" y="3306026"/>
                  <a:ext cx="550151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900" dirty="0">
                      <a:latin typeface="Times New Roman" pitchFamily="18" charset="0"/>
                      <a:cs typeface="Times New Roman" pitchFamily="18" charset="0"/>
                    </a:rPr>
                    <a:t>Tubulin</a:t>
                  </a:r>
                </a:p>
              </p:txBody>
            </p:sp>
            <p:sp>
              <p:nvSpPr>
                <p:cNvPr id="10" name="TextBox 9"/>
                <p:cNvSpPr txBox="1"/>
                <p:nvPr/>
              </p:nvSpPr>
              <p:spPr>
                <a:xfrm>
                  <a:off x="4303872" y="4427627"/>
                  <a:ext cx="496728" cy="22848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900" dirty="0">
                      <a:latin typeface="Times New Roman" pitchFamily="18" charset="0"/>
                      <a:cs typeface="Times New Roman" pitchFamily="18" charset="0"/>
                    </a:rPr>
                    <a:t>Marker</a:t>
                  </a:r>
                </a:p>
              </p:txBody>
            </p:sp>
            <p:sp>
              <p:nvSpPr>
                <p:cNvPr id="11" name="TextBox 10"/>
                <p:cNvSpPr txBox="1"/>
                <p:nvPr/>
              </p:nvSpPr>
              <p:spPr>
                <a:xfrm>
                  <a:off x="3760233" y="3261237"/>
                  <a:ext cx="530915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900" dirty="0">
                      <a:latin typeface="Times New Roman" pitchFamily="18" charset="0"/>
                      <a:cs typeface="Times New Roman" pitchFamily="18" charset="0"/>
                    </a:rPr>
                    <a:t>1.0 kbp</a:t>
                  </a:r>
                </a:p>
              </p:txBody>
            </p:sp>
            <p:sp>
              <p:nvSpPr>
                <p:cNvPr id="12" name="TextBox 11"/>
                <p:cNvSpPr txBox="1"/>
                <p:nvPr/>
              </p:nvSpPr>
              <p:spPr>
                <a:xfrm>
                  <a:off x="3748954" y="3709716"/>
                  <a:ext cx="530915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900" dirty="0">
                      <a:latin typeface="Times New Roman" pitchFamily="18" charset="0"/>
                      <a:cs typeface="Times New Roman" pitchFamily="18" charset="0"/>
                    </a:rPr>
                    <a:t>0.5 kbp</a:t>
                  </a:r>
                </a:p>
              </p:txBody>
            </p:sp>
          </p:grpSp>
        </p:grpSp>
        <p:pic>
          <p:nvPicPr>
            <p:cNvPr id="4098" name="Picture 2" descr="D:\0-Mega uploaded\Research work\SUR_MGG_06250\Chapter 1\WB SUPP\TUBULION-REPEAT.tif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33" r="66386"/>
            <a:stretch/>
          </p:blipFill>
          <p:spPr bwMode="auto">
            <a:xfrm>
              <a:off x="5244444" y="2054146"/>
              <a:ext cx="2070756" cy="23504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099" name="Picture 3" descr="D:\0-Mega uploaded\Research work\SUR_MGG_06250\Chapter 1\WB SUPP\G11,Sur2-mutant-verify.tif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8163"/>
            <a:stretch/>
          </p:blipFill>
          <p:spPr bwMode="auto">
            <a:xfrm>
              <a:off x="2442846" y="2133600"/>
              <a:ext cx="2129154" cy="23301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1" name="TextBox 20"/>
          <p:cNvSpPr txBox="1"/>
          <p:nvPr/>
        </p:nvSpPr>
        <p:spPr>
          <a:xfrm>
            <a:off x="3213078" y="61780"/>
            <a:ext cx="15875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Figure S5 b</a:t>
            </a:r>
          </a:p>
        </p:txBody>
      </p:sp>
    </p:spTree>
    <p:extLst>
      <p:ext uri="{BB962C8B-B14F-4D97-AF65-F5344CB8AC3E}">
        <p14:creationId xmlns:p14="http://schemas.microsoft.com/office/powerpoint/2010/main" val="39409887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297</TotalTime>
  <Words>213</Words>
  <Application>Microsoft Office PowerPoint</Application>
  <PresentationFormat>全屏显示(4:3)</PresentationFormat>
  <Paragraphs>158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0" baseType="lpstr">
      <vt:lpstr>Arial</vt:lpstr>
      <vt:lpstr>Calibri</vt:lpstr>
      <vt:lpstr>Times New Roman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Nida Asif</dc:creator>
  <cp:lastModifiedBy>review</cp:lastModifiedBy>
  <cp:revision>29</cp:revision>
  <dcterms:created xsi:type="dcterms:W3CDTF">2006-08-16T00:00:00Z</dcterms:created>
  <dcterms:modified xsi:type="dcterms:W3CDTF">2025-02-11T06:33:41Z</dcterms:modified>
</cp:coreProperties>
</file>