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D37E3E7-1D3C-4CB2-8597-72F6EBBD7542}">
          <p14:sldIdLst>
            <p14:sldId id="256"/>
          </p14:sldIdLst>
        </p14:section>
        <p14:section name="Untitled Section" id="{F7A6FC17-BA89-4689-A373-813555F57A18}">
          <p14:sldIdLst>
            <p14:sldId id="25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7" autoAdjust="0"/>
    <p:restoredTop sz="94660"/>
  </p:normalViewPr>
  <p:slideViewPr>
    <p:cSldViewPr snapToGrid="0">
      <p:cViewPr varScale="1">
        <p:scale>
          <a:sx n="77" d="100"/>
          <a:sy n="77" d="100"/>
        </p:scale>
        <p:origin x="102" y="7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1AE8F7-004D-48FB-BF98-C80E5794DB83}"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3795616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AE8F7-004D-48FB-BF98-C80E5794DB83}"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2829284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1AE8F7-004D-48FB-BF98-C80E5794DB83}"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3689571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1AE8F7-004D-48FB-BF98-C80E5794DB83}"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2017891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1AE8F7-004D-48FB-BF98-C80E5794DB83}" type="datetimeFigureOut">
              <a:rPr lang="en-US" smtClean="0"/>
              <a:t>5/26/2020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4249883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1AE8F7-004D-48FB-BF98-C80E5794DB83}" type="datetimeFigureOut">
              <a:rPr lang="en-US" smtClean="0"/>
              <a:t>5/26/2020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84086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1AE8F7-004D-48FB-BF98-C80E5794DB83}" type="datetimeFigureOut">
              <a:rPr lang="en-US" smtClean="0"/>
              <a:t>5/26/2020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2201176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1AE8F7-004D-48FB-BF98-C80E5794DB83}"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1501050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1AE8F7-004D-48FB-BF98-C80E5794DB83}"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3485291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AE8F7-004D-48FB-BF98-C80E5794DB83}"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2473805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AE8F7-004D-48FB-BF98-C80E5794DB83}"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72BE8-272F-4912-A4F2-29D0B1C1ED78}" type="slidenum">
              <a:rPr lang="en-US" smtClean="0"/>
              <a:t>‹#›</a:t>
            </a:fld>
            <a:endParaRPr lang="en-US"/>
          </a:p>
        </p:txBody>
      </p:sp>
    </p:spTree>
    <p:extLst>
      <p:ext uri="{BB962C8B-B14F-4D97-AF65-F5344CB8AC3E}">
        <p14:creationId xmlns:p14="http://schemas.microsoft.com/office/powerpoint/2010/main" val="1993086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1AE8F7-004D-48FB-BF98-C80E5794DB83}" type="datetimeFigureOut">
              <a:rPr lang="en-US" smtClean="0"/>
              <a:t>5/26/2020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F72BE8-272F-4912-A4F2-29D0B1C1ED78}" type="slidenum">
              <a:rPr lang="en-US" smtClean="0"/>
              <a:t>‹#›</a:t>
            </a:fld>
            <a:endParaRPr lang="en-US"/>
          </a:p>
        </p:txBody>
      </p:sp>
    </p:spTree>
    <p:extLst>
      <p:ext uri="{BB962C8B-B14F-4D97-AF65-F5344CB8AC3E}">
        <p14:creationId xmlns:p14="http://schemas.microsoft.com/office/powerpoint/2010/main" val="114616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5124" y="323467"/>
            <a:ext cx="6917356" cy="590934"/>
          </a:xfrm>
        </p:spPr>
        <p:txBody>
          <a:bodyPr>
            <a:normAutofit/>
          </a:bodyPr>
          <a:lstStyle/>
          <a:p>
            <a:pPr algn="l"/>
            <a:r>
              <a:rPr lang="en-US" sz="1200" b="1" dirty="0" smtClean="0"/>
              <a:t>Figure S1.   IPA® </a:t>
            </a:r>
            <a:r>
              <a:rPr lang="en-US" sz="1200" b="1" dirty="0" smtClean="0"/>
              <a:t>gene </a:t>
            </a:r>
            <a:r>
              <a:rPr lang="en-US" sz="1200" b="1" dirty="0" smtClean="0"/>
              <a:t>and function interconnection network </a:t>
            </a:r>
            <a:r>
              <a:rPr lang="en-US" sz="1200" b="1" dirty="0" smtClean="0"/>
              <a:t>of 15 genes with blood </a:t>
            </a:r>
            <a:r>
              <a:rPr lang="en-US" sz="1200" b="1" dirty="0" smtClean="0"/>
              <a:t>DML </a:t>
            </a:r>
            <a:r>
              <a:rPr lang="en-US" sz="1200" b="1" dirty="0" smtClean="0"/>
              <a:t>(P&lt;0.0001) that are associated </a:t>
            </a:r>
            <a:r>
              <a:rPr lang="en-US" sz="1200" b="1" dirty="0" smtClean="0"/>
              <a:t>with PD and other similar </a:t>
            </a:r>
            <a:r>
              <a:rPr lang="en-US" sz="1200" b="1" dirty="0" smtClean="0"/>
              <a:t>disorders, </a:t>
            </a:r>
            <a:r>
              <a:rPr lang="en-US" sz="1200" b="1" dirty="0" smtClean="0"/>
              <a:t>as derived from the comparison of PD cases with Plantation Work 10+ vs 0 years. </a:t>
            </a:r>
            <a:endParaRPr lang="en-US" sz="1200" b="1" dirty="0"/>
          </a:p>
        </p:txBody>
      </p:sp>
      <p:sp>
        <p:nvSpPr>
          <p:cNvPr id="3" name="Subtitle 2"/>
          <p:cNvSpPr>
            <a:spLocks noGrp="1"/>
          </p:cNvSpPr>
          <p:nvPr>
            <p:ph type="subTitle" idx="1"/>
          </p:nvPr>
        </p:nvSpPr>
        <p:spPr>
          <a:xfrm>
            <a:off x="1495124" y="6140919"/>
            <a:ext cx="6946232" cy="363570"/>
          </a:xfrm>
        </p:spPr>
        <p:txBody>
          <a:bodyPr>
            <a:normAutofit fontScale="92500" lnSpcReduction="10000"/>
          </a:bodyPr>
          <a:lstStyle/>
          <a:p>
            <a:pPr algn="l"/>
            <a:r>
              <a:rPr lang="en-US" sz="1200" dirty="0" smtClean="0"/>
              <a:t>Footnote: The DML genes are shown in capitals and either red (for hypermethylation) or green (for hypomethylation) icons. The shade of the filled color reflects the level of methylation (darker differing more from the average). </a:t>
            </a:r>
            <a:endParaRPr lang="en-US" sz="12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743" t="4271" r="-3612" b="8366"/>
          <a:stretch/>
        </p:blipFill>
        <p:spPr>
          <a:xfrm>
            <a:off x="1524000" y="914401"/>
            <a:ext cx="7080986" cy="5226518"/>
          </a:xfrm>
          <a:prstGeom prst="rect">
            <a:avLst/>
          </a:prstGeom>
        </p:spPr>
      </p:pic>
    </p:spTree>
    <p:extLst>
      <p:ext uri="{BB962C8B-B14F-4D97-AF65-F5344CB8AC3E}">
        <p14:creationId xmlns:p14="http://schemas.microsoft.com/office/powerpoint/2010/main" val="2467446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8051" y="323467"/>
            <a:ext cx="7963621" cy="590934"/>
          </a:xfrm>
        </p:spPr>
        <p:txBody>
          <a:bodyPr>
            <a:normAutofit fontScale="90000"/>
          </a:bodyPr>
          <a:lstStyle/>
          <a:p>
            <a:pPr marL="0" marR="0" algn="l">
              <a:lnSpc>
                <a:spcPct val="115000"/>
              </a:lnSpc>
              <a:spcBef>
                <a:spcPts val="0"/>
              </a:spcBef>
              <a:spcAft>
                <a:spcPts val="800"/>
              </a:spcAft>
            </a:pPr>
            <a:r>
              <a:rPr lang="en-US" sz="1200" b="1" dirty="0" smtClean="0">
                <a:effectLst/>
                <a:ea typeface="Calibri" panose="020F0502020204030204" pitchFamily="34" charset="0"/>
                <a:cs typeface="Times New Roman" panose="02020603050405020304" pitchFamily="18" charset="0"/>
              </a:rPr>
              <a:t>Figure S2.   IPA</a:t>
            </a:r>
            <a:r>
              <a:rPr lang="en-US" sz="1200" b="1" baseline="30000" dirty="0" smtClean="0">
                <a:effectLst/>
                <a:ea typeface="Calibri" panose="020F0502020204030204" pitchFamily="34" charset="0"/>
                <a:cs typeface="Times New Roman" panose="02020603050405020304" pitchFamily="18" charset="0"/>
              </a:rPr>
              <a:t>® </a:t>
            </a:r>
            <a:r>
              <a:rPr lang="en-US" sz="1200" b="1" dirty="0" smtClean="0">
                <a:effectLst/>
                <a:ea typeface="Calibri" panose="020F0502020204030204" pitchFamily="34" charset="0"/>
                <a:cs typeface="Times New Roman" panose="02020603050405020304" pitchFamily="18" charset="0"/>
              </a:rPr>
              <a:t>gene </a:t>
            </a:r>
            <a:r>
              <a:rPr lang="en-US" sz="1200" b="1" dirty="0" smtClean="0">
                <a:effectLst/>
                <a:ea typeface="Calibri" panose="020F0502020204030204" pitchFamily="34" charset="0"/>
                <a:cs typeface="Times New Roman" panose="02020603050405020304" pitchFamily="18" charset="0"/>
              </a:rPr>
              <a:t>and function interconnection network of </a:t>
            </a:r>
            <a:r>
              <a:rPr lang="en-US" sz="1200" b="1" dirty="0" smtClean="0">
                <a:ea typeface="Calibri" panose="020F0502020204030204" pitchFamily="34" charset="0"/>
                <a:cs typeface="Times New Roman" panose="02020603050405020304" pitchFamily="18" charset="0"/>
              </a:rPr>
              <a:t>27 genes with blood </a:t>
            </a:r>
            <a:r>
              <a:rPr lang="en-US" sz="1200" b="1" dirty="0" smtClean="0">
                <a:effectLst/>
                <a:ea typeface="Calibri" panose="020F0502020204030204" pitchFamily="34" charset="0"/>
                <a:cs typeface="Times New Roman" panose="02020603050405020304" pitchFamily="18" charset="0"/>
              </a:rPr>
              <a:t>DML </a:t>
            </a:r>
            <a:r>
              <a:rPr lang="en-US" sz="1200" b="1" dirty="0" smtClean="0">
                <a:effectLst/>
                <a:ea typeface="Calibri" panose="020F0502020204030204" pitchFamily="34" charset="0"/>
                <a:cs typeface="Times New Roman" panose="02020603050405020304" pitchFamily="18" charset="0"/>
              </a:rPr>
              <a:t>(p&lt;0.001) that are associated </a:t>
            </a:r>
            <a:r>
              <a:rPr lang="en-US" sz="1200" b="1" dirty="0" smtClean="0">
                <a:effectLst/>
                <a:ea typeface="Calibri" panose="020F0502020204030204" pitchFamily="34" charset="0"/>
                <a:cs typeface="Times New Roman" panose="02020603050405020304" pitchFamily="18" charset="0"/>
              </a:rPr>
              <a:t>with neurological development and abnormal brain morphology </a:t>
            </a:r>
            <a:r>
              <a:rPr lang="en-US" sz="1200" b="1" dirty="0" smtClean="0">
                <a:effectLst/>
                <a:ea typeface="Calibri" panose="020F0502020204030204" pitchFamily="34" charset="0"/>
                <a:cs typeface="Times New Roman" panose="02020603050405020304" pitchFamily="18" charset="0"/>
              </a:rPr>
              <a:t>,as </a:t>
            </a:r>
            <a:r>
              <a:rPr lang="en-US" sz="1200" b="1" dirty="0" smtClean="0">
                <a:effectLst/>
                <a:ea typeface="Calibri" panose="020F0502020204030204" pitchFamily="34" charset="0"/>
                <a:cs typeface="Times New Roman" panose="02020603050405020304" pitchFamily="18" charset="0"/>
              </a:rPr>
              <a:t>derived from the comparison of PD cases with 4+ OGCs and vs 0-2 OGCs.  </a:t>
            </a:r>
            <a:endParaRPr lang="en-US" sz="1200" b="1" dirty="0">
              <a:effectLst/>
              <a:ea typeface="Calibri" panose="020F0502020204030204" pitchFamily="34" charset="0"/>
              <a:cs typeface="Times New Roman" panose="02020603050405020304" pitchFamily="18" charset="0"/>
            </a:endParaRPr>
          </a:p>
        </p:txBody>
      </p:sp>
      <p:sp>
        <p:nvSpPr>
          <p:cNvPr id="3" name="Subtitle 2"/>
          <p:cNvSpPr>
            <a:spLocks noGrp="1"/>
          </p:cNvSpPr>
          <p:nvPr>
            <p:ph type="subTitle" idx="1"/>
          </p:nvPr>
        </p:nvSpPr>
        <p:spPr>
          <a:xfrm>
            <a:off x="1778051" y="6248986"/>
            <a:ext cx="7649319" cy="363570"/>
          </a:xfrm>
        </p:spPr>
        <p:txBody>
          <a:bodyPr>
            <a:normAutofit fontScale="92500" lnSpcReduction="10000"/>
          </a:bodyPr>
          <a:lstStyle/>
          <a:p>
            <a:pPr algn="l"/>
            <a:r>
              <a:rPr lang="en-US" sz="1200" dirty="0" smtClean="0"/>
              <a:t>Footnote: The DML genes are shown in capitals and either red (for hypermethylation) or green (for hypomethylation) icons. The shade of the filled color reflects the level of methylation (darker differing more from the average). </a:t>
            </a:r>
            <a:endParaRPr lang="en-US" sz="12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008" b="17009"/>
          <a:stretch/>
        </p:blipFill>
        <p:spPr>
          <a:xfrm>
            <a:off x="1778051" y="914401"/>
            <a:ext cx="7649319" cy="5334585"/>
          </a:xfrm>
          <a:prstGeom prst="rect">
            <a:avLst/>
          </a:prstGeom>
        </p:spPr>
      </p:pic>
    </p:spTree>
    <p:extLst>
      <p:ext uri="{BB962C8B-B14F-4D97-AF65-F5344CB8AC3E}">
        <p14:creationId xmlns:p14="http://schemas.microsoft.com/office/powerpoint/2010/main" val="20301865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179</Words>
  <Application>Microsoft Office PowerPoint</Application>
  <PresentationFormat>Widescreen</PresentationFormat>
  <Paragraphs>4</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Figure S1.   IPA® gene and function interconnection network of 15 genes with blood DML (P&lt;0.0001) that are associated with PD and other similar disorders, as derived from the comparison of PD cases with Plantation Work 10+ vs 0 years. </vt:lpstr>
      <vt:lpstr>Figure S2.   IPA® gene and function interconnection network of 27 genes with blood DML (p&lt;0.001) that are associated with neurological development and abnormal brain morphology ,as derived from the comparison of PD cases with 4+ OGCs and vs 0-2 OGCs.  </vt:lpstr>
    </vt:vector>
  </TitlesOfParts>
  <Company>University of Hawaii Cancer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Figure S1.   IPA®   gene and function interconnection network of Blood DML related genes associated with PD and other similar disorders as derived from the comparison of PD cases with Plantation Work 10+ vs 0 years.</dc:title>
  <dc:creator>maarit</dc:creator>
  <cp:lastModifiedBy>Maarit Tiirikainen</cp:lastModifiedBy>
  <cp:revision>8</cp:revision>
  <cp:lastPrinted>2020-05-26T20:39:15Z</cp:lastPrinted>
  <dcterms:created xsi:type="dcterms:W3CDTF">2016-08-24T21:01:02Z</dcterms:created>
  <dcterms:modified xsi:type="dcterms:W3CDTF">2020-05-26T21:23:59Z</dcterms:modified>
</cp:coreProperties>
</file>