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80" r:id="rId2"/>
    <p:sldId id="270" r:id="rId3"/>
    <p:sldId id="271" r:id="rId4"/>
    <p:sldId id="272" r:id="rId5"/>
    <p:sldId id="273" r:id="rId6"/>
    <p:sldId id="274" r:id="rId7"/>
  </p:sldIdLst>
  <p:sldSz cx="13716000" cy="19812000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正文" id="{710FADB6-15D0-41AF-8F0E-54A481ACE6D8}">
          <p14:sldIdLst/>
        </p14:section>
        <p14:section name="Supplementary" id="{C5051A1D-4BC0-460B-BFE2-C59BEC4F0E8A}">
          <p14:sldIdLst>
            <p14:sldId id="280"/>
            <p14:sldId id="270"/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6600"/>
    <a:srgbClr val="0000FF"/>
    <a:srgbClr val="FFFFFF"/>
    <a:srgbClr val="B9B9B9"/>
    <a:srgbClr val="FF33CC"/>
    <a:srgbClr val="FFFFD0"/>
    <a:srgbClr val="FEFED0"/>
    <a:srgbClr val="FDFED0"/>
    <a:srgbClr val="FDF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6" autoAdjust="0"/>
    <p:restoredTop sz="93539" autoAdjust="0"/>
  </p:normalViewPr>
  <p:slideViewPr>
    <p:cSldViewPr snapToGrid="0" showGuides="1">
      <p:cViewPr varScale="1">
        <p:scale>
          <a:sx n="22" d="100"/>
          <a:sy n="22" d="100"/>
        </p:scale>
        <p:origin x="2622" y="78"/>
      </p:cViewPr>
      <p:guideLst>
        <p:guide orient="horz" pos="6240"/>
        <p:guide pos="432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7047" cy="341542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9993" y="0"/>
            <a:ext cx="4307047" cy="341542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2440F76-37CD-4EFB-A75E-1B606EBB7F64}" type="datetimeFigureOut">
              <a:rPr lang="zh-TW" altLang="en-US" smtClean="0"/>
              <a:pPr/>
              <a:t>2025/2/21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6465659"/>
            <a:ext cx="4307047" cy="341541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9993" y="6465659"/>
            <a:ext cx="4307047" cy="341541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AA0C78F-5676-4B84-B2D6-B7E72AD365F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4494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6737" cy="34139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30285" y="1"/>
            <a:ext cx="4306737" cy="34139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EE160D6-C8B5-436D-886C-FDCA662623DA}" type="datetimeFigureOut">
              <a:rPr lang="zh-TW" altLang="en-US" smtClean="0"/>
              <a:pPr/>
              <a:t>2025/2/21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175125" y="850900"/>
            <a:ext cx="15890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4400" y="3275850"/>
            <a:ext cx="7950543" cy="2680042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6465807"/>
            <a:ext cx="4306737" cy="34139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30285" y="6465807"/>
            <a:ext cx="4306737" cy="34139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7917FDBA-C714-4789-94E5-D0F5D83935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087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ECAR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FDBA-C714-4789-94E5-D0F5D8393591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773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242382"/>
            <a:ext cx="11658600" cy="6897511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10405888"/>
            <a:ext cx="10287000" cy="4783312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6360-73F3-4E6A-853E-F9153B738E51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80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B6EAA-F8FA-4A3E-AFB9-9B1E65B49DF7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974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939248"/>
            <a:ext cx="11830050" cy="8241240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3258453"/>
            <a:ext cx="11830050" cy="43338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FEA1-3169-4EBA-BB5F-F43ADAB8CC3C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873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5274028"/>
            <a:ext cx="5829300" cy="1257053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5274028"/>
            <a:ext cx="5829300" cy="1257053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636C-ADE5-4CCD-B9C3-6B1185D3DC0B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208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054810"/>
            <a:ext cx="11830050" cy="382940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856693"/>
            <a:ext cx="5802510" cy="2380190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7236885"/>
            <a:ext cx="5802510" cy="1064436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8" y="4856693"/>
            <a:ext cx="5831087" cy="2380190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8" y="7236885"/>
            <a:ext cx="5831087" cy="1064436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634FB-57F8-448A-8C8F-DD694D7496B1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71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A5A-1457-4F38-90E1-1A5B9B353B46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3061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1003-B2F2-4635-A8CC-65496A0F529B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676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3" y="1320800"/>
            <a:ext cx="4423767" cy="46228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9" y="2852567"/>
            <a:ext cx="6943725" cy="1407936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3" y="5943600"/>
            <a:ext cx="4423767" cy="11011254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9D57-D042-44F8-98F6-7153887F5D6A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893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3" y="1320800"/>
            <a:ext cx="4423767" cy="46228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9" y="2852567"/>
            <a:ext cx="6943725" cy="1407936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3" y="5943600"/>
            <a:ext cx="4423767" cy="11011254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11F7-EAF0-4E1E-B990-F8E750E9ACEE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27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1DFB-C020-4AC4-A94D-3FE4A59A795D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7519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5" y="1054806"/>
            <a:ext cx="2957513" cy="1678975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1054806"/>
            <a:ext cx="8701088" cy="1678975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7DA3C-35E5-45EC-A7B3-0A2CD0334478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36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1054810"/>
            <a:ext cx="11830050" cy="38294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5274028"/>
            <a:ext cx="11830050" cy="1257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8362793"/>
            <a:ext cx="3086100" cy="10548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EE52E-8AA6-4A5F-971C-B593CC8746CE}" type="datetime1">
              <a:rPr lang="zh-TW" altLang="en-US" smtClean="0"/>
              <a:t>2025/2/21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8362793"/>
            <a:ext cx="4629150" cy="10548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8362793"/>
            <a:ext cx="3086100" cy="10548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2E385-8346-44EA-A902-71A01EB4FE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821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3.png"/><Relationship Id="rId18" Type="http://schemas.microsoft.com/office/2007/relationships/hdphoto" Target="../media/hdphoto2.wdp"/><Relationship Id="rId26" Type="http://schemas.openxmlformats.org/officeDocument/2006/relationships/image" Target="../media/image25.tiff"/><Relationship Id="rId3" Type="http://schemas.openxmlformats.org/officeDocument/2006/relationships/image" Target="../media/image6.png"/><Relationship Id="rId21" Type="http://schemas.openxmlformats.org/officeDocument/2006/relationships/image" Target="../media/image20.png"/><Relationship Id="rId7" Type="http://schemas.openxmlformats.org/officeDocument/2006/relationships/image" Target="../media/image9.emf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4.tiff"/><Relationship Id="rId2" Type="http://schemas.openxmlformats.org/officeDocument/2006/relationships/image" Target="../media/image5.png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29" Type="http://schemas.openxmlformats.org/officeDocument/2006/relationships/image" Target="../media/image28.tif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11" Type="http://schemas.microsoft.com/office/2007/relationships/hdphoto" Target="../media/hdphoto1.wdp"/><Relationship Id="rId24" Type="http://schemas.openxmlformats.org/officeDocument/2006/relationships/image" Target="../media/image23.tiff"/><Relationship Id="rId5" Type="http://schemas.openxmlformats.org/officeDocument/2006/relationships/image" Target="../media/image8.jpeg"/><Relationship Id="rId15" Type="http://schemas.openxmlformats.org/officeDocument/2006/relationships/image" Target="../media/image15.png"/><Relationship Id="rId23" Type="http://schemas.openxmlformats.org/officeDocument/2006/relationships/image" Target="../media/image22.tiff"/><Relationship Id="rId28" Type="http://schemas.openxmlformats.org/officeDocument/2006/relationships/image" Target="../media/image27.tiff"/><Relationship Id="rId10" Type="http://schemas.openxmlformats.org/officeDocument/2006/relationships/image" Target="../media/image11.png"/><Relationship Id="rId19" Type="http://schemas.openxmlformats.org/officeDocument/2006/relationships/image" Target="../media/image18.png"/><Relationship Id="rId4" Type="http://schemas.openxmlformats.org/officeDocument/2006/relationships/image" Target="../media/image7.jpeg"/><Relationship Id="rId9" Type="http://schemas.openxmlformats.org/officeDocument/2006/relationships/image" Target="../media/image10.emf"/><Relationship Id="rId14" Type="http://schemas.openxmlformats.org/officeDocument/2006/relationships/image" Target="../media/image14.png"/><Relationship Id="rId22" Type="http://schemas.openxmlformats.org/officeDocument/2006/relationships/image" Target="../media/image21.tiff"/><Relationship Id="rId27" Type="http://schemas.openxmlformats.org/officeDocument/2006/relationships/image" Target="../media/image26.tiff"/><Relationship Id="rId30" Type="http://schemas.openxmlformats.org/officeDocument/2006/relationships/image" Target="../media/image29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13" Type="http://schemas.openxmlformats.org/officeDocument/2006/relationships/image" Target="../media/image42.png"/><Relationship Id="rId18" Type="http://schemas.openxmlformats.org/officeDocument/2006/relationships/image" Target="../media/image46.png"/><Relationship Id="rId3" Type="http://schemas.openxmlformats.org/officeDocument/2006/relationships/image" Target="../media/image34.emf"/><Relationship Id="rId21" Type="http://schemas.openxmlformats.org/officeDocument/2006/relationships/image" Target="../media/image48.png"/><Relationship Id="rId7" Type="http://schemas.openxmlformats.org/officeDocument/2006/relationships/image" Target="../media/image36.emf"/><Relationship Id="rId12" Type="http://schemas.openxmlformats.org/officeDocument/2006/relationships/image" Target="../media/image41.png"/><Relationship Id="rId17" Type="http://schemas.microsoft.com/office/2007/relationships/hdphoto" Target="../media/hdphoto3.wdp"/><Relationship Id="rId25" Type="http://schemas.openxmlformats.org/officeDocument/2006/relationships/image" Target="../media/image50.emf"/><Relationship Id="rId2" Type="http://schemas.openxmlformats.org/officeDocument/2006/relationships/oleObject" Target="../embeddings/oleObject7.bin"/><Relationship Id="rId16" Type="http://schemas.openxmlformats.org/officeDocument/2006/relationships/image" Target="../media/image45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40.png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35.emf"/><Relationship Id="rId15" Type="http://schemas.openxmlformats.org/officeDocument/2006/relationships/image" Target="../media/image44.png"/><Relationship Id="rId23" Type="http://schemas.openxmlformats.org/officeDocument/2006/relationships/image" Target="../media/image49.emf"/><Relationship Id="rId10" Type="http://schemas.openxmlformats.org/officeDocument/2006/relationships/image" Target="../media/image39.png"/><Relationship Id="rId19" Type="http://schemas.microsoft.com/office/2007/relationships/hdphoto" Target="../media/hdphoto4.wdp"/><Relationship Id="rId4" Type="http://schemas.openxmlformats.org/officeDocument/2006/relationships/oleObject" Target="../embeddings/oleObject8.bin"/><Relationship Id="rId9" Type="http://schemas.openxmlformats.org/officeDocument/2006/relationships/image" Target="../media/image38.jpg"/><Relationship Id="rId14" Type="http://schemas.openxmlformats.org/officeDocument/2006/relationships/image" Target="../media/image43.png"/><Relationship Id="rId22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6.emf"/><Relationship Id="rId3" Type="http://schemas.microsoft.com/office/2007/relationships/hdphoto" Target="../media/hdphoto5.wdp"/><Relationship Id="rId7" Type="http://schemas.openxmlformats.org/officeDocument/2006/relationships/image" Target="../media/image53.emf"/><Relationship Id="rId12" Type="http://schemas.openxmlformats.org/officeDocument/2006/relationships/oleObject" Target="../embeddings/oleObject13.bin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.bin"/><Relationship Id="rId11" Type="http://schemas.microsoft.com/office/2007/relationships/hdphoto" Target="../media/hdphoto8.wdp"/><Relationship Id="rId5" Type="http://schemas.microsoft.com/office/2007/relationships/hdphoto" Target="../media/hdphoto6.wdp"/><Relationship Id="rId10" Type="http://schemas.openxmlformats.org/officeDocument/2006/relationships/image" Target="../media/image55.jpeg"/><Relationship Id="rId4" Type="http://schemas.openxmlformats.org/officeDocument/2006/relationships/image" Target="../media/image52.jpe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.png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1.emf"/><Relationship Id="rId5" Type="http://schemas.openxmlformats.org/officeDocument/2006/relationships/image" Target="../media/image58.tiff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57.tiff"/><Relationship Id="rId9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BEA2C4-67CF-489C-892E-7168CD6CFC5F}"/>
              </a:ext>
            </a:extLst>
          </p:cNvPr>
          <p:cNvSpPr/>
          <p:nvPr/>
        </p:nvSpPr>
        <p:spPr>
          <a:xfrm>
            <a:off x="28936" y="304784"/>
            <a:ext cx="7034022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25803"/>
            <a:r>
              <a:rPr lang="en-US" altLang="zh-TW" sz="4267" b="1" dirty="0">
                <a:solidFill>
                  <a:prstClr val="black"/>
                </a:solidFill>
                <a:cs typeface="Arial" panose="020B0604020202020204" pitchFamily="34" charset="0"/>
              </a:rPr>
              <a:t>Supplementary Figure S1</a:t>
            </a:r>
            <a:endParaRPr lang="zh-TW" altLang="en-US" sz="4267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913617" y="1736721"/>
            <a:ext cx="3790007" cy="2354787"/>
            <a:chOff x="3678082" y="5925949"/>
            <a:chExt cx="3790007" cy="2354787"/>
          </a:xfrm>
        </p:grpSpPr>
        <p:pic>
          <p:nvPicPr>
            <p:cNvPr id="25" name="圖片 24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42" t="46773" r="25231" b="48749"/>
            <a:stretch/>
          </p:blipFill>
          <p:spPr>
            <a:xfrm>
              <a:off x="4971652" y="7132779"/>
              <a:ext cx="1152000" cy="360000"/>
            </a:xfrm>
            <a:prstGeom prst="rect">
              <a:avLst/>
            </a:prstGeom>
          </p:spPr>
        </p:pic>
        <p:pic>
          <p:nvPicPr>
            <p:cNvPr id="29" name="圖片 28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60" t="45406" r="25542" b="50000"/>
            <a:stretch/>
          </p:blipFill>
          <p:spPr>
            <a:xfrm>
              <a:off x="4978778" y="7893373"/>
              <a:ext cx="1152000" cy="360000"/>
            </a:xfrm>
            <a:prstGeom prst="rect">
              <a:avLst/>
            </a:prstGeom>
          </p:spPr>
        </p:pic>
        <p:pic>
          <p:nvPicPr>
            <p:cNvPr id="54" name="圖片 53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7" t="44071" r="42987" b="51899"/>
            <a:stretch/>
          </p:blipFill>
          <p:spPr>
            <a:xfrm>
              <a:off x="6278498" y="7132779"/>
              <a:ext cx="1152000" cy="36000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55" name="圖片 54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69" t="48920" r="42406" b="46313"/>
            <a:stretch/>
          </p:blipFill>
          <p:spPr>
            <a:xfrm>
              <a:off x="6296364" y="7920736"/>
              <a:ext cx="1152000" cy="3600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88" name="文字方塊 87"/>
            <p:cNvSpPr txBox="1"/>
            <p:nvPr/>
          </p:nvSpPr>
          <p:spPr>
            <a:xfrm>
              <a:off x="3678082" y="7865237"/>
              <a:ext cx="1300696" cy="415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625803"/>
              <a:r>
                <a:rPr lang="en-US" altLang="zh-TW" sz="2100" b="1" dirty="0">
                  <a:solidFill>
                    <a:prstClr val="black"/>
                  </a:solidFill>
                  <a:cs typeface="Arial" panose="020B0604020202020204" pitchFamily="34" charset="0"/>
                </a:rPr>
                <a:t>GAPDH</a:t>
              </a:r>
              <a:endParaRPr lang="zh-TW" altLang="en-US" sz="21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0" name="文字方塊 89"/>
            <p:cNvSpPr txBox="1"/>
            <p:nvPr/>
          </p:nvSpPr>
          <p:spPr>
            <a:xfrm>
              <a:off x="3745930" y="7131970"/>
              <a:ext cx="1253379" cy="415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625803"/>
              <a:r>
                <a:rPr lang="en-US" altLang="zh-TW" sz="2100" b="1" dirty="0">
                  <a:solidFill>
                    <a:prstClr val="black"/>
                  </a:solidFill>
                  <a:cs typeface="Arial" panose="020B0604020202020204" pitchFamily="34" charset="0"/>
                </a:rPr>
                <a:t>NDUFS1</a:t>
              </a:r>
              <a:endParaRPr lang="zh-TW" altLang="en-US" sz="21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1" name="文字方塊 90"/>
            <p:cNvSpPr txBox="1"/>
            <p:nvPr/>
          </p:nvSpPr>
          <p:spPr>
            <a:xfrm>
              <a:off x="4999308" y="7524041"/>
              <a:ext cx="2468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25803"/>
              <a:r>
                <a:rPr lang="en-US" altLang="zh-TW" sz="1800" dirty="0">
                  <a:solidFill>
                    <a:prstClr val="black"/>
                  </a:solidFill>
                  <a:cs typeface="Arial" panose="020B0604020202020204" pitchFamily="34" charset="0"/>
                </a:rPr>
                <a:t>1.00  1.84   1.00  1.77</a:t>
              </a:r>
              <a:endParaRPr lang="zh-TW" altLang="en-US" sz="18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" name="文字方塊 91"/>
            <p:cNvSpPr txBox="1"/>
            <p:nvPr/>
          </p:nvSpPr>
          <p:spPr>
            <a:xfrm>
              <a:off x="4971652" y="6763447"/>
              <a:ext cx="1215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25803"/>
              <a:r>
                <a:rPr lang="en-US" altLang="zh-TW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 R0  </a:t>
              </a:r>
              <a:r>
                <a:rPr lang="zh-TW" altLang="en-US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TW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 R50</a:t>
              </a:r>
              <a:endParaRPr lang="zh-TW" altLang="en-US" sz="1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" name="文字方塊 92"/>
            <p:cNvSpPr txBox="1"/>
            <p:nvPr/>
          </p:nvSpPr>
          <p:spPr>
            <a:xfrm>
              <a:off x="6173326" y="6375782"/>
              <a:ext cx="1294763" cy="36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62580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ADSC</a:t>
              </a:r>
              <a:r>
                <a:rPr kumimoji="0" lang="zh-TW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</a:t>
              </a:r>
              <a:r>
                <a:rPr kumimoji="0" lang="en-US" altLang="zh-TW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#4</a:t>
              </a:r>
              <a:endParaRPr kumimoji="0" lang="zh-TW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98" name="直線接點 97"/>
            <p:cNvCxnSpPr>
              <a:cxnSpLocks/>
            </p:cNvCxnSpPr>
            <p:nvPr/>
          </p:nvCxnSpPr>
          <p:spPr>
            <a:xfrm>
              <a:off x="4997573" y="6367611"/>
              <a:ext cx="2451721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9" name="文字方塊 98"/>
            <p:cNvSpPr txBox="1"/>
            <p:nvPr/>
          </p:nvSpPr>
          <p:spPr>
            <a:xfrm>
              <a:off x="5714761" y="5925949"/>
              <a:ext cx="1017344" cy="415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100" b="1" dirty="0">
                  <a:solidFill>
                    <a:prstClr val="black"/>
                  </a:solidFill>
                  <a:cs typeface="Arial" panose="020B0604020202020204" pitchFamily="34" charset="0"/>
                </a:rPr>
                <a:t>MCF-7</a:t>
              </a:r>
              <a:endParaRPr lang="zh-TW" altLang="en-US" sz="21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0" name="文字方塊 99"/>
            <p:cNvSpPr txBox="1"/>
            <p:nvPr/>
          </p:nvSpPr>
          <p:spPr>
            <a:xfrm>
              <a:off x="4980074" y="6393891"/>
              <a:ext cx="11983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25803"/>
              <a:r>
                <a:rPr lang="en-US" altLang="zh-TW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ADSC #3</a:t>
              </a:r>
            </a:p>
          </p:txBody>
        </p:sp>
        <p:cxnSp>
          <p:nvCxnSpPr>
            <p:cNvPr id="101" name="直線接點 100"/>
            <p:cNvCxnSpPr>
              <a:cxnSpLocks/>
            </p:cNvCxnSpPr>
            <p:nvPr/>
          </p:nvCxnSpPr>
          <p:spPr>
            <a:xfrm>
              <a:off x="4971652" y="6768565"/>
              <a:ext cx="121519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2" name="直線接點 101"/>
            <p:cNvCxnSpPr>
              <a:cxnSpLocks/>
            </p:cNvCxnSpPr>
            <p:nvPr/>
          </p:nvCxnSpPr>
          <p:spPr>
            <a:xfrm>
              <a:off x="5003250" y="6768565"/>
              <a:ext cx="11520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3" name="直線接點 102"/>
            <p:cNvCxnSpPr>
              <a:cxnSpLocks/>
            </p:cNvCxnSpPr>
            <p:nvPr/>
          </p:nvCxnSpPr>
          <p:spPr>
            <a:xfrm>
              <a:off x="6244707" y="6768565"/>
              <a:ext cx="11520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2" name="文字方塊 111"/>
            <p:cNvSpPr txBox="1"/>
            <p:nvPr/>
          </p:nvSpPr>
          <p:spPr>
            <a:xfrm>
              <a:off x="6215302" y="6763447"/>
              <a:ext cx="1215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25803"/>
              <a:r>
                <a:rPr lang="en-US" altLang="zh-TW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 R0 </a:t>
              </a:r>
              <a:r>
                <a:rPr lang="zh-TW" altLang="en-US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TW" sz="1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  R50</a:t>
              </a:r>
              <a:endParaRPr lang="zh-TW" altLang="en-US" sz="1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377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BEA2C4-67CF-489C-892E-7168CD6CFC5F}"/>
              </a:ext>
            </a:extLst>
          </p:cNvPr>
          <p:cNvSpPr/>
          <p:nvPr/>
        </p:nvSpPr>
        <p:spPr>
          <a:xfrm>
            <a:off x="91999" y="304784"/>
            <a:ext cx="6760351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625803"/>
            <a:r>
              <a:rPr lang="en-US" altLang="zh-TW" sz="4267" b="1" dirty="0">
                <a:solidFill>
                  <a:prstClr val="black"/>
                </a:solidFill>
                <a:cs typeface="Arial" panose="020B0604020202020204" pitchFamily="34" charset="0"/>
              </a:rPr>
              <a:t>Supplementary Figure S2</a:t>
            </a:r>
            <a:endParaRPr lang="zh-TW" altLang="en-US" sz="4267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99749" y="1172845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1989507-1F31-49EF-BEA2-D4C9665ABA6A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34603" t="26255" r="19587" b="65988"/>
          <a:stretch/>
        </p:blipFill>
        <p:spPr>
          <a:xfrm>
            <a:off x="6528442" y="3510256"/>
            <a:ext cx="3539971" cy="437130"/>
          </a:xfrm>
          <a:prstGeom prst="rect">
            <a:avLst/>
          </a:prstGeom>
          <a:ln w="9525">
            <a:noFill/>
          </a:ln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5182634-8290-4AD4-8722-D513EBC2F77A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4854" t="19107" r="18351" b="74845"/>
          <a:stretch/>
        </p:blipFill>
        <p:spPr>
          <a:xfrm>
            <a:off x="6534934" y="4336795"/>
            <a:ext cx="3533479" cy="359631"/>
          </a:xfrm>
          <a:prstGeom prst="rect">
            <a:avLst/>
          </a:prstGeom>
          <a:ln w="9525">
            <a:noFill/>
          </a:ln>
        </p:spPr>
      </p:pic>
      <p:cxnSp>
        <p:nvCxnSpPr>
          <p:cNvPr id="11" name="直線接點 10"/>
          <p:cNvCxnSpPr>
            <a:cxnSpLocks/>
          </p:cNvCxnSpPr>
          <p:nvPr/>
        </p:nvCxnSpPr>
        <p:spPr>
          <a:xfrm>
            <a:off x="6568563" y="2293387"/>
            <a:ext cx="33831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 rot="16200000">
            <a:off x="6436493" y="3059342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Luc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 rot="16200000">
            <a:off x="6938330" y="3076193"/>
            <a:ext cx="64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A4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 rot="16200000">
            <a:off x="6940984" y="2734944"/>
            <a:ext cx="167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G3 (hKD1)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 rot="16200000">
            <a:off x="7540217" y="2728688"/>
            <a:ext cx="141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H3 (hKD2)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 rot="16200000">
            <a:off x="8413204" y="3095286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E3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 rot="16200000">
            <a:off x="8915874" y="3091123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F3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 rot="16200000">
            <a:off x="9430014" y="3058552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G3’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19" name="直線接點 18"/>
          <p:cNvCxnSpPr>
            <a:cxnSpLocks/>
          </p:cNvCxnSpPr>
          <p:nvPr/>
        </p:nvCxnSpPr>
        <p:spPr>
          <a:xfrm>
            <a:off x="6602132" y="2293387"/>
            <a:ext cx="34662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88EDF2A-6A95-4552-A901-59110874FBC5}"/>
              </a:ext>
            </a:extLst>
          </p:cNvPr>
          <p:cNvSpPr txBox="1"/>
          <p:nvPr/>
        </p:nvSpPr>
        <p:spPr>
          <a:xfrm>
            <a:off x="6602133" y="1929719"/>
            <a:ext cx="3457051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MDA-MB-231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482637" y="3912712"/>
            <a:ext cx="39204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altLang="zh-TW" dirty="0">
                <a:solidFill>
                  <a:prstClr val="black"/>
                </a:solidFill>
              </a:rPr>
              <a:t>1.00 0.70</a:t>
            </a:r>
            <a:r>
              <a:rPr lang="zh-TW" altLang="en-US" dirty="0">
                <a:solidFill>
                  <a:prstClr val="black"/>
                </a:solidFill>
              </a:rPr>
              <a:t> </a:t>
            </a:r>
            <a:r>
              <a:rPr lang="en-US" altLang="zh-TW" dirty="0">
                <a:solidFill>
                  <a:prstClr val="black"/>
                </a:solidFill>
              </a:rPr>
              <a:t>0.37 0.36 0.79 0.55 0.95</a:t>
            </a:r>
            <a:endParaRPr lang="zh-TW" altLang="en-US" dirty="0">
              <a:solidFill>
                <a:prstClr val="black"/>
              </a:solidFill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5E503081-477E-40B4-8249-61147EA576E4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34137" t="52487" r="21212" b="38695"/>
          <a:stretch/>
        </p:blipFill>
        <p:spPr>
          <a:xfrm>
            <a:off x="10126527" y="3512823"/>
            <a:ext cx="3539971" cy="437130"/>
          </a:xfrm>
          <a:prstGeom prst="rect">
            <a:avLst/>
          </a:prstGeom>
          <a:ln w="9525">
            <a:noFill/>
          </a:ln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73AA7721-D062-4F68-920E-F7F74A87A661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4560" t="47178" r="20757" b="44004"/>
          <a:stretch/>
        </p:blipFill>
        <p:spPr>
          <a:xfrm>
            <a:off x="10129772" y="4330611"/>
            <a:ext cx="3533479" cy="359631"/>
          </a:xfrm>
          <a:prstGeom prst="rect">
            <a:avLst/>
          </a:prstGeom>
          <a:ln w="9525">
            <a:noFill/>
          </a:ln>
        </p:spPr>
      </p:pic>
      <p:sp>
        <p:nvSpPr>
          <p:cNvPr id="33" name="文字方塊 32"/>
          <p:cNvSpPr txBox="1"/>
          <p:nvPr/>
        </p:nvSpPr>
        <p:spPr>
          <a:xfrm>
            <a:off x="10059183" y="3907183"/>
            <a:ext cx="38694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altLang="zh-TW" dirty="0">
                <a:solidFill>
                  <a:prstClr val="black"/>
                </a:solidFill>
              </a:rPr>
              <a:t>1.00 0.58 0.30 0.23 0.57  0.57 0.97</a:t>
            </a:r>
            <a:endParaRPr lang="zh-TW" altLang="en-US" dirty="0">
              <a:solidFill>
                <a:prstClr val="black"/>
              </a:solidFill>
            </a:endParaRPr>
          </a:p>
        </p:txBody>
      </p:sp>
      <p:grpSp>
        <p:nvGrpSpPr>
          <p:cNvPr id="109" name="群組 108"/>
          <p:cNvGrpSpPr/>
          <p:nvPr/>
        </p:nvGrpSpPr>
        <p:grpSpPr>
          <a:xfrm>
            <a:off x="42964" y="1864580"/>
            <a:ext cx="5053420" cy="2867263"/>
            <a:chOff x="628494" y="3703868"/>
            <a:chExt cx="5053420" cy="2867263"/>
          </a:xfrm>
        </p:grpSpPr>
        <p:pic>
          <p:nvPicPr>
            <p:cNvPr id="37" name="圖片 36" descr="DOS 2019-11-01 11hr 17min_Exposure_3-黑白.jpg">
              <a:extLst>
                <a:ext uri="{FF2B5EF4-FFF2-40B4-BE49-F238E27FC236}">
                  <a16:creationId xmlns:a16="http://schemas.microsoft.com/office/drawing/2014/main" id="{F373750B-BD3A-4D6E-B80E-1AFB9BB94CFD}"/>
                </a:ext>
              </a:extLst>
            </p:cNvPr>
            <p:cNvPicPr>
              <a:picLocks/>
            </p:cNvPicPr>
            <p:nvPr/>
          </p:nvPicPr>
          <p:blipFill rotWithShape="1">
            <a:blip r:embed="rId4" cstate="print"/>
            <a:srcRect l="45227" t="78894" r="20391" b="14705"/>
            <a:stretch/>
          </p:blipFill>
          <p:spPr>
            <a:xfrm flipH="1">
              <a:off x="1875468" y="6180541"/>
              <a:ext cx="3795571" cy="358413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CD5BB2BE-0706-4B4D-A4BB-558FE8090692}"/>
                </a:ext>
              </a:extLst>
            </p:cNvPr>
            <p:cNvSpPr txBox="1"/>
            <p:nvPr/>
          </p:nvSpPr>
          <p:spPr>
            <a:xfrm>
              <a:off x="823077" y="5411308"/>
              <a:ext cx="1165319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NDUFS1 </a:t>
              </a: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16DD152A-EC9A-4C23-B17A-DED9E29029A0}"/>
                </a:ext>
              </a:extLst>
            </p:cNvPr>
            <p:cNvSpPr txBox="1"/>
            <p:nvPr/>
          </p:nvSpPr>
          <p:spPr>
            <a:xfrm>
              <a:off x="628494" y="6151016"/>
              <a:ext cx="1268745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α-Tubulin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id="{FBBDD33C-5911-4A81-8C7C-3B6FBB5838B6}"/>
                </a:ext>
              </a:extLst>
            </p:cNvPr>
            <p:cNvSpPr txBox="1"/>
            <p:nvPr/>
          </p:nvSpPr>
          <p:spPr>
            <a:xfrm rot="16200000">
              <a:off x="4526764" y="4357188"/>
              <a:ext cx="1726755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MDA-MB-231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1FF61BEA-3395-444F-B667-7B02D334FF2B}"/>
                </a:ext>
              </a:extLst>
            </p:cNvPr>
            <p:cNvSpPr txBox="1"/>
            <p:nvPr/>
          </p:nvSpPr>
          <p:spPr>
            <a:xfrm rot="16200000">
              <a:off x="4208882" y="4673857"/>
              <a:ext cx="1075936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Hs 578T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230B0245-BB7B-4EAD-BBFC-73FBDE25D6EB}"/>
                </a:ext>
              </a:extLst>
            </p:cNvPr>
            <p:cNvSpPr txBox="1"/>
            <p:nvPr/>
          </p:nvSpPr>
          <p:spPr>
            <a:xfrm rot="16200000">
              <a:off x="3648362" y="4710014"/>
              <a:ext cx="964110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BT-549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3" name="文字方塊 42">
              <a:extLst>
                <a:ext uri="{FF2B5EF4-FFF2-40B4-BE49-F238E27FC236}">
                  <a16:creationId xmlns:a16="http://schemas.microsoft.com/office/drawing/2014/main" id="{0DD66180-6DF6-4DF4-A303-31C3A24D1539}"/>
                </a:ext>
              </a:extLst>
            </p:cNvPr>
            <p:cNvSpPr txBox="1"/>
            <p:nvPr/>
          </p:nvSpPr>
          <p:spPr>
            <a:xfrm rot="16200000">
              <a:off x="2972788" y="4744234"/>
              <a:ext cx="914033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MCF-7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42D67EFC-3714-4C57-A4E3-51F3A78AAB45}"/>
                </a:ext>
              </a:extLst>
            </p:cNvPr>
            <p:cNvSpPr txBox="1"/>
            <p:nvPr/>
          </p:nvSpPr>
          <p:spPr>
            <a:xfrm rot="16200000">
              <a:off x="2344250" y="4770252"/>
              <a:ext cx="849913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T-47D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C94A8B5B-5803-4370-B771-7EE50B21C83A}"/>
                </a:ext>
              </a:extLst>
            </p:cNvPr>
            <p:cNvSpPr txBox="1"/>
            <p:nvPr/>
          </p:nvSpPr>
          <p:spPr>
            <a:xfrm rot="16200000">
              <a:off x="1643013" y="4679989"/>
              <a:ext cx="1048685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ZR-75-1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C3474732-44B9-4E64-B18F-65F846B4C3D8}"/>
                </a:ext>
              </a:extLst>
            </p:cNvPr>
            <p:cNvSpPr txBox="1"/>
            <p:nvPr/>
          </p:nvSpPr>
          <p:spPr>
            <a:xfrm>
              <a:off x="1899846" y="574759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  <a:cs typeface="Arial" panose="020B0604020202020204" pitchFamily="34" charset="0"/>
                </a:rPr>
                <a:t>1.00</a:t>
              </a:r>
              <a:endParaRPr lang="zh-TW" alt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54478BAB-C1FA-4CFE-9889-8A8614E6607F}"/>
                </a:ext>
              </a:extLst>
            </p:cNvPr>
            <p:cNvSpPr txBox="1"/>
            <p:nvPr/>
          </p:nvSpPr>
          <p:spPr>
            <a:xfrm>
              <a:off x="5088482" y="574759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  <a:cs typeface="Arial" panose="020B0604020202020204" pitchFamily="34" charset="0"/>
                </a:rPr>
                <a:t>0.25</a:t>
              </a:r>
              <a:endParaRPr lang="zh-TW" alt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id="{FFE17B0A-1BC3-4E90-BC7E-470A138885A8}"/>
                </a:ext>
              </a:extLst>
            </p:cNvPr>
            <p:cNvSpPr txBox="1"/>
            <p:nvPr/>
          </p:nvSpPr>
          <p:spPr>
            <a:xfrm>
              <a:off x="4422675" y="574759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  <a:cs typeface="Arial" panose="020B0604020202020204" pitchFamily="34" charset="0"/>
                </a:rPr>
                <a:t>0.17</a:t>
              </a:r>
              <a:endParaRPr lang="zh-TW" alt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3533EBE1-0D7E-47C2-9292-27C44E54B7EB}"/>
                </a:ext>
              </a:extLst>
            </p:cNvPr>
            <p:cNvSpPr txBox="1"/>
            <p:nvPr/>
          </p:nvSpPr>
          <p:spPr>
            <a:xfrm>
              <a:off x="3812299" y="574759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  <a:cs typeface="Arial" panose="020B0604020202020204" pitchFamily="34" charset="0"/>
                </a:rPr>
                <a:t>0.40</a:t>
              </a:r>
              <a:endParaRPr lang="zh-TW" alt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308DBB60-316E-4696-BFD4-665323AF7195}"/>
                </a:ext>
              </a:extLst>
            </p:cNvPr>
            <p:cNvSpPr txBox="1"/>
            <p:nvPr/>
          </p:nvSpPr>
          <p:spPr>
            <a:xfrm>
              <a:off x="3146485" y="574759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  <a:cs typeface="Arial" panose="020B0604020202020204" pitchFamily="34" charset="0"/>
                </a:rPr>
                <a:t>0.40</a:t>
              </a:r>
              <a:endParaRPr lang="zh-TW" alt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" name="文字方塊 50">
              <a:extLst>
                <a:ext uri="{FF2B5EF4-FFF2-40B4-BE49-F238E27FC236}">
                  <a16:creationId xmlns:a16="http://schemas.microsoft.com/office/drawing/2014/main" id="{F4F6ED0E-82AB-478E-A0E4-A832F3A27B40}"/>
                </a:ext>
              </a:extLst>
            </p:cNvPr>
            <p:cNvSpPr txBox="1"/>
            <p:nvPr/>
          </p:nvSpPr>
          <p:spPr>
            <a:xfrm>
              <a:off x="2486878" y="574759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  <a:cs typeface="Arial" panose="020B0604020202020204" pitchFamily="34" charset="0"/>
                </a:rPr>
                <a:t>0.51</a:t>
              </a:r>
              <a:endParaRPr lang="zh-TW" altLang="en-US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52" name="圖片 51" descr="NDUFS1.jpg">
              <a:extLst>
                <a:ext uri="{FF2B5EF4-FFF2-40B4-BE49-F238E27FC236}">
                  <a16:creationId xmlns:a16="http://schemas.microsoft.com/office/drawing/2014/main" id="{F6FB9F90-DAE4-41A4-843C-78FF78B96337}"/>
                </a:ext>
              </a:extLst>
            </p:cNvPr>
            <p:cNvPicPr>
              <a:picLocks/>
            </p:cNvPicPr>
            <p:nvPr/>
          </p:nvPicPr>
          <p:blipFill rotWithShape="1">
            <a:blip r:embed="rId5" cstate="print">
              <a:lum bright="-30000" contrast="40000"/>
            </a:blip>
            <a:srcRect l="1572" t="37874" r="3249" b="8441"/>
            <a:stretch/>
          </p:blipFill>
          <p:spPr>
            <a:xfrm flipH="1">
              <a:off x="1875468" y="5402127"/>
              <a:ext cx="3795571" cy="35841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99749" y="5657251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C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4" name="物件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052353"/>
              </p:ext>
            </p:extLst>
          </p:nvPr>
        </p:nvGraphicFramePr>
        <p:xfrm>
          <a:off x="5138738" y="6330950"/>
          <a:ext cx="6548437" cy="437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4108788" imgH="2746440" progId="Prism9.Document">
                  <p:embed/>
                </p:oleObj>
              </mc:Choice>
              <mc:Fallback>
                <p:oleObj name="Prism 9" r:id="rId6" imgW="4108788" imgH="2746440" progId="Prism9.Document">
                  <p:embed/>
                  <p:pic>
                    <p:nvPicPr>
                      <p:cNvPr id="109" name="物件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738" y="6330950"/>
                        <a:ext cx="6548437" cy="4375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文字方塊 61"/>
          <p:cNvSpPr txBox="1"/>
          <p:nvPr/>
        </p:nvSpPr>
        <p:spPr>
          <a:xfrm>
            <a:off x="886017" y="8052402"/>
            <a:ext cx="1653673" cy="420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ALDH1A1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1" name="物件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103651"/>
              </p:ext>
            </p:extLst>
          </p:nvPr>
        </p:nvGraphicFramePr>
        <p:xfrm>
          <a:off x="4824413" y="12447588"/>
          <a:ext cx="5992812" cy="430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8" imgW="3823561" imgH="2746440" progId="Prism9.Document">
                  <p:embed/>
                </p:oleObj>
              </mc:Choice>
              <mc:Fallback>
                <p:oleObj name="Prism 9" r:id="rId8" imgW="3823561" imgH="2746440" progId="Prism9.Document">
                  <p:embed/>
                  <p:pic>
                    <p:nvPicPr>
                      <p:cNvPr id="136" name="物件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12447588"/>
                        <a:ext cx="5992812" cy="4302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矩形 105"/>
          <p:cNvSpPr/>
          <p:nvPr/>
        </p:nvSpPr>
        <p:spPr>
          <a:xfrm>
            <a:off x="9795032" y="7745238"/>
            <a:ext cx="628954" cy="20072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TW" altLang="en-US" sz="2130">
              <a:solidFill>
                <a:prstClr val="white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8934904" y="14490700"/>
            <a:ext cx="647478" cy="12764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TW" altLang="en-US" sz="2130">
              <a:solidFill>
                <a:prstClr val="white"/>
              </a:solidFill>
            </a:endParaRPr>
          </a:p>
        </p:txBody>
      </p:sp>
      <p:sp>
        <p:nvSpPr>
          <p:cNvPr id="114" name="文字方塊 113">
            <a:extLst>
              <a:ext uri="{FF2B5EF4-FFF2-40B4-BE49-F238E27FC236}">
                <a16:creationId xmlns:a16="http://schemas.microsoft.com/office/drawing/2014/main" id="{CD5BB2BE-0706-4B4D-A4BB-558FE8090692}"/>
              </a:ext>
            </a:extLst>
          </p:cNvPr>
          <p:cNvSpPr txBox="1"/>
          <p:nvPr/>
        </p:nvSpPr>
        <p:spPr>
          <a:xfrm>
            <a:off x="5507668" y="3527273"/>
            <a:ext cx="1165319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NDUFS1 </a:t>
            </a:r>
          </a:p>
        </p:txBody>
      </p: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16DD152A-EC9A-4C23-B17A-DED9E29029A0}"/>
              </a:ext>
            </a:extLst>
          </p:cNvPr>
          <p:cNvSpPr txBox="1"/>
          <p:nvPr/>
        </p:nvSpPr>
        <p:spPr>
          <a:xfrm>
            <a:off x="5313085" y="4266981"/>
            <a:ext cx="1268745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α-Tubulin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118" name="直線接點 117"/>
          <p:cNvCxnSpPr>
            <a:cxnSpLocks/>
          </p:cNvCxnSpPr>
          <p:nvPr/>
        </p:nvCxnSpPr>
        <p:spPr>
          <a:xfrm>
            <a:off x="10177767" y="2293387"/>
            <a:ext cx="33831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字方塊 118"/>
          <p:cNvSpPr txBox="1"/>
          <p:nvPr/>
        </p:nvSpPr>
        <p:spPr>
          <a:xfrm rot="16200000">
            <a:off x="10045697" y="3059342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Luc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0" name="文字方塊 119"/>
          <p:cNvSpPr txBox="1"/>
          <p:nvPr/>
        </p:nvSpPr>
        <p:spPr>
          <a:xfrm rot="16200000">
            <a:off x="10547534" y="3076193"/>
            <a:ext cx="64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A4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1" name="文字方塊 120"/>
          <p:cNvSpPr txBox="1"/>
          <p:nvPr/>
        </p:nvSpPr>
        <p:spPr>
          <a:xfrm rot="16200000">
            <a:off x="10550188" y="2734944"/>
            <a:ext cx="167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G3 (hKD1)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2" name="文字方塊 121"/>
          <p:cNvSpPr txBox="1"/>
          <p:nvPr/>
        </p:nvSpPr>
        <p:spPr>
          <a:xfrm rot="16200000">
            <a:off x="11149421" y="2728688"/>
            <a:ext cx="141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H3 (hKD2)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3" name="文字方塊 122"/>
          <p:cNvSpPr txBox="1"/>
          <p:nvPr/>
        </p:nvSpPr>
        <p:spPr>
          <a:xfrm rot="16200000">
            <a:off x="12022408" y="3095286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E3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4" name="文字方塊 123"/>
          <p:cNvSpPr txBox="1"/>
          <p:nvPr/>
        </p:nvSpPr>
        <p:spPr>
          <a:xfrm rot="16200000">
            <a:off x="12525078" y="3091123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F3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5" name="文字方塊 124"/>
          <p:cNvSpPr txBox="1"/>
          <p:nvPr/>
        </p:nvSpPr>
        <p:spPr>
          <a:xfrm rot="16200000">
            <a:off x="13039218" y="3058552"/>
            <a:ext cx="67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G3’</a:t>
            </a:r>
            <a:endParaRPr lang="zh-TW" alt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126" name="直線接點 125"/>
          <p:cNvCxnSpPr>
            <a:cxnSpLocks/>
          </p:cNvCxnSpPr>
          <p:nvPr/>
        </p:nvCxnSpPr>
        <p:spPr>
          <a:xfrm>
            <a:off x="10211336" y="2293387"/>
            <a:ext cx="34662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288EDF2A-6A95-4552-A901-59110874FBC5}"/>
              </a:ext>
            </a:extLst>
          </p:cNvPr>
          <p:cNvSpPr txBox="1"/>
          <p:nvPr/>
        </p:nvSpPr>
        <p:spPr>
          <a:xfrm>
            <a:off x="10211337" y="1929719"/>
            <a:ext cx="3457051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MCF-7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5208538" y="1171233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B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966766" y="6031968"/>
            <a:ext cx="2984496" cy="4779445"/>
            <a:chOff x="966766" y="6031968"/>
            <a:chExt cx="2984496" cy="4779445"/>
          </a:xfrm>
        </p:grpSpPr>
        <p:sp>
          <p:nvSpPr>
            <p:cNvPr id="56" name="文字方塊 2">
              <a:extLst>
                <a:ext uri="{FF2B5EF4-FFF2-40B4-BE49-F238E27FC236}">
                  <a16:creationId xmlns:a16="http://schemas.microsoft.com/office/drawing/2014/main" id="{5101D058-0F6A-410D-9F79-E300C0DA6B62}"/>
                </a:ext>
              </a:extLst>
            </p:cNvPr>
            <p:cNvSpPr txBox="1"/>
            <p:nvPr/>
          </p:nvSpPr>
          <p:spPr>
            <a:xfrm>
              <a:off x="1354316" y="7262667"/>
              <a:ext cx="1185374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732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Oct4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57" name="群組 56"/>
            <p:cNvGrpSpPr/>
            <p:nvPr/>
          </p:nvGrpSpPr>
          <p:grpSpPr>
            <a:xfrm>
              <a:off x="2510332" y="6031968"/>
              <a:ext cx="1440930" cy="853082"/>
              <a:chOff x="2463341" y="1274031"/>
              <a:chExt cx="1440930" cy="853219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2534217" y="1300362"/>
                <a:ext cx="1173738" cy="42018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 defTabSz="914400"/>
                <a:r>
                  <a:rPr lang="en-US" altLang="zh-TW" sz="2130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MCF-7</a:t>
                </a:r>
                <a:endParaRPr lang="zh-TW" altLang="en-US" sz="2130" b="1" dirty="0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cxnSp>
            <p:nvCxnSpPr>
              <p:cNvPr id="79" name="直線接點 78"/>
              <p:cNvCxnSpPr/>
              <p:nvPr/>
            </p:nvCxnSpPr>
            <p:spPr>
              <a:xfrm flipV="1">
                <a:off x="2476234" y="1274031"/>
                <a:ext cx="1116000" cy="0"/>
              </a:xfrm>
              <a:prstGeom prst="line">
                <a:avLst/>
              </a:prstGeom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文字方塊 33"/>
              <p:cNvSpPr txBox="1"/>
              <p:nvPr/>
            </p:nvSpPr>
            <p:spPr>
              <a:xfrm>
                <a:off x="2463341" y="1776237"/>
                <a:ext cx="1440930" cy="351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TW" altLang="en-US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TW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Luc  hKD2</a:t>
                </a:r>
                <a:endParaRPr lang="zh-TW" altLang="en-US" b="1" dirty="0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文字方塊 57"/>
            <p:cNvSpPr txBox="1"/>
            <p:nvPr/>
          </p:nvSpPr>
          <p:spPr>
            <a:xfrm>
              <a:off x="1583611" y="6885050"/>
              <a:ext cx="956079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CD44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1268047" y="7632288"/>
              <a:ext cx="1271643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CD133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966766" y="6561893"/>
              <a:ext cx="157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b="1" dirty="0">
                  <a:solidFill>
                    <a:prstClr val="black"/>
                  </a:solidFill>
                  <a:cs typeface="Arial" panose="020B0604020202020204" pitchFamily="34" charset="0"/>
                </a:rPr>
                <a:t>NDUFS1</a:t>
              </a:r>
              <a:endParaRPr lang="zh-TW" altLang="en-US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1343013" y="10391298"/>
              <a:ext cx="1196677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GAPDH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1467955" y="8400285"/>
              <a:ext cx="1071735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Nanog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4" name="文字方塊 63"/>
            <p:cNvSpPr txBox="1"/>
            <p:nvPr/>
          </p:nvSpPr>
          <p:spPr>
            <a:xfrm>
              <a:off x="1389762" y="8818791"/>
              <a:ext cx="1149928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KLF4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1291866" y="9568123"/>
              <a:ext cx="1247824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ALDH2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6" name="文字方塊 65"/>
            <p:cNvSpPr txBox="1"/>
            <p:nvPr/>
          </p:nvSpPr>
          <p:spPr>
            <a:xfrm>
              <a:off x="1323468" y="9959111"/>
              <a:ext cx="1216222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SOX2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67" name="Picture 6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9" t="70315" r="66980" b="27834"/>
            <a:stretch/>
          </p:blipFill>
          <p:spPr bwMode="auto">
            <a:xfrm>
              <a:off x="2583237" y="6915957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8" name="Picture 14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04" t="47513" r="59186" b="50251"/>
            <a:stretch/>
          </p:blipFill>
          <p:spPr bwMode="auto">
            <a:xfrm>
              <a:off x="2582910" y="7298219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9" name="Picture 5"/>
            <p:cNvPicPr>
              <a:picLocks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6" t="54116" r="57595" b="43233"/>
            <a:stretch/>
          </p:blipFill>
          <p:spPr bwMode="auto">
            <a:xfrm>
              <a:off x="2582910" y="7682782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0" name="Picture 4"/>
            <p:cNvPicPr>
              <a:picLocks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60" t="66130" r="54652" b="31412"/>
            <a:stretch/>
          </p:blipFill>
          <p:spPr bwMode="auto">
            <a:xfrm>
              <a:off x="2582910" y="8067345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1" name="Picture 7"/>
            <p:cNvPicPr>
              <a:picLocks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97" t="46878" r="65570" b="50404"/>
            <a:stretch/>
          </p:blipFill>
          <p:spPr bwMode="auto">
            <a:xfrm>
              <a:off x="2582910" y="8451908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2" name="Picture 4"/>
            <p:cNvPicPr>
              <a:picLocks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3" t="56078" r="61648" b="41796"/>
            <a:stretch/>
          </p:blipFill>
          <p:spPr bwMode="auto">
            <a:xfrm>
              <a:off x="2581207" y="8836471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3" name="Picture 3"/>
            <p:cNvPicPr>
              <a:picLocks noChangeArrowheads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13" t="61517" r="57443" b="35336"/>
            <a:stretch/>
          </p:blipFill>
          <p:spPr bwMode="auto">
            <a:xfrm>
              <a:off x="2581905" y="9605597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4" name="Picture 7"/>
            <p:cNvPicPr>
              <a:picLocks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1" t="64295" r="26808" b="26789"/>
            <a:stretch/>
          </p:blipFill>
          <p:spPr bwMode="auto">
            <a:xfrm>
              <a:off x="2582292" y="10001081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5" name="Picture 9"/>
            <p:cNvPicPr>
              <a:picLocks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47" t="59285" r="55411" b="37602"/>
            <a:stretch/>
          </p:blipFill>
          <p:spPr bwMode="auto">
            <a:xfrm>
              <a:off x="2581207" y="10410129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6" name="文字方塊 75"/>
            <p:cNvSpPr txBox="1"/>
            <p:nvPr/>
          </p:nvSpPr>
          <p:spPr>
            <a:xfrm>
              <a:off x="1301580" y="9135172"/>
              <a:ext cx="1238110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c-Myc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77" name="Picture 6"/>
            <p:cNvPicPr>
              <a:picLocks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09" t="44172" r="45578" b="50099"/>
            <a:stretch/>
          </p:blipFill>
          <p:spPr bwMode="auto">
            <a:xfrm>
              <a:off x="2583687" y="9217114"/>
              <a:ext cx="1204842" cy="341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177" name="直線接點 176"/>
            <p:cNvCxnSpPr/>
            <p:nvPr/>
          </p:nvCxnSpPr>
          <p:spPr>
            <a:xfrm>
              <a:off x="2581207" y="6486105"/>
              <a:ext cx="11737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矩形 177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99748" y="11231726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D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966766" y="11906110"/>
            <a:ext cx="3167094" cy="4470720"/>
            <a:chOff x="966766" y="11906110"/>
            <a:chExt cx="3167094" cy="4470720"/>
          </a:xfrm>
        </p:grpSpPr>
        <p:grpSp>
          <p:nvGrpSpPr>
            <p:cNvPr id="84" name="群組 83"/>
            <p:cNvGrpSpPr/>
            <p:nvPr/>
          </p:nvGrpSpPr>
          <p:grpSpPr>
            <a:xfrm>
              <a:off x="2549333" y="11906110"/>
              <a:ext cx="1584527" cy="757585"/>
              <a:chOff x="2402287" y="1267022"/>
              <a:chExt cx="1584527" cy="757706"/>
            </a:xfrm>
          </p:grpSpPr>
          <p:sp>
            <p:nvSpPr>
              <p:cNvPr id="103" name="矩形 102"/>
              <p:cNvSpPr/>
              <p:nvPr/>
            </p:nvSpPr>
            <p:spPr>
              <a:xfrm>
                <a:off x="2463029" y="1267022"/>
                <a:ext cx="1175973" cy="420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914400"/>
                <a:r>
                  <a:rPr lang="en-US" altLang="zh-TW" sz="2130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4T1</a:t>
                </a:r>
                <a:endParaRPr lang="zh-TW" altLang="en-US" sz="2130" b="1" dirty="0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cxnSp>
            <p:nvCxnSpPr>
              <p:cNvPr id="104" name="直線接點 103"/>
              <p:cNvCxnSpPr/>
              <p:nvPr/>
            </p:nvCxnSpPr>
            <p:spPr>
              <a:xfrm>
                <a:off x="2449341" y="1705627"/>
                <a:ext cx="118966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文字方塊 33"/>
              <p:cNvSpPr txBox="1"/>
              <p:nvPr/>
            </p:nvSpPr>
            <p:spPr>
              <a:xfrm>
                <a:off x="2402287" y="1705628"/>
                <a:ext cx="1584527" cy="3191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TW" altLang="en-US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TW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Luc  mKD1</a:t>
                </a:r>
                <a:endParaRPr lang="zh-TW" altLang="en-US" b="1" dirty="0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7" name="文字方塊 86"/>
            <p:cNvSpPr txBox="1"/>
            <p:nvPr/>
          </p:nvSpPr>
          <p:spPr>
            <a:xfrm>
              <a:off x="1311709" y="12329047"/>
              <a:ext cx="1231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b="1" dirty="0">
                  <a:solidFill>
                    <a:prstClr val="black"/>
                  </a:solidFill>
                  <a:cs typeface="Arial" panose="020B0604020202020204" pitchFamily="34" charset="0"/>
                </a:rPr>
                <a:t>NDUFS1</a:t>
              </a:r>
              <a:endParaRPr lang="zh-TW" altLang="en-US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93" name="圖片 92"/>
            <p:cNvPicPr>
              <a:picLocks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13" t="52399" r="43311" b="45625"/>
            <a:stretch/>
          </p:blipFill>
          <p:spPr>
            <a:xfrm>
              <a:off x="2584162" y="13489303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94" name="圖片 93"/>
            <p:cNvPicPr>
              <a:picLocks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89" t="48765" r="43166" b="47502"/>
            <a:stretch/>
          </p:blipFill>
          <p:spPr>
            <a:xfrm>
              <a:off x="2584162" y="15166130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95" name="圖片 94"/>
            <p:cNvPicPr>
              <a:picLocks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01" t="37136" r="28785" b="60618"/>
            <a:stretch/>
          </p:blipFill>
          <p:spPr>
            <a:xfrm>
              <a:off x="2584162" y="12684771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96" name="圖片 95"/>
            <p:cNvPicPr>
              <a:picLocks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99" t="50393" r="43510" b="47625"/>
            <a:stretch/>
          </p:blipFill>
          <p:spPr>
            <a:xfrm>
              <a:off x="2584162" y="13080255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97" name="圖片 96"/>
            <p:cNvPicPr>
              <a:picLocks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20" t="50441" r="28253" b="46261"/>
            <a:stretch/>
          </p:blipFill>
          <p:spPr>
            <a:xfrm>
              <a:off x="2584162" y="15588723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98" name="圖片 97"/>
            <p:cNvPicPr>
              <a:picLocks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82" t="53734" r="43087" b="42453"/>
            <a:stretch/>
          </p:blipFill>
          <p:spPr>
            <a:xfrm>
              <a:off x="2584162" y="14320944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99" name="圖片 98"/>
            <p:cNvPicPr>
              <a:picLocks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37" t="43637" r="59487" b="53772"/>
            <a:stretch/>
          </p:blipFill>
          <p:spPr>
            <a:xfrm>
              <a:off x="2584162" y="13898351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00" name="圖片 99"/>
            <p:cNvPicPr>
              <a:picLocks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04" t="48296" r="58533" b="47262"/>
            <a:stretch/>
          </p:blipFill>
          <p:spPr>
            <a:xfrm>
              <a:off x="2584162" y="16002385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01" name="圖片 100"/>
            <p:cNvPicPr>
              <a:picLocks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95" t="42243" r="43614" b="51574"/>
            <a:stretch/>
          </p:blipFill>
          <p:spPr>
            <a:xfrm>
              <a:off x="2584162" y="14743537"/>
              <a:ext cx="1236039" cy="350155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180" name="文字方塊 2">
              <a:extLst>
                <a:ext uri="{FF2B5EF4-FFF2-40B4-BE49-F238E27FC236}">
                  <a16:creationId xmlns:a16="http://schemas.microsoft.com/office/drawing/2014/main" id="{5101D058-0F6A-410D-9F79-E300C0DA6B62}"/>
                </a:ext>
              </a:extLst>
            </p:cNvPr>
            <p:cNvSpPr txBox="1"/>
            <p:nvPr/>
          </p:nvSpPr>
          <p:spPr>
            <a:xfrm>
              <a:off x="1581826" y="12663696"/>
              <a:ext cx="929342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732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Oct4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1" name="文字方塊 180"/>
            <p:cNvSpPr txBox="1"/>
            <p:nvPr/>
          </p:nvSpPr>
          <p:spPr>
            <a:xfrm>
              <a:off x="1451422" y="13033316"/>
              <a:ext cx="1060176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CD133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2" name="文字方塊 181"/>
            <p:cNvSpPr txBox="1"/>
            <p:nvPr/>
          </p:nvSpPr>
          <p:spPr>
            <a:xfrm>
              <a:off x="1203936" y="15956715"/>
              <a:ext cx="1235930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GAPDH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3" name="文字方塊 182"/>
            <p:cNvSpPr txBox="1"/>
            <p:nvPr/>
          </p:nvSpPr>
          <p:spPr>
            <a:xfrm>
              <a:off x="966766" y="13470365"/>
              <a:ext cx="1542969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ALDH1A1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4" name="文字方塊 183"/>
            <p:cNvSpPr txBox="1"/>
            <p:nvPr/>
          </p:nvSpPr>
          <p:spPr>
            <a:xfrm>
              <a:off x="1400700" y="13864098"/>
              <a:ext cx="1071735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Nanog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5" name="文字方塊 184"/>
            <p:cNvSpPr txBox="1"/>
            <p:nvPr/>
          </p:nvSpPr>
          <p:spPr>
            <a:xfrm>
              <a:off x="1223644" y="14308004"/>
              <a:ext cx="1235767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KLF4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6" name="文字方塊 185"/>
            <p:cNvSpPr txBox="1"/>
            <p:nvPr/>
          </p:nvSpPr>
          <p:spPr>
            <a:xfrm>
              <a:off x="1203936" y="15099672"/>
              <a:ext cx="1247824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ALDH2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7" name="文字方塊 186"/>
            <p:cNvSpPr txBox="1"/>
            <p:nvPr/>
          </p:nvSpPr>
          <p:spPr>
            <a:xfrm>
              <a:off x="1223644" y="15524528"/>
              <a:ext cx="1216222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SOX2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8" name="文字方塊 187"/>
            <p:cNvSpPr txBox="1"/>
            <p:nvPr/>
          </p:nvSpPr>
          <p:spPr>
            <a:xfrm>
              <a:off x="1451423" y="14671211"/>
              <a:ext cx="990624" cy="420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c-Myc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0087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BEA2C4-67CF-489C-892E-7168CD6CFC5F}"/>
              </a:ext>
            </a:extLst>
          </p:cNvPr>
          <p:cNvSpPr/>
          <p:nvPr/>
        </p:nvSpPr>
        <p:spPr>
          <a:xfrm>
            <a:off x="31531" y="328573"/>
            <a:ext cx="6905297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25803"/>
            <a:r>
              <a:rPr lang="en-US" altLang="zh-TW" sz="4267" b="1" dirty="0">
                <a:solidFill>
                  <a:prstClr val="black"/>
                </a:solidFill>
                <a:cs typeface="Arial" panose="020B0604020202020204" pitchFamily="34" charset="0"/>
              </a:rPr>
              <a:t>Supplementary Figure S3</a:t>
            </a:r>
            <a:endParaRPr lang="zh-TW" altLang="en-US" sz="4267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12344"/>
              </p:ext>
            </p:extLst>
          </p:nvPr>
        </p:nvGraphicFramePr>
        <p:xfrm>
          <a:off x="1904999" y="1649552"/>
          <a:ext cx="4915611" cy="3448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4183336" imgH="2931144" progId="Prism8.Document">
                  <p:embed/>
                </p:oleObj>
              </mc:Choice>
              <mc:Fallback>
                <p:oleObj name="Prism 8" r:id="rId3" imgW="4183336" imgH="2931144" progId="Prism8.Document">
                  <p:embed/>
                  <p:pic>
                    <p:nvPicPr>
                      <p:cNvPr id="4" name="物件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4999" y="1649552"/>
                        <a:ext cx="4915611" cy="34482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690265"/>
              </p:ext>
            </p:extLst>
          </p:nvPr>
        </p:nvGraphicFramePr>
        <p:xfrm>
          <a:off x="2652713" y="5148263"/>
          <a:ext cx="3608387" cy="340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5" imgW="2562726" imgH="2411236" progId="Prism9.Document">
                  <p:embed/>
                </p:oleObj>
              </mc:Choice>
              <mc:Fallback>
                <p:oleObj name="Prism 9" r:id="rId5" imgW="2562726" imgH="2411236" progId="Prism9.Document">
                  <p:embed/>
                  <p:pic>
                    <p:nvPicPr>
                      <p:cNvPr id="5" name="物件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5148263"/>
                        <a:ext cx="3608387" cy="34099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984706"/>
              </p:ext>
            </p:extLst>
          </p:nvPr>
        </p:nvGraphicFramePr>
        <p:xfrm>
          <a:off x="7263213" y="1637154"/>
          <a:ext cx="4847423" cy="3460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7" imgW="4107348" imgH="2931144" progId="Prism8.Document">
                  <p:embed/>
                </p:oleObj>
              </mc:Choice>
              <mc:Fallback>
                <p:oleObj name="Prism 8" r:id="rId7" imgW="4107348" imgH="2931144" progId="Prism8.Document">
                  <p:embed/>
                  <p:pic>
                    <p:nvPicPr>
                      <p:cNvPr id="6" name="物件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3213" y="1637154"/>
                        <a:ext cx="4847423" cy="34606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39452"/>
              </p:ext>
            </p:extLst>
          </p:nvPr>
        </p:nvGraphicFramePr>
        <p:xfrm>
          <a:off x="7978775" y="5137150"/>
          <a:ext cx="3609975" cy="340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9" imgW="2562726" imgH="2411236" progId="Prism9.Document">
                  <p:embed/>
                </p:oleObj>
              </mc:Choice>
              <mc:Fallback>
                <p:oleObj name="Prism 9" r:id="rId9" imgW="2562726" imgH="2411236" progId="Prism9.Document">
                  <p:embed/>
                  <p:pic>
                    <p:nvPicPr>
                      <p:cNvPr id="7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775" y="5137150"/>
                        <a:ext cx="3609975" cy="34083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7657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BEA2C4-67CF-489C-892E-7168CD6CFC5F}"/>
              </a:ext>
            </a:extLst>
          </p:cNvPr>
          <p:cNvSpPr/>
          <p:nvPr/>
        </p:nvSpPr>
        <p:spPr>
          <a:xfrm>
            <a:off x="63063" y="328573"/>
            <a:ext cx="7004357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25803"/>
            <a:r>
              <a:rPr lang="en-US" altLang="zh-TW" sz="4267" b="1" dirty="0">
                <a:solidFill>
                  <a:prstClr val="black"/>
                </a:solidFill>
                <a:cs typeface="Arial" panose="020B0604020202020204" pitchFamily="34" charset="0"/>
              </a:rPr>
              <a:t>Supplementary Figure S4</a:t>
            </a:r>
            <a:endParaRPr lang="zh-TW" altLang="en-US" sz="4267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2836880" y="2161674"/>
            <a:ext cx="7867612" cy="3464740"/>
            <a:chOff x="613336" y="1081938"/>
            <a:chExt cx="5753324" cy="2533650"/>
          </a:xfrm>
        </p:grpSpPr>
        <p:graphicFrame>
          <p:nvGraphicFramePr>
            <p:cNvPr id="5" name="物件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53531110"/>
                </p:ext>
              </p:extLst>
            </p:nvPr>
          </p:nvGraphicFramePr>
          <p:xfrm>
            <a:off x="613336" y="1086701"/>
            <a:ext cx="2325688" cy="2524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2" imgW="2523111" imgH="2735998" progId="Prism8.Document">
                    <p:embed/>
                  </p:oleObj>
                </mc:Choice>
                <mc:Fallback>
                  <p:oleObj name="Prism 8" r:id="rId2" imgW="2523111" imgH="2735998" progId="Prism8.Document">
                    <p:embed/>
                    <p:pic>
                      <p:nvPicPr>
                        <p:cNvPr id="5" name="物件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3336" y="1086701"/>
                          <a:ext cx="2325688" cy="2524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物件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9312967"/>
                </p:ext>
              </p:extLst>
            </p:nvPr>
          </p:nvGraphicFramePr>
          <p:xfrm>
            <a:off x="2539968" y="1103369"/>
            <a:ext cx="2151062" cy="2490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4" imgW="2325036" imgH="2691712" progId="Prism8.Document">
                    <p:embed/>
                  </p:oleObj>
                </mc:Choice>
                <mc:Fallback>
                  <p:oleObj name="Prism 8" r:id="rId4" imgW="2325036" imgH="2691712" progId="Prism8.Document">
                    <p:embed/>
                    <p:pic>
                      <p:nvPicPr>
                        <p:cNvPr id="10" name="物件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9968" y="1103369"/>
                          <a:ext cx="2151062" cy="2490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物件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1946463"/>
                </p:ext>
              </p:extLst>
            </p:nvPr>
          </p:nvGraphicFramePr>
          <p:xfrm>
            <a:off x="4209247" y="1081938"/>
            <a:ext cx="2157413" cy="2533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6" imgW="2337281" imgH="2735998" progId="Prism8.Document">
                    <p:embed/>
                  </p:oleObj>
                </mc:Choice>
                <mc:Fallback>
                  <p:oleObj name="Prism 8" r:id="rId6" imgW="2337281" imgH="2735998" progId="Prism8.Document">
                    <p:embed/>
                    <p:pic>
                      <p:nvPicPr>
                        <p:cNvPr id="11" name="物件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9247" y="1081938"/>
                          <a:ext cx="2157413" cy="2533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2836880" y="1418751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94530" y="5985880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B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7766" y="6710528"/>
            <a:ext cx="3536912" cy="3820377"/>
            <a:chOff x="1826328" y="1698382"/>
            <a:chExt cx="3540075" cy="3824407"/>
          </a:xfrm>
        </p:grpSpPr>
        <p:pic>
          <p:nvPicPr>
            <p:cNvPr id="12" name="圖片 11"/>
            <p:cNvPicPr>
              <a:picLocks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59" t="2865" r="5116" b="12636"/>
            <a:stretch/>
          </p:blipFill>
          <p:spPr>
            <a:xfrm>
              <a:off x="2396357" y="2036936"/>
              <a:ext cx="2880000" cy="2880000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 rot="16200000">
              <a:off x="641104" y="3200743"/>
              <a:ext cx="2790940" cy="420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Log2 (MEF2C TPM)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2406130" y="4783571"/>
              <a:ext cx="2808311" cy="420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2130" dirty="0">
                  <a:solidFill>
                    <a:prstClr val="black"/>
                  </a:solidFill>
                </a:rPr>
                <a:t>2    3    4    5    6    7</a:t>
              </a:r>
              <a:endParaRPr lang="zh-TW" altLang="en-US" sz="2130" dirty="0">
                <a:solidFill>
                  <a:prstClr val="black"/>
                </a:solidFill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2530123" y="5102231"/>
              <a:ext cx="2725818" cy="420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Log2 (NDUFS1 TPM)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6" name="文字方塊 15"/>
            <p:cNvSpPr txBox="1"/>
            <p:nvPr/>
          </p:nvSpPr>
          <p:spPr>
            <a:xfrm rot="16200000">
              <a:off x="952004" y="3148573"/>
              <a:ext cx="2770704" cy="420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2130" dirty="0">
                  <a:solidFill>
                    <a:prstClr val="black"/>
                  </a:solidFill>
                </a:rPr>
                <a:t>1    2    3    4    5</a:t>
              </a:r>
              <a:r>
                <a:rPr lang="zh-TW" altLang="en-US" sz="2130" dirty="0">
                  <a:solidFill>
                    <a:prstClr val="black"/>
                  </a:solidFill>
                </a:rPr>
                <a:t>    </a:t>
              </a:r>
              <a:r>
                <a:rPr lang="en-US" altLang="zh-TW" sz="2130" dirty="0">
                  <a:solidFill>
                    <a:prstClr val="black"/>
                  </a:solidFill>
                </a:rPr>
                <a:t>6</a:t>
              </a:r>
              <a:endParaRPr lang="zh-TW" altLang="en-US" sz="2130" dirty="0">
                <a:solidFill>
                  <a:prstClr val="black"/>
                </a:solidFill>
              </a:endParaRPr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3774450" y="2075043"/>
              <a:ext cx="1430219" cy="811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2130" b="1" i="1" dirty="0">
                  <a:solidFill>
                    <a:prstClr val="black"/>
                  </a:solidFill>
                </a:rPr>
                <a:t>p</a:t>
              </a:r>
              <a:r>
                <a:rPr lang="en-US" altLang="zh-TW" sz="2130" b="1" dirty="0">
                  <a:solidFill>
                    <a:prstClr val="black"/>
                  </a:solidFill>
                </a:rPr>
                <a:t>=5.4e-13</a:t>
              </a:r>
            </a:p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</a:rPr>
                <a:t>R=0.22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2366721" y="1698382"/>
              <a:ext cx="2999682" cy="45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TCGA-BRCA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3421620" y="6707209"/>
            <a:ext cx="3594303" cy="3851643"/>
            <a:chOff x="6906384" y="2156180"/>
            <a:chExt cx="3597517" cy="3855708"/>
          </a:xfrm>
        </p:grpSpPr>
        <p:sp>
          <p:nvSpPr>
            <p:cNvPr id="20" name="文字方塊 19"/>
            <p:cNvSpPr txBox="1"/>
            <p:nvPr/>
          </p:nvSpPr>
          <p:spPr>
            <a:xfrm rot="16200000">
              <a:off x="5658131" y="3666313"/>
              <a:ext cx="2916998" cy="420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Log2 (WNT5A TPM)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7490453" y="5242832"/>
              <a:ext cx="2808311" cy="420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2130" dirty="0">
                  <a:solidFill>
                    <a:prstClr val="black"/>
                  </a:solidFill>
                </a:rPr>
                <a:t>2    3    4    5    6     7</a:t>
              </a:r>
              <a:endParaRPr lang="zh-TW" altLang="en-US" sz="2130" dirty="0">
                <a:solidFill>
                  <a:prstClr val="black"/>
                </a:solidFill>
              </a:endParaRPr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7522013" y="5591330"/>
              <a:ext cx="2957972" cy="420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Log2 (NDUFS1 TPM)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23" name="文字方塊 22"/>
            <p:cNvSpPr txBox="1"/>
            <p:nvPr/>
          </p:nvSpPr>
          <p:spPr>
            <a:xfrm rot="16200000">
              <a:off x="5894310" y="3626208"/>
              <a:ext cx="3057740" cy="420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2130" dirty="0">
                  <a:solidFill>
                    <a:prstClr val="black"/>
                  </a:solidFill>
                </a:rPr>
                <a:t> 0      2      4    </a:t>
              </a:r>
              <a:r>
                <a:rPr lang="zh-TW" altLang="en-US" sz="2130" dirty="0">
                  <a:solidFill>
                    <a:prstClr val="black"/>
                  </a:solidFill>
                </a:rPr>
                <a:t>  </a:t>
              </a:r>
              <a:r>
                <a:rPr lang="en-US" altLang="zh-TW" sz="2130" dirty="0">
                  <a:solidFill>
                    <a:prstClr val="black"/>
                  </a:solidFill>
                </a:rPr>
                <a:t>6      8</a:t>
              </a:r>
              <a:endParaRPr lang="zh-TW" altLang="en-US" sz="2130" dirty="0">
                <a:solidFill>
                  <a:prstClr val="black"/>
                </a:solidFill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9159948" y="2532841"/>
              <a:ext cx="1182218" cy="811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p=5.4E-13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7504219" y="2156180"/>
              <a:ext cx="2999682" cy="45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TCGA-BRCA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52" r="5075" b="12931"/>
            <a:stretch/>
          </p:blipFill>
          <p:spPr>
            <a:xfrm>
              <a:off x="7533855" y="2465925"/>
              <a:ext cx="2880000" cy="2872865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947714" y="2587118"/>
              <a:ext cx="1394453" cy="748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2130" b="1" i="1" dirty="0">
                  <a:solidFill>
                    <a:prstClr val="black"/>
                  </a:solidFill>
                </a:rPr>
                <a:t>p</a:t>
              </a:r>
              <a:r>
                <a:rPr lang="en-US" altLang="zh-TW" sz="2130" b="1" dirty="0">
                  <a:solidFill>
                    <a:prstClr val="black"/>
                  </a:solidFill>
                </a:rPr>
                <a:t>=0.0011</a:t>
              </a:r>
            </a:p>
            <a:p>
              <a:pPr defTabSz="914400"/>
              <a:r>
                <a:rPr lang="en-US" altLang="zh-TW" sz="2130" b="1" dirty="0">
                  <a:solidFill>
                    <a:prstClr val="black"/>
                  </a:solidFill>
                </a:rPr>
                <a:t>R=0.099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" name="群組 97"/>
          <p:cNvGrpSpPr/>
          <p:nvPr/>
        </p:nvGrpSpPr>
        <p:grpSpPr>
          <a:xfrm>
            <a:off x="6960496" y="6695651"/>
            <a:ext cx="3894729" cy="4179920"/>
            <a:chOff x="7343997" y="6733200"/>
            <a:chExt cx="3894729" cy="4179920"/>
          </a:xfrm>
        </p:grpSpPr>
        <p:pic>
          <p:nvPicPr>
            <p:cNvPr id="99" name="圖片 98"/>
            <p:cNvPicPr>
              <a:picLocks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4" t="8829" r="5130" b="21086"/>
            <a:stretch/>
          </p:blipFill>
          <p:spPr>
            <a:xfrm>
              <a:off x="7976306" y="7022872"/>
              <a:ext cx="2698540" cy="2735719"/>
            </a:xfrm>
            <a:prstGeom prst="rect">
              <a:avLst/>
            </a:prstGeom>
          </p:spPr>
        </p:pic>
        <p:sp>
          <p:nvSpPr>
            <p:cNvPr id="100" name="文字方塊 99"/>
            <p:cNvSpPr txBox="1"/>
            <p:nvPr/>
          </p:nvSpPr>
          <p:spPr>
            <a:xfrm rot="16200000">
              <a:off x="6498864" y="8191013"/>
              <a:ext cx="2110382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Probability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01" name="文字方塊 100"/>
            <p:cNvSpPr txBox="1"/>
            <p:nvPr/>
          </p:nvSpPr>
          <p:spPr>
            <a:xfrm>
              <a:off x="8037104" y="9682391"/>
              <a:ext cx="2668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</a:rPr>
                <a:t>0   50 100 150 200 250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02" name="文字方塊 101"/>
            <p:cNvSpPr txBox="1"/>
            <p:nvPr/>
          </p:nvSpPr>
          <p:spPr>
            <a:xfrm rot="16200000">
              <a:off x="6379365" y="8199223"/>
              <a:ext cx="29757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</a:rPr>
                <a:t>0.0   0.2  0.4   0.6  0.8   1.0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03" name="文字方塊 102"/>
            <p:cNvSpPr txBox="1"/>
            <p:nvPr/>
          </p:nvSpPr>
          <p:spPr>
            <a:xfrm>
              <a:off x="7427964" y="10174456"/>
              <a:ext cx="3277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1400" b="1" dirty="0">
                  <a:solidFill>
                    <a:prstClr val="black"/>
                  </a:solidFill>
                </a:rPr>
                <a:t>No. of patient at risk</a:t>
              </a:r>
            </a:p>
            <a:p>
              <a:pPr defTabSz="914400"/>
              <a:r>
                <a:rPr lang="en-US" altLang="zh-TW" sz="1400" b="1" dirty="0">
                  <a:solidFill>
                    <a:prstClr val="black"/>
                  </a:solidFill>
                </a:rPr>
                <a:t>Low  2468 1349 517  130    12     2</a:t>
              </a:r>
            </a:p>
            <a:p>
              <a:pPr defTabSz="914400"/>
              <a:r>
                <a:rPr lang="en-US" altLang="zh-TW" sz="1400" b="1" dirty="0">
                  <a:solidFill>
                    <a:srgbClr val="FF0000"/>
                  </a:solidFill>
                </a:rPr>
                <a:t>High 2461 1534 619   116   15     1</a:t>
              </a:r>
              <a:endParaRPr lang="zh-TW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8102728" y="9877188"/>
              <a:ext cx="2473565" cy="42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Months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05" name="文字方塊 104"/>
            <p:cNvSpPr txBox="1"/>
            <p:nvPr/>
          </p:nvSpPr>
          <p:spPr>
            <a:xfrm>
              <a:off x="8348267" y="9179972"/>
              <a:ext cx="28904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1400" b="1" dirty="0">
                  <a:solidFill>
                    <a:prstClr val="black"/>
                  </a:solidFill>
                </a:rPr>
                <a:t>Low MEF2C expression</a:t>
              </a:r>
              <a:endParaRPr lang="zh-TW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143654" y="9317577"/>
              <a:ext cx="273616" cy="683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TW" altLang="en-US" sz="2130">
                <a:solidFill>
                  <a:prstClr val="white"/>
                </a:solidFill>
              </a:endParaRPr>
            </a:p>
          </p:txBody>
        </p:sp>
        <p:sp>
          <p:nvSpPr>
            <p:cNvPr id="107" name="文字方塊 106"/>
            <p:cNvSpPr txBox="1"/>
            <p:nvPr/>
          </p:nvSpPr>
          <p:spPr>
            <a:xfrm>
              <a:off x="8356237" y="9405510"/>
              <a:ext cx="26791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1400" b="1" dirty="0">
                  <a:solidFill>
                    <a:srgbClr val="FF0000"/>
                  </a:solidFill>
                </a:rPr>
                <a:t>High MEF2C expression</a:t>
              </a:r>
              <a:endParaRPr lang="zh-TW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8143616" y="9522779"/>
              <a:ext cx="273616" cy="6839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TW" altLang="en-US" sz="2130">
                <a:solidFill>
                  <a:srgbClr val="FF0000"/>
                </a:solidFill>
              </a:endParaRPr>
            </a:p>
          </p:txBody>
        </p:sp>
        <p:sp>
          <p:nvSpPr>
            <p:cNvPr id="109" name="文字方塊 108"/>
            <p:cNvSpPr txBox="1"/>
            <p:nvPr/>
          </p:nvSpPr>
          <p:spPr>
            <a:xfrm>
              <a:off x="9221677" y="7208589"/>
              <a:ext cx="1588045" cy="42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 </a:t>
              </a:r>
              <a:r>
                <a:rPr lang="en-US" altLang="zh-TW" sz="2130" b="1" i="1" dirty="0">
                  <a:solidFill>
                    <a:prstClr val="black"/>
                  </a:solidFill>
                </a:rPr>
                <a:t>p</a:t>
              </a:r>
              <a:r>
                <a:rPr lang="en-US" altLang="zh-TW" sz="2130" b="1" dirty="0">
                  <a:solidFill>
                    <a:prstClr val="black"/>
                  </a:solidFill>
                </a:rPr>
                <a:t> = 0.17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10" name="文字方塊 109"/>
            <p:cNvSpPr txBox="1"/>
            <p:nvPr/>
          </p:nvSpPr>
          <p:spPr>
            <a:xfrm>
              <a:off x="7804543" y="6733200"/>
              <a:ext cx="3147873" cy="420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MEF2C (209199_s_at)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27" name="群組 126"/>
          <p:cNvGrpSpPr/>
          <p:nvPr/>
        </p:nvGrpSpPr>
        <p:grpSpPr>
          <a:xfrm>
            <a:off x="10337792" y="6742990"/>
            <a:ext cx="3420487" cy="4114119"/>
            <a:chOff x="10432322" y="6660583"/>
            <a:chExt cx="3420487" cy="4114119"/>
          </a:xfrm>
        </p:grpSpPr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DB711C8F-42D6-498F-AC87-213D6B847BD7}"/>
                </a:ext>
              </a:extLst>
            </p:cNvPr>
            <p:cNvSpPr txBox="1"/>
            <p:nvPr/>
          </p:nvSpPr>
          <p:spPr>
            <a:xfrm>
              <a:off x="10432322" y="10036038"/>
              <a:ext cx="34204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1400" b="1" dirty="0">
                  <a:solidFill>
                    <a:prstClr val="black"/>
                  </a:solidFill>
                </a:rPr>
                <a:t>No. of patient at risk</a:t>
              </a:r>
            </a:p>
            <a:p>
              <a:pPr defTabSz="914400"/>
              <a:r>
                <a:rPr lang="en-US" altLang="zh-TW" sz="1400" b="1" dirty="0">
                  <a:solidFill>
                    <a:prstClr val="black"/>
                  </a:solidFill>
                </a:rPr>
                <a:t>Low  2465 1396 536   124    15     1</a:t>
              </a:r>
            </a:p>
            <a:p>
              <a:pPr defTabSz="914400"/>
              <a:r>
                <a:rPr lang="en-US" altLang="zh-TW" sz="1400" b="1" dirty="0">
                  <a:solidFill>
                    <a:srgbClr val="FF0000"/>
                  </a:solidFill>
                </a:rPr>
                <a:t>High 2464 1487 600   122    12     2</a:t>
              </a:r>
              <a:endParaRPr lang="zh-TW" altLang="en-US" sz="1400" b="1" dirty="0">
                <a:solidFill>
                  <a:srgbClr val="FF0000"/>
                </a:solidFill>
              </a:endParaRPr>
            </a:p>
          </p:txBody>
        </p:sp>
        <p:pic>
          <p:nvPicPr>
            <p:cNvPr id="111" name="Picture 4">
              <a:extLst>
                <a:ext uri="{FF2B5EF4-FFF2-40B4-BE49-F238E27FC236}">
                  <a16:creationId xmlns:a16="http://schemas.microsoft.com/office/drawing/2014/main" id="{BC686F1D-A1B9-4483-B29C-A2EB13A098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085"/>
            <a:stretch/>
          </p:blipFill>
          <p:spPr bwMode="auto">
            <a:xfrm>
              <a:off x="10644168" y="6751791"/>
              <a:ext cx="3129751" cy="3030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" name="文字方塊 111">
              <a:extLst>
                <a:ext uri="{FF2B5EF4-FFF2-40B4-BE49-F238E27FC236}">
                  <a16:creationId xmlns:a16="http://schemas.microsoft.com/office/drawing/2014/main" id="{2A0D61FC-98F0-4041-8139-67E40606766B}"/>
                </a:ext>
              </a:extLst>
            </p:cNvPr>
            <p:cNvSpPr txBox="1"/>
            <p:nvPr/>
          </p:nvSpPr>
          <p:spPr>
            <a:xfrm>
              <a:off x="11002943" y="6660583"/>
              <a:ext cx="2849866" cy="4201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hWNT5A (213425_at)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32405ED2-216A-4E57-967A-088736F5D944}"/>
                </a:ext>
              </a:extLst>
            </p:cNvPr>
            <p:cNvSpPr/>
            <p:nvPr/>
          </p:nvSpPr>
          <p:spPr>
            <a:xfrm>
              <a:off x="12199681" y="7128330"/>
              <a:ext cx="1512168" cy="619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30" dirty="0"/>
            </a:p>
          </p:txBody>
        </p:sp>
        <p:sp>
          <p:nvSpPr>
            <p:cNvPr id="114" name="文字方塊 113">
              <a:extLst>
                <a:ext uri="{FF2B5EF4-FFF2-40B4-BE49-F238E27FC236}">
                  <a16:creationId xmlns:a16="http://schemas.microsoft.com/office/drawing/2014/main" id="{E2AAC8AF-43F5-4E49-9966-E8A9C1C01E57}"/>
                </a:ext>
              </a:extLst>
            </p:cNvPr>
            <p:cNvSpPr txBox="1"/>
            <p:nvPr/>
          </p:nvSpPr>
          <p:spPr>
            <a:xfrm>
              <a:off x="12172463" y="7127626"/>
              <a:ext cx="1483213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 </a:t>
              </a:r>
              <a:r>
                <a:rPr lang="en-US" altLang="zh-TW" sz="2130" b="1" i="1" dirty="0">
                  <a:solidFill>
                    <a:prstClr val="black"/>
                  </a:solidFill>
                </a:rPr>
                <a:t>p</a:t>
              </a:r>
              <a:r>
                <a:rPr lang="en-US" altLang="zh-TW" sz="2130" b="1" dirty="0">
                  <a:solidFill>
                    <a:prstClr val="black"/>
                  </a:solidFill>
                </a:rPr>
                <a:t> = 0.18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FB1A9F74-68E1-424B-8BE6-966122645DCC}"/>
                </a:ext>
              </a:extLst>
            </p:cNvPr>
            <p:cNvSpPr/>
            <p:nvPr/>
          </p:nvSpPr>
          <p:spPr>
            <a:xfrm>
              <a:off x="11126370" y="8796916"/>
              <a:ext cx="151216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30" dirty="0"/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:a16="http://schemas.microsoft.com/office/drawing/2014/main" id="{277F5DF9-FD8B-41F8-BD71-E15927957889}"/>
                </a:ext>
              </a:extLst>
            </p:cNvPr>
            <p:cNvSpPr txBox="1"/>
            <p:nvPr/>
          </p:nvSpPr>
          <p:spPr>
            <a:xfrm>
              <a:off x="11322510" y="9035354"/>
              <a:ext cx="24829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1400" b="1" dirty="0">
                  <a:solidFill>
                    <a:prstClr val="black"/>
                  </a:solidFill>
                </a:rPr>
                <a:t>Low hWNT5A expression</a:t>
              </a:r>
              <a:endParaRPr lang="zh-TW" alt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2CB969B0-A6F6-4FDD-A70C-31E85FABA5EB}"/>
                </a:ext>
              </a:extLst>
            </p:cNvPr>
            <p:cNvSpPr/>
            <p:nvPr/>
          </p:nvSpPr>
          <p:spPr>
            <a:xfrm>
              <a:off x="11102782" y="9140734"/>
              <a:ext cx="273616" cy="683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TW" altLang="en-US" sz="2130">
                <a:solidFill>
                  <a:prstClr val="white"/>
                </a:solidFill>
              </a:endParaRPr>
            </a:p>
          </p:txBody>
        </p:sp>
        <p:sp>
          <p:nvSpPr>
            <p:cNvPr id="118" name="文字方塊 117">
              <a:extLst>
                <a:ext uri="{FF2B5EF4-FFF2-40B4-BE49-F238E27FC236}">
                  <a16:creationId xmlns:a16="http://schemas.microsoft.com/office/drawing/2014/main" id="{98583554-9DCE-4A4A-BF23-842B8FFF0879}"/>
                </a:ext>
              </a:extLst>
            </p:cNvPr>
            <p:cNvSpPr txBox="1"/>
            <p:nvPr/>
          </p:nvSpPr>
          <p:spPr>
            <a:xfrm>
              <a:off x="11329810" y="9227136"/>
              <a:ext cx="24293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sz="1400" b="1" dirty="0">
                  <a:solidFill>
                    <a:srgbClr val="FF0000"/>
                  </a:solidFill>
                </a:rPr>
                <a:t>High hWNT5A expression</a:t>
              </a:r>
              <a:endParaRPr lang="zh-TW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2330E86E-BEDB-45A3-AA1D-77CC920A102C}"/>
                </a:ext>
              </a:extLst>
            </p:cNvPr>
            <p:cNvSpPr/>
            <p:nvPr/>
          </p:nvSpPr>
          <p:spPr>
            <a:xfrm>
              <a:off x="11105041" y="9345936"/>
              <a:ext cx="273616" cy="6839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TW" altLang="en-US" sz="2130">
                <a:solidFill>
                  <a:srgbClr val="FF0000"/>
                </a:solidFill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E6C4B978-24E3-4557-835A-A3103D497063}"/>
                </a:ext>
              </a:extLst>
            </p:cNvPr>
            <p:cNvSpPr/>
            <p:nvPr/>
          </p:nvSpPr>
          <p:spPr>
            <a:xfrm rot="16200000">
              <a:off x="9263691" y="8216116"/>
              <a:ext cx="273630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30" dirty="0"/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FB1A9F74-68E1-424B-8BE6-966122645DCC}"/>
                </a:ext>
              </a:extLst>
            </p:cNvPr>
            <p:cNvSpPr/>
            <p:nvPr/>
          </p:nvSpPr>
          <p:spPr>
            <a:xfrm>
              <a:off x="11102782" y="9601136"/>
              <a:ext cx="2641377" cy="2547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30" dirty="0"/>
            </a:p>
          </p:txBody>
        </p:sp>
        <p:sp>
          <p:nvSpPr>
            <p:cNvPr id="123" name="文字方塊 122"/>
            <p:cNvSpPr txBox="1"/>
            <p:nvPr/>
          </p:nvSpPr>
          <p:spPr>
            <a:xfrm>
              <a:off x="11027887" y="9497419"/>
              <a:ext cx="2668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</a:rPr>
                <a:t>0    50 100 150 200 250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FB1A9F74-68E1-424B-8BE6-966122645DCC}"/>
                </a:ext>
              </a:extLst>
            </p:cNvPr>
            <p:cNvSpPr/>
            <p:nvPr/>
          </p:nvSpPr>
          <p:spPr>
            <a:xfrm>
              <a:off x="10633173" y="7019812"/>
              <a:ext cx="369770" cy="25813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30" dirty="0"/>
            </a:p>
          </p:txBody>
        </p:sp>
        <p:sp>
          <p:nvSpPr>
            <p:cNvPr id="125" name="文字方塊 124"/>
            <p:cNvSpPr txBox="1"/>
            <p:nvPr/>
          </p:nvSpPr>
          <p:spPr>
            <a:xfrm rot="16200000">
              <a:off x="9502871" y="8104599"/>
              <a:ext cx="27355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TW" dirty="0">
                  <a:solidFill>
                    <a:prstClr val="black"/>
                  </a:solidFill>
                </a:rPr>
                <a:t>0.0  0.2  0.4  0.6  0.8  1.0</a:t>
              </a:r>
              <a:endParaRPr lang="zh-TW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26" name="文字方塊 125">
              <a:extLst>
                <a:ext uri="{FF2B5EF4-FFF2-40B4-BE49-F238E27FC236}">
                  <a16:creationId xmlns:a16="http://schemas.microsoft.com/office/drawing/2014/main" id="{669161F7-DA3F-45CD-BB7E-BA0DCD306AE3}"/>
                </a:ext>
              </a:extLst>
            </p:cNvPr>
            <p:cNvSpPr txBox="1"/>
            <p:nvPr/>
          </p:nvSpPr>
          <p:spPr>
            <a:xfrm>
              <a:off x="11068003" y="9685442"/>
              <a:ext cx="264063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</a:rPr>
                <a:t>Months</a:t>
              </a:r>
              <a:endParaRPr lang="zh-TW" altLang="en-US" sz="213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28" name="矩形 127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6722849" y="5990166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C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9" name="文字方塊 128">
            <a:extLst>
              <a:ext uri="{FF2B5EF4-FFF2-40B4-BE49-F238E27FC236}">
                <a16:creationId xmlns:a16="http://schemas.microsoft.com/office/drawing/2014/main" id="{CA785947-B66C-4EB3-A70B-3803A3C17DA6}"/>
              </a:ext>
            </a:extLst>
          </p:cNvPr>
          <p:cNvSpPr txBox="1"/>
          <p:nvPr/>
        </p:nvSpPr>
        <p:spPr>
          <a:xfrm rot="16200000">
            <a:off x="9264313" y="8130507"/>
            <a:ext cx="2441345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</a:rPr>
              <a:t>Probability</a:t>
            </a:r>
            <a:endParaRPr lang="zh-TW" altLang="en-US" sz="2130" b="1" dirty="0">
              <a:solidFill>
                <a:prstClr val="black"/>
              </a:solidFill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94529" y="11116859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D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657547" y="12116684"/>
            <a:ext cx="4781045" cy="2364701"/>
            <a:chOff x="657547" y="12116684"/>
            <a:chExt cx="4781045" cy="2364701"/>
          </a:xfrm>
        </p:grpSpPr>
        <p:pic>
          <p:nvPicPr>
            <p:cNvPr id="131" name="Picture 3">
              <a:extLst>
                <a:ext uri="{FF2B5EF4-FFF2-40B4-BE49-F238E27FC236}">
                  <a16:creationId xmlns:a16="http://schemas.microsoft.com/office/drawing/2014/main" id="{DDD22D8F-C783-4F17-A392-DA2A2FB5A3CD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28" t="60259" r="52581" b="35992"/>
            <a:stretch/>
          </p:blipFill>
          <p:spPr bwMode="auto">
            <a:xfrm>
              <a:off x="3841735" y="13683291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2" name="Picture 5">
              <a:extLst>
                <a:ext uri="{FF2B5EF4-FFF2-40B4-BE49-F238E27FC236}">
                  <a16:creationId xmlns:a16="http://schemas.microsoft.com/office/drawing/2014/main" id="{4E4E9A35-F69D-458D-B21C-A004F325D43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73" t="61901" r="69279" b="33471"/>
            <a:stretch/>
          </p:blipFill>
          <p:spPr bwMode="auto">
            <a:xfrm>
              <a:off x="3841735" y="13287199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3" name="Picture 2">
              <a:extLst>
                <a:ext uri="{FF2B5EF4-FFF2-40B4-BE49-F238E27FC236}">
                  <a16:creationId xmlns:a16="http://schemas.microsoft.com/office/drawing/2014/main" id="{8B2205C5-0355-4DC2-989D-DF706EA2BECF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6" t="43236" r="78165" b="54815"/>
            <a:stretch/>
          </p:blipFill>
          <p:spPr bwMode="auto">
            <a:xfrm>
              <a:off x="3841735" y="14085631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4" name="矩形 133"/>
            <p:cNvSpPr/>
            <p:nvPr/>
          </p:nvSpPr>
          <p:spPr>
            <a:xfrm>
              <a:off x="3536759" y="12125964"/>
              <a:ext cx="1901833" cy="42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MDA-MB-231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35" name="直線接點 134"/>
            <p:cNvCxnSpPr/>
            <p:nvPr/>
          </p:nvCxnSpPr>
          <p:spPr>
            <a:xfrm>
              <a:off x="3885568" y="12549524"/>
              <a:ext cx="120421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文字方塊 33"/>
            <p:cNvSpPr txBox="1"/>
            <p:nvPr/>
          </p:nvSpPr>
          <p:spPr>
            <a:xfrm>
              <a:off x="3841969" y="12554866"/>
              <a:ext cx="1204215" cy="31210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solidFill>
                    <a:prstClr val="black"/>
                  </a:solidFill>
                  <a:cs typeface="Arial" panose="020B0604020202020204" pitchFamily="34" charset="0"/>
                </a:rPr>
                <a:t>EV      OE</a:t>
              </a:r>
              <a:endParaRPr lang="zh-TW" altLang="en-US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37" name="Picture 6"/>
            <p:cNvPicPr>
              <a:picLocks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80" t="49004" r="55448" b="47677"/>
            <a:stretch/>
          </p:blipFill>
          <p:spPr bwMode="auto">
            <a:xfrm>
              <a:off x="3841735" y="12909540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8" name="Picture 4">
              <a:extLst>
                <a:ext uri="{FF2B5EF4-FFF2-40B4-BE49-F238E27FC236}">
                  <a16:creationId xmlns:a16="http://schemas.microsoft.com/office/drawing/2014/main" id="{3F885595-68BD-4FE0-BFAC-390556A1F54B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12" t="49279" r="39468" b="47867"/>
            <a:stretch/>
          </p:blipFill>
          <p:spPr bwMode="auto">
            <a:xfrm>
              <a:off x="2166880" y="13287199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9" name="文字方塊 138">
              <a:extLst>
                <a:ext uri="{FF2B5EF4-FFF2-40B4-BE49-F238E27FC236}">
                  <a16:creationId xmlns:a16="http://schemas.microsoft.com/office/drawing/2014/main" id="{7DF03B59-7407-4C4A-84E2-1AFD2A674BDC}"/>
                </a:ext>
              </a:extLst>
            </p:cNvPr>
            <p:cNvSpPr txBox="1"/>
            <p:nvPr/>
          </p:nvSpPr>
          <p:spPr>
            <a:xfrm>
              <a:off x="740932" y="13658899"/>
              <a:ext cx="1421462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</a:rPr>
                <a:t>Wnt-5a</a:t>
              </a:r>
            </a:p>
          </p:txBody>
        </p:sp>
        <p:pic>
          <p:nvPicPr>
            <p:cNvPr id="140" name="Picture 6">
              <a:extLst>
                <a:ext uri="{FF2B5EF4-FFF2-40B4-BE49-F238E27FC236}">
                  <a16:creationId xmlns:a16="http://schemas.microsoft.com/office/drawing/2014/main" id="{B36D8422-6060-4E5B-A503-FEC3E80EE319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20000" contrast="1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8" t="58318" r="68671" b="37801"/>
            <a:stretch/>
          </p:blipFill>
          <p:spPr bwMode="auto">
            <a:xfrm>
              <a:off x="2166880" y="13683291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41" name="Picture 7">
              <a:extLst>
                <a:ext uri="{FF2B5EF4-FFF2-40B4-BE49-F238E27FC236}">
                  <a16:creationId xmlns:a16="http://schemas.microsoft.com/office/drawing/2014/main" id="{AAB2B216-597E-48D8-93AA-00CC571EE70F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17" t="56312" r="66331" b="39275"/>
            <a:stretch/>
          </p:blipFill>
          <p:spPr bwMode="auto">
            <a:xfrm>
              <a:off x="2166880" y="14085631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42" name="Picture 3"/>
            <p:cNvPicPr>
              <a:picLocks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5" t="46640" r="50838" b="50286"/>
            <a:stretch/>
          </p:blipFill>
          <p:spPr bwMode="auto">
            <a:xfrm>
              <a:off x="2166880" y="12909540"/>
              <a:ext cx="1204214" cy="34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3" name="文字方塊 2">
              <a:extLst>
                <a:ext uri="{FF2B5EF4-FFF2-40B4-BE49-F238E27FC236}">
                  <a16:creationId xmlns:a16="http://schemas.microsoft.com/office/drawing/2014/main" id="{5101D058-0F6A-410D-9F79-E300C0DA6B62}"/>
                </a:ext>
              </a:extLst>
            </p:cNvPr>
            <p:cNvSpPr txBox="1"/>
            <p:nvPr/>
          </p:nvSpPr>
          <p:spPr>
            <a:xfrm>
              <a:off x="760927" y="13262838"/>
              <a:ext cx="1401469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732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MEF2C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4" name="文字方塊 2">
              <a:extLst>
                <a:ext uri="{FF2B5EF4-FFF2-40B4-BE49-F238E27FC236}">
                  <a16:creationId xmlns:a16="http://schemas.microsoft.com/office/drawing/2014/main" id="{E4B8C90F-CE25-4BE4-B9B2-61877FD4303E}"/>
                </a:ext>
              </a:extLst>
            </p:cNvPr>
            <p:cNvSpPr txBox="1"/>
            <p:nvPr/>
          </p:nvSpPr>
          <p:spPr>
            <a:xfrm>
              <a:off x="657547" y="14061270"/>
              <a:ext cx="149597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GAPDH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5" name="文字方塊 144"/>
            <p:cNvSpPr txBox="1"/>
            <p:nvPr/>
          </p:nvSpPr>
          <p:spPr>
            <a:xfrm>
              <a:off x="760927" y="12888696"/>
              <a:ext cx="1390392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NDUFS1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903297" y="12116684"/>
              <a:ext cx="1726755" cy="420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altLang="zh-TW" sz="2130" b="1" dirty="0">
                  <a:solidFill>
                    <a:prstClr val="black"/>
                  </a:solidFill>
                  <a:cs typeface="Arial" panose="020B0604020202020204" pitchFamily="34" charset="0"/>
                </a:rPr>
                <a:t>MDA-MB-231</a:t>
              </a:r>
              <a:endParaRPr lang="zh-TW" altLang="en-US" sz="213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47" name="直線接點 146"/>
            <p:cNvCxnSpPr/>
            <p:nvPr/>
          </p:nvCxnSpPr>
          <p:spPr>
            <a:xfrm>
              <a:off x="2162257" y="12532164"/>
              <a:ext cx="12088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文字方塊 33"/>
            <p:cNvSpPr txBox="1"/>
            <p:nvPr/>
          </p:nvSpPr>
          <p:spPr>
            <a:xfrm>
              <a:off x="2162257" y="12552080"/>
              <a:ext cx="1322455" cy="4373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b="1" dirty="0">
                  <a:solidFill>
                    <a:prstClr val="black"/>
                  </a:solidFill>
                  <a:cs typeface="Arial" panose="020B0604020202020204" pitchFamily="34" charset="0"/>
                </a:rPr>
                <a:t>Lu c hKD2</a:t>
              </a:r>
              <a:endParaRPr lang="zh-TW" altLang="en-US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9" name="文字方塊 148"/>
            <p:cNvSpPr txBox="1"/>
            <p:nvPr/>
          </p:nvSpPr>
          <p:spPr>
            <a:xfrm>
              <a:off x="760927" y="12549524"/>
              <a:ext cx="1390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altLang="zh-TW" b="1" dirty="0">
                  <a:solidFill>
                    <a:prstClr val="black"/>
                  </a:solidFill>
                  <a:cs typeface="Arial" panose="020B0604020202020204" pitchFamily="34" charset="0"/>
                </a:rPr>
                <a:t>NDUFS1</a:t>
              </a:r>
              <a:endParaRPr lang="zh-TW" altLang="en-US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50" name="物件 1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56232"/>
              </p:ext>
            </p:extLst>
          </p:nvPr>
        </p:nvGraphicFramePr>
        <p:xfrm>
          <a:off x="5992813" y="11426825"/>
          <a:ext cx="3452812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2" imgW="2762601" imgH="2770923" progId="Prism9.Document">
                  <p:embed/>
                </p:oleObj>
              </mc:Choice>
              <mc:Fallback>
                <p:oleObj name="Prism 9" r:id="rId22" imgW="2762601" imgH="2770923" progId="Prism9.Document">
                  <p:embed/>
                  <p:pic>
                    <p:nvPicPr>
                      <p:cNvPr id="7" name="物件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813" y="11426825"/>
                        <a:ext cx="3452812" cy="346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" name="物件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59693"/>
              </p:ext>
            </p:extLst>
          </p:nvPr>
        </p:nvGraphicFramePr>
        <p:xfrm>
          <a:off x="9186863" y="11679238"/>
          <a:ext cx="3632200" cy="290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4" imgW="2957795" imgH="2364070" progId="Prism9.Document">
                  <p:embed/>
                </p:oleObj>
              </mc:Choice>
              <mc:Fallback>
                <p:oleObj name="Prism 9" r:id="rId24" imgW="2957795" imgH="2364070" progId="Prism9.Document">
                  <p:embed/>
                  <p:pic>
                    <p:nvPicPr>
                      <p:cNvPr id="8" name="物件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6863" y="11679238"/>
                        <a:ext cx="3632200" cy="290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931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BEA2C4-67CF-489C-892E-7168CD6CFC5F}"/>
              </a:ext>
            </a:extLst>
          </p:cNvPr>
          <p:cNvSpPr/>
          <p:nvPr/>
        </p:nvSpPr>
        <p:spPr>
          <a:xfrm>
            <a:off x="47298" y="328573"/>
            <a:ext cx="6731876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25803"/>
            <a:r>
              <a:rPr lang="en-US" altLang="zh-TW" sz="4267" b="1" dirty="0">
                <a:solidFill>
                  <a:prstClr val="black"/>
                </a:solidFill>
                <a:cs typeface="Arial" panose="020B0604020202020204" pitchFamily="34" charset="0"/>
              </a:rPr>
              <a:t>Supplementary Figure S5</a:t>
            </a:r>
            <a:endParaRPr lang="zh-TW" altLang="en-US" sz="4267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52B8F87-CE2C-45BC-BE16-96BDD353D336}"/>
              </a:ext>
            </a:extLst>
          </p:cNvPr>
          <p:cNvSpPr txBox="1"/>
          <p:nvPr/>
        </p:nvSpPr>
        <p:spPr>
          <a:xfrm>
            <a:off x="3243314" y="2765056"/>
            <a:ext cx="1167891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-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AF84436-92D1-4081-B27C-FAF15F7A01D2}"/>
              </a:ext>
            </a:extLst>
          </p:cNvPr>
          <p:cNvSpPr txBox="1"/>
          <p:nvPr/>
        </p:nvSpPr>
        <p:spPr>
          <a:xfrm>
            <a:off x="4476934" y="2765056"/>
            <a:ext cx="1167891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+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FB11DDE-DBAB-4552-8290-C3C1E5990584}"/>
              </a:ext>
            </a:extLst>
          </p:cNvPr>
          <p:cNvSpPr txBox="1"/>
          <p:nvPr/>
        </p:nvSpPr>
        <p:spPr>
          <a:xfrm>
            <a:off x="3243313" y="2069853"/>
            <a:ext cx="2401511" cy="74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MDA-MB-231 </a:t>
            </a:r>
          </a:p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NDUFS1 OE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D7C91091-C576-4009-B8B6-99A89A9F468E}"/>
              </a:ext>
            </a:extLst>
          </p:cNvPr>
          <p:cNvCxnSpPr>
            <a:cxnSpLocks/>
          </p:cNvCxnSpPr>
          <p:nvPr/>
        </p:nvCxnSpPr>
        <p:spPr>
          <a:xfrm>
            <a:off x="3243314" y="2761469"/>
            <a:ext cx="240151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581571" y="2761469"/>
            <a:ext cx="1661743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en-US" altLang="zh-TW" sz="2130" dirty="0">
                <a:solidFill>
                  <a:prstClr val="black"/>
                </a:solidFill>
              </a:rPr>
              <a:t>Phenformin 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3243314" y="3205224"/>
            <a:ext cx="1167891" cy="116770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20" r="24931"/>
          <a:stretch/>
        </p:blipFill>
        <p:spPr>
          <a:xfrm>
            <a:off x="4476934" y="3205224"/>
            <a:ext cx="1167891" cy="1167703"/>
          </a:xfrm>
          <a:prstGeom prst="rect">
            <a:avLst/>
          </a:prstGeom>
        </p:spPr>
      </p:pic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8475364"/>
              </p:ext>
            </p:extLst>
          </p:nvPr>
        </p:nvGraphicFramePr>
        <p:xfrm>
          <a:off x="2582863" y="4521200"/>
          <a:ext cx="3657600" cy="358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2516989" imgH="2472084" progId="Prism9.Document">
                  <p:embed/>
                </p:oleObj>
              </mc:Choice>
              <mc:Fallback>
                <p:oleObj name="Prism 9" r:id="rId6" imgW="2516989" imgH="2472084" progId="Prism9.Document">
                  <p:embed/>
                  <p:pic>
                    <p:nvPicPr>
                      <p:cNvPr id="131" name="物件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863" y="4521200"/>
                        <a:ext cx="3657600" cy="358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字方塊 13">
            <a:extLst>
              <a:ext uri="{FF2B5EF4-FFF2-40B4-BE49-F238E27FC236}">
                <a16:creationId xmlns:a16="http://schemas.microsoft.com/office/drawing/2014/main" id="{C52B8F87-CE2C-45BC-BE16-96BDD353D336}"/>
              </a:ext>
            </a:extLst>
          </p:cNvPr>
          <p:cNvSpPr txBox="1"/>
          <p:nvPr/>
        </p:nvSpPr>
        <p:spPr>
          <a:xfrm>
            <a:off x="8324833" y="2720108"/>
            <a:ext cx="1188939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-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6AF84436-92D1-4081-B27C-FAF15F7A01D2}"/>
              </a:ext>
            </a:extLst>
          </p:cNvPr>
          <p:cNvSpPr txBox="1"/>
          <p:nvPr/>
        </p:nvSpPr>
        <p:spPr>
          <a:xfrm>
            <a:off x="9584316" y="2720107"/>
            <a:ext cx="1188938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+</a:t>
            </a:r>
            <a:endParaRPr lang="zh-TW" altLang="en-US" sz="213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0FB11DDE-DBAB-4552-8290-C3C1E5990584}"/>
              </a:ext>
            </a:extLst>
          </p:cNvPr>
          <p:cNvSpPr txBox="1"/>
          <p:nvPr/>
        </p:nvSpPr>
        <p:spPr>
          <a:xfrm>
            <a:off x="8154895" y="2270377"/>
            <a:ext cx="2802135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TW" sz="2130" b="1" dirty="0">
                <a:solidFill>
                  <a:prstClr val="black"/>
                </a:solidFill>
                <a:cs typeface="Arial" panose="020B0604020202020204" pitchFamily="34" charset="0"/>
              </a:rPr>
              <a:t>MCF-7 NDUFS1 OE</a:t>
            </a: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D7C91091-C576-4009-B8B6-99A89A9F468E}"/>
              </a:ext>
            </a:extLst>
          </p:cNvPr>
          <p:cNvCxnSpPr>
            <a:cxnSpLocks/>
          </p:cNvCxnSpPr>
          <p:nvPr/>
        </p:nvCxnSpPr>
        <p:spPr>
          <a:xfrm>
            <a:off x="8325613" y="2707782"/>
            <a:ext cx="246069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301054" y="2743748"/>
            <a:ext cx="2011501" cy="42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en-US" altLang="zh-TW" sz="2130" dirty="0">
                <a:solidFill>
                  <a:prstClr val="black"/>
                </a:solidFill>
              </a:rPr>
              <a:t>Phenformin </a:t>
            </a: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84" t="7254" r="20684" b="7357"/>
          <a:stretch/>
        </p:blipFill>
        <p:spPr>
          <a:xfrm>
            <a:off x="8324834" y="3140223"/>
            <a:ext cx="1188938" cy="1188748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96" t="9793" r="20772" b="4818"/>
          <a:stretch/>
        </p:blipFill>
        <p:spPr>
          <a:xfrm>
            <a:off x="9584316" y="3140223"/>
            <a:ext cx="1188938" cy="1188748"/>
          </a:xfrm>
          <a:prstGeom prst="rect">
            <a:avLst/>
          </a:prstGeom>
        </p:spPr>
      </p:pic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234750"/>
              </p:ext>
            </p:extLst>
          </p:nvPr>
        </p:nvGraphicFramePr>
        <p:xfrm>
          <a:off x="7859713" y="4576763"/>
          <a:ext cx="3600450" cy="353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2" imgW="2516989" imgH="2470643" progId="Prism9.Document">
                  <p:embed/>
                </p:oleObj>
              </mc:Choice>
              <mc:Fallback>
                <p:oleObj name="Prism 9" r:id="rId12" imgW="2516989" imgH="2470643" progId="Prism9.Document">
                  <p:embed/>
                  <p:pic>
                    <p:nvPicPr>
                      <p:cNvPr id="140" name="物件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9713" y="4576763"/>
                        <a:ext cx="3600450" cy="353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156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E385-8346-44EA-A902-71A01EB4FEB5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BEA2C4-67CF-489C-892E-7168CD6CFC5F}"/>
              </a:ext>
            </a:extLst>
          </p:cNvPr>
          <p:cNvSpPr/>
          <p:nvPr/>
        </p:nvSpPr>
        <p:spPr>
          <a:xfrm>
            <a:off x="47298" y="328573"/>
            <a:ext cx="6921062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25803"/>
            <a:r>
              <a:rPr lang="en-US" altLang="zh-TW" sz="4267" b="1" dirty="0">
                <a:solidFill>
                  <a:prstClr val="black"/>
                </a:solidFill>
                <a:cs typeface="Arial" panose="020B0604020202020204" pitchFamily="34" charset="0"/>
              </a:rPr>
              <a:t>Supplementary Figure S6</a:t>
            </a:r>
            <a:endParaRPr lang="zh-TW" altLang="en-US" sz="4267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2490952" y="2568555"/>
            <a:ext cx="7637906" cy="2293859"/>
            <a:chOff x="2490952" y="2568555"/>
            <a:chExt cx="7637906" cy="229385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F3E79F2C-C3A5-46CA-97D3-594AF09BAB25}"/>
                </a:ext>
              </a:extLst>
            </p:cNvPr>
            <p:cNvPicPr>
              <a:picLocks/>
            </p:cNvPicPr>
            <p:nvPr/>
          </p:nvPicPr>
          <p:blipFill rotWithShape="1">
            <a:blip r:embed="rId2"/>
            <a:srcRect l="25825" t="77389" r="15567" b="15738"/>
            <a:stretch/>
          </p:blipFill>
          <p:spPr>
            <a:xfrm>
              <a:off x="4060393" y="3737447"/>
              <a:ext cx="6068465" cy="382027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C60E38FB-3D6E-4F45-AD74-35E9FCCE1CF5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27997" t="70283" r="13480" b="19724"/>
            <a:stretch/>
          </p:blipFill>
          <p:spPr>
            <a:xfrm>
              <a:off x="4060392" y="4480387"/>
              <a:ext cx="6068465" cy="382027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8" name="文字方塊 7"/>
            <p:cNvSpPr txBox="1"/>
            <p:nvPr/>
          </p:nvSpPr>
          <p:spPr>
            <a:xfrm>
              <a:off x="2632840" y="3696029"/>
              <a:ext cx="1427551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NDUFS1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2490952" y="4436336"/>
              <a:ext cx="1569440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l-GR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α- </a:t>
              </a:r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</a:p>
          </p:txBody>
        </p:sp>
        <p:cxnSp>
          <p:nvCxnSpPr>
            <p:cNvPr id="10" name="直線接點 9"/>
            <p:cNvCxnSpPr>
              <a:cxnSpLocks/>
            </p:cNvCxnSpPr>
            <p:nvPr/>
          </p:nvCxnSpPr>
          <p:spPr>
            <a:xfrm>
              <a:off x="4060392" y="2988670"/>
              <a:ext cx="604641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字方塊 10"/>
            <p:cNvSpPr txBox="1"/>
            <p:nvPr/>
          </p:nvSpPr>
          <p:spPr>
            <a:xfrm>
              <a:off x="4086021" y="3043867"/>
              <a:ext cx="67406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Luc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4775744" y="3043867"/>
              <a:ext cx="649312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A3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5425619" y="3043886"/>
              <a:ext cx="67406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B3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6099687" y="3031809"/>
              <a:ext cx="67406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C3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749184" y="3030678"/>
              <a:ext cx="67406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D3’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7362555" y="3022049"/>
              <a:ext cx="67406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H2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7845884" y="3021858"/>
              <a:ext cx="1091074" cy="747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D3</a:t>
              </a:r>
            </a:p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(mKD1)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288EDF2A-6A95-4552-A901-59110874FBC5}"/>
                </a:ext>
              </a:extLst>
            </p:cNvPr>
            <p:cNvSpPr txBox="1"/>
            <p:nvPr/>
          </p:nvSpPr>
          <p:spPr>
            <a:xfrm>
              <a:off x="4060392" y="2568555"/>
              <a:ext cx="6046409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4T1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4118665" y="4086617"/>
              <a:ext cx="60101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latin typeface="Arial" panose="020B0604020202020204" pitchFamily="34" charset="0"/>
                  <a:cs typeface="Arial" panose="020B0604020202020204" pitchFamily="34" charset="0"/>
                </a:rPr>
                <a:t>1.00     0.74     0.65    0.40     0.36     0.41    0.05     0.26     0.17</a:t>
              </a:r>
              <a:endParaRPr lang="zh-TW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8745181" y="3016969"/>
              <a:ext cx="674068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E3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9443835" y="3000470"/>
              <a:ext cx="662967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F3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3184635" y="6304116"/>
            <a:ext cx="3131711" cy="2694174"/>
            <a:chOff x="3184635" y="6304116"/>
            <a:chExt cx="3131711" cy="2694174"/>
          </a:xfrm>
        </p:grpSpPr>
        <p:sp>
          <p:nvSpPr>
            <p:cNvPr id="24" name="矩形 23"/>
            <p:cNvSpPr/>
            <p:nvPr/>
          </p:nvSpPr>
          <p:spPr>
            <a:xfrm>
              <a:off x="4587487" y="6304116"/>
              <a:ext cx="1291588" cy="42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4T1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線接點 24"/>
            <p:cNvCxnSpPr/>
            <p:nvPr/>
          </p:nvCxnSpPr>
          <p:spPr>
            <a:xfrm>
              <a:off x="4587487" y="6748012"/>
              <a:ext cx="132394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字方塊 33"/>
            <p:cNvSpPr txBox="1"/>
            <p:nvPr/>
          </p:nvSpPr>
          <p:spPr>
            <a:xfrm>
              <a:off x="4289998" y="6782585"/>
              <a:ext cx="2026348" cy="465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altLang="zh-TW" b="1" dirty="0">
                  <a:latin typeface="Arial" panose="020B0604020202020204" pitchFamily="34" charset="0"/>
                  <a:cs typeface="Arial" panose="020B0604020202020204" pitchFamily="34" charset="0"/>
                </a:rPr>
                <a:t>Luc    mKD1</a:t>
              </a:r>
              <a:endParaRPr lang="zh-TW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圖片 26">
              <a:extLst>
                <a:ext uri="{FF2B5EF4-FFF2-40B4-BE49-F238E27FC236}">
                  <a16:creationId xmlns:a16="http://schemas.microsoft.com/office/drawing/2014/main" id="{E62CC7F5-6472-4478-A16C-6ED71799E789}"/>
                </a:ext>
              </a:extLst>
            </p:cNvPr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66" t="46612" r="44193" b="49766"/>
            <a:stretch/>
          </p:blipFill>
          <p:spPr>
            <a:xfrm>
              <a:off x="4577863" y="7234439"/>
              <a:ext cx="1339035" cy="379332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85612804-A5A0-4ED1-A832-621A2586916F}"/>
                </a:ext>
              </a:extLst>
            </p:cNvPr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93" t="51255" r="44302" b="44659"/>
            <a:stretch/>
          </p:blipFill>
          <p:spPr>
            <a:xfrm>
              <a:off x="4562771" y="8588966"/>
              <a:ext cx="1339035" cy="379332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34AA1CEF-EBAD-455E-AC12-0F05174634EB}"/>
                </a:ext>
              </a:extLst>
            </p:cNvPr>
            <p:cNvPicPr>
              <a:picLocks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27" t="46413" r="29039" b="49848"/>
            <a:stretch/>
          </p:blipFill>
          <p:spPr>
            <a:xfrm>
              <a:off x="4577862" y="7685948"/>
              <a:ext cx="1339035" cy="379332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63165EE6-9CEA-4D86-A782-503C197D52DD}"/>
                </a:ext>
              </a:extLst>
            </p:cNvPr>
            <p:cNvPicPr>
              <a:picLocks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01" t="42104" r="43524" b="53518"/>
            <a:stretch/>
          </p:blipFill>
          <p:spPr>
            <a:xfrm>
              <a:off x="4577862" y="8137457"/>
              <a:ext cx="1339035" cy="379332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7DF03B59-7407-4C4A-84E2-1AFD2A674BDC}"/>
                </a:ext>
              </a:extLst>
            </p:cNvPr>
            <p:cNvSpPr txBox="1"/>
            <p:nvPr/>
          </p:nvSpPr>
          <p:spPr>
            <a:xfrm>
              <a:off x="3184635" y="8092795"/>
              <a:ext cx="1306222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Wnt-5a</a:t>
              </a:r>
            </a:p>
          </p:txBody>
        </p:sp>
        <p:sp>
          <p:nvSpPr>
            <p:cNvPr id="32" name="文字方塊 2">
              <a:extLst>
                <a:ext uri="{FF2B5EF4-FFF2-40B4-BE49-F238E27FC236}">
                  <a16:creationId xmlns:a16="http://schemas.microsoft.com/office/drawing/2014/main" id="{5101D058-0F6A-410D-9F79-E300C0DA6B62}"/>
                </a:ext>
              </a:extLst>
            </p:cNvPr>
            <p:cNvSpPr txBox="1"/>
            <p:nvPr/>
          </p:nvSpPr>
          <p:spPr>
            <a:xfrm>
              <a:off x="3309183" y="7657709"/>
              <a:ext cx="1200923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732"/>
              <a:r>
                <a:rPr lang="en-US" altLang="zh-TW" sz="213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MEF2C</a:t>
              </a:r>
              <a:endParaRPr lang="zh-TW" altLang="en-US" sz="213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字方塊 2">
              <a:extLst>
                <a:ext uri="{FF2B5EF4-FFF2-40B4-BE49-F238E27FC236}">
                  <a16:creationId xmlns:a16="http://schemas.microsoft.com/office/drawing/2014/main" id="{E4B8C90F-CE25-4BE4-B9B2-61877FD4303E}"/>
                </a:ext>
              </a:extLst>
            </p:cNvPr>
            <p:cNvSpPr txBox="1"/>
            <p:nvPr/>
          </p:nvSpPr>
          <p:spPr>
            <a:xfrm>
              <a:off x="3184635" y="8578175"/>
              <a:ext cx="1295649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3184635" y="7214047"/>
              <a:ext cx="1343361" cy="42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TW" sz="2130" b="1" dirty="0">
                  <a:latin typeface="Arial" panose="020B0604020202020204" pitchFamily="34" charset="0"/>
                  <a:cs typeface="Arial" panose="020B0604020202020204" pitchFamily="34" charset="0"/>
                </a:rPr>
                <a:t>NDUFS1</a:t>
              </a:r>
              <a:endParaRPr lang="zh-TW" altLang="en-US" sz="21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3309184" y="6787098"/>
              <a:ext cx="1224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TW" b="1" dirty="0">
                  <a:latin typeface="Arial" panose="020B0604020202020204" pitchFamily="34" charset="0"/>
                  <a:cs typeface="Arial" panose="020B0604020202020204" pitchFamily="34" charset="0"/>
                </a:rPr>
                <a:t>NDUFS1</a:t>
              </a:r>
              <a:endParaRPr lang="zh-TW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6" name="物件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800999"/>
              </p:ext>
            </p:extLst>
          </p:nvPr>
        </p:nvGraphicFramePr>
        <p:xfrm>
          <a:off x="6665913" y="5949950"/>
          <a:ext cx="4159250" cy="332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0" imgW="2957795" imgH="2364070" progId="Prism9.Document">
                  <p:embed/>
                </p:oleObj>
              </mc:Choice>
              <mc:Fallback>
                <p:oleObj name="Prism 9" r:id="rId10" imgW="2957795" imgH="2364070" progId="Prism9.Document">
                  <p:embed/>
                  <p:pic>
                    <p:nvPicPr>
                      <p:cNvPr id="15" name="物件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913" y="5949950"/>
                        <a:ext cx="4159250" cy="332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矩形 36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1711306" y="1908267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820B9F6-635A-44B5-9073-626F7EFEEE27}"/>
              </a:ext>
            </a:extLst>
          </p:cNvPr>
          <p:cNvSpPr/>
          <p:nvPr/>
        </p:nvSpPr>
        <p:spPr>
          <a:xfrm>
            <a:off x="1711306" y="5813003"/>
            <a:ext cx="563017" cy="74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TW" sz="4270" b="1" dirty="0">
                <a:solidFill>
                  <a:prstClr val="black"/>
                </a:solidFill>
                <a:cs typeface="Arial" panose="020B0604020202020204" pitchFamily="34" charset="0"/>
              </a:rPr>
              <a:t>B</a:t>
            </a:r>
            <a:endParaRPr lang="zh-TW" altLang="en-US" sz="427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461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學術用格式(二)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82114</TotalTime>
  <Words>367</Words>
  <Application>Microsoft Office PowerPoint</Application>
  <PresentationFormat>Custom</PresentationFormat>
  <Paragraphs>167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Office 佈景主題</vt:lpstr>
      <vt:lpstr>Prism 9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SYNNEX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Trupti Sudge</cp:lastModifiedBy>
  <cp:revision>2922</cp:revision>
  <cp:lastPrinted>2022-07-15T02:36:08Z</cp:lastPrinted>
  <dcterms:created xsi:type="dcterms:W3CDTF">2018-11-06T00:58:32Z</dcterms:created>
  <dcterms:modified xsi:type="dcterms:W3CDTF">2025-02-21T15:05:19Z</dcterms:modified>
</cp:coreProperties>
</file>