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29" r:id="rId2"/>
    <p:sldId id="328" r:id="rId3"/>
    <p:sldId id="336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濱口　豊太" initials="濱口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淡色スタイル 1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15"/>
  </p:normalViewPr>
  <p:slideViewPr>
    <p:cSldViewPr snapToGrid="0">
      <p:cViewPr varScale="1">
        <p:scale>
          <a:sx n="125" d="100"/>
          <a:sy n="125" d="100"/>
        </p:scale>
        <p:origin x="1144" y="168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okiharatetsuya@gmail.com" userId="0669f8ac3ac61b77" providerId="LiveId" clId="{E7407C78-FEE4-437F-8BCE-5F98C3E4AEB3}"/>
    <pc:docChg chg="modSld">
      <pc:chgData name="ookiharatetsuya@gmail.com" userId="0669f8ac3ac61b77" providerId="LiveId" clId="{E7407C78-FEE4-437F-8BCE-5F98C3E4AEB3}" dt="2020-07-23T11:42:18.611" v="12"/>
      <pc:docMkLst>
        <pc:docMk/>
      </pc:docMkLst>
      <pc:sldChg chg="modSp mod">
        <pc:chgData name="ookiharatetsuya@gmail.com" userId="0669f8ac3ac61b77" providerId="LiveId" clId="{E7407C78-FEE4-437F-8BCE-5F98C3E4AEB3}" dt="2020-07-23T11:42:18.611" v="12"/>
        <pc:sldMkLst>
          <pc:docMk/>
          <pc:sldMk cId="1659944044" sldId="328"/>
        </pc:sldMkLst>
        <pc:spChg chg="mod">
          <ac:chgData name="ookiharatetsuya@gmail.com" userId="0669f8ac3ac61b77" providerId="LiveId" clId="{E7407C78-FEE4-437F-8BCE-5F98C3E4AEB3}" dt="2020-07-23T11:42:18.611" v="12"/>
          <ac:spMkLst>
            <pc:docMk/>
            <pc:sldMk cId="1659944044" sldId="328"/>
            <ac:spMk id="2" creationId="{281BA814-EFC9-E04B-A82A-33AA1741A1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D3DA0-57FD-1040-A359-39373E5FD2E9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6BBA5-D51D-F843-9160-3633269021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747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758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6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38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899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13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40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42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3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75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257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53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B4A51-2CA9-4007-B8D7-CE1CC635400D}" type="datetimeFigureOut">
              <a:rPr kumimoji="1" lang="ja-JP" altLang="en-US" smtClean="0"/>
              <a:t>2020/8/8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B4B7A-4A23-4011-91CD-D10A1141FC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74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AA8549E9-48A0-4B53-9645-584D9B87E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685454"/>
              </p:ext>
            </p:extLst>
          </p:nvPr>
        </p:nvGraphicFramePr>
        <p:xfrm>
          <a:off x="2450307" y="2068830"/>
          <a:ext cx="4270532" cy="271280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241583">
                  <a:extLst>
                    <a:ext uri="{9D8B030D-6E8A-4147-A177-3AD203B41FA5}">
                      <a16:colId xmlns:a16="http://schemas.microsoft.com/office/drawing/2014/main" val="3920590017"/>
                    </a:ext>
                  </a:extLst>
                </a:gridCol>
                <a:gridCol w="2137410">
                  <a:extLst>
                    <a:ext uri="{9D8B030D-6E8A-4147-A177-3AD203B41FA5}">
                      <a16:colId xmlns:a16="http://schemas.microsoft.com/office/drawing/2014/main" val="3241497004"/>
                    </a:ext>
                  </a:extLst>
                </a:gridCol>
                <a:gridCol w="434340">
                  <a:extLst>
                    <a:ext uri="{9D8B030D-6E8A-4147-A177-3AD203B41FA5}">
                      <a16:colId xmlns:a16="http://schemas.microsoft.com/office/drawing/2014/main" val="1695580424"/>
                    </a:ext>
                  </a:extLst>
                </a:gridCol>
                <a:gridCol w="457199">
                  <a:extLst>
                    <a:ext uri="{9D8B030D-6E8A-4147-A177-3AD203B41FA5}">
                      <a16:colId xmlns:a16="http://schemas.microsoft.com/office/drawing/2014/main" val="328659506"/>
                    </a:ext>
                  </a:extLst>
                </a:gridCol>
              </a:tblGrid>
              <a:tr h="304882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Item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Stratification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%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096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Sex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Male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Female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48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79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　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70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7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7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3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7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913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Type of Stroke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cerebral hemorrhage</a:t>
                      </a:r>
                    </a:p>
                    <a:p>
                      <a:r>
                        <a:rPr kumimoji="1" lang="en-US" altLang="ja-JP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cerebral infarction</a:t>
                      </a:r>
                    </a:p>
                    <a:p>
                      <a:r>
                        <a:rPr kumimoji="1" lang="en-US" altLang="ja-JP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subarachnoid hemorrhage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2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7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052250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EAC7FD-3A2D-4ABD-9CA7-CBBE27FA4AA7}"/>
              </a:ext>
            </a:extLst>
          </p:cNvPr>
          <p:cNvSpPr txBox="1"/>
          <p:nvPr/>
        </p:nvSpPr>
        <p:spPr>
          <a:xfrm>
            <a:off x="2450307" y="1761053"/>
            <a:ext cx="376873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sz="1400" dirty="0">
                <a:ea typeface="游ゴシック"/>
                <a:cs typeface="Calibri"/>
              </a:rPr>
              <a:t>Table 1. Participant characteristics.</a:t>
            </a:r>
            <a:endParaRPr lang="ja-JP" altLang="en-US" sz="1400" dirty="0">
              <a:ea typeface="游ゴシック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563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AA8549E9-48A0-4B53-9645-584D9B87E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282580"/>
              </p:ext>
            </p:extLst>
          </p:nvPr>
        </p:nvGraphicFramePr>
        <p:xfrm>
          <a:off x="1238367" y="1544612"/>
          <a:ext cx="6690125" cy="37795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83758">
                  <a:extLst>
                    <a:ext uri="{9D8B030D-6E8A-4147-A177-3AD203B41FA5}">
                      <a16:colId xmlns:a16="http://schemas.microsoft.com/office/drawing/2014/main" val="3920590017"/>
                    </a:ext>
                  </a:extLst>
                </a:gridCol>
                <a:gridCol w="2336296">
                  <a:extLst>
                    <a:ext uri="{9D8B030D-6E8A-4147-A177-3AD203B41FA5}">
                      <a16:colId xmlns:a16="http://schemas.microsoft.com/office/drawing/2014/main" val="3241497004"/>
                    </a:ext>
                  </a:extLst>
                </a:gridCol>
                <a:gridCol w="674370">
                  <a:extLst>
                    <a:ext uri="{9D8B030D-6E8A-4147-A177-3AD203B41FA5}">
                      <a16:colId xmlns:a16="http://schemas.microsoft.com/office/drawing/2014/main" val="2673387393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3983095626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4281898606"/>
                    </a:ext>
                  </a:extLst>
                </a:gridCol>
                <a:gridCol w="651510">
                  <a:extLst>
                    <a:ext uri="{9D8B030D-6E8A-4147-A177-3AD203B41FA5}">
                      <a16:colId xmlns:a16="http://schemas.microsoft.com/office/drawing/2014/main" val="1695580424"/>
                    </a:ext>
                  </a:extLst>
                </a:gridCol>
                <a:gridCol w="1035481">
                  <a:extLst>
                    <a:ext uri="{9D8B030D-6E8A-4147-A177-3AD203B41FA5}">
                      <a16:colId xmlns:a16="http://schemas.microsoft.com/office/drawing/2014/main" val="386093833"/>
                    </a:ext>
                  </a:extLst>
                </a:gridCol>
              </a:tblGrid>
              <a:tr h="14829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</a:rPr>
                        <a:t>Psychopathological Variables </a:t>
                      </a:r>
                      <a:endParaRPr kumimoji="1" lang="ja-JP" altLang="en-US" sz="1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</a:rPr>
                        <a:t>Range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</a:rPr>
                        <a:t>Min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</a:rPr>
                        <a:t>Max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</a:rPr>
                        <a:t>Median 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</a:rPr>
                        <a:t>(interquartile range)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096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IES-R-J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intrusion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avoidance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hyperarousal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0-88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0-32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0-32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6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(6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32)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(2.5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12)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(2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14)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(1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79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PTGI-J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interpersonal relationships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possibilities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 strength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spiritual change</a:t>
                      </a:r>
                    </a:p>
                    <a:p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philosophy of life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0-105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0-35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0-25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0-20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0-10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0-15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46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21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9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(34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66.5)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(12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24)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(4.5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16.5)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(5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12)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(0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4)</a:t>
                      </a:r>
                    </a:p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(7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13)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913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LARSS-J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cause analysis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understanding</a:t>
                      </a:r>
                    </a:p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uncontrollability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17-85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5-25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6-30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6-30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31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10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11 </a:t>
                      </a:r>
                    </a:p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(21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(6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14)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(7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14)</a:t>
                      </a:r>
                    </a:p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(8</a:t>
                      </a:r>
                      <a:r>
                        <a:rPr kumimoji="1" lang="ja-JP" altLang="en-US" sz="140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15)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052250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FFA5EB0-53A2-4C05-9BC3-A2F880BEDDF4}"/>
              </a:ext>
            </a:extLst>
          </p:cNvPr>
          <p:cNvSpPr txBox="1"/>
          <p:nvPr/>
        </p:nvSpPr>
        <p:spPr>
          <a:xfrm>
            <a:off x="1238367" y="1236835"/>
            <a:ext cx="669012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sz="1400" dirty="0">
                <a:ea typeface="游ゴシック"/>
                <a:cs typeface="Calibri"/>
              </a:rPr>
              <a:t>Table 2. Psychological status.</a:t>
            </a:r>
            <a:endParaRPr lang="ja-JP" altLang="en-US" sz="1400" dirty="0">
              <a:ea typeface="游ゴシック"/>
              <a:cs typeface="Calibri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1BA814-EFC9-E04B-A82A-33AA1741A15D}"/>
              </a:ext>
            </a:extLst>
          </p:cNvPr>
          <p:cNvSpPr txBox="1"/>
          <p:nvPr/>
        </p:nvSpPr>
        <p:spPr>
          <a:xfrm>
            <a:off x="1238367" y="5324132"/>
            <a:ext cx="6690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N=29. </a:t>
            </a:r>
            <a:r>
              <a:rPr lang="en-US" altLang="ja-JP" sz="1400" i="1" dirty="0"/>
              <a:t>IES-R-J</a:t>
            </a:r>
            <a:r>
              <a:rPr lang="en-US" altLang="ja-JP" sz="1400" dirty="0"/>
              <a:t> The Impact of Event Scale-Revised Japanese version, </a:t>
            </a:r>
            <a:r>
              <a:rPr lang="en-US" altLang="ja-JP" sz="1400" i="1" dirty="0"/>
              <a:t>PTGI-J</a:t>
            </a:r>
            <a:r>
              <a:rPr lang="en-US" altLang="ja-JP" sz="1400" dirty="0"/>
              <a:t> The Japanese version of the Posttraumatic Growth Inventory, </a:t>
            </a:r>
            <a:r>
              <a:rPr lang="en-US" altLang="ja-JP" sz="1400" i="1" dirty="0"/>
              <a:t>LARSS-J</a:t>
            </a:r>
            <a:r>
              <a:rPr lang="en-US" altLang="ja-JP" sz="1400" dirty="0"/>
              <a:t> Leuven Adaptation of the Rumination on Sadness Scale Japanese version.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59944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437315"/>
              </p:ext>
            </p:extLst>
          </p:nvPr>
        </p:nvGraphicFramePr>
        <p:xfrm>
          <a:off x="1187318" y="2221168"/>
          <a:ext cx="6632205" cy="243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5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105">
                  <a:extLst>
                    <a:ext uri="{9D8B030D-6E8A-4147-A177-3AD203B41FA5}">
                      <a16:colId xmlns:a16="http://schemas.microsoft.com/office/drawing/2014/main" val="3296467507"/>
                    </a:ext>
                  </a:extLst>
                </a:gridCol>
                <a:gridCol w="7418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4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3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42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0498">
                  <a:extLst>
                    <a:ext uri="{9D8B030D-6E8A-4147-A177-3AD203B41FA5}">
                      <a16:colId xmlns:a16="http://schemas.microsoft.com/office/drawing/2014/main" val="2033353990"/>
                    </a:ext>
                  </a:extLst>
                </a:gridCol>
                <a:gridCol w="702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Psychopathological Variables </a:t>
                      </a:r>
                      <a:endParaRPr kumimoji="1" lang="ja-JP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2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3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4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6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IES-R</a:t>
                      </a:r>
                      <a:r>
                        <a:rPr kumimoji="1" lang="en-US" altLang="ja-JP" sz="1400" baseline="0" dirty="0"/>
                        <a:t>-J</a:t>
                      </a:r>
                      <a:endParaRPr kumimoji="1" lang="en-US" altLang="ja-JP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/>
                        <a:t>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intrusion</a:t>
                      </a:r>
                      <a:endParaRPr kumimoji="1" lang="en-US" altLang="ja-JP" sz="14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aseline="0" dirty="0"/>
                        <a:t>2</a:t>
                      </a:r>
                      <a:r>
                        <a:rPr kumimoji="1" lang="en-US" altLang="ja-JP" sz="1400" dirty="0"/>
                        <a:t> </a:t>
                      </a:r>
                      <a:r>
                        <a:rPr kumimoji="1" lang="en-US" altLang="ja-JP" sz="1400" baseline="0" dirty="0"/>
                        <a:t>a</a:t>
                      </a:r>
                      <a:r>
                        <a:rPr kumimoji="1" lang="en-US" altLang="ja-JP" sz="1400" dirty="0"/>
                        <a:t>voidance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.824</a:t>
                      </a:r>
                      <a:r>
                        <a:rPr kumimoji="1" lang="ja-JP" altLang="en-US" sz="1400" dirty="0"/>
                        <a:t>**　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3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hyperarousal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.858**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.788**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PTGI-J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4 total</a:t>
                      </a:r>
                      <a:endParaRPr kumimoji="1"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.380*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.222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.202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43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aseline="0" dirty="0"/>
                        <a:t>LARSS-J</a:t>
                      </a:r>
                      <a:endParaRPr kumimoji="1" lang="en-US" altLang="ja-JP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5 cause analysis</a:t>
                      </a:r>
                      <a:endParaRPr kumimoji="1"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.432*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.346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.483**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-.109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27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6</a:t>
                      </a:r>
                      <a:r>
                        <a:rPr kumimoji="1" lang="ja-JP" altLang="en-US" sz="1400"/>
                        <a:t> </a:t>
                      </a:r>
                      <a:r>
                        <a:rPr kumimoji="1" lang="en-US" altLang="ja-JP" sz="1400" baseline="0" dirty="0"/>
                        <a:t>un</a:t>
                      </a:r>
                      <a:r>
                        <a:rPr kumimoji="1" lang="en-US" altLang="ja-JP" sz="1400" dirty="0"/>
                        <a:t>derstanding</a:t>
                      </a:r>
                      <a:endParaRPr kumimoji="1" lang="ja-JP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.428*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.338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.486**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.105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.957**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764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7 uncontrollability</a:t>
                      </a:r>
                      <a:endParaRPr kumimoji="1" lang="ja-JP" altLang="en-US" sz="140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.603**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.467*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.569**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.107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Century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.843**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.820**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8838"/>
                  </a:ext>
                </a:extLst>
              </a:tr>
            </a:tbl>
          </a:graphicData>
        </a:graphic>
      </p:graphicFrame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28F31D5-0A88-4060-9E65-F6A91F9ECF98}"/>
              </a:ext>
            </a:extLst>
          </p:cNvPr>
          <p:cNvSpPr/>
          <p:nvPr/>
        </p:nvSpPr>
        <p:spPr>
          <a:xfrm>
            <a:off x="1187429" y="1920407"/>
            <a:ext cx="67692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dirty="0"/>
              <a:t>Table 3. Correlations between psychopathological variables among acute </a:t>
            </a:r>
            <a:r>
              <a:rPr lang="en-US" altLang="ja-JP" sz="1400"/>
              <a:t>stroke patients.</a:t>
            </a:r>
            <a:endParaRPr lang="ja-JP" altLang="en-US" sz="1400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AD02CAA-EE6E-4C2F-8A77-F7A29102999B}"/>
              </a:ext>
            </a:extLst>
          </p:cNvPr>
          <p:cNvSpPr/>
          <p:nvPr/>
        </p:nvSpPr>
        <p:spPr>
          <a:xfrm>
            <a:off x="1187430" y="4659568"/>
            <a:ext cx="66320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dirty="0"/>
              <a:t>Spearman's correlation coefficient, </a:t>
            </a:r>
            <a:r>
              <a:rPr lang="ja-JP" altLang="en-US" sz="1400" dirty="0">
                <a:latin typeface="+mj-ea"/>
                <a:ea typeface="+mj-ea"/>
              </a:rPr>
              <a:t>*</a:t>
            </a:r>
            <a:r>
              <a:rPr lang="en-US" altLang="ja-JP" sz="1400" dirty="0">
                <a:ea typeface="+mj-ea"/>
              </a:rPr>
              <a:t>p&lt;0.05, </a:t>
            </a:r>
            <a:r>
              <a:rPr lang="ja-JP" altLang="en-US" sz="1400" dirty="0">
                <a:latin typeface="+mj-ea"/>
              </a:rPr>
              <a:t>**</a:t>
            </a:r>
            <a:r>
              <a:rPr lang="en-US" altLang="ja-JP" sz="1400" dirty="0">
                <a:ea typeface="+mj-ea"/>
              </a:rPr>
              <a:t>p&lt;0.01. </a:t>
            </a:r>
            <a:r>
              <a:rPr lang="en-US" altLang="ja-JP" sz="1400" dirty="0"/>
              <a:t>N=29. </a:t>
            </a:r>
            <a:r>
              <a:rPr lang="en-US" altLang="ja-JP" sz="1400" i="1" dirty="0"/>
              <a:t>IES-R-J</a:t>
            </a:r>
            <a:r>
              <a:rPr lang="en-US" altLang="ja-JP" sz="1400" dirty="0"/>
              <a:t> The Impact of Event Scale-Revised Japanese version, </a:t>
            </a:r>
            <a:r>
              <a:rPr lang="en-US" altLang="ja-JP" sz="1400" i="1" dirty="0"/>
              <a:t>PTGI-J</a:t>
            </a:r>
            <a:r>
              <a:rPr lang="en-US" altLang="ja-JP" sz="1400" dirty="0"/>
              <a:t> The Japanese version of the Posttraumatic Growth Inventory, </a:t>
            </a:r>
            <a:r>
              <a:rPr lang="en-US" altLang="ja-JP" sz="1400" i="1" dirty="0"/>
              <a:t>LARSS-J</a:t>
            </a:r>
            <a:r>
              <a:rPr lang="en-US" altLang="ja-JP" sz="1400" dirty="0"/>
              <a:t> Leuven Adaptation of the Rumination on Sadness Scale Japanese version.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14685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971</TotalTime>
  <Words>393</Words>
  <Application>Microsoft Macintosh PowerPoint</Application>
  <PresentationFormat>画面に合わせる (4:3)</PresentationFormat>
  <Paragraphs>173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游ゴシック</vt:lpstr>
      <vt:lpstr>游ゴシック Light</vt:lpstr>
      <vt:lpstr>Arial</vt:lpstr>
      <vt:lpstr>Calibri</vt:lpstr>
      <vt:lpstr>Calibri Light</vt:lpstr>
      <vt:lpstr>Century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ookiharatetsuya@gmail.com</dc:creator>
  <cp:lastModifiedBy>濱口　豊太</cp:lastModifiedBy>
  <cp:revision>65</cp:revision>
  <dcterms:created xsi:type="dcterms:W3CDTF">2019-11-25T09:29:58Z</dcterms:created>
  <dcterms:modified xsi:type="dcterms:W3CDTF">2020-08-08T13:54:29Z</dcterms:modified>
</cp:coreProperties>
</file>