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8" r:id="rId3"/>
    <p:sldId id="257" r:id="rId4"/>
    <p:sldId id="259" r:id="rId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" roundtripDataSignature="AMtx7mgj7lADPTzLb2hBrEnaQzfYk3c9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02"/>
    <p:restoredTop sz="94664"/>
  </p:normalViewPr>
  <p:slideViewPr>
    <p:cSldViewPr snapToGrid="0">
      <p:cViewPr varScale="1">
        <p:scale>
          <a:sx n="143" d="100"/>
          <a:sy n="143" d="100"/>
        </p:scale>
        <p:origin x="24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3230" y="2426315"/>
            <a:ext cx="2857811" cy="1905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r="8562"/>
          <a:stretch/>
        </p:blipFill>
        <p:spPr>
          <a:xfrm>
            <a:off x="469976" y="4402676"/>
            <a:ext cx="2960812" cy="202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976" y="370047"/>
            <a:ext cx="2960812" cy="197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 l="19608" t="3548" r="33795"/>
          <a:stretch/>
        </p:blipFill>
        <p:spPr>
          <a:xfrm>
            <a:off x="3517542" y="366469"/>
            <a:ext cx="2043599" cy="197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7">
            <a:alphaModFix/>
          </a:blip>
          <a:srcRect l="42222" r="28235"/>
          <a:stretch/>
        </p:blipFill>
        <p:spPr>
          <a:xfrm rot="5400000">
            <a:off x="6205586" y="-188347"/>
            <a:ext cx="1978155" cy="30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8">
            <a:alphaModFix/>
          </a:blip>
          <a:srcRect l="41960" t="12527" r="11399"/>
          <a:stretch/>
        </p:blipFill>
        <p:spPr>
          <a:xfrm rot="5400000">
            <a:off x="3926267" y="3989640"/>
            <a:ext cx="2031738" cy="285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3262" y="2426315"/>
            <a:ext cx="2974240" cy="1905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44411" y="2437201"/>
            <a:ext cx="2287947" cy="120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09861" y="3681984"/>
            <a:ext cx="2157045" cy="274939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121920" y="6487953"/>
            <a:ext cx="20938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Supplementary Figure 1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/>
          <p:nvPr/>
        </p:nvSpPr>
        <p:spPr>
          <a:xfrm>
            <a:off x="121920" y="6487953"/>
            <a:ext cx="20938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Supplementary Figure 2</a:t>
            </a:r>
            <a:endParaRPr dirty="0"/>
          </a:p>
        </p:txBody>
      </p:sp>
      <p:pic>
        <p:nvPicPr>
          <p:cNvPr id="6" name="Google Shape;113;p3">
            <a:extLst>
              <a:ext uri="{FF2B5EF4-FFF2-40B4-BE49-F238E27FC236}">
                <a16:creationId xmlns:a16="http://schemas.microsoft.com/office/drawing/2014/main" id="{88224A49-88FF-4DE8-E2FD-2F8B2FF088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1493" t="31396" r="14984" b="32220"/>
          <a:stretch/>
        </p:blipFill>
        <p:spPr>
          <a:xfrm>
            <a:off x="6049518" y="2067014"/>
            <a:ext cx="202303" cy="17992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90;p4">
            <a:extLst>
              <a:ext uri="{FF2B5EF4-FFF2-40B4-BE49-F238E27FC236}">
                <a16:creationId xmlns:a16="http://schemas.microsoft.com/office/drawing/2014/main" id="{D1FC822E-87AF-A374-47BB-6782E37B54DB}"/>
              </a:ext>
            </a:extLst>
          </p:cNvPr>
          <p:cNvSpPr/>
          <p:nvPr/>
        </p:nvSpPr>
        <p:spPr>
          <a:xfrm rot="5400000">
            <a:off x="3111690" y="4501319"/>
            <a:ext cx="120091" cy="971856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93;p4">
            <a:extLst>
              <a:ext uri="{FF2B5EF4-FFF2-40B4-BE49-F238E27FC236}">
                <a16:creationId xmlns:a16="http://schemas.microsoft.com/office/drawing/2014/main" id="{CDBA56FE-8FF2-D7DE-9A71-88AB2479D5BC}"/>
              </a:ext>
            </a:extLst>
          </p:cNvPr>
          <p:cNvSpPr txBox="1"/>
          <p:nvPr/>
        </p:nvSpPr>
        <p:spPr>
          <a:xfrm rot="-5400000">
            <a:off x="2988413" y="5135892"/>
            <a:ext cx="5180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Qiagen</a:t>
            </a:r>
            <a:endParaRPr dirty="0"/>
          </a:p>
        </p:txBody>
      </p:sp>
      <p:sp>
        <p:nvSpPr>
          <p:cNvPr id="11" name="Google Shape;394;p4">
            <a:extLst>
              <a:ext uri="{FF2B5EF4-FFF2-40B4-BE49-F238E27FC236}">
                <a16:creationId xmlns:a16="http://schemas.microsoft.com/office/drawing/2014/main" id="{FBF04537-B90C-D678-E1A2-D96160B166CB}"/>
              </a:ext>
            </a:extLst>
          </p:cNvPr>
          <p:cNvSpPr txBox="1"/>
          <p:nvPr/>
        </p:nvSpPr>
        <p:spPr>
          <a:xfrm rot="-5400000">
            <a:off x="3946450" y="5194048"/>
            <a:ext cx="6319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/>
              <a:t>x</a:t>
            </a:r>
            <a:r>
              <a:rPr lang="en-US" sz="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Titan</a:t>
            </a: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(F)</a:t>
            </a:r>
            <a:endParaRPr dirty="0"/>
          </a:p>
        </p:txBody>
      </p:sp>
      <p:sp>
        <p:nvSpPr>
          <p:cNvPr id="12" name="Google Shape;395;p4">
            <a:extLst>
              <a:ext uri="{FF2B5EF4-FFF2-40B4-BE49-F238E27FC236}">
                <a16:creationId xmlns:a16="http://schemas.microsoft.com/office/drawing/2014/main" id="{3CDC5684-928C-FDE8-9A83-23BA1833171C}"/>
              </a:ext>
            </a:extLst>
          </p:cNvPr>
          <p:cNvSpPr txBox="1"/>
          <p:nvPr/>
        </p:nvSpPr>
        <p:spPr>
          <a:xfrm rot="-5400000">
            <a:off x="5019001" y="5193042"/>
            <a:ext cx="62709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/>
              <a:t>x</a:t>
            </a:r>
            <a:r>
              <a:rPr lang="en-US" sz="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Titan</a:t>
            </a: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(L)</a:t>
            </a:r>
            <a:endParaRPr dirty="0"/>
          </a:p>
        </p:txBody>
      </p:sp>
      <p:sp>
        <p:nvSpPr>
          <p:cNvPr id="13" name="Google Shape;384;p4">
            <a:extLst>
              <a:ext uri="{FF2B5EF4-FFF2-40B4-BE49-F238E27FC236}">
                <a16:creationId xmlns:a16="http://schemas.microsoft.com/office/drawing/2014/main" id="{D2A72951-22E2-F756-E375-C4F74523C198}"/>
              </a:ext>
            </a:extLst>
          </p:cNvPr>
          <p:cNvSpPr txBox="1"/>
          <p:nvPr/>
        </p:nvSpPr>
        <p:spPr>
          <a:xfrm>
            <a:off x="2361030" y="1145818"/>
            <a:ext cx="23436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4" name="Google Shape;385;p4">
            <a:extLst>
              <a:ext uri="{FF2B5EF4-FFF2-40B4-BE49-F238E27FC236}">
                <a16:creationId xmlns:a16="http://schemas.microsoft.com/office/drawing/2014/main" id="{A28B264D-514D-8BD3-9DD8-618855EB4CAE}"/>
              </a:ext>
            </a:extLst>
          </p:cNvPr>
          <p:cNvSpPr txBox="1"/>
          <p:nvPr/>
        </p:nvSpPr>
        <p:spPr>
          <a:xfrm>
            <a:off x="2326375" y="1824290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0.8</a:t>
            </a:r>
            <a:endParaRPr dirty="0"/>
          </a:p>
        </p:txBody>
      </p:sp>
      <p:sp>
        <p:nvSpPr>
          <p:cNvPr id="15" name="Google Shape;386;p4">
            <a:extLst>
              <a:ext uri="{FF2B5EF4-FFF2-40B4-BE49-F238E27FC236}">
                <a16:creationId xmlns:a16="http://schemas.microsoft.com/office/drawing/2014/main" id="{0B50AE8C-FFAC-C2C1-6716-E5B61CFBF651}"/>
              </a:ext>
            </a:extLst>
          </p:cNvPr>
          <p:cNvSpPr txBox="1"/>
          <p:nvPr/>
        </p:nvSpPr>
        <p:spPr>
          <a:xfrm>
            <a:off x="2323795" y="2519784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0.6</a:t>
            </a:r>
            <a:endParaRPr dirty="0"/>
          </a:p>
        </p:txBody>
      </p:sp>
      <p:sp>
        <p:nvSpPr>
          <p:cNvPr id="16" name="Google Shape;387;p4">
            <a:extLst>
              <a:ext uri="{FF2B5EF4-FFF2-40B4-BE49-F238E27FC236}">
                <a16:creationId xmlns:a16="http://schemas.microsoft.com/office/drawing/2014/main" id="{19285AE1-EAE9-334E-49BB-0A9E50F27D01}"/>
              </a:ext>
            </a:extLst>
          </p:cNvPr>
          <p:cNvSpPr txBox="1"/>
          <p:nvPr/>
        </p:nvSpPr>
        <p:spPr>
          <a:xfrm>
            <a:off x="2321215" y="3216501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0.4</a:t>
            </a:r>
            <a:endParaRPr/>
          </a:p>
        </p:txBody>
      </p:sp>
      <p:sp>
        <p:nvSpPr>
          <p:cNvPr id="17" name="Google Shape;388;p4">
            <a:extLst>
              <a:ext uri="{FF2B5EF4-FFF2-40B4-BE49-F238E27FC236}">
                <a16:creationId xmlns:a16="http://schemas.microsoft.com/office/drawing/2014/main" id="{1DCE8C59-77DF-C0B0-CF1E-1A1B892AC73E}"/>
              </a:ext>
            </a:extLst>
          </p:cNvPr>
          <p:cNvSpPr txBox="1"/>
          <p:nvPr/>
        </p:nvSpPr>
        <p:spPr>
          <a:xfrm>
            <a:off x="2321154" y="3918563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0.2</a:t>
            </a:r>
            <a:endParaRPr dirty="0"/>
          </a:p>
        </p:txBody>
      </p:sp>
      <p:sp>
        <p:nvSpPr>
          <p:cNvPr id="18" name="Google Shape;389;p4">
            <a:extLst>
              <a:ext uri="{FF2B5EF4-FFF2-40B4-BE49-F238E27FC236}">
                <a16:creationId xmlns:a16="http://schemas.microsoft.com/office/drawing/2014/main" id="{12ACEE40-12B2-7BD2-4DA9-E47EFAEBEC76}"/>
              </a:ext>
            </a:extLst>
          </p:cNvPr>
          <p:cNvSpPr txBox="1"/>
          <p:nvPr/>
        </p:nvSpPr>
        <p:spPr>
          <a:xfrm>
            <a:off x="2372354" y="4606258"/>
            <a:ext cx="23436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19" name="Google Shape;399;p4">
            <a:extLst>
              <a:ext uri="{FF2B5EF4-FFF2-40B4-BE49-F238E27FC236}">
                <a16:creationId xmlns:a16="http://schemas.microsoft.com/office/drawing/2014/main" id="{6326664E-6ACA-F937-E2A9-A3263664A75B}"/>
              </a:ext>
            </a:extLst>
          </p:cNvPr>
          <p:cNvSpPr txBox="1"/>
          <p:nvPr/>
        </p:nvSpPr>
        <p:spPr>
          <a:xfrm rot="-5400000">
            <a:off x="1712398" y="2877199"/>
            <a:ext cx="109837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Relative abundance</a:t>
            </a:r>
            <a:endParaRPr dirty="0"/>
          </a:p>
        </p:txBody>
      </p:sp>
      <p:sp>
        <p:nvSpPr>
          <p:cNvPr id="21" name="Google Shape;383;p4">
            <a:extLst>
              <a:ext uri="{FF2B5EF4-FFF2-40B4-BE49-F238E27FC236}">
                <a16:creationId xmlns:a16="http://schemas.microsoft.com/office/drawing/2014/main" id="{8A15CB00-8E27-862F-DDAA-2E2260A3A1D7}"/>
              </a:ext>
            </a:extLst>
          </p:cNvPr>
          <p:cNvSpPr txBox="1"/>
          <p:nvPr/>
        </p:nvSpPr>
        <p:spPr>
          <a:xfrm>
            <a:off x="6185200" y="2024345"/>
            <a:ext cx="1127723" cy="186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Pseudomonadota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Bacteroidota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Planctomycetota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Balneolaeota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Cyanobacteria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Actinomycetota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Bacillota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Chloroflexi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Verrumicrobia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Rhodothermaeota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85;p2">
            <a:extLst>
              <a:ext uri="{FF2B5EF4-FFF2-40B4-BE49-F238E27FC236}">
                <a16:creationId xmlns:a16="http://schemas.microsoft.com/office/drawing/2014/main" id="{9814C213-EC9C-E487-2ED3-8E11EB973A71}"/>
              </a:ext>
            </a:extLst>
          </p:cNvPr>
          <p:cNvSpPr txBox="1"/>
          <p:nvPr/>
        </p:nvSpPr>
        <p:spPr>
          <a:xfrm>
            <a:off x="2535243" y="901419"/>
            <a:ext cx="1360241" cy="2307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Mangrove sediments</a:t>
            </a:r>
            <a:endParaRPr sz="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BF5AA25-1BB4-BCA4-F5BB-5926E42D8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4" t="6721" r="20255" b="12636"/>
          <a:stretch/>
        </p:blipFill>
        <p:spPr>
          <a:xfrm>
            <a:off x="2582724" y="1109284"/>
            <a:ext cx="3346127" cy="3817915"/>
          </a:xfrm>
          <a:prstGeom prst="rect">
            <a:avLst/>
          </a:prstGeom>
        </p:spPr>
      </p:pic>
      <p:sp>
        <p:nvSpPr>
          <p:cNvPr id="25" name="Google Shape;390;p4">
            <a:extLst>
              <a:ext uri="{FF2B5EF4-FFF2-40B4-BE49-F238E27FC236}">
                <a16:creationId xmlns:a16="http://schemas.microsoft.com/office/drawing/2014/main" id="{7072BF05-89C4-972A-8763-B45B2E26A914}"/>
              </a:ext>
            </a:extLst>
          </p:cNvPr>
          <p:cNvSpPr/>
          <p:nvPr/>
        </p:nvSpPr>
        <p:spPr>
          <a:xfrm rot="5400000">
            <a:off x="4180037" y="4501320"/>
            <a:ext cx="120091" cy="971856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90;p4">
            <a:extLst>
              <a:ext uri="{FF2B5EF4-FFF2-40B4-BE49-F238E27FC236}">
                <a16:creationId xmlns:a16="http://schemas.microsoft.com/office/drawing/2014/main" id="{05F3BEC8-729E-9F6F-14AA-079728178BE7}"/>
              </a:ext>
            </a:extLst>
          </p:cNvPr>
          <p:cNvSpPr/>
          <p:nvPr/>
        </p:nvSpPr>
        <p:spPr>
          <a:xfrm rot="5400000">
            <a:off x="5254099" y="4498638"/>
            <a:ext cx="120091" cy="971856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276;p3">
            <a:extLst>
              <a:ext uri="{FF2B5EF4-FFF2-40B4-BE49-F238E27FC236}">
                <a16:creationId xmlns:a16="http://schemas.microsoft.com/office/drawing/2014/main" id="{937C8CD4-B1D8-4CFB-F362-753369B53039}"/>
              </a:ext>
            </a:extLst>
          </p:cNvPr>
          <p:cNvSpPr txBox="1"/>
          <p:nvPr/>
        </p:nvSpPr>
        <p:spPr>
          <a:xfrm>
            <a:off x="6510056" y="3731207"/>
            <a:ext cx="1180013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</a:t>
            </a:r>
            <a:endParaRPr sz="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Endozoicomonas</a:t>
            </a:r>
            <a:endParaRPr sz="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Fulvivirga</a:t>
            </a:r>
            <a:endParaRPr sz="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Spiroplasma</a:t>
            </a:r>
            <a:endParaRPr lang="en-US"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</a:rPr>
              <a:t>Parasynechococcus</a:t>
            </a:r>
            <a:endParaRPr lang="en-US" sz="700" i="1" dirty="0">
              <a:solidFill>
                <a:schemeClr val="dk1"/>
              </a:solidFill>
            </a:endParaRPr>
          </a:p>
          <a:p>
            <a:r>
              <a:rPr lang="en-US" sz="700" i="1" dirty="0">
                <a:solidFill>
                  <a:schemeClr val="dk1"/>
                </a:solidFill>
              </a:rPr>
              <a:t>Candidatus </a:t>
            </a:r>
            <a:r>
              <a:rPr lang="en-US" sz="700" i="1" dirty="0" err="1">
                <a:solidFill>
                  <a:schemeClr val="dk1"/>
                </a:solidFill>
              </a:rPr>
              <a:t>Pelagibacter</a:t>
            </a:r>
            <a:endParaRPr lang="en-US" sz="700" i="1" dirty="0">
              <a:solidFill>
                <a:schemeClr val="dk1"/>
              </a:solidFill>
            </a:endParaRPr>
          </a:p>
          <a:p>
            <a:r>
              <a:rPr lang="en-US" sz="700" i="1" dirty="0" err="1">
                <a:solidFill>
                  <a:schemeClr val="dk1"/>
                </a:solidFill>
              </a:rPr>
              <a:t>Allofrancisella</a:t>
            </a:r>
            <a:endParaRPr lang="en-US" sz="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/>
              <a:t>Herbaspirillum</a:t>
            </a:r>
            <a:endParaRPr lang="en-US" sz="700" i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/>
              <a:t>Janthinobacterium</a:t>
            </a:r>
            <a:endParaRPr sz="700" i="1" dirty="0"/>
          </a:p>
          <a:p>
            <a:r>
              <a:rPr lang="en-US" sz="700" i="1" dirty="0">
                <a:solidFill>
                  <a:schemeClr val="dk1"/>
                </a:solidFill>
              </a:rPr>
              <a:t>Pseudomonas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Sphigomonas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276;p3">
            <a:extLst>
              <a:ext uri="{FF2B5EF4-FFF2-40B4-BE49-F238E27FC236}">
                <a16:creationId xmlns:a16="http://schemas.microsoft.com/office/drawing/2014/main" id="{429AC2A7-726F-D06A-2328-ECF609C36F44}"/>
              </a:ext>
            </a:extLst>
          </p:cNvPr>
          <p:cNvSpPr txBox="1"/>
          <p:nvPr/>
        </p:nvSpPr>
        <p:spPr>
          <a:xfrm>
            <a:off x="6510057" y="1009700"/>
            <a:ext cx="1180013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</a:t>
            </a:r>
            <a:endParaRPr sz="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Endozoicomonadaceae</a:t>
            </a:r>
            <a:endParaRPr sz="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Fulvivirgaceae</a:t>
            </a:r>
            <a:endParaRPr sz="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Spiroplasmataceae</a:t>
            </a:r>
            <a:endParaRPr sz="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Prochlorococcaceae </a:t>
            </a:r>
            <a:endParaRPr sz="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Flavobacteriaceae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Pelagibacteraceae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Francisellaceae</a:t>
            </a:r>
            <a:endParaRPr sz="700" dirty="0"/>
          </a:p>
          <a:p>
            <a:r>
              <a:rPr lang="en-US" sz="700" i="1" dirty="0" err="1">
                <a:solidFill>
                  <a:schemeClr val="dk1"/>
                </a:solidFill>
              </a:rPr>
              <a:t>Oxalobacteraceae</a:t>
            </a:r>
            <a:endParaRPr lang="en-US" sz="700" i="1" dirty="0">
              <a:solidFill>
                <a:schemeClr val="dk1"/>
              </a:solidFill>
            </a:endParaRPr>
          </a:p>
          <a:p>
            <a:r>
              <a:rPr lang="en-US" sz="700" i="1" dirty="0">
                <a:solidFill>
                  <a:schemeClr val="dk1"/>
                </a:solidFill>
              </a:rPr>
              <a:t>Pseudomonadaceae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Sphigomonadaceae</a:t>
            </a:r>
            <a:endParaRPr sz="7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D65B5-279C-A6DE-841D-A48414126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1" t="49417" r="20103" b="7769"/>
          <a:stretch/>
        </p:blipFill>
        <p:spPr>
          <a:xfrm>
            <a:off x="2437072" y="2922249"/>
            <a:ext cx="3878003" cy="28589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EFF128-B7B7-D83F-0973-C0406302F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9" r="19455" b="57944"/>
          <a:stretch/>
        </p:blipFill>
        <p:spPr>
          <a:xfrm>
            <a:off x="2437072" y="139693"/>
            <a:ext cx="3878003" cy="2782556"/>
          </a:xfrm>
          <a:prstGeom prst="rect">
            <a:avLst/>
          </a:prstGeom>
        </p:spPr>
      </p:pic>
      <p:sp>
        <p:nvSpPr>
          <p:cNvPr id="103" name="Google Shape;103;p2"/>
          <p:cNvSpPr txBox="1"/>
          <p:nvPr/>
        </p:nvSpPr>
        <p:spPr>
          <a:xfrm>
            <a:off x="1800905" y="216988"/>
            <a:ext cx="32573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1800905" y="2853190"/>
            <a:ext cx="33374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</a:t>
            </a: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7403740" y="1888313"/>
            <a:ext cx="274320" cy="12192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121920" y="6487953"/>
            <a:ext cx="20938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Supplementary Figure 3</a:t>
            </a:r>
            <a:endParaRPr dirty="0"/>
          </a:p>
        </p:txBody>
      </p:sp>
      <p:sp>
        <p:nvSpPr>
          <p:cNvPr id="106" name="Google Shape;106;p2"/>
          <p:cNvSpPr/>
          <p:nvPr/>
        </p:nvSpPr>
        <p:spPr>
          <a:xfrm>
            <a:off x="7415749" y="4582226"/>
            <a:ext cx="274320" cy="12192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85;p3">
            <a:extLst>
              <a:ext uri="{FF2B5EF4-FFF2-40B4-BE49-F238E27FC236}">
                <a16:creationId xmlns:a16="http://schemas.microsoft.com/office/drawing/2014/main" id="{23EE53EF-BD20-83DF-CD9E-97FC9D596B1F}"/>
              </a:ext>
            </a:extLst>
          </p:cNvPr>
          <p:cNvSpPr/>
          <p:nvPr/>
        </p:nvSpPr>
        <p:spPr>
          <a:xfrm rot="5400000">
            <a:off x="2734223" y="5590099"/>
            <a:ext cx="144970" cy="52725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86;p3">
            <a:extLst>
              <a:ext uri="{FF2B5EF4-FFF2-40B4-BE49-F238E27FC236}">
                <a16:creationId xmlns:a16="http://schemas.microsoft.com/office/drawing/2014/main" id="{57717BF5-3105-A290-3729-6FB33AEEE370}"/>
              </a:ext>
            </a:extLst>
          </p:cNvPr>
          <p:cNvSpPr/>
          <p:nvPr/>
        </p:nvSpPr>
        <p:spPr>
          <a:xfrm rot="5400000">
            <a:off x="3333320" y="5591671"/>
            <a:ext cx="144970" cy="52725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87;p3">
            <a:extLst>
              <a:ext uri="{FF2B5EF4-FFF2-40B4-BE49-F238E27FC236}">
                <a16:creationId xmlns:a16="http://schemas.microsoft.com/office/drawing/2014/main" id="{34728B53-2AD0-F0DA-546A-EEAAFDC2BB4D}"/>
              </a:ext>
            </a:extLst>
          </p:cNvPr>
          <p:cNvSpPr/>
          <p:nvPr/>
        </p:nvSpPr>
        <p:spPr>
          <a:xfrm rot="5400000">
            <a:off x="3959389" y="5590099"/>
            <a:ext cx="144970" cy="52725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88;p3">
            <a:extLst>
              <a:ext uri="{FF2B5EF4-FFF2-40B4-BE49-F238E27FC236}">
                <a16:creationId xmlns:a16="http://schemas.microsoft.com/office/drawing/2014/main" id="{36AEC455-89EE-ACA0-F81C-42CB0D79BB1E}"/>
              </a:ext>
            </a:extLst>
          </p:cNvPr>
          <p:cNvSpPr/>
          <p:nvPr/>
        </p:nvSpPr>
        <p:spPr>
          <a:xfrm rot="5400000">
            <a:off x="4675955" y="5591504"/>
            <a:ext cx="144970" cy="52725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89;p3">
            <a:extLst>
              <a:ext uri="{FF2B5EF4-FFF2-40B4-BE49-F238E27FC236}">
                <a16:creationId xmlns:a16="http://schemas.microsoft.com/office/drawing/2014/main" id="{E9FB1E22-DB32-1D51-6948-9CE1290E342B}"/>
              </a:ext>
            </a:extLst>
          </p:cNvPr>
          <p:cNvSpPr/>
          <p:nvPr/>
        </p:nvSpPr>
        <p:spPr>
          <a:xfrm rot="5400000">
            <a:off x="5275048" y="5593076"/>
            <a:ext cx="144970" cy="52725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90;p3">
            <a:extLst>
              <a:ext uri="{FF2B5EF4-FFF2-40B4-BE49-F238E27FC236}">
                <a16:creationId xmlns:a16="http://schemas.microsoft.com/office/drawing/2014/main" id="{5C2D9669-FEF0-173C-4C92-1DAD9A12F1CA}"/>
              </a:ext>
            </a:extLst>
          </p:cNvPr>
          <p:cNvSpPr/>
          <p:nvPr/>
        </p:nvSpPr>
        <p:spPr>
          <a:xfrm rot="5400000">
            <a:off x="5894727" y="5591504"/>
            <a:ext cx="144970" cy="52725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91;p3">
            <a:extLst>
              <a:ext uri="{FF2B5EF4-FFF2-40B4-BE49-F238E27FC236}">
                <a16:creationId xmlns:a16="http://schemas.microsoft.com/office/drawing/2014/main" id="{CD987DEF-0D90-BF2C-A6E3-BA9F79BE1056}"/>
              </a:ext>
            </a:extLst>
          </p:cNvPr>
          <p:cNvSpPr txBox="1"/>
          <p:nvPr/>
        </p:nvSpPr>
        <p:spPr>
          <a:xfrm rot="-5400000">
            <a:off x="2514679" y="5978837"/>
            <a:ext cx="53412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Qiagen</a:t>
            </a:r>
            <a:endParaRPr dirty="0"/>
          </a:p>
        </p:txBody>
      </p:sp>
      <p:sp>
        <p:nvSpPr>
          <p:cNvPr id="18" name="Google Shape;292;p3">
            <a:extLst>
              <a:ext uri="{FF2B5EF4-FFF2-40B4-BE49-F238E27FC236}">
                <a16:creationId xmlns:a16="http://schemas.microsoft.com/office/drawing/2014/main" id="{F661268D-4879-1A14-E16A-CD543F8E7024}"/>
              </a:ext>
            </a:extLst>
          </p:cNvPr>
          <p:cNvSpPr txBox="1"/>
          <p:nvPr/>
        </p:nvSpPr>
        <p:spPr>
          <a:xfrm rot="-5400000">
            <a:off x="3085174" y="6036993"/>
            <a:ext cx="6319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/>
              <a:t>x</a:t>
            </a:r>
            <a:r>
              <a:rPr lang="en-US" sz="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Titan</a:t>
            </a: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(F)</a:t>
            </a:r>
            <a:endParaRPr dirty="0"/>
          </a:p>
        </p:txBody>
      </p:sp>
      <p:sp>
        <p:nvSpPr>
          <p:cNvPr id="19" name="Google Shape;293;p3">
            <a:extLst>
              <a:ext uri="{FF2B5EF4-FFF2-40B4-BE49-F238E27FC236}">
                <a16:creationId xmlns:a16="http://schemas.microsoft.com/office/drawing/2014/main" id="{9CFF082F-3D33-F642-764D-A501AEB825B9}"/>
              </a:ext>
            </a:extLst>
          </p:cNvPr>
          <p:cNvSpPr txBox="1"/>
          <p:nvPr/>
        </p:nvSpPr>
        <p:spPr>
          <a:xfrm rot="-5400000">
            <a:off x="3712859" y="6035985"/>
            <a:ext cx="62709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/>
              <a:t>x</a:t>
            </a:r>
            <a:r>
              <a:rPr lang="en-US" sz="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Titan</a:t>
            </a: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(L)</a:t>
            </a:r>
            <a:endParaRPr dirty="0"/>
          </a:p>
        </p:txBody>
      </p:sp>
      <p:sp>
        <p:nvSpPr>
          <p:cNvPr id="20" name="Google Shape;294;p3">
            <a:extLst>
              <a:ext uri="{FF2B5EF4-FFF2-40B4-BE49-F238E27FC236}">
                <a16:creationId xmlns:a16="http://schemas.microsoft.com/office/drawing/2014/main" id="{55617773-85D3-EA7D-0FF8-A27CF413D90E}"/>
              </a:ext>
            </a:extLst>
          </p:cNvPr>
          <p:cNvSpPr txBox="1"/>
          <p:nvPr/>
        </p:nvSpPr>
        <p:spPr>
          <a:xfrm rot="-5400000">
            <a:off x="4481726" y="5976189"/>
            <a:ext cx="53412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Qiagen</a:t>
            </a:r>
            <a:endParaRPr dirty="0"/>
          </a:p>
        </p:txBody>
      </p:sp>
      <p:sp>
        <p:nvSpPr>
          <p:cNvPr id="21" name="Google Shape;295;p3">
            <a:extLst>
              <a:ext uri="{FF2B5EF4-FFF2-40B4-BE49-F238E27FC236}">
                <a16:creationId xmlns:a16="http://schemas.microsoft.com/office/drawing/2014/main" id="{78C2E1D2-22C4-EDCB-618F-5AC15DDCFE84}"/>
              </a:ext>
            </a:extLst>
          </p:cNvPr>
          <p:cNvSpPr txBox="1"/>
          <p:nvPr/>
        </p:nvSpPr>
        <p:spPr>
          <a:xfrm rot="-5400000">
            <a:off x="5033039" y="6034345"/>
            <a:ext cx="6319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/>
              <a:t>x</a:t>
            </a:r>
            <a:r>
              <a:rPr lang="en-US" sz="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Titan</a:t>
            </a: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(F)</a:t>
            </a:r>
            <a:endParaRPr dirty="0"/>
          </a:p>
        </p:txBody>
      </p:sp>
      <p:sp>
        <p:nvSpPr>
          <p:cNvPr id="22" name="Google Shape;296;p3">
            <a:extLst>
              <a:ext uri="{FF2B5EF4-FFF2-40B4-BE49-F238E27FC236}">
                <a16:creationId xmlns:a16="http://schemas.microsoft.com/office/drawing/2014/main" id="{1BDFF639-610F-83EF-0B01-6550D8EF5D8B}"/>
              </a:ext>
            </a:extLst>
          </p:cNvPr>
          <p:cNvSpPr txBox="1"/>
          <p:nvPr/>
        </p:nvSpPr>
        <p:spPr>
          <a:xfrm rot="-5400000">
            <a:off x="5647935" y="6033339"/>
            <a:ext cx="62709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/>
              <a:t>x</a:t>
            </a:r>
            <a:r>
              <a:rPr lang="en-US" sz="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Titan</a:t>
            </a: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(L)</a:t>
            </a:r>
            <a:endParaRPr dirty="0"/>
          </a:p>
        </p:txBody>
      </p:sp>
      <p:sp>
        <p:nvSpPr>
          <p:cNvPr id="23" name="Google Shape;384;p4">
            <a:extLst>
              <a:ext uri="{FF2B5EF4-FFF2-40B4-BE49-F238E27FC236}">
                <a16:creationId xmlns:a16="http://schemas.microsoft.com/office/drawing/2014/main" id="{BF8973D6-7FC5-E448-0C4E-F448E3DF236F}"/>
              </a:ext>
            </a:extLst>
          </p:cNvPr>
          <p:cNvSpPr txBox="1"/>
          <p:nvPr/>
        </p:nvSpPr>
        <p:spPr>
          <a:xfrm>
            <a:off x="2277027" y="337410"/>
            <a:ext cx="23436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4" name="Google Shape;385;p4">
            <a:extLst>
              <a:ext uri="{FF2B5EF4-FFF2-40B4-BE49-F238E27FC236}">
                <a16:creationId xmlns:a16="http://schemas.microsoft.com/office/drawing/2014/main" id="{F38AD0C9-5FC8-F01C-9F85-73A0EEF0BF7B}"/>
              </a:ext>
            </a:extLst>
          </p:cNvPr>
          <p:cNvSpPr txBox="1"/>
          <p:nvPr/>
        </p:nvSpPr>
        <p:spPr>
          <a:xfrm>
            <a:off x="2223190" y="798474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0.8</a:t>
            </a:r>
            <a:endParaRPr dirty="0"/>
          </a:p>
        </p:txBody>
      </p:sp>
      <p:sp>
        <p:nvSpPr>
          <p:cNvPr id="25" name="Google Shape;386;p4">
            <a:extLst>
              <a:ext uri="{FF2B5EF4-FFF2-40B4-BE49-F238E27FC236}">
                <a16:creationId xmlns:a16="http://schemas.microsoft.com/office/drawing/2014/main" id="{F494B562-65EA-4B6A-F829-2028F9AD5FB6}"/>
              </a:ext>
            </a:extLst>
          </p:cNvPr>
          <p:cNvSpPr txBox="1"/>
          <p:nvPr/>
        </p:nvSpPr>
        <p:spPr>
          <a:xfrm>
            <a:off x="2220610" y="1276560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0.6</a:t>
            </a:r>
            <a:endParaRPr dirty="0"/>
          </a:p>
        </p:txBody>
      </p:sp>
      <p:sp>
        <p:nvSpPr>
          <p:cNvPr id="26" name="Google Shape;387;p4">
            <a:extLst>
              <a:ext uri="{FF2B5EF4-FFF2-40B4-BE49-F238E27FC236}">
                <a16:creationId xmlns:a16="http://schemas.microsoft.com/office/drawing/2014/main" id="{66017D5C-DDE0-0D5D-A3A6-4E0AD42347D8}"/>
              </a:ext>
            </a:extLst>
          </p:cNvPr>
          <p:cNvSpPr txBox="1"/>
          <p:nvPr/>
        </p:nvSpPr>
        <p:spPr>
          <a:xfrm>
            <a:off x="2224424" y="1749472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0.4</a:t>
            </a:r>
            <a:endParaRPr/>
          </a:p>
        </p:txBody>
      </p:sp>
      <p:sp>
        <p:nvSpPr>
          <p:cNvPr id="27" name="Google Shape;388;p4">
            <a:extLst>
              <a:ext uri="{FF2B5EF4-FFF2-40B4-BE49-F238E27FC236}">
                <a16:creationId xmlns:a16="http://schemas.microsoft.com/office/drawing/2014/main" id="{0DD8C017-A96E-787D-726A-3B5B5D2F821A}"/>
              </a:ext>
            </a:extLst>
          </p:cNvPr>
          <p:cNvSpPr txBox="1"/>
          <p:nvPr/>
        </p:nvSpPr>
        <p:spPr>
          <a:xfrm>
            <a:off x="2224363" y="2202149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0.2</a:t>
            </a:r>
            <a:endParaRPr dirty="0"/>
          </a:p>
        </p:txBody>
      </p:sp>
      <p:sp>
        <p:nvSpPr>
          <p:cNvPr id="28" name="Google Shape;389;p4">
            <a:extLst>
              <a:ext uri="{FF2B5EF4-FFF2-40B4-BE49-F238E27FC236}">
                <a16:creationId xmlns:a16="http://schemas.microsoft.com/office/drawing/2014/main" id="{B7452DA6-2890-4FAD-4BC4-F409ECE23AB3}"/>
              </a:ext>
            </a:extLst>
          </p:cNvPr>
          <p:cNvSpPr txBox="1"/>
          <p:nvPr/>
        </p:nvSpPr>
        <p:spPr>
          <a:xfrm>
            <a:off x="2288351" y="2691622"/>
            <a:ext cx="23436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29" name="Google Shape;399;p4">
            <a:extLst>
              <a:ext uri="{FF2B5EF4-FFF2-40B4-BE49-F238E27FC236}">
                <a16:creationId xmlns:a16="http://schemas.microsoft.com/office/drawing/2014/main" id="{6CEED577-D05B-D2E8-EAE1-2B31D2AFB336}"/>
              </a:ext>
            </a:extLst>
          </p:cNvPr>
          <p:cNvSpPr txBox="1"/>
          <p:nvPr/>
        </p:nvSpPr>
        <p:spPr>
          <a:xfrm rot="-5400000">
            <a:off x="1628395" y="1518874"/>
            <a:ext cx="109837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Relative abundance</a:t>
            </a:r>
            <a:endParaRPr dirty="0"/>
          </a:p>
        </p:txBody>
      </p:sp>
      <p:sp>
        <p:nvSpPr>
          <p:cNvPr id="30" name="Google Shape;384;p4">
            <a:extLst>
              <a:ext uri="{FF2B5EF4-FFF2-40B4-BE49-F238E27FC236}">
                <a16:creationId xmlns:a16="http://schemas.microsoft.com/office/drawing/2014/main" id="{F1EF9672-0598-9152-C0CB-E6F1E5D019CA}"/>
              </a:ext>
            </a:extLst>
          </p:cNvPr>
          <p:cNvSpPr txBox="1"/>
          <p:nvPr/>
        </p:nvSpPr>
        <p:spPr>
          <a:xfrm>
            <a:off x="2264498" y="3173143"/>
            <a:ext cx="23436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1" name="Google Shape;385;p4">
            <a:extLst>
              <a:ext uri="{FF2B5EF4-FFF2-40B4-BE49-F238E27FC236}">
                <a16:creationId xmlns:a16="http://schemas.microsoft.com/office/drawing/2014/main" id="{D35E9FE6-FC4F-F522-C0AB-91E18B6B5666}"/>
              </a:ext>
            </a:extLst>
          </p:cNvPr>
          <p:cNvSpPr txBox="1"/>
          <p:nvPr/>
        </p:nvSpPr>
        <p:spPr>
          <a:xfrm>
            <a:off x="2210661" y="3634207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0.8</a:t>
            </a:r>
            <a:endParaRPr dirty="0"/>
          </a:p>
        </p:txBody>
      </p:sp>
      <p:sp>
        <p:nvSpPr>
          <p:cNvPr id="32" name="Google Shape;386;p4">
            <a:extLst>
              <a:ext uri="{FF2B5EF4-FFF2-40B4-BE49-F238E27FC236}">
                <a16:creationId xmlns:a16="http://schemas.microsoft.com/office/drawing/2014/main" id="{F94D2121-12EC-0D4C-4CC1-54998AF29C7D}"/>
              </a:ext>
            </a:extLst>
          </p:cNvPr>
          <p:cNvSpPr txBox="1"/>
          <p:nvPr/>
        </p:nvSpPr>
        <p:spPr>
          <a:xfrm>
            <a:off x="2208081" y="4112293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0.6</a:t>
            </a:r>
            <a:endParaRPr dirty="0"/>
          </a:p>
        </p:txBody>
      </p:sp>
      <p:sp>
        <p:nvSpPr>
          <p:cNvPr id="33" name="Google Shape;387;p4">
            <a:extLst>
              <a:ext uri="{FF2B5EF4-FFF2-40B4-BE49-F238E27FC236}">
                <a16:creationId xmlns:a16="http://schemas.microsoft.com/office/drawing/2014/main" id="{F22219BD-EC04-EDD1-8225-E8257CFCF7F6}"/>
              </a:ext>
            </a:extLst>
          </p:cNvPr>
          <p:cNvSpPr txBox="1"/>
          <p:nvPr/>
        </p:nvSpPr>
        <p:spPr>
          <a:xfrm>
            <a:off x="2211895" y="4585205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0.4</a:t>
            </a:r>
            <a:endParaRPr/>
          </a:p>
        </p:txBody>
      </p:sp>
      <p:sp>
        <p:nvSpPr>
          <p:cNvPr id="34" name="Google Shape;388;p4">
            <a:extLst>
              <a:ext uri="{FF2B5EF4-FFF2-40B4-BE49-F238E27FC236}">
                <a16:creationId xmlns:a16="http://schemas.microsoft.com/office/drawing/2014/main" id="{09367B51-5804-7DF6-0D79-821D42E30C3C}"/>
              </a:ext>
            </a:extLst>
          </p:cNvPr>
          <p:cNvSpPr txBox="1"/>
          <p:nvPr/>
        </p:nvSpPr>
        <p:spPr>
          <a:xfrm>
            <a:off x="2211834" y="5037882"/>
            <a:ext cx="30970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0.2</a:t>
            </a:r>
            <a:endParaRPr dirty="0"/>
          </a:p>
        </p:txBody>
      </p:sp>
      <p:sp>
        <p:nvSpPr>
          <p:cNvPr id="35" name="Google Shape;389;p4">
            <a:extLst>
              <a:ext uri="{FF2B5EF4-FFF2-40B4-BE49-F238E27FC236}">
                <a16:creationId xmlns:a16="http://schemas.microsoft.com/office/drawing/2014/main" id="{D4083204-C214-47C5-7D03-E905DE89D89C}"/>
              </a:ext>
            </a:extLst>
          </p:cNvPr>
          <p:cNvSpPr txBox="1"/>
          <p:nvPr/>
        </p:nvSpPr>
        <p:spPr>
          <a:xfrm>
            <a:off x="2275822" y="5527355"/>
            <a:ext cx="23436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36" name="Google Shape;399;p4">
            <a:extLst>
              <a:ext uri="{FF2B5EF4-FFF2-40B4-BE49-F238E27FC236}">
                <a16:creationId xmlns:a16="http://schemas.microsoft.com/office/drawing/2014/main" id="{948D62E3-8674-E9D4-5183-E0A58B0B84DD}"/>
              </a:ext>
            </a:extLst>
          </p:cNvPr>
          <p:cNvSpPr txBox="1"/>
          <p:nvPr/>
        </p:nvSpPr>
        <p:spPr>
          <a:xfrm rot="-5400000">
            <a:off x="1627316" y="4370733"/>
            <a:ext cx="109837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Relative abundance</a:t>
            </a:r>
            <a:endParaRPr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8575B94-3EA7-DEA8-C696-D777CF1D0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96" t="12573" r="14714" b="66264"/>
          <a:stretch/>
        </p:blipFill>
        <p:spPr>
          <a:xfrm>
            <a:off x="6395310" y="1009700"/>
            <a:ext cx="192877" cy="12337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FC4F52A-EAAF-9465-2E3D-B434DBA81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26" t="62673" r="15889" b="16352"/>
          <a:stretch/>
        </p:blipFill>
        <p:spPr>
          <a:xfrm>
            <a:off x="6419917" y="3740229"/>
            <a:ext cx="143051" cy="12337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8922" y="129026"/>
            <a:ext cx="503716" cy="33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368" y="143361"/>
            <a:ext cx="471125" cy="30790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 rot="-5400000">
            <a:off x="7140" y="1203173"/>
            <a:ext cx="137569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Number of sequences (M)</a:t>
            </a:r>
            <a:endParaRPr/>
          </a:p>
        </p:txBody>
      </p:sp>
      <p:sp>
        <p:nvSpPr>
          <p:cNvPr id="129" name="Google Shape;129;p4"/>
          <p:cNvSpPr txBox="1"/>
          <p:nvPr/>
        </p:nvSpPr>
        <p:spPr>
          <a:xfrm rot="-5400000">
            <a:off x="-17018" y="2989214"/>
            <a:ext cx="14205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Number of sequences (M)</a:t>
            </a:r>
            <a:endParaRPr dirty="0"/>
          </a:p>
        </p:txBody>
      </p:sp>
      <p:sp>
        <p:nvSpPr>
          <p:cNvPr id="130" name="Google Shape;130;p4"/>
          <p:cNvSpPr txBox="1"/>
          <p:nvPr/>
        </p:nvSpPr>
        <p:spPr>
          <a:xfrm rot="-5400000">
            <a:off x="2850" y="4862156"/>
            <a:ext cx="137569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Number of sequences (M)</a:t>
            </a:r>
            <a:endParaRPr dirty="0"/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6101" y="70457"/>
            <a:ext cx="231988" cy="39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6">
            <a:alphaModFix/>
          </a:blip>
          <a:srcRect l="1788" t="12514" r="7303"/>
          <a:stretch/>
        </p:blipFill>
        <p:spPr>
          <a:xfrm>
            <a:off x="2449363" y="183831"/>
            <a:ext cx="482558" cy="277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/>
          <p:nvPr/>
        </p:nvSpPr>
        <p:spPr>
          <a:xfrm rot="10800000">
            <a:off x="336134" y="562967"/>
            <a:ext cx="463161" cy="1499259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 rot="10800000">
            <a:off x="336133" y="2357886"/>
            <a:ext cx="463161" cy="1499259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 rot="10800000">
            <a:off x="344600" y="4177625"/>
            <a:ext cx="437521" cy="158787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 rot="-5400000">
            <a:off x="-102629" y="1172360"/>
            <a:ext cx="66236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Qiagen</a:t>
            </a:r>
            <a:endParaRPr/>
          </a:p>
        </p:txBody>
      </p:sp>
      <p:sp>
        <p:nvSpPr>
          <p:cNvPr id="137" name="Google Shape;137;p4"/>
          <p:cNvSpPr txBox="1"/>
          <p:nvPr/>
        </p:nvSpPr>
        <p:spPr>
          <a:xfrm rot="-5400000">
            <a:off x="-180705" y="2967566"/>
            <a:ext cx="82586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100" b="1" dirty="0">
                <a:solidFill>
                  <a:schemeClr val="dk1"/>
                </a:solidFill>
              </a:rPr>
              <a:t>x</a:t>
            </a:r>
            <a:r>
              <a:rPr lang="en-SA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Titan (F)</a:t>
            </a:r>
            <a:endParaRPr dirty="0"/>
          </a:p>
        </p:txBody>
      </p:sp>
      <p:sp>
        <p:nvSpPr>
          <p:cNvPr id="138" name="Google Shape;138;p4"/>
          <p:cNvSpPr txBox="1"/>
          <p:nvPr/>
        </p:nvSpPr>
        <p:spPr>
          <a:xfrm rot="-5400000">
            <a:off x="-163275" y="4909593"/>
            <a:ext cx="82586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100" b="1" dirty="0">
                <a:solidFill>
                  <a:schemeClr val="dk1"/>
                </a:solidFill>
              </a:rPr>
              <a:t>x</a:t>
            </a:r>
            <a:r>
              <a:rPr lang="en-SA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Titan (L)</a:t>
            </a:r>
            <a:endParaRPr dirty="0"/>
          </a:p>
        </p:txBody>
      </p:sp>
      <p:sp>
        <p:nvSpPr>
          <p:cNvPr id="139" name="Google Shape;139;p4"/>
          <p:cNvSpPr txBox="1"/>
          <p:nvPr/>
        </p:nvSpPr>
        <p:spPr>
          <a:xfrm>
            <a:off x="534139" y="199284"/>
            <a:ext cx="32573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730407" y="527228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sp>
        <p:nvSpPr>
          <p:cNvPr id="141" name="Google Shape;141;p4"/>
          <p:cNvSpPr txBox="1"/>
          <p:nvPr/>
        </p:nvSpPr>
        <p:spPr>
          <a:xfrm>
            <a:off x="731509" y="976243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dirty="0"/>
          </a:p>
        </p:txBody>
      </p:sp>
      <p:sp>
        <p:nvSpPr>
          <p:cNvPr id="142" name="Google Shape;142;p4"/>
          <p:cNvSpPr txBox="1"/>
          <p:nvPr/>
        </p:nvSpPr>
        <p:spPr>
          <a:xfrm>
            <a:off x="773714" y="1420835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43" name="Google Shape;143;p4"/>
          <p:cNvSpPr txBox="1"/>
          <p:nvPr/>
        </p:nvSpPr>
        <p:spPr>
          <a:xfrm>
            <a:off x="773714" y="1865433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144" name="Google Shape;144;p4"/>
          <p:cNvSpPr txBox="1"/>
          <p:nvPr/>
        </p:nvSpPr>
        <p:spPr>
          <a:xfrm>
            <a:off x="738815" y="2316328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dirty="0"/>
          </a:p>
        </p:txBody>
      </p:sp>
      <p:sp>
        <p:nvSpPr>
          <p:cNvPr id="145" name="Google Shape;145;p4"/>
          <p:cNvSpPr txBox="1"/>
          <p:nvPr/>
        </p:nvSpPr>
        <p:spPr>
          <a:xfrm>
            <a:off x="739917" y="2744842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dirty="0"/>
          </a:p>
        </p:txBody>
      </p:sp>
      <p:sp>
        <p:nvSpPr>
          <p:cNvPr id="146" name="Google Shape;146;p4"/>
          <p:cNvSpPr txBox="1"/>
          <p:nvPr/>
        </p:nvSpPr>
        <p:spPr>
          <a:xfrm>
            <a:off x="782122" y="3193534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47" name="Google Shape;147;p4"/>
          <p:cNvSpPr txBox="1"/>
          <p:nvPr/>
        </p:nvSpPr>
        <p:spPr>
          <a:xfrm>
            <a:off x="782122" y="3634033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148" name="Google Shape;148;p4"/>
          <p:cNvSpPr txBox="1"/>
          <p:nvPr/>
        </p:nvSpPr>
        <p:spPr>
          <a:xfrm>
            <a:off x="739202" y="4115034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dirty="0"/>
          </a:p>
        </p:txBody>
      </p:sp>
      <p:sp>
        <p:nvSpPr>
          <p:cNvPr id="149" name="Google Shape;149;p4"/>
          <p:cNvSpPr txBox="1"/>
          <p:nvPr/>
        </p:nvSpPr>
        <p:spPr>
          <a:xfrm>
            <a:off x="740304" y="4597117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dirty="0"/>
          </a:p>
        </p:txBody>
      </p:sp>
      <p:sp>
        <p:nvSpPr>
          <p:cNvPr id="150" name="Google Shape;150;p4"/>
          <p:cNvSpPr txBox="1"/>
          <p:nvPr/>
        </p:nvSpPr>
        <p:spPr>
          <a:xfrm>
            <a:off x="782509" y="5079143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dirty="0"/>
          </a:p>
        </p:txBody>
      </p:sp>
      <p:sp>
        <p:nvSpPr>
          <p:cNvPr id="151" name="Google Shape;151;p4"/>
          <p:cNvSpPr txBox="1"/>
          <p:nvPr/>
        </p:nvSpPr>
        <p:spPr>
          <a:xfrm>
            <a:off x="782509" y="5540408"/>
            <a:ext cx="340466" cy="2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158" name="Google Shape;158;p4"/>
          <p:cNvSpPr txBox="1"/>
          <p:nvPr/>
        </p:nvSpPr>
        <p:spPr>
          <a:xfrm rot="-5400000">
            <a:off x="3618534" y="1144294"/>
            <a:ext cx="109837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Relative abundance</a:t>
            </a:r>
            <a:endParaRPr/>
          </a:p>
        </p:txBody>
      </p:sp>
      <p:sp>
        <p:nvSpPr>
          <p:cNvPr id="159" name="Google Shape;159;p4"/>
          <p:cNvSpPr txBox="1"/>
          <p:nvPr/>
        </p:nvSpPr>
        <p:spPr>
          <a:xfrm rot="-5400000">
            <a:off x="3622756" y="2910509"/>
            <a:ext cx="109837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Relative abundance</a:t>
            </a:r>
            <a:endParaRPr/>
          </a:p>
        </p:txBody>
      </p:sp>
      <p:sp>
        <p:nvSpPr>
          <p:cNvPr id="160" name="Google Shape;160;p4"/>
          <p:cNvSpPr txBox="1"/>
          <p:nvPr/>
        </p:nvSpPr>
        <p:spPr>
          <a:xfrm rot="-5400000">
            <a:off x="3614244" y="4731589"/>
            <a:ext cx="109837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Relative abundance</a:t>
            </a:r>
            <a:endParaRPr/>
          </a:p>
        </p:txBody>
      </p:sp>
      <p:sp>
        <p:nvSpPr>
          <p:cNvPr id="161" name="Google Shape;161;p4"/>
          <p:cNvSpPr txBox="1"/>
          <p:nvPr/>
        </p:nvSpPr>
        <p:spPr>
          <a:xfrm>
            <a:off x="4055906" y="154824"/>
            <a:ext cx="33374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</a:t>
            </a:r>
            <a:endParaRPr/>
          </a:p>
        </p:txBody>
      </p:sp>
      <p:sp>
        <p:nvSpPr>
          <p:cNvPr id="162" name="Google Shape;162;p4"/>
          <p:cNvSpPr txBox="1"/>
          <p:nvPr/>
        </p:nvSpPr>
        <p:spPr>
          <a:xfrm>
            <a:off x="4217492" y="451266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163" name="Google Shape;163;p4"/>
          <p:cNvSpPr txBox="1"/>
          <p:nvPr/>
        </p:nvSpPr>
        <p:spPr>
          <a:xfrm>
            <a:off x="4252462" y="805241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</a:t>
            </a:r>
            <a:endParaRPr dirty="0"/>
          </a:p>
        </p:txBody>
      </p:sp>
      <p:sp>
        <p:nvSpPr>
          <p:cNvPr id="164" name="Google Shape;164;p4"/>
          <p:cNvSpPr txBox="1"/>
          <p:nvPr/>
        </p:nvSpPr>
        <p:spPr>
          <a:xfrm>
            <a:off x="4260799" y="1171876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dirty="0"/>
          </a:p>
        </p:txBody>
      </p:sp>
      <p:sp>
        <p:nvSpPr>
          <p:cNvPr id="165" name="Google Shape;165;p4"/>
          <p:cNvSpPr txBox="1"/>
          <p:nvPr/>
        </p:nvSpPr>
        <p:spPr>
          <a:xfrm>
            <a:off x="4266737" y="1532671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dirty="0"/>
          </a:p>
        </p:txBody>
      </p:sp>
      <p:sp>
        <p:nvSpPr>
          <p:cNvPr id="166" name="Google Shape;166;p4"/>
          <p:cNvSpPr txBox="1"/>
          <p:nvPr/>
        </p:nvSpPr>
        <p:spPr>
          <a:xfrm>
            <a:off x="4294796" y="1888337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167" name="Google Shape;167;p4"/>
          <p:cNvSpPr txBox="1"/>
          <p:nvPr/>
        </p:nvSpPr>
        <p:spPr>
          <a:xfrm>
            <a:off x="4222513" y="2217496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dirty="0"/>
          </a:p>
        </p:txBody>
      </p:sp>
      <p:sp>
        <p:nvSpPr>
          <p:cNvPr id="168" name="Google Shape;168;p4"/>
          <p:cNvSpPr txBox="1"/>
          <p:nvPr/>
        </p:nvSpPr>
        <p:spPr>
          <a:xfrm>
            <a:off x="4269359" y="2561084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</a:t>
            </a:r>
            <a:endParaRPr dirty="0"/>
          </a:p>
        </p:txBody>
      </p:sp>
      <p:sp>
        <p:nvSpPr>
          <p:cNvPr id="169" name="Google Shape;169;p4"/>
          <p:cNvSpPr txBox="1"/>
          <p:nvPr/>
        </p:nvSpPr>
        <p:spPr>
          <a:xfrm>
            <a:off x="4277696" y="2919481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dirty="0"/>
          </a:p>
        </p:txBody>
      </p:sp>
      <p:sp>
        <p:nvSpPr>
          <p:cNvPr id="170" name="Google Shape;170;p4"/>
          <p:cNvSpPr txBox="1"/>
          <p:nvPr/>
        </p:nvSpPr>
        <p:spPr>
          <a:xfrm>
            <a:off x="4277696" y="3295600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dirty="0"/>
          </a:p>
        </p:txBody>
      </p:sp>
      <p:sp>
        <p:nvSpPr>
          <p:cNvPr id="171" name="Google Shape;171;p4"/>
          <p:cNvSpPr txBox="1"/>
          <p:nvPr/>
        </p:nvSpPr>
        <p:spPr>
          <a:xfrm>
            <a:off x="4311693" y="3652508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172" name="Google Shape;172;p4"/>
          <p:cNvSpPr txBox="1"/>
          <p:nvPr/>
        </p:nvSpPr>
        <p:spPr>
          <a:xfrm>
            <a:off x="4224283" y="3952281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dirty="0"/>
          </a:p>
        </p:txBody>
      </p:sp>
      <p:sp>
        <p:nvSpPr>
          <p:cNvPr id="173" name="Google Shape;173;p4"/>
          <p:cNvSpPr txBox="1"/>
          <p:nvPr/>
        </p:nvSpPr>
        <p:spPr>
          <a:xfrm>
            <a:off x="4277067" y="4352853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</a:t>
            </a:r>
            <a:endParaRPr dirty="0"/>
          </a:p>
        </p:txBody>
      </p:sp>
      <p:sp>
        <p:nvSpPr>
          <p:cNvPr id="174" name="Google Shape;174;p4"/>
          <p:cNvSpPr txBox="1"/>
          <p:nvPr/>
        </p:nvSpPr>
        <p:spPr>
          <a:xfrm>
            <a:off x="4273528" y="4766495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dirty="0"/>
          </a:p>
        </p:txBody>
      </p:sp>
      <p:sp>
        <p:nvSpPr>
          <p:cNvPr id="175" name="Google Shape;175;p4"/>
          <p:cNvSpPr txBox="1"/>
          <p:nvPr/>
        </p:nvSpPr>
        <p:spPr>
          <a:xfrm>
            <a:off x="4279466" y="5169595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dirty="0"/>
          </a:p>
        </p:txBody>
      </p:sp>
      <p:sp>
        <p:nvSpPr>
          <p:cNvPr id="176" name="Google Shape;176;p4"/>
          <p:cNvSpPr txBox="1"/>
          <p:nvPr/>
        </p:nvSpPr>
        <p:spPr>
          <a:xfrm>
            <a:off x="4313463" y="5583262"/>
            <a:ext cx="340466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pic>
        <p:nvPicPr>
          <p:cNvPr id="182" name="Google Shape;18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4457" y="98738"/>
            <a:ext cx="503716" cy="33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8969" y="125936"/>
            <a:ext cx="471125" cy="307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8105" y="40169"/>
            <a:ext cx="231988" cy="39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4"/>
          <p:cNvPicPr preferRelativeResize="0"/>
          <p:nvPr/>
        </p:nvPicPr>
        <p:blipFill rotWithShape="1">
          <a:blip r:embed="rId6">
            <a:alphaModFix/>
          </a:blip>
          <a:srcRect l="1788" t="12514" r="7303"/>
          <a:stretch/>
        </p:blipFill>
        <p:spPr>
          <a:xfrm>
            <a:off x="6042983" y="168594"/>
            <a:ext cx="482558" cy="27706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"/>
          <p:cNvSpPr txBox="1"/>
          <p:nvPr/>
        </p:nvSpPr>
        <p:spPr>
          <a:xfrm rot="5400000">
            <a:off x="7412686" y="1136607"/>
            <a:ext cx="66236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Qiagen</a:t>
            </a:r>
            <a:endParaRPr dirty="0"/>
          </a:p>
        </p:txBody>
      </p:sp>
      <p:sp>
        <p:nvSpPr>
          <p:cNvPr id="191" name="Google Shape;191;p4"/>
          <p:cNvSpPr txBox="1"/>
          <p:nvPr/>
        </p:nvSpPr>
        <p:spPr>
          <a:xfrm rot="5400000">
            <a:off x="7328672" y="2873418"/>
            <a:ext cx="82586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100" b="1" dirty="0">
                <a:solidFill>
                  <a:schemeClr val="dk1"/>
                </a:solidFill>
              </a:rPr>
              <a:t>x</a:t>
            </a:r>
            <a:r>
              <a:rPr lang="en-SA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Titan (F)</a:t>
            </a:r>
            <a:endParaRPr dirty="0"/>
          </a:p>
        </p:txBody>
      </p:sp>
      <p:sp>
        <p:nvSpPr>
          <p:cNvPr id="192" name="Google Shape;192;p4"/>
          <p:cNvSpPr txBox="1"/>
          <p:nvPr/>
        </p:nvSpPr>
        <p:spPr>
          <a:xfrm rot="5400000">
            <a:off x="7328288" y="4713090"/>
            <a:ext cx="82586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100" b="1" dirty="0">
                <a:solidFill>
                  <a:schemeClr val="dk1"/>
                </a:solidFill>
              </a:rPr>
              <a:t>x</a:t>
            </a:r>
            <a:r>
              <a:rPr lang="en-SA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Titan (L)</a:t>
            </a:r>
            <a:endParaRPr dirty="0"/>
          </a:p>
        </p:txBody>
      </p:sp>
      <p:cxnSp>
        <p:nvCxnSpPr>
          <p:cNvPr id="193" name="Google Shape;193;p4"/>
          <p:cNvCxnSpPr/>
          <p:nvPr/>
        </p:nvCxnSpPr>
        <p:spPr>
          <a:xfrm>
            <a:off x="7899528" y="483944"/>
            <a:ext cx="0" cy="52209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" name="Google Shape;199;p4"/>
          <p:cNvSpPr txBox="1"/>
          <p:nvPr/>
        </p:nvSpPr>
        <p:spPr>
          <a:xfrm>
            <a:off x="8141797" y="441346"/>
            <a:ext cx="71045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Archaea</a:t>
            </a:r>
            <a:endParaRPr sz="1100" dirty="0"/>
          </a:p>
        </p:txBody>
      </p:sp>
      <p:sp>
        <p:nvSpPr>
          <p:cNvPr id="200" name="Google Shape;200;p4"/>
          <p:cNvSpPr txBox="1"/>
          <p:nvPr/>
        </p:nvSpPr>
        <p:spPr>
          <a:xfrm>
            <a:off x="8143133" y="675214"/>
            <a:ext cx="70243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Bacteria</a:t>
            </a:r>
            <a:endParaRPr sz="1100" dirty="0"/>
          </a:p>
        </p:txBody>
      </p:sp>
      <p:sp>
        <p:nvSpPr>
          <p:cNvPr id="201" name="Google Shape;201;p4"/>
          <p:cNvSpPr txBox="1"/>
          <p:nvPr/>
        </p:nvSpPr>
        <p:spPr>
          <a:xfrm>
            <a:off x="8143083" y="930384"/>
            <a:ext cx="81945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Eukaryota</a:t>
            </a:r>
            <a:endParaRPr sz="1100" dirty="0"/>
          </a:p>
        </p:txBody>
      </p:sp>
      <p:sp>
        <p:nvSpPr>
          <p:cNvPr id="202" name="Google Shape;202;p4"/>
          <p:cNvSpPr txBox="1"/>
          <p:nvPr/>
        </p:nvSpPr>
        <p:spPr>
          <a:xfrm>
            <a:off x="8142491" y="1169480"/>
            <a:ext cx="94769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Unclassified</a:t>
            </a:r>
            <a:endParaRPr sz="1100" dirty="0"/>
          </a:p>
        </p:txBody>
      </p:sp>
      <p:sp>
        <p:nvSpPr>
          <p:cNvPr id="203" name="Google Shape;203;p4"/>
          <p:cNvSpPr txBox="1"/>
          <p:nvPr/>
        </p:nvSpPr>
        <p:spPr>
          <a:xfrm>
            <a:off x="8131736" y="1416360"/>
            <a:ext cx="65594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Viruses</a:t>
            </a:r>
            <a:endParaRPr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D0BED-1A6C-2075-EF3C-249D898F83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73" t="2780" r="70553" b="73763"/>
          <a:stretch/>
        </p:blipFill>
        <p:spPr>
          <a:xfrm>
            <a:off x="4447023" y="500939"/>
            <a:ext cx="1353508" cy="1608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F6962E-9A80-5159-0F1C-EAC8CC5635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73" t="31283" r="70553" b="45260"/>
          <a:stretch/>
        </p:blipFill>
        <p:spPr>
          <a:xfrm>
            <a:off x="4442902" y="2252160"/>
            <a:ext cx="1353508" cy="1608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F5641-0E0D-9196-96E7-E2C34B163D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20" t="59993" r="70966" b="14166"/>
          <a:stretch/>
        </p:blipFill>
        <p:spPr>
          <a:xfrm>
            <a:off x="4455878" y="4003381"/>
            <a:ext cx="1327555" cy="1772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65E78-DD44-E075-0A89-0B1F2A150F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197" t="2563" b="73984"/>
          <a:stretch/>
        </p:blipFill>
        <p:spPr>
          <a:xfrm>
            <a:off x="5832758" y="483944"/>
            <a:ext cx="1795514" cy="1608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EA12-6E03-5A43-2998-15AA31C055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197" t="31241" b="45784"/>
          <a:stretch/>
        </p:blipFill>
        <p:spPr>
          <a:xfrm>
            <a:off x="5863880" y="2246418"/>
            <a:ext cx="1795514" cy="1575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9D174-676D-A8DE-B06E-F5CE6774E2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197" t="60282" b="13877"/>
          <a:stretch/>
        </p:blipFill>
        <p:spPr>
          <a:xfrm>
            <a:off x="5879051" y="4023031"/>
            <a:ext cx="1795514" cy="17721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F27CD3-D213-289F-4D8B-A7C3C1564E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24" t="2627" r="69923" b="73509"/>
          <a:stretch/>
        </p:blipFill>
        <p:spPr>
          <a:xfrm>
            <a:off x="956292" y="501507"/>
            <a:ext cx="1193456" cy="1621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53033D-D6F3-0B7D-6BA9-2151A97F11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24" t="31037" r="69923" b="45099"/>
          <a:stretch/>
        </p:blipFill>
        <p:spPr>
          <a:xfrm>
            <a:off x="956292" y="2263229"/>
            <a:ext cx="1193456" cy="1621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DD0E2D-9592-FA40-B507-435A0DB6FB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24" t="60038" r="69923" b="14702"/>
          <a:stretch/>
        </p:blipFill>
        <p:spPr>
          <a:xfrm>
            <a:off x="956292" y="4071217"/>
            <a:ext cx="1193456" cy="17165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34ADBB-F316-CEDD-D31B-98543AA594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667" t="2627" r="266" b="73509"/>
          <a:stretch/>
        </p:blipFill>
        <p:spPr>
          <a:xfrm>
            <a:off x="2232044" y="501505"/>
            <a:ext cx="1636776" cy="16215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52D9BD-7AB7-3661-2756-BAF9EB893F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901" t="31037" r="-374" b="45099"/>
          <a:stretch/>
        </p:blipFill>
        <p:spPr>
          <a:xfrm>
            <a:off x="2232044" y="2263229"/>
            <a:ext cx="1658115" cy="1621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7FBA53-9F63-DEFF-25D4-5E8A66E633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846" t="60038" r="87" b="14702"/>
          <a:stretch/>
        </p:blipFill>
        <p:spPr>
          <a:xfrm>
            <a:off x="2232044" y="4071217"/>
            <a:ext cx="1636776" cy="1716508"/>
          </a:xfrm>
          <a:prstGeom prst="rect">
            <a:avLst/>
          </a:prstGeom>
        </p:spPr>
      </p:pic>
      <p:cxnSp>
        <p:nvCxnSpPr>
          <p:cNvPr id="18" name="Google Shape;193;p4">
            <a:extLst>
              <a:ext uri="{FF2B5EF4-FFF2-40B4-BE49-F238E27FC236}">
                <a16:creationId xmlns:a16="http://schemas.microsoft.com/office/drawing/2014/main" id="{DE7374C8-4A18-6BD3-554E-43189756816F}"/>
              </a:ext>
            </a:extLst>
          </p:cNvPr>
          <p:cNvCxnSpPr/>
          <p:nvPr/>
        </p:nvCxnSpPr>
        <p:spPr>
          <a:xfrm>
            <a:off x="4032120" y="489652"/>
            <a:ext cx="0" cy="52209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BCF5D1E-FCAC-51C4-53BE-6156FA068A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632" t="95986" r="69579" b="1270"/>
          <a:stretch/>
        </p:blipFill>
        <p:spPr>
          <a:xfrm rot="5400000">
            <a:off x="7947329" y="440091"/>
            <a:ext cx="261610" cy="2442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A6F200-EC7C-C161-0C10-12D26BACD6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985" t="95992" r="59627" b="1270"/>
          <a:stretch/>
        </p:blipFill>
        <p:spPr>
          <a:xfrm rot="5400000">
            <a:off x="7964639" y="677076"/>
            <a:ext cx="233910" cy="2437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874EA5-BF9C-915A-B50E-87C4982C47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890" t="95982" r="48768" b="1270"/>
          <a:stretch/>
        </p:blipFill>
        <p:spPr>
          <a:xfrm rot="5400000">
            <a:off x="7935357" y="936752"/>
            <a:ext cx="299773" cy="2446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735B68-D3BF-B0F1-DD1B-06E1E9B6FD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167" t="96017" r="37718" b="765"/>
          <a:stretch/>
        </p:blipFill>
        <p:spPr>
          <a:xfrm rot="5400000">
            <a:off x="7922445" y="1146201"/>
            <a:ext cx="284046" cy="2864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3F1F16-ACC3-6323-4712-B5AAB2963F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081" t="95830" r="25275" b="1270"/>
          <a:stretch/>
        </p:blipFill>
        <p:spPr>
          <a:xfrm rot="5400000">
            <a:off x="7970933" y="1399436"/>
            <a:ext cx="251580" cy="258195"/>
          </a:xfrm>
          <a:prstGeom prst="rect">
            <a:avLst/>
          </a:prstGeom>
        </p:spPr>
      </p:pic>
      <p:sp>
        <p:nvSpPr>
          <p:cNvPr id="24" name="Google Shape;285;p3">
            <a:extLst>
              <a:ext uri="{FF2B5EF4-FFF2-40B4-BE49-F238E27FC236}">
                <a16:creationId xmlns:a16="http://schemas.microsoft.com/office/drawing/2014/main" id="{ED233EC3-6E52-229B-CC7F-9703FEF970BC}"/>
              </a:ext>
            </a:extLst>
          </p:cNvPr>
          <p:cNvSpPr/>
          <p:nvPr/>
        </p:nvSpPr>
        <p:spPr>
          <a:xfrm rot="5400000">
            <a:off x="1200379" y="5559688"/>
            <a:ext cx="144970" cy="52725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86;p3">
            <a:extLst>
              <a:ext uri="{FF2B5EF4-FFF2-40B4-BE49-F238E27FC236}">
                <a16:creationId xmlns:a16="http://schemas.microsoft.com/office/drawing/2014/main" id="{C8C1E099-7222-20BC-D089-2C3BD9E8EBBF}"/>
              </a:ext>
            </a:extLst>
          </p:cNvPr>
          <p:cNvSpPr/>
          <p:nvPr/>
        </p:nvSpPr>
        <p:spPr>
          <a:xfrm rot="5400000">
            <a:off x="1784728" y="5561260"/>
            <a:ext cx="144970" cy="52725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3">
            <a:extLst>
              <a:ext uri="{FF2B5EF4-FFF2-40B4-BE49-F238E27FC236}">
                <a16:creationId xmlns:a16="http://schemas.microsoft.com/office/drawing/2014/main" id="{5C08E655-90DE-BF5F-B2D3-9EA7593E2876}"/>
              </a:ext>
            </a:extLst>
          </p:cNvPr>
          <p:cNvSpPr/>
          <p:nvPr/>
        </p:nvSpPr>
        <p:spPr>
          <a:xfrm rot="5400000">
            <a:off x="2561587" y="5445768"/>
            <a:ext cx="144972" cy="755099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3">
            <a:extLst>
              <a:ext uri="{FF2B5EF4-FFF2-40B4-BE49-F238E27FC236}">
                <a16:creationId xmlns:a16="http://schemas.microsoft.com/office/drawing/2014/main" id="{0D525A38-0E45-CAEC-1936-05E434D6343A}"/>
              </a:ext>
            </a:extLst>
          </p:cNvPr>
          <p:cNvSpPr txBox="1"/>
          <p:nvPr/>
        </p:nvSpPr>
        <p:spPr>
          <a:xfrm rot="-5400000">
            <a:off x="1010331" y="5963174"/>
            <a:ext cx="53412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Coral 1</a:t>
            </a:r>
            <a:endParaRPr dirty="0"/>
          </a:p>
        </p:txBody>
      </p:sp>
      <p:sp>
        <p:nvSpPr>
          <p:cNvPr id="31" name="Google Shape;292;p3">
            <a:extLst>
              <a:ext uri="{FF2B5EF4-FFF2-40B4-BE49-F238E27FC236}">
                <a16:creationId xmlns:a16="http://schemas.microsoft.com/office/drawing/2014/main" id="{B9AF0592-0E8B-3F82-1BEC-CEC2B5C24C91}"/>
              </a:ext>
            </a:extLst>
          </p:cNvPr>
          <p:cNvSpPr txBox="1"/>
          <p:nvPr/>
        </p:nvSpPr>
        <p:spPr>
          <a:xfrm rot="-5400000">
            <a:off x="1551330" y="5925468"/>
            <a:ext cx="6319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Coral 2</a:t>
            </a:r>
            <a:endParaRPr dirty="0"/>
          </a:p>
        </p:txBody>
      </p:sp>
      <p:sp>
        <p:nvSpPr>
          <p:cNvPr id="32" name="Google Shape;293;p3">
            <a:extLst>
              <a:ext uri="{FF2B5EF4-FFF2-40B4-BE49-F238E27FC236}">
                <a16:creationId xmlns:a16="http://schemas.microsoft.com/office/drawing/2014/main" id="{8FC7C68A-79F7-1A67-6E1B-14969C159860}"/>
              </a:ext>
            </a:extLst>
          </p:cNvPr>
          <p:cNvSpPr txBox="1"/>
          <p:nvPr/>
        </p:nvSpPr>
        <p:spPr>
          <a:xfrm rot="-5400000">
            <a:off x="2275479" y="6030086"/>
            <a:ext cx="72694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Sediments</a:t>
            </a:r>
            <a:endParaRPr dirty="0"/>
          </a:p>
        </p:txBody>
      </p:sp>
      <p:sp>
        <p:nvSpPr>
          <p:cNvPr id="33" name="Google Shape;294;p3">
            <a:extLst>
              <a:ext uri="{FF2B5EF4-FFF2-40B4-BE49-F238E27FC236}">
                <a16:creationId xmlns:a16="http://schemas.microsoft.com/office/drawing/2014/main" id="{36362CF6-4537-FE0D-43B4-DD0DB45FE21E}"/>
              </a:ext>
            </a:extLst>
          </p:cNvPr>
          <p:cNvSpPr txBox="1"/>
          <p:nvPr/>
        </p:nvSpPr>
        <p:spPr>
          <a:xfrm rot="-5400000">
            <a:off x="3023197" y="5932862"/>
            <a:ext cx="853623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 water</a:t>
            </a:r>
            <a:endParaRPr dirty="0"/>
          </a:p>
        </p:txBody>
      </p:sp>
      <p:sp>
        <p:nvSpPr>
          <p:cNvPr id="36" name="Google Shape;287;p3">
            <a:extLst>
              <a:ext uri="{FF2B5EF4-FFF2-40B4-BE49-F238E27FC236}">
                <a16:creationId xmlns:a16="http://schemas.microsoft.com/office/drawing/2014/main" id="{276F842B-D861-0011-2448-ADBF1CFD6475}"/>
              </a:ext>
            </a:extLst>
          </p:cNvPr>
          <p:cNvSpPr/>
          <p:nvPr/>
        </p:nvSpPr>
        <p:spPr>
          <a:xfrm rot="5400000">
            <a:off x="3377523" y="5446794"/>
            <a:ext cx="144972" cy="755099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2">
            <a:extLst>
              <a:ext uri="{FF2B5EF4-FFF2-40B4-BE49-F238E27FC236}">
                <a16:creationId xmlns:a16="http://schemas.microsoft.com/office/drawing/2014/main" id="{6AB9CDAB-4A7F-3629-9A19-7FF86E26C5EE}"/>
              </a:ext>
            </a:extLst>
          </p:cNvPr>
          <p:cNvSpPr txBox="1"/>
          <p:nvPr/>
        </p:nvSpPr>
        <p:spPr>
          <a:xfrm>
            <a:off x="121920" y="6487953"/>
            <a:ext cx="20938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Supplementary Figure </a:t>
            </a:r>
            <a:r>
              <a:rPr lang="en-SA" dirty="0">
                <a:solidFill>
                  <a:schemeClr val="dk1"/>
                </a:solidFill>
              </a:rPr>
              <a:t>4</a:t>
            </a:r>
            <a:endParaRPr dirty="0"/>
          </a:p>
        </p:txBody>
      </p:sp>
      <p:sp>
        <p:nvSpPr>
          <p:cNvPr id="38" name="Google Shape;285;p3">
            <a:extLst>
              <a:ext uri="{FF2B5EF4-FFF2-40B4-BE49-F238E27FC236}">
                <a16:creationId xmlns:a16="http://schemas.microsoft.com/office/drawing/2014/main" id="{2105AE17-17D8-39A9-BE13-0A09D2780B24}"/>
              </a:ext>
            </a:extLst>
          </p:cNvPr>
          <p:cNvSpPr/>
          <p:nvPr/>
        </p:nvSpPr>
        <p:spPr>
          <a:xfrm rot="5400000">
            <a:off x="4745197" y="5560673"/>
            <a:ext cx="144970" cy="52725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86;p3">
            <a:extLst>
              <a:ext uri="{FF2B5EF4-FFF2-40B4-BE49-F238E27FC236}">
                <a16:creationId xmlns:a16="http://schemas.microsoft.com/office/drawing/2014/main" id="{906048DF-BC6E-DA69-E740-DA312B585F6A}"/>
              </a:ext>
            </a:extLst>
          </p:cNvPr>
          <p:cNvSpPr/>
          <p:nvPr/>
        </p:nvSpPr>
        <p:spPr>
          <a:xfrm rot="5400000">
            <a:off x="5381164" y="5562245"/>
            <a:ext cx="144970" cy="52725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87;p3">
            <a:extLst>
              <a:ext uri="{FF2B5EF4-FFF2-40B4-BE49-F238E27FC236}">
                <a16:creationId xmlns:a16="http://schemas.microsoft.com/office/drawing/2014/main" id="{51B3AAE9-289B-EEBA-4F3C-00F20BE6AFF8}"/>
              </a:ext>
            </a:extLst>
          </p:cNvPr>
          <p:cNvSpPr/>
          <p:nvPr/>
        </p:nvSpPr>
        <p:spPr>
          <a:xfrm rot="5400000">
            <a:off x="6268639" y="5446753"/>
            <a:ext cx="144972" cy="755099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91;p3">
            <a:extLst>
              <a:ext uri="{FF2B5EF4-FFF2-40B4-BE49-F238E27FC236}">
                <a16:creationId xmlns:a16="http://schemas.microsoft.com/office/drawing/2014/main" id="{3C8041E7-A47E-31C4-FCD1-DE08993357B7}"/>
              </a:ext>
            </a:extLst>
          </p:cNvPr>
          <p:cNvSpPr txBox="1"/>
          <p:nvPr/>
        </p:nvSpPr>
        <p:spPr>
          <a:xfrm rot="-5400000">
            <a:off x="4562523" y="5964159"/>
            <a:ext cx="53412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Coral 1</a:t>
            </a:r>
            <a:endParaRPr dirty="0"/>
          </a:p>
        </p:txBody>
      </p:sp>
      <p:sp>
        <p:nvSpPr>
          <p:cNvPr id="42" name="Google Shape;292;p3">
            <a:extLst>
              <a:ext uri="{FF2B5EF4-FFF2-40B4-BE49-F238E27FC236}">
                <a16:creationId xmlns:a16="http://schemas.microsoft.com/office/drawing/2014/main" id="{3049C221-049A-E609-B3D5-BF600980A0FF}"/>
              </a:ext>
            </a:extLst>
          </p:cNvPr>
          <p:cNvSpPr txBox="1"/>
          <p:nvPr/>
        </p:nvSpPr>
        <p:spPr>
          <a:xfrm rot="-5400000">
            <a:off x="5140392" y="5926453"/>
            <a:ext cx="6319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Coral 2</a:t>
            </a:r>
            <a:endParaRPr dirty="0"/>
          </a:p>
        </p:txBody>
      </p:sp>
      <p:sp>
        <p:nvSpPr>
          <p:cNvPr id="43" name="Google Shape;293;p3">
            <a:extLst>
              <a:ext uri="{FF2B5EF4-FFF2-40B4-BE49-F238E27FC236}">
                <a16:creationId xmlns:a16="http://schemas.microsoft.com/office/drawing/2014/main" id="{D57EAF95-432A-7E50-2918-3139DFAEEAA5}"/>
              </a:ext>
            </a:extLst>
          </p:cNvPr>
          <p:cNvSpPr txBox="1"/>
          <p:nvPr/>
        </p:nvSpPr>
        <p:spPr>
          <a:xfrm rot="-5400000">
            <a:off x="5982528" y="6031071"/>
            <a:ext cx="72694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/>
              <a:t>Sediments</a:t>
            </a:r>
            <a:endParaRPr dirty="0"/>
          </a:p>
        </p:txBody>
      </p:sp>
      <p:sp>
        <p:nvSpPr>
          <p:cNvPr id="44" name="Google Shape;294;p3">
            <a:extLst>
              <a:ext uri="{FF2B5EF4-FFF2-40B4-BE49-F238E27FC236}">
                <a16:creationId xmlns:a16="http://schemas.microsoft.com/office/drawing/2014/main" id="{49477B90-54ED-B057-89AA-5BBAFE3E3997}"/>
              </a:ext>
            </a:extLst>
          </p:cNvPr>
          <p:cNvSpPr txBox="1"/>
          <p:nvPr/>
        </p:nvSpPr>
        <p:spPr>
          <a:xfrm rot="-5400000">
            <a:off x="6767118" y="5933847"/>
            <a:ext cx="853623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 water</a:t>
            </a:r>
            <a:endParaRPr dirty="0"/>
          </a:p>
        </p:txBody>
      </p:sp>
      <p:sp>
        <p:nvSpPr>
          <p:cNvPr id="45" name="Google Shape;287;p3">
            <a:extLst>
              <a:ext uri="{FF2B5EF4-FFF2-40B4-BE49-F238E27FC236}">
                <a16:creationId xmlns:a16="http://schemas.microsoft.com/office/drawing/2014/main" id="{8632A3C0-5D4F-1FBB-1DD6-AFBDFD235BA7}"/>
              </a:ext>
            </a:extLst>
          </p:cNvPr>
          <p:cNvSpPr/>
          <p:nvPr/>
        </p:nvSpPr>
        <p:spPr>
          <a:xfrm rot="5400000">
            <a:off x="7114071" y="5447779"/>
            <a:ext cx="144972" cy="755099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14586</TotalTime>
  <Words>196</Words>
  <Application>Microsoft Macintosh PowerPoint</Application>
  <PresentationFormat>On-screen Show (4:3)</PresentationFormat>
  <Paragraphs>125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Diego Jimenez Avella</dc:creator>
  <cp:lastModifiedBy>Diego J. Jimenez Avella</cp:lastModifiedBy>
  <cp:revision>10</cp:revision>
  <dcterms:created xsi:type="dcterms:W3CDTF">2024-05-20T10:26:07Z</dcterms:created>
  <dcterms:modified xsi:type="dcterms:W3CDTF">2025-01-09T09:09:50Z</dcterms:modified>
</cp:coreProperties>
</file>