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1" r:id="rId1"/>
  </p:sldMasterIdLst>
  <p:notesMasterIdLst>
    <p:notesMasterId r:id="rId3"/>
  </p:notesMasterIdLst>
  <p:sldIdLst>
    <p:sldId id="270" r:id="rId2"/>
  </p:sldIdLst>
  <p:sldSz cx="12192000" cy="6858000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014" autoAdjust="0"/>
    <p:restoredTop sz="94660"/>
  </p:normalViewPr>
  <p:slideViewPr>
    <p:cSldViewPr snapToGrid="0">
      <p:cViewPr varScale="1">
        <p:scale>
          <a:sx n="80" d="100"/>
          <a:sy n="80" d="100"/>
        </p:scale>
        <p:origin x="782" y="6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784892A-ED97-4276-879B-729D54A85B86}" type="datetimeFigureOut">
              <a:rPr kumimoji="1" lang="ja-JP" altLang="en-US" smtClean="0"/>
              <a:t>2025/1/29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B6B7C92-3F2B-4952-ACA5-07BA6500A5E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7936360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B38B0F6-8C26-4932-A48C-B2CFC4A6E869}" type="slidenum">
              <a:rPr kumimoji="1" lang="ja-JP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游ゴシック" panose="020F0502020204030204"/>
                <a:ea typeface="游ゴシック" panose="020B0400000000000000" pitchFamily="50" charset="-128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1" lang="ja-JP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游ゴシック" panose="020F0502020204030204"/>
              <a:ea typeface="游ゴシック" panose="020B0400000000000000" pitchFamily="50" charset="-128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94870182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7B04DB-E77D-46E3-9B62-54CAAEC2F5D5}" type="datetimeFigureOut">
              <a:rPr kumimoji="1" lang="ja-JP" altLang="en-US" smtClean="0"/>
              <a:t>2025/1/29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C9A122-F053-444A-B409-5659B5A8BFA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71056937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7B04DB-E77D-46E3-9B62-54CAAEC2F5D5}" type="datetimeFigureOut">
              <a:rPr kumimoji="1" lang="ja-JP" altLang="en-US" smtClean="0"/>
              <a:t>2025/1/29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C9A122-F053-444A-B409-5659B5A8BFA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82434788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7B04DB-E77D-46E3-9B62-54CAAEC2F5D5}" type="datetimeFigureOut">
              <a:rPr kumimoji="1" lang="ja-JP" altLang="en-US" smtClean="0"/>
              <a:t>2025/1/29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C9A122-F053-444A-B409-5659B5A8BFA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84701702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7B04DB-E77D-46E3-9B62-54CAAEC2F5D5}" type="datetimeFigureOut">
              <a:rPr kumimoji="1" lang="ja-JP" altLang="en-US" smtClean="0"/>
              <a:t>2025/1/29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C9A122-F053-444A-B409-5659B5A8BFA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65890461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7B04DB-E77D-46E3-9B62-54CAAEC2F5D5}" type="datetimeFigureOut">
              <a:rPr kumimoji="1" lang="ja-JP" altLang="en-US" smtClean="0"/>
              <a:t>2025/1/29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C9A122-F053-444A-B409-5659B5A8BFA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50270053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7B04DB-E77D-46E3-9B62-54CAAEC2F5D5}" type="datetimeFigureOut">
              <a:rPr kumimoji="1" lang="ja-JP" altLang="en-US" smtClean="0"/>
              <a:t>2025/1/29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C9A122-F053-444A-B409-5659B5A8BFA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79822474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7B04DB-E77D-46E3-9B62-54CAAEC2F5D5}" type="datetimeFigureOut">
              <a:rPr kumimoji="1" lang="ja-JP" altLang="en-US" smtClean="0"/>
              <a:t>2025/1/29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C9A122-F053-444A-B409-5659B5A8BFA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15418459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7B04DB-E77D-46E3-9B62-54CAAEC2F5D5}" type="datetimeFigureOut">
              <a:rPr kumimoji="1" lang="ja-JP" altLang="en-US" smtClean="0"/>
              <a:t>2025/1/29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C9A122-F053-444A-B409-5659B5A8BFA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19531651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7B04DB-E77D-46E3-9B62-54CAAEC2F5D5}" type="datetimeFigureOut">
              <a:rPr kumimoji="1" lang="ja-JP" altLang="en-US" smtClean="0"/>
              <a:t>2025/1/29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C9A122-F053-444A-B409-5659B5A8BFA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56206644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7B04DB-E77D-46E3-9B62-54CAAEC2F5D5}" type="datetimeFigureOut">
              <a:rPr kumimoji="1" lang="ja-JP" altLang="en-US" smtClean="0"/>
              <a:t>2025/1/29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C9A122-F053-444A-B409-5659B5A8BFA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44735305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7B04DB-E77D-46E3-9B62-54CAAEC2F5D5}" type="datetimeFigureOut">
              <a:rPr kumimoji="1" lang="ja-JP" altLang="en-US" smtClean="0"/>
              <a:t>2025/1/29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C9A122-F053-444A-B409-5659B5A8BFA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40095790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0" y="1085675"/>
            <a:ext cx="12192000" cy="530689"/>
          </a:xfrm>
          <a:prstGeom prst="rect">
            <a:avLst/>
          </a:prstGeom>
          <a:solidFill>
            <a:srgbClr val="0092F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" name="Right Triangle 7"/>
          <p:cNvSpPr/>
          <p:nvPr userDrawn="1"/>
        </p:nvSpPr>
        <p:spPr>
          <a:xfrm rot="18900000">
            <a:off x="141777" y="753445"/>
            <a:ext cx="405236" cy="385056"/>
          </a:xfrm>
          <a:prstGeom prst="rtTriangle">
            <a:avLst/>
          </a:prstGeom>
          <a:solidFill>
            <a:srgbClr val="0065A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400"/>
          </a:p>
        </p:txBody>
      </p:sp>
      <p:sp>
        <p:nvSpPr>
          <p:cNvPr id="9" name="Right Triangle 8"/>
          <p:cNvSpPr/>
          <p:nvPr userDrawn="1"/>
        </p:nvSpPr>
        <p:spPr>
          <a:xfrm rot="18900000">
            <a:off x="140123" y="1281465"/>
            <a:ext cx="394279" cy="394278"/>
          </a:xfrm>
          <a:prstGeom prst="rtTriangle">
            <a:avLst/>
          </a:prstGeom>
          <a:solidFill>
            <a:srgbClr val="0092F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400"/>
          </a:p>
        </p:txBody>
      </p:sp>
      <p:sp>
        <p:nvSpPr>
          <p:cNvPr id="10" name="Title 1"/>
          <p:cNvSpPr txBox="1">
            <a:spLocks/>
          </p:cNvSpPr>
          <p:nvPr userDrawn="1"/>
        </p:nvSpPr>
        <p:spPr>
          <a:xfrm>
            <a:off x="0" y="0"/>
            <a:ext cx="12192000" cy="1085673"/>
          </a:xfrm>
          <a:prstGeom prst="rect">
            <a:avLst/>
          </a:prstGeom>
          <a:gradFill flip="none" rotWithShape="1">
            <a:gsLst>
              <a:gs pos="0">
                <a:srgbClr val="0065AA">
                  <a:shade val="30000"/>
                  <a:satMod val="115000"/>
                </a:srgbClr>
              </a:gs>
              <a:gs pos="50000">
                <a:srgbClr val="0065AA">
                  <a:shade val="67500"/>
                  <a:satMod val="115000"/>
                </a:srgbClr>
              </a:gs>
              <a:gs pos="100000">
                <a:srgbClr val="0065AA">
                  <a:shade val="100000"/>
                  <a:satMod val="115000"/>
                </a:srgbClr>
              </a:gs>
            </a:gsLst>
            <a:lin ang="8100000" scaled="1"/>
            <a:tileRect/>
          </a:gradFill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216000" algn="l"/>
            <a:endParaRPr lang="en-GB" sz="2800" b="1" dirty="0">
              <a:solidFill>
                <a:schemeClr val="bg1"/>
              </a:solidFill>
            </a:endParaRPr>
          </a:p>
        </p:txBody>
      </p:sp>
      <p:sp>
        <p:nvSpPr>
          <p:cNvPr id="11" name="Rectangle 10"/>
          <p:cNvSpPr/>
          <p:nvPr userDrawn="1"/>
        </p:nvSpPr>
        <p:spPr>
          <a:xfrm>
            <a:off x="0" y="5576842"/>
            <a:ext cx="7490690" cy="1285854"/>
          </a:xfrm>
          <a:prstGeom prst="rect">
            <a:avLst/>
          </a:prstGeom>
          <a:solidFill>
            <a:srgbClr val="0092F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100" dirty="0"/>
          </a:p>
        </p:txBody>
      </p:sp>
      <p:sp>
        <p:nvSpPr>
          <p:cNvPr id="12" name="Rectangle 11"/>
          <p:cNvSpPr/>
          <p:nvPr userDrawn="1"/>
        </p:nvSpPr>
        <p:spPr>
          <a:xfrm>
            <a:off x="7490690" y="5576843"/>
            <a:ext cx="4702823" cy="421061"/>
          </a:xfrm>
          <a:prstGeom prst="rect">
            <a:avLst/>
          </a:prstGeom>
          <a:gradFill flip="none" rotWithShape="1">
            <a:gsLst>
              <a:gs pos="0">
                <a:srgbClr val="AA0065">
                  <a:shade val="30000"/>
                  <a:satMod val="115000"/>
                </a:srgbClr>
              </a:gs>
              <a:gs pos="50000">
                <a:srgbClr val="AA0065">
                  <a:shade val="67500"/>
                  <a:satMod val="115000"/>
                </a:srgbClr>
              </a:gs>
              <a:gs pos="100000">
                <a:srgbClr val="AA0065">
                  <a:shade val="100000"/>
                  <a:satMod val="115000"/>
                </a:srgbClr>
              </a:gs>
            </a:gsLst>
            <a:lin ang="135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900"/>
          </a:p>
        </p:txBody>
      </p:sp>
      <p:grpSp>
        <p:nvGrpSpPr>
          <p:cNvPr id="13" name="Group 12"/>
          <p:cNvGrpSpPr/>
          <p:nvPr userDrawn="1"/>
        </p:nvGrpSpPr>
        <p:grpSpPr>
          <a:xfrm>
            <a:off x="7637330" y="6083882"/>
            <a:ext cx="4174624" cy="723275"/>
            <a:chOff x="7646796" y="6098813"/>
            <a:chExt cx="4174624" cy="723275"/>
          </a:xfrm>
        </p:grpSpPr>
        <p:pic>
          <p:nvPicPr>
            <p:cNvPr id="14" name="Picture 10" descr="LOGO_IPNA_Blue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646796" y="6186597"/>
              <a:ext cx="581637" cy="58163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5" name="Rectangle 12"/>
            <p:cNvSpPr>
              <a:spLocks noChangeArrowheads="1"/>
            </p:cNvSpPr>
            <p:nvPr/>
          </p:nvSpPr>
          <p:spPr bwMode="auto">
            <a:xfrm>
              <a:off x="8208157" y="6098813"/>
              <a:ext cx="3613263" cy="72327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GB" altLang="en-US" b="1" i="0" u="none" strike="noStrike" cap="none" normalizeH="0" baseline="0" dirty="0">
                  <a:ln>
                    <a:noFill/>
                  </a:ln>
                  <a:solidFill>
                    <a:srgbClr val="296DC0"/>
                  </a:solidFill>
                  <a:effectLst/>
                  <a:latin typeface="Arial" panose="020B060402020202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Pediatric Nephrology</a:t>
              </a:r>
              <a:endParaRPr kumimoji="0" lang="en-GB" altLang="en-US" sz="5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GB" altLang="en-US" sz="11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Journal of the </a:t>
              </a:r>
              <a:br>
                <a:rPr kumimoji="0" lang="en-GB" altLang="en-US" sz="11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</a:br>
              <a:r>
                <a:rPr kumimoji="0" lang="en-GB" altLang="en-US" sz="12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International Pediatric Nephrology Association</a:t>
              </a:r>
              <a:endParaRPr kumimoji="0" lang="en-GB" altLang="en-US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</p:grpSp>
      <p:sp>
        <p:nvSpPr>
          <p:cNvPr id="16" name="Right Triangle 15"/>
          <p:cNvSpPr/>
          <p:nvPr userDrawn="1"/>
        </p:nvSpPr>
        <p:spPr>
          <a:xfrm rot="18900000">
            <a:off x="137739" y="5244782"/>
            <a:ext cx="399045" cy="399044"/>
          </a:xfrm>
          <a:prstGeom prst="rtTriangl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17" name="Group 16"/>
          <p:cNvGrpSpPr/>
          <p:nvPr userDrawn="1"/>
        </p:nvGrpSpPr>
        <p:grpSpPr>
          <a:xfrm>
            <a:off x="9694459" y="176810"/>
            <a:ext cx="2349089" cy="747561"/>
            <a:chOff x="2857495" y="1762773"/>
            <a:chExt cx="7219988" cy="2156522"/>
          </a:xfrm>
        </p:grpSpPr>
        <p:sp>
          <p:nvSpPr>
            <p:cNvPr id="18" name="TextBox 17"/>
            <p:cNvSpPr txBox="1"/>
            <p:nvPr/>
          </p:nvSpPr>
          <p:spPr>
            <a:xfrm>
              <a:off x="5167705" y="1762773"/>
              <a:ext cx="4896288" cy="150935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2800" dirty="0">
                  <a:solidFill>
                    <a:schemeClr val="bg1"/>
                  </a:solidFill>
                </a:rPr>
                <a:t>Graphical</a:t>
              </a:r>
            </a:p>
          </p:txBody>
        </p:sp>
        <p:sp>
          <p:nvSpPr>
            <p:cNvPr id="19" name="TextBox 18"/>
            <p:cNvSpPr txBox="1"/>
            <p:nvPr/>
          </p:nvSpPr>
          <p:spPr>
            <a:xfrm>
              <a:off x="5647071" y="2409939"/>
              <a:ext cx="4430412" cy="150935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2800" dirty="0">
                  <a:solidFill>
                    <a:schemeClr val="bg1"/>
                  </a:solidFill>
                </a:rPr>
                <a:t>Abstract</a:t>
              </a:r>
            </a:p>
          </p:txBody>
        </p:sp>
        <p:grpSp>
          <p:nvGrpSpPr>
            <p:cNvPr id="20" name="Group 19"/>
            <p:cNvGrpSpPr/>
            <p:nvPr/>
          </p:nvGrpSpPr>
          <p:grpSpPr>
            <a:xfrm rot="1066865">
              <a:off x="3331177" y="2017651"/>
              <a:ext cx="1664058" cy="1723226"/>
              <a:chOff x="3325506" y="2015311"/>
              <a:chExt cx="1664058" cy="1723226"/>
            </a:xfrm>
          </p:grpSpPr>
          <p:sp>
            <p:nvSpPr>
              <p:cNvPr id="22" name="Curved Up Arrow 21"/>
              <p:cNvSpPr/>
              <p:nvPr/>
            </p:nvSpPr>
            <p:spPr>
              <a:xfrm rot="5612676">
                <a:off x="2869267" y="2471550"/>
                <a:ext cx="1723226" cy="810748"/>
              </a:xfrm>
              <a:prstGeom prst="curvedUpArrow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>
                  <a:solidFill>
                    <a:schemeClr val="tx1"/>
                  </a:solidFill>
                </a:endParaRPr>
              </a:p>
            </p:txBody>
          </p:sp>
          <p:sp>
            <p:nvSpPr>
              <p:cNvPr id="23" name="Trapezoid 22"/>
              <p:cNvSpPr/>
              <p:nvPr/>
            </p:nvSpPr>
            <p:spPr>
              <a:xfrm rot="20743483">
                <a:off x="4034300" y="2870714"/>
                <a:ext cx="516517" cy="852351"/>
              </a:xfrm>
              <a:prstGeom prst="trapezoid">
                <a:avLst/>
              </a:prstGeom>
              <a:solidFill>
                <a:srgbClr val="AA0065"/>
              </a:solidFill>
              <a:ln w="28575">
                <a:solidFill>
                  <a:srgbClr val="00437A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24" name="Trapezoid 23"/>
              <p:cNvSpPr/>
              <p:nvPr/>
            </p:nvSpPr>
            <p:spPr>
              <a:xfrm rot="18485136">
                <a:off x="4227275" y="2752605"/>
                <a:ext cx="545380" cy="807242"/>
              </a:xfrm>
              <a:prstGeom prst="trapezoid">
                <a:avLst>
                  <a:gd name="adj" fmla="val 26969"/>
                </a:avLst>
              </a:prstGeom>
              <a:solidFill>
                <a:srgbClr val="00B050"/>
              </a:solidFill>
              <a:ln w="28575">
                <a:solidFill>
                  <a:srgbClr val="004277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25" name="Trapezoid 24"/>
              <p:cNvSpPr/>
              <p:nvPr/>
            </p:nvSpPr>
            <p:spPr>
              <a:xfrm rot="16200000">
                <a:off x="4313253" y="2492334"/>
                <a:ext cx="545380" cy="807242"/>
              </a:xfrm>
              <a:prstGeom prst="trapezoid">
                <a:avLst/>
              </a:prstGeom>
              <a:solidFill>
                <a:schemeClr val="accent2"/>
              </a:solidFill>
              <a:ln w="28575">
                <a:solidFill>
                  <a:srgbClr val="00447B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26" name="Trapezoid 25"/>
              <p:cNvSpPr/>
              <p:nvPr/>
            </p:nvSpPr>
            <p:spPr>
              <a:xfrm rot="14460500">
                <a:off x="4252007" y="2192236"/>
                <a:ext cx="545380" cy="807242"/>
              </a:xfrm>
              <a:prstGeom prst="trapezoid">
                <a:avLst/>
              </a:prstGeom>
              <a:solidFill>
                <a:srgbClr val="0092F7"/>
              </a:solidFill>
              <a:ln w="25400">
                <a:solidFill>
                  <a:srgbClr val="00437A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27" name="Trapezoid 26"/>
              <p:cNvSpPr/>
              <p:nvPr/>
            </p:nvSpPr>
            <p:spPr>
              <a:xfrm rot="12209348">
                <a:off x="4054992" y="2029218"/>
                <a:ext cx="532285" cy="762409"/>
              </a:xfrm>
              <a:prstGeom prst="trapezoid">
                <a:avLst>
                  <a:gd name="adj" fmla="val 33206"/>
                </a:avLst>
              </a:prstGeom>
              <a:solidFill>
                <a:srgbClr val="9966FF"/>
              </a:solidFill>
              <a:ln w="28575">
                <a:solidFill>
                  <a:srgbClr val="00447A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28" name="Oval 27"/>
              <p:cNvSpPr/>
              <p:nvPr/>
            </p:nvSpPr>
            <p:spPr>
              <a:xfrm>
                <a:off x="3884157" y="2595857"/>
                <a:ext cx="536234" cy="550844"/>
              </a:xfrm>
              <a:prstGeom prst="ellipse">
                <a:avLst/>
              </a:prstGeom>
              <a:solidFill>
                <a:schemeClr val="tx1">
                  <a:lumMod val="50000"/>
                  <a:lumOff val="50000"/>
                </a:schemeClr>
              </a:solidFill>
              <a:ln w="28575">
                <a:solidFill>
                  <a:srgbClr val="00457C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</p:grpSp>
        <p:sp>
          <p:nvSpPr>
            <p:cNvPr id="21" name="Double Brace 20"/>
            <p:cNvSpPr/>
            <p:nvPr/>
          </p:nvSpPr>
          <p:spPr>
            <a:xfrm>
              <a:off x="2857495" y="2112886"/>
              <a:ext cx="2510703" cy="1536932"/>
            </a:xfrm>
            <a:prstGeom prst="bracePair">
              <a:avLst>
                <a:gd name="adj" fmla="val 11432"/>
              </a:avLst>
            </a:prstGeom>
            <a:ln w="22225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</p:grpSp>
    </p:spTree>
    <p:extLst>
      <p:ext uri="{BB962C8B-B14F-4D97-AF65-F5344CB8AC3E}">
        <p14:creationId xmlns:p14="http://schemas.microsoft.com/office/powerpoint/2010/main" val="368938527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27B04DB-E77D-46E3-9B62-54CAAEC2F5D5}" type="datetimeFigureOut">
              <a:rPr kumimoji="1" lang="ja-JP" altLang="en-US" smtClean="0"/>
              <a:t>2025/1/29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4C9A122-F053-444A-B409-5659B5A8BFA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50522034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  <p:sldLayoutId id="2147483673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Title 1"/>
          <p:cNvSpPr txBox="1">
            <a:spLocks/>
          </p:cNvSpPr>
          <p:nvPr/>
        </p:nvSpPr>
        <p:spPr>
          <a:xfrm>
            <a:off x="-1" y="26735"/>
            <a:ext cx="12192000" cy="1048871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just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ja-JP" sz="2400" b="1" i="0" u="none" strike="noStrike" kern="1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+mn-lt"/>
                <a:ea typeface="ＭＳ ゴシック" panose="020B0609070205080204" pitchFamily="49" charset="-128"/>
                <a:cs typeface="Calibri" panose="020F0502020204030204" pitchFamily="34" charset="0"/>
              </a:rPr>
              <a:t>Response predictors and long-term outcomes of single-daily </a:t>
            </a:r>
          </a:p>
          <a:p>
            <a:pPr marL="0" marR="0" lvl="0" indent="0" algn="just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ja-JP" sz="2400" b="1" i="0" u="none" strike="noStrike" kern="1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+mn-lt"/>
                <a:ea typeface="ＭＳ ゴシック" panose="020B0609070205080204" pitchFamily="49" charset="-128"/>
                <a:cs typeface="Calibri" panose="020F0502020204030204" pitchFamily="34" charset="0"/>
              </a:rPr>
              <a:t>cyclosporine in children with steroid-dependent nephrotic syndrome 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0" y="1046884"/>
            <a:ext cx="1201181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ja-JP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Aim</a:t>
            </a: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: </a:t>
            </a:r>
            <a:r>
              <a:rPr kumimoji="0" lang="en-GB" dirty="0">
                <a:solidFill>
                  <a:prstClr val="white"/>
                </a:solidFill>
              </a:rPr>
              <a:t>T</a:t>
            </a: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o </a:t>
            </a: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cs typeface="Times New Roman" panose="02020603050405020304" pitchFamily="18" charset="0"/>
              </a:rPr>
              <a:t>determine </a:t>
            </a:r>
            <a:r>
              <a:rPr kumimoji="0" lang="en-US" b="1" dirty="0">
                <a:solidFill>
                  <a:prstClr val="white"/>
                </a:solidFill>
                <a:cs typeface="Times New Roman" panose="02020603050405020304" pitchFamily="18" charset="0"/>
              </a:rPr>
              <a:t>response predictors and long-term outcomes in children with steroid-dependent nephrotic syndrome (SDNS) treated with single-daily cyclosporine (S-CS)</a:t>
            </a:r>
            <a:endParaRPr kumimoji="0" lang="en-GB" sz="18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cs typeface="Times New Roman" panose="02020603050405020304" pitchFamily="18" charset="0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7679856" y="5587477"/>
            <a:ext cx="410803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ea typeface="+mn-ea"/>
                <a:cs typeface="+mn-cs"/>
              </a:rPr>
              <a:t>Urushihara</a:t>
            </a:r>
            <a:r>
              <a:rPr kumimoji="0" lang="en-GB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ea typeface="+mn-ea"/>
                <a:cs typeface="+mn-cs"/>
              </a:rPr>
              <a:t> and Fujinaga et al. 2025</a:t>
            </a:r>
            <a:endParaRPr kumimoji="0" lang="en-GB" sz="14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ea typeface="+mn-ea"/>
              <a:cs typeface="+mn-cs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173448" y="5719172"/>
            <a:ext cx="7141846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just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CONCLUSION</a:t>
            </a: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:</a:t>
            </a:r>
            <a:r>
              <a:rPr kumimoji="0" lang="ja-JP" alt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ea typeface="游ゴシック" panose="020B0400000000000000" pitchFamily="50" charset="-128"/>
              </a:rPr>
              <a:t> </a:t>
            </a:r>
            <a:r>
              <a:rPr kumimoji="0" lang="en-US" altLang="ja-JP" sz="2000" b="1" kern="100" dirty="0">
                <a:solidFill>
                  <a:srgbClr val="FFFF00"/>
                </a:solidFill>
                <a:ea typeface="ＭＳ ゴシック" panose="020B0609070205080204" pitchFamily="49" charset="-128"/>
                <a:cs typeface="Times New Roman" panose="02020603050405020304" pitchFamily="18" charset="0"/>
              </a:rPr>
              <a:t>S-CS </a:t>
            </a:r>
            <a:r>
              <a:rPr kumimoji="0" lang="en-US" altLang="ja-JP" sz="2000" b="1" i="0" u="none" strike="noStrike" kern="1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ea typeface="ＭＳ ゴシック" panose="020B0609070205080204" pitchFamily="49" charset="-128"/>
                <a:cs typeface="Times New Roman" panose="02020603050405020304" pitchFamily="18" charset="0"/>
              </a:rPr>
              <a:t>may offer a promising treatment option for children with SDNS caused by </a:t>
            </a:r>
            <a:r>
              <a:rPr kumimoji="0" lang="en-US" altLang="ja-JP" sz="2000" b="1" kern="100" dirty="0">
                <a:solidFill>
                  <a:srgbClr val="FFFF00"/>
                </a:solidFill>
                <a:ea typeface="ＭＳ ゴシック" panose="020B0609070205080204" pitchFamily="49" charset="-128"/>
                <a:cs typeface="Times New Roman" panose="02020603050405020304" pitchFamily="18" charset="0"/>
              </a:rPr>
              <a:t>minimal change disease</a:t>
            </a:r>
            <a:r>
              <a:rPr kumimoji="0" lang="ja-JP" altLang="en-US" sz="2000" b="1" kern="100" dirty="0">
                <a:solidFill>
                  <a:srgbClr val="FFFF00"/>
                </a:solidFill>
                <a:ea typeface="ＭＳ ゴシック" panose="020B0609070205080204" pitchFamily="49" charset="-128"/>
                <a:cs typeface="Times New Roman" panose="02020603050405020304" pitchFamily="18" charset="0"/>
              </a:rPr>
              <a:t> </a:t>
            </a:r>
            <a:r>
              <a:rPr kumimoji="0" lang="en-US" altLang="ja-JP" sz="2000" b="1" i="0" u="none" strike="noStrike" kern="1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ea typeface="ＭＳ ゴシック" panose="020B0609070205080204" pitchFamily="49" charset="-128"/>
                <a:cs typeface="Times New Roman" panose="02020603050405020304" pitchFamily="18" charset="0"/>
              </a:rPr>
              <a:t>who do not experience early relapse following NS diagnosis.</a:t>
            </a:r>
            <a:endParaRPr kumimoji="0" lang="ja-JP" altLang="ja-JP" sz="2000" b="1" i="0" u="none" strike="noStrike" kern="100" cap="none" spc="0" normalizeH="0" baseline="0" noProof="0" dirty="0">
              <a:ln>
                <a:noFill/>
              </a:ln>
              <a:solidFill>
                <a:srgbClr val="FFFF00"/>
              </a:solidFill>
              <a:effectLst/>
              <a:uLnTx/>
              <a:uFillTx/>
              <a:ea typeface="ＭＳ ゴシック" panose="020B0609070205080204" pitchFamily="49" charset="-128"/>
              <a:cs typeface="Times New Roman" panose="02020603050405020304" pitchFamily="18" charset="0"/>
            </a:endParaRPr>
          </a:p>
        </p:txBody>
      </p:sp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3093C9FA-72E3-72BA-9980-1CCA36A13FA9}"/>
              </a:ext>
            </a:extLst>
          </p:cNvPr>
          <p:cNvSpPr txBox="1"/>
          <p:nvPr/>
        </p:nvSpPr>
        <p:spPr>
          <a:xfrm>
            <a:off x="351473" y="2102724"/>
            <a:ext cx="2342566" cy="40011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游ゴシック" panose="020B0400000000000000" pitchFamily="50" charset="-128"/>
                <a:cs typeface="+mn-cs"/>
              </a:rPr>
              <a:t>All patients (n=48)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78658" y="1632096"/>
            <a:ext cx="1219199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1" i="0" u="none" strike="noStrike" kern="1200" cap="none" spc="0" normalizeH="0" baseline="0" noProof="0" dirty="0">
                <a:ln>
                  <a:noFill/>
                </a:ln>
                <a:solidFill>
                  <a:srgbClr val="0066B5"/>
                </a:solidFill>
                <a:effectLst/>
                <a:uLnTx/>
                <a:uFillTx/>
                <a:ea typeface="+mn-ea"/>
                <a:cs typeface="+mn-cs"/>
              </a:rPr>
              <a:t>DESIGN &amp; OUTCOMES: 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066B5"/>
                </a:solidFill>
                <a:effectLst/>
                <a:uLnTx/>
                <a:uFillTx/>
                <a:ea typeface="+mn-ea"/>
                <a:cs typeface="+mn-cs"/>
              </a:rPr>
              <a:t> </a:t>
            </a: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0066B5"/>
                </a:solidFill>
                <a:effectLst/>
                <a:uLnTx/>
                <a:uFillTx/>
                <a:ea typeface="+mn-ea"/>
                <a:cs typeface="+mn-cs"/>
              </a:rPr>
              <a:t>Single-center retrospective analysis in 48 children with SDNS after S-CS</a:t>
            </a: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srgbClr val="0065AA"/>
              </a:solidFill>
              <a:effectLst/>
              <a:uLnTx/>
              <a:uFillTx/>
              <a:ea typeface="+mn-ea"/>
              <a:cs typeface="+mn-cs"/>
            </a:endParaRPr>
          </a:p>
        </p:txBody>
      </p:sp>
      <p:grpSp>
        <p:nvGrpSpPr>
          <p:cNvPr id="1088" name="Group 4">
            <a:extLst>
              <a:ext uri="{FF2B5EF4-FFF2-40B4-BE49-F238E27FC236}">
                <a16:creationId xmlns:a16="http://schemas.microsoft.com/office/drawing/2014/main" id="{65D47C85-6255-0093-7743-65200680844B}"/>
              </a:ext>
            </a:extLst>
          </p:cNvPr>
          <p:cNvGrpSpPr>
            <a:grpSpLocks noChangeAspect="1"/>
          </p:cNvGrpSpPr>
          <p:nvPr/>
        </p:nvGrpSpPr>
        <p:grpSpPr bwMode="auto">
          <a:xfrm>
            <a:off x="3728782" y="2685464"/>
            <a:ext cx="2536155" cy="2661825"/>
            <a:chOff x="1847" y="169"/>
            <a:chExt cx="1897" cy="1991"/>
          </a:xfrm>
        </p:grpSpPr>
        <p:sp>
          <p:nvSpPr>
            <p:cNvPr id="1089" name="AutoShape 3">
              <a:extLst>
                <a:ext uri="{FF2B5EF4-FFF2-40B4-BE49-F238E27FC236}">
                  <a16:creationId xmlns:a16="http://schemas.microsoft.com/office/drawing/2014/main" id="{5F9E43BA-EF19-1A1A-CD87-9FDDEC761469}"/>
                </a:ext>
              </a:extLst>
            </p:cNvPr>
            <p:cNvSpPr>
              <a:spLocks noChangeAspect="1" noChangeArrowheads="1" noTextEdit="1"/>
            </p:cNvSpPr>
            <p:nvPr/>
          </p:nvSpPr>
          <p:spPr bwMode="auto">
            <a:xfrm>
              <a:off x="1847" y="169"/>
              <a:ext cx="1897" cy="19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游ゴシック" panose="020F0502020204030204"/>
                <a:ea typeface="游ゴシック" panose="020B0400000000000000" pitchFamily="50" charset="-128"/>
                <a:cs typeface="+mn-cs"/>
              </a:endParaRPr>
            </a:p>
          </p:txBody>
        </p:sp>
        <p:sp>
          <p:nvSpPr>
            <p:cNvPr id="1090" name="Line 5">
              <a:extLst>
                <a:ext uri="{FF2B5EF4-FFF2-40B4-BE49-F238E27FC236}">
                  <a16:creationId xmlns:a16="http://schemas.microsoft.com/office/drawing/2014/main" id="{CEEFED3E-55E9-8F08-078B-4EB6B1A23417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117" y="1694"/>
              <a:ext cx="1540" cy="0"/>
            </a:xfrm>
            <a:prstGeom prst="line">
              <a:avLst/>
            </a:prstGeom>
            <a:noFill/>
            <a:ln w="4763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游ゴシック" panose="020B0400000000000000" pitchFamily="50" charset="-128"/>
                <a:cs typeface="Times New Roman" panose="02020603050405020304" pitchFamily="18" charset="0"/>
              </a:endParaRPr>
            </a:p>
          </p:txBody>
        </p:sp>
        <p:sp>
          <p:nvSpPr>
            <p:cNvPr id="1091" name="Line 6">
              <a:extLst>
                <a:ext uri="{FF2B5EF4-FFF2-40B4-BE49-F238E27FC236}">
                  <a16:creationId xmlns:a16="http://schemas.microsoft.com/office/drawing/2014/main" id="{5ADB6A2D-46F7-7DEC-5C13-D57753AEEE25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117" y="1694"/>
              <a:ext cx="0" cy="29"/>
            </a:xfrm>
            <a:prstGeom prst="line">
              <a:avLst/>
            </a:prstGeom>
            <a:noFill/>
            <a:ln w="4763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游ゴシック" panose="020B0400000000000000" pitchFamily="50" charset="-128"/>
                <a:cs typeface="Times New Roman" panose="02020603050405020304" pitchFamily="18" charset="0"/>
              </a:endParaRPr>
            </a:p>
          </p:txBody>
        </p:sp>
        <p:sp>
          <p:nvSpPr>
            <p:cNvPr id="1092" name="Line 7">
              <a:extLst>
                <a:ext uri="{FF2B5EF4-FFF2-40B4-BE49-F238E27FC236}">
                  <a16:creationId xmlns:a16="http://schemas.microsoft.com/office/drawing/2014/main" id="{F0D78C56-5386-8049-22A3-3B799A24DBCD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336" y="1694"/>
              <a:ext cx="0" cy="29"/>
            </a:xfrm>
            <a:prstGeom prst="line">
              <a:avLst/>
            </a:prstGeom>
            <a:noFill/>
            <a:ln w="4763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游ゴシック" panose="020B0400000000000000" pitchFamily="50" charset="-128"/>
                <a:cs typeface="Times New Roman" panose="02020603050405020304" pitchFamily="18" charset="0"/>
              </a:endParaRPr>
            </a:p>
          </p:txBody>
        </p:sp>
        <p:sp>
          <p:nvSpPr>
            <p:cNvPr id="1093" name="Line 8">
              <a:extLst>
                <a:ext uri="{FF2B5EF4-FFF2-40B4-BE49-F238E27FC236}">
                  <a16:creationId xmlns:a16="http://schemas.microsoft.com/office/drawing/2014/main" id="{B498FBFE-BC4F-6399-3D2C-3B995599AFFC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558" y="1694"/>
              <a:ext cx="0" cy="29"/>
            </a:xfrm>
            <a:prstGeom prst="line">
              <a:avLst/>
            </a:prstGeom>
            <a:noFill/>
            <a:ln w="4763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游ゴシック" panose="020B0400000000000000" pitchFamily="50" charset="-128"/>
                <a:cs typeface="Times New Roman" panose="02020603050405020304" pitchFamily="18" charset="0"/>
              </a:endParaRPr>
            </a:p>
          </p:txBody>
        </p:sp>
        <p:sp>
          <p:nvSpPr>
            <p:cNvPr id="1094" name="Line 9">
              <a:extLst>
                <a:ext uri="{FF2B5EF4-FFF2-40B4-BE49-F238E27FC236}">
                  <a16:creationId xmlns:a16="http://schemas.microsoft.com/office/drawing/2014/main" id="{04724D39-8E19-37A0-A688-64B88308E836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776" y="1694"/>
              <a:ext cx="0" cy="29"/>
            </a:xfrm>
            <a:prstGeom prst="line">
              <a:avLst/>
            </a:prstGeom>
            <a:noFill/>
            <a:ln w="4763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游ゴシック" panose="020B0400000000000000" pitchFamily="50" charset="-128"/>
                <a:cs typeface="Times New Roman" panose="02020603050405020304" pitchFamily="18" charset="0"/>
              </a:endParaRPr>
            </a:p>
          </p:txBody>
        </p:sp>
        <p:sp>
          <p:nvSpPr>
            <p:cNvPr id="1095" name="Line 10">
              <a:extLst>
                <a:ext uri="{FF2B5EF4-FFF2-40B4-BE49-F238E27FC236}">
                  <a16:creationId xmlns:a16="http://schemas.microsoft.com/office/drawing/2014/main" id="{556100A0-9723-84B6-014D-1B9D5AE7BF1A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995" y="1694"/>
              <a:ext cx="0" cy="29"/>
            </a:xfrm>
            <a:prstGeom prst="line">
              <a:avLst/>
            </a:prstGeom>
            <a:noFill/>
            <a:ln w="4763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游ゴシック" panose="020B0400000000000000" pitchFamily="50" charset="-128"/>
                <a:cs typeface="Times New Roman" panose="02020603050405020304" pitchFamily="18" charset="0"/>
              </a:endParaRPr>
            </a:p>
          </p:txBody>
        </p:sp>
        <p:sp>
          <p:nvSpPr>
            <p:cNvPr id="1096" name="Line 11">
              <a:extLst>
                <a:ext uri="{FF2B5EF4-FFF2-40B4-BE49-F238E27FC236}">
                  <a16:creationId xmlns:a16="http://schemas.microsoft.com/office/drawing/2014/main" id="{A90739A5-B326-907A-A2F1-23BD634B6EBA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217" y="1694"/>
              <a:ext cx="0" cy="29"/>
            </a:xfrm>
            <a:prstGeom prst="line">
              <a:avLst/>
            </a:prstGeom>
            <a:noFill/>
            <a:ln w="4763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游ゴシック" panose="020B0400000000000000" pitchFamily="50" charset="-128"/>
                <a:cs typeface="Times New Roman" panose="02020603050405020304" pitchFamily="18" charset="0"/>
              </a:endParaRPr>
            </a:p>
          </p:txBody>
        </p:sp>
        <p:sp>
          <p:nvSpPr>
            <p:cNvPr id="1097" name="Line 12">
              <a:extLst>
                <a:ext uri="{FF2B5EF4-FFF2-40B4-BE49-F238E27FC236}">
                  <a16:creationId xmlns:a16="http://schemas.microsoft.com/office/drawing/2014/main" id="{E7DA30F0-6FF0-92EB-F757-4610CBB6CDC3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435" y="1694"/>
              <a:ext cx="0" cy="29"/>
            </a:xfrm>
            <a:prstGeom prst="line">
              <a:avLst/>
            </a:prstGeom>
            <a:noFill/>
            <a:ln w="4763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游ゴシック" panose="020B0400000000000000" pitchFamily="50" charset="-128"/>
                <a:cs typeface="Times New Roman" panose="02020603050405020304" pitchFamily="18" charset="0"/>
              </a:endParaRPr>
            </a:p>
          </p:txBody>
        </p:sp>
        <p:sp>
          <p:nvSpPr>
            <p:cNvPr id="1098" name="Line 13">
              <a:extLst>
                <a:ext uri="{FF2B5EF4-FFF2-40B4-BE49-F238E27FC236}">
                  <a16:creationId xmlns:a16="http://schemas.microsoft.com/office/drawing/2014/main" id="{2E6F4FCB-35D7-7A65-F97A-270B38CE3770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657" y="1694"/>
              <a:ext cx="0" cy="29"/>
            </a:xfrm>
            <a:prstGeom prst="line">
              <a:avLst/>
            </a:prstGeom>
            <a:noFill/>
            <a:ln w="4763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游ゴシック" panose="020B0400000000000000" pitchFamily="50" charset="-128"/>
                <a:cs typeface="Times New Roman" panose="02020603050405020304" pitchFamily="18" charset="0"/>
              </a:endParaRPr>
            </a:p>
          </p:txBody>
        </p:sp>
        <p:sp>
          <p:nvSpPr>
            <p:cNvPr id="1099" name="Rectangle 14">
              <a:extLst>
                <a:ext uri="{FF2B5EF4-FFF2-40B4-BE49-F238E27FC236}">
                  <a16:creationId xmlns:a16="http://schemas.microsoft.com/office/drawing/2014/main" id="{721D1AED-E92E-E5B0-8ADD-3BAA7FF72E8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88" y="1759"/>
              <a:ext cx="52" cy="1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ja-JP" altLang="ja-JP" sz="1050" b="1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+mn-lt"/>
                  <a:ea typeface="游ゴシック" panose="020B0400000000000000" pitchFamily="50" charset="-128"/>
                  <a:cs typeface="Times New Roman" panose="02020603050405020304" pitchFamily="18" charset="0"/>
                </a:rPr>
                <a:t>0</a:t>
              </a:r>
              <a:endParaRPr kumimoji="0" lang="ja-JP" altLang="ja-JP" sz="105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游ゴシック" panose="020B0400000000000000" pitchFamily="50" charset="-128"/>
                <a:cs typeface="Times New Roman" panose="02020603050405020304" pitchFamily="18" charset="0"/>
              </a:endParaRPr>
            </a:p>
          </p:txBody>
        </p:sp>
        <p:sp>
          <p:nvSpPr>
            <p:cNvPr id="1100" name="Rectangle 15">
              <a:extLst>
                <a:ext uri="{FF2B5EF4-FFF2-40B4-BE49-F238E27FC236}">
                  <a16:creationId xmlns:a16="http://schemas.microsoft.com/office/drawing/2014/main" id="{7ACFA06A-0603-517B-6593-7C3D4813288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07" y="1759"/>
              <a:ext cx="52" cy="1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ja-JP" altLang="ja-JP" sz="1050" b="1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+mn-lt"/>
                  <a:ea typeface="游ゴシック" panose="020B0400000000000000" pitchFamily="50" charset="-128"/>
                  <a:cs typeface="Times New Roman" panose="02020603050405020304" pitchFamily="18" charset="0"/>
                </a:rPr>
                <a:t>5</a:t>
              </a:r>
              <a:endParaRPr kumimoji="0" lang="ja-JP" altLang="ja-JP" sz="105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游ゴシック" panose="020B0400000000000000" pitchFamily="50" charset="-128"/>
                <a:cs typeface="Times New Roman" panose="02020603050405020304" pitchFamily="18" charset="0"/>
              </a:endParaRPr>
            </a:p>
          </p:txBody>
        </p:sp>
        <p:sp>
          <p:nvSpPr>
            <p:cNvPr id="1101" name="Rectangle 16">
              <a:extLst>
                <a:ext uri="{FF2B5EF4-FFF2-40B4-BE49-F238E27FC236}">
                  <a16:creationId xmlns:a16="http://schemas.microsoft.com/office/drawing/2014/main" id="{4239FC29-A7D5-5986-E7B8-57E54B2DC23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515" y="1759"/>
              <a:ext cx="103" cy="1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ja-JP" altLang="ja-JP" sz="1050" b="1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+mn-lt"/>
                  <a:ea typeface="游ゴシック" panose="020B0400000000000000" pitchFamily="50" charset="-128"/>
                  <a:cs typeface="Times New Roman" panose="02020603050405020304" pitchFamily="18" charset="0"/>
                </a:rPr>
                <a:t>10</a:t>
              </a:r>
              <a:endParaRPr kumimoji="0" lang="ja-JP" altLang="ja-JP" sz="105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游ゴシック" panose="020B0400000000000000" pitchFamily="50" charset="-128"/>
                <a:cs typeface="Times New Roman" panose="02020603050405020304" pitchFamily="18" charset="0"/>
              </a:endParaRPr>
            </a:p>
          </p:txBody>
        </p:sp>
        <p:sp>
          <p:nvSpPr>
            <p:cNvPr id="1102" name="Rectangle 17">
              <a:extLst>
                <a:ext uri="{FF2B5EF4-FFF2-40B4-BE49-F238E27FC236}">
                  <a16:creationId xmlns:a16="http://schemas.microsoft.com/office/drawing/2014/main" id="{54DBD1B4-E3FD-4A49-00D8-27D5F3B6C74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733" y="1759"/>
              <a:ext cx="103" cy="1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ja-JP" altLang="ja-JP" sz="1050" b="1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+mn-lt"/>
                  <a:ea typeface="游ゴシック" panose="020B0400000000000000" pitchFamily="50" charset="-128"/>
                  <a:cs typeface="Times New Roman" panose="02020603050405020304" pitchFamily="18" charset="0"/>
                </a:rPr>
                <a:t>15</a:t>
              </a:r>
              <a:endParaRPr kumimoji="0" lang="ja-JP" altLang="ja-JP" sz="105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游ゴシック" panose="020B0400000000000000" pitchFamily="50" charset="-128"/>
                <a:cs typeface="Times New Roman" panose="02020603050405020304" pitchFamily="18" charset="0"/>
              </a:endParaRPr>
            </a:p>
          </p:txBody>
        </p:sp>
        <p:sp>
          <p:nvSpPr>
            <p:cNvPr id="1103" name="Rectangle 18">
              <a:extLst>
                <a:ext uri="{FF2B5EF4-FFF2-40B4-BE49-F238E27FC236}">
                  <a16:creationId xmlns:a16="http://schemas.microsoft.com/office/drawing/2014/main" id="{02E05022-F75C-4CCF-4017-752705A96DF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952" y="1759"/>
              <a:ext cx="103" cy="1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ja-JP" altLang="ja-JP" sz="1050" b="1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+mn-lt"/>
                  <a:ea typeface="游ゴシック" panose="020B0400000000000000" pitchFamily="50" charset="-128"/>
                  <a:cs typeface="Times New Roman" panose="02020603050405020304" pitchFamily="18" charset="0"/>
                </a:rPr>
                <a:t>20</a:t>
              </a:r>
              <a:endParaRPr kumimoji="0" lang="ja-JP" altLang="ja-JP" sz="105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游ゴシック" panose="020B0400000000000000" pitchFamily="50" charset="-128"/>
                <a:cs typeface="Times New Roman" panose="02020603050405020304" pitchFamily="18" charset="0"/>
              </a:endParaRPr>
            </a:p>
          </p:txBody>
        </p:sp>
        <p:sp>
          <p:nvSpPr>
            <p:cNvPr id="1104" name="Rectangle 19">
              <a:extLst>
                <a:ext uri="{FF2B5EF4-FFF2-40B4-BE49-F238E27FC236}">
                  <a16:creationId xmlns:a16="http://schemas.microsoft.com/office/drawing/2014/main" id="{C92EBEFF-ABED-0975-6A49-92342704B51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174" y="1759"/>
              <a:ext cx="103" cy="1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ja-JP" altLang="ja-JP" sz="1050" b="1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+mn-lt"/>
                  <a:ea typeface="游ゴシック" panose="020B0400000000000000" pitchFamily="50" charset="-128"/>
                  <a:cs typeface="Times New Roman" panose="02020603050405020304" pitchFamily="18" charset="0"/>
                </a:rPr>
                <a:t>25</a:t>
              </a:r>
              <a:endParaRPr kumimoji="0" lang="ja-JP" altLang="ja-JP" sz="105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游ゴシック" panose="020B0400000000000000" pitchFamily="50" charset="-128"/>
                <a:cs typeface="Times New Roman" panose="02020603050405020304" pitchFamily="18" charset="0"/>
              </a:endParaRPr>
            </a:p>
          </p:txBody>
        </p:sp>
        <p:sp>
          <p:nvSpPr>
            <p:cNvPr id="1105" name="Rectangle 20">
              <a:extLst>
                <a:ext uri="{FF2B5EF4-FFF2-40B4-BE49-F238E27FC236}">
                  <a16:creationId xmlns:a16="http://schemas.microsoft.com/office/drawing/2014/main" id="{8A485B22-E07B-77E4-62B0-152D469BC30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392" y="1759"/>
              <a:ext cx="103" cy="1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ja-JP" altLang="ja-JP" sz="1050" b="1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+mn-lt"/>
                  <a:ea typeface="游ゴシック" panose="020B0400000000000000" pitchFamily="50" charset="-128"/>
                  <a:cs typeface="Times New Roman" panose="02020603050405020304" pitchFamily="18" charset="0"/>
                </a:rPr>
                <a:t>30</a:t>
              </a:r>
              <a:endParaRPr kumimoji="0" lang="ja-JP" altLang="ja-JP" sz="105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游ゴシック" panose="020B0400000000000000" pitchFamily="50" charset="-128"/>
                <a:cs typeface="Times New Roman" panose="02020603050405020304" pitchFamily="18" charset="0"/>
              </a:endParaRPr>
            </a:p>
          </p:txBody>
        </p:sp>
        <p:sp>
          <p:nvSpPr>
            <p:cNvPr id="1106" name="Rectangle 21">
              <a:extLst>
                <a:ext uri="{FF2B5EF4-FFF2-40B4-BE49-F238E27FC236}">
                  <a16:creationId xmlns:a16="http://schemas.microsoft.com/office/drawing/2014/main" id="{EF66C1D2-8B75-BEAE-BCD1-CA9EFEC4AC7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614" y="1759"/>
              <a:ext cx="103" cy="1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ja-JP" altLang="ja-JP" sz="1050" b="1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+mn-lt"/>
                  <a:ea typeface="游ゴシック" panose="020B0400000000000000" pitchFamily="50" charset="-128"/>
                  <a:cs typeface="Times New Roman" panose="02020603050405020304" pitchFamily="18" charset="0"/>
                </a:rPr>
                <a:t>35</a:t>
              </a:r>
              <a:endParaRPr kumimoji="0" lang="ja-JP" altLang="ja-JP" sz="105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游ゴシック" panose="020B0400000000000000" pitchFamily="50" charset="-128"/>
                <a:cs typeface="Times New Roman" panose="02020603050405020304" pitchFamily="18" charset="0"/>
              </a:endParaRPr>
            </a:p>
          </p:txBody>
        </p:sp>
        <p:sp>
          <p:nvSpPr>
            <p:cNvPr id="1107" name="Line 22">
              <a:extLst>
                <a:ext uri="{FF2B5EF4-FFF2-40B4-BE49-F238E27FC236}">
                  <a16:creationId xmlns:a16="http://schemas.microsoft.com/office/drawing/2014/main" id="{758165E6-1E51-7355-2601-27C9DA786DE0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2056" y="305"/>
              <a:ext cx="0" cy="1334"/>
            </a:xfrm>
            <a:prstGeom prst="line">
              <a:avLst/>
            </a:prstGeom>
            <a:noFill/>
            <a:ln w="4763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游ゴシック" panose="020B0400000000000000" pitchFamily="50" charset="-128"/>
                <a:cs typeface="Times New Roman" panose="02020603050405020304" pitchFamily="18" charset="0"/>
              </a:endParaRPr>
            </a:p>
          </p:txBody>
        </p:sp>
        <p:sp>
          <p:nvSpPr>
            <p:cNvPr id="1108" name="Line 23">
              <a:extLst>
                <a:ext uri="{FF2B5EF4-FFF2-40B4-BE49-F238E27FC236}">
                  <a16:creationId xmlns:a16="http://schemas.microsoft.com/office/drawing/2014/main" id="{40DE21FE-1576-7B4B-D567-CF97F328EB2D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2024" y="1639"/>
              <a:ext cx="32" cy="0"/>
            </a:xfrm>
            <a:prstGeom prst="line">
              <a:avLst/>
            </a:prstGeom>
            <a:noFill/>
            <a:ln w="4763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游ゴシック" panose="020B0400000000000000" pitchFamily="50" charset="-128"/>
                <a:cs typeface="Times New Roman" panose="02020603050405020304" pitchFamily="18" charset="0"/>
              </a:endParaRPr>
            </a:p>
          </p:txBody>
        </p:sp>
        <p:sp>
          <p:nvSpPr>
            <p:cNvPr id="1109" name="Line 24">
              <a:extLst>
                <a:ext uri="{FF2B5EF4-FFF2-40B4-BE49-F238E27FC236}">
                  <a16:creationId xmlns:a16="http://schemas.microsoft.com/office/drawing/2014/main" id="{C99610F8-3835-90DE-D03C-22A9B3681164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2024" y="1373"/>
              <a:ext cx="32" cy="0"/>
            </a:xfrm>
            <a:prstGeom prst="line">
              <a:avLst/>
            </a:prstGeom>
            <a:noFill/>
            <a:ln w="4763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游ゴシック" panose="020B0400000000000000" pitchFamily="50" charset="-128"/>
                <a:cs typeface="Times New Roman" panose="02020603050405020304" pitchFamily="18" charset="0"/>
              </a:endParaRPr>
            </a:p>
          </p:txBody>
        </p:sp>
        <p:sp>
          <p:nvSpPr>
            <p:cNvPr id="1110" name="Line 25">
              <a:extLst>
                <a:ext uri="{FF2B5EF4-FFF2-40B4-BE49-F238E27FC236}">
                  <a16:creationId xmlns:a16="http://schemas.microsoft.com/office/drawing/2014/main" id="{5337B873-1F88-4040-95B1-98FAC40A8291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2024" y="1106"/>
              <a:ext cx="32" cy="0"/>
            </a:xfrm>
            <a:prstGeom prst="line">
              <a:avLst/>
            </a:prstGeom>
            <a:noFill/>
            <a:ln w="4763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游ゴシック" panose="020B0400000000000000" pitchFamily="50" charset="-128"/>
                <a:cs typeface="Times New Roman" panose="02020603050405020304" pitchFamily="18" charset="0"/>
              </a:endParaRPr>
            </a:p>
          </p:txBody>
        </p:sp>
        <p:sp>
          <p:nvSpPr>
            <p:cNvPr id="1111" name="Line 26">
              <a:extLst>
                <a:ext uri="{FF2B5EF4-FFF2-40B4-BE49-F238E27FC236}">
                  <a16:creationId xmlns:a16="http://schemas.microsoft.com/office/drawing/2014/main" id="{657786CC-930B-2DE5-E31D-64924F07E46E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2024" y="839"/>
              <a:ext cx="32" cy="0"/>
            </a:xfrm>
            <a:prstGeom prst="line">
              <a:avLst/>
            </a:prstGeom>
            <a:noFill/>
            <a:ln w="4763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游ゴシック" panose="020B0400000000000000" pitchFamily="50" charset="-128"/>
                <a:cs typeface="Times New Roman" panose="02020603050405020304" pitchFamily="18" charset="0"/>
              </a:endParaRPr>
            </a:p>
          </p:txBody>
        </p:sp>
        <p:sp>
          <p:nvSpPr>
            <p:cNvPr id="1112" name="Line 27">
              <a:extLst>
                <a:ext uri="{FF2B5EF4-FFF2-40B4-BE49-F238E27FC236}">
                  <a16:creationId xmlns:a16="http://schemas.microsoft.com/office/drawing/2014/main" id="{4ED52AED-9A4A-478B-1859-9D1782A5E8AD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2024" y="572"/>
              <a:ext cx="32" cy="0"/>
            </a:xfrm>
            <a:prstGeom prst="line">
              <a:avLst/>
            </a:prstGeom>
            <a:noFill/>
            <a:ln w="4763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游ゴシック" panose="020B0400000000000000" pitchFamily="50" charset="-128"/>
                <a:cs typeface="Times New Roman" panose="02020603050405020304" pitchFamily="18" charset="0"/>
              </a:endParaRPr>
            </a:p>
          </p:txBody>
        </p:sp>
        <p:sp>
          <p:nvSpPr>
            <p:cNvPr id="1113" name="Line 28">
              <a:extLst>
                <a:ext uri="{FF2B5EF4-FFF2-40B4-BE49-F238E27FC236}">
                  <a16:creationId xmlns:a16="http://schemas.microsoft.com/office/drawing/2014/main" id="{C8CEE2DC-1EAF-40DF-5E6D-64410A5D4D21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2024" y="305"/>
              <a:ext cx="32" cy="0"/>
            </a:xfrm>
            <a:prstGeom prst="line">
              <a:avLst/>
            </a:prstGeom>
            <a:noFill/>
            <a:ln w="4763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游ゴシック" panose="020B0400000000000000" pitchFamily="50" charset="-128"/>
                <a:cs typeface="Times New Roman" panose="02020603050405020304" pitchFamily="18" charset="0"/>
              </a:endParaRPr>
            </a:p>
          </p:txBody>
        </p:sp>
        <p:sp>
          <p:nvSpPr>
            <p:cNvPr id="1114" name="Rectangle 29">
              <a:extLst>
                <a:ext uri="{FF2B5EF4-FFF2-40B4-BE49-F238E27FC236}">
                  <a16:creationId xmlns:a16="http://schemas.microsoft.com/office/drawing/2014/main" id="{FF051237-3A2C-4033-7575-65412677338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89" y="1614"/>
              <a:ext cx="129" cy="1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ja-JP" altLang="ja-JP" sz="1050" b="1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+mn-lt"/>
                  <a:ea typeface="游ゴシック" panose="020B0400000000000000" pitchFamily="50" charset="-128"/>
                  <a:cs typeface="Times New Roman" panose="02020603050405020304" pitchFamily="18" charset="0"/>
                </a:rPr>
                <a:t>0.0</a:t>
              </a:r>
              <a:endParaRPr kumimoji="0" lang="ja-JP" altLang="ja-JP" sz="105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游ゴシック" panose="020B0400000000000000" pitchFamily="50" charset="-128"/>
                <a:cs typeface="Times New Roman" panose="02020603050405020304" pitchFamily="18" charset="0"/>
              </a:endParaRPr>
            </a:p>
          </p:txBody>
        </p:sp>
        <p:sp>
          <p:nvSpPr>
            <p:cNvPr id="1115" name="Rectangle 30">
              <a:extLst>
                <a:ext uri="{FF2B5EF4-FFF2-40B4-BE49-F238E27FC236}">
                  <a16:creationId xmlns:a16="http://schemas.microsoft.com/office/drawing/2014/main" id="{20EACB9C-0AD7-9B6E-AB92-00067563168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89" y="1347"/>
              <a:ext cx="129" cy="1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ja-JP" altLang="ja-JP" sz="1050" b="1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+mn-lt"/>
                  <a:ea typeface="游ゴシック" panose="020B0400000000000000" pitchFamily="50" charset="-128"/>
                  <a:cs typeface="Times New Roman" panose="02020603050405020304" pitchFamily="18" charset="0"/>
                </a:rPr>
                <a:t>0.2</a:t>
              </a:r>
              <a:endParaRPr kumimoji="0" lang="ja-JP" altLang="ja-JP" sz="105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游ゴシック" panose="020B0400000000000000" pitchFamily="50" charset="-128"/>
                <a:cs typeface="Times New Roman" panose="02020603050405020304" pitchFamily="18" charset="0"/>
              </a:endParaRPr>
            </a:p>
          </p:txBody>
        </p:sp>
        <p:sp>
          <p:nvSpPr>
            <p:cNvPr id="1116" name="Rectangle 31">
              <a:extLst>
                <a:ext uri="{FF2B5EF4-FFF2-40B4-BE49-F238E27FC236}">
                  <a16:creationId xmlns:a16="http://schemas.microsoft.com/office/drawing/2014/main" id="{549DEA14-05D1-4086-C189-FDB689E62F2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89" y="1080"/>
              <a:ext cx="129" cy="1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ja-JP" altLang="ja-JP" sz="1050" b="1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+mn-lt"/>
                  <a:ea typeface="游ゴシック" panose="020B0400000000000000" pitchFamily="50" charset="-128"/>
                  <a:cs typeface="Times New Roman" panose="02020603050405020304" pitchFamily="18" charset="0"/>
                </a:rPr>
                <a:t>0.4</a:t>
              </a:r>
              <a:endParaRPr kumimoji="0" lang="ja-JP" altLang="ja-JP" sz="105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游ゴシック" panose="020B0400000000000000" pitchFamily="50" charset="-128"/>
                <a:cs typeface="Times New Roman" panose="02020603050405020304" pitchFamily="18" charset="0"/>
              </a:endParaRPr>
            </a:p>
          </p:txBody>
        </p:sp>
        <p:sp>
          <p:nvSpPr>
            <p:cNvPr id="1117" name="Rectangle 32">
              <a:extLst>
                <a:ext uri="{FF2B5EF4-FFF2-40B4-BE49-F238E27FC236}">
                  <a16:creationId xmlns:a16="http://schemas.microsoft.com/office/drawing/2014/main" id="{9DBF3C6B-E32D-5A4D-0B83-A8804D60E98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89" y="814"/>
              <a:ext cx="129" cy="1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ja-JP" altLang="ja-JP" sz="1050" b="1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+mn-lt"/>
                  <a:ea typeface="游ゴシック" panose="020B0400000000000000" pitchFamily="50" charset="-128"/>
                  <a:cs typeface="Times New Roman" panose="02020603050405020304" pitchFamily="18" charset="0"/>
                </a:rPr>
                <a:t>0.6</a:t>
              </a:r>
              <a:endParaRPr kumimoji="0" lang="ja-JP" altLang="ja-JP" sz="105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游ゴシック" panose="020B0400000000000000" pitchFamily="50" charset="-128"/>
                <a:cs typeface="Times New Roman" panose="02020603050405020304" pitchFamily="18" charset="0"/>
              </a:endParaRPr>
            </a:p>
          </p:txBody>
        </p:sp>
        <p:sp>
          <p:nvSpPr>
            <p:cNvPr id="1118" name="Rectangle 33">
              <a:extLst>
                <a:ext uri="{FF2B5EF4-FFF2-40B4-BE49-F238E27FC236}">
                  <a16:creationId xmlns:a16="http://schemas.microsoft.com/office/drawing/2014/main" id="{FA2457DD-3DC1-8B24-011F-AFF3F083DAD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89" y="547"/>
              <a:ext cx="129" cy="1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ja-JP" altLang="ja-JP" sz="1050" b="1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+mn-lt"/>
                  <a:ea typeface="游ゴシック" panose="020B0400000000000000" pitchFamily="50" charset="-128"/>
                  <a:cs typeface="Times New Roman" panose="02020603050405020304" pitchFamily="18" charset="0"/>
                </a:rPr>
                <a:t>0.8</a:t>
              </a:r>
              <a:endParaRPr kumimoji="0" lang="ja-JP" altLang="ja-JP" sz="105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游ゴシック" panose="020B0400000000000000" pitchFamily="50" charset="-128"/>
                <a:cs typeface="Times New Roman" panose="02020603050405020304" pitchFamily="18" charset="0"/>
              </a:endParaRPr>
            </a:p>
          </p:txBody>
        </p:sp>
        <p:sp>
          <p:nvSpPr>
            <p:cNvPr id="1119" name="Rectangle 34">
              <a:extLst>
                <a:ext uri="{FF2B5EF4-FFF2-40B4-BE49-F238E27FC236}">
                  <a16:creationId xmlns:a16="http://schemas.microsoft.com/office/drawing/2014/main" id="{62303E3F-59B4-00FF-144D-35D6EDFBFE2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89" y="280"/>
              <a:ext cx="129" cy="1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ja-JP" altLang="ja-JP" sz="1050" b="1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+mn-lt"/>
                  <a:ea typeface="游ゴシック" panose="020B0400000000000000" pitchFamily="50" charset="-128"/>
                  <a:cs typeface="Times New Roman" panose="02020603050405020304" pitchFamily="18" charset="0"/>
                </a:rPr>
                <a:t>1.0</a:t>
              </a:r>
              <a:endParaRPr kumimoji="0" lang="ja-JP" altLang="ja-JP" sz="105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游ゴシック" panose="020B0400000000000000" pitchFamily="50" charset="-128"/>
                <a:cs typeface="Times New Roman" panose="02020603050405020304" pitchFamily="18" charset="0"/>
              </a:endParaRPr>
            </a:p>
          </p:txBody>
        </p:sp>
        <p:sp>
          <p:nvSpPr>
            <p:cNvPr id="1120" name="Freeform 35">
              <a:extLst>
                <a:ext uri="{FF2B5EF4-FFF2-40B4-BE49-F238E27FC236}">
                  <a16:creationId xmlns:a16="http://schemas.microsoft.com/office/drawing/2014/main" id="{08AEF5AA-57D5-A01D-B731-BBAF6C63742D}"/>
                </a:ext>
              </a:extLst>
            </p:cNvPr>
            <p:cNvSpPr>
              <a:spLocks/>
            </p:cNvSpPr>
            <p:nvPr/>
          </p:nvSpPr>
          <p:spPr bwMode="auto">
            <a:xfrm>
              <a:off x="2056" y="251"/>
              <a:ext cx="1656" cy="1443"/>
            </a:xfrm>
            <a:custGeom>
              <a:avLst/>
              <a:gdLst>
                <a:gd name="T0" fmla="*/ 0 w 515"/>
                <a:gd name="T1" fmla="*/ 0 h 449"/>
                <a:gd name="T2" fmla="*/ 0 w 515"/>
                <a:gd name="T3" fmla="*/ 449 h 449"/>
                <a:gd name="T4" fmla="*/ 515 w 515"/>
                <a:gd name="T5" fmla="*/ 449 h 4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15" h="449">
                  <a:moveTo>
                    <a:pt x="0" y="0"/>
                  </a:moveTo>
                  <a:lnTo>
                    <a:pt x="0" y="449"/>
                  </a:lnTo>
                  <a:lnTo>
                    <a:pt x="515" y="449"/>
                  </a:lnTo>
                </a:path>
              </a:pathLst>
            </a:custGeom>
            <a:noFill/>
            <a:ln w="4763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游ゴシック" panose="020B0400000000000000" pitchFamily="50" charset="-128"/>
                <a:cs typeface="Times New Roman" panose="02020603050405020304" pitchFamily="18" charset="0"/>
              </a:endParaRPr>
            </a:p>
          </p:txBody>
        </p:sp>
        <p:sp>
          <p:nvSpPr>
            <p:cNvPr id="1121" name="Freeform 38">
              <a:extLst>
                <a:ext uri="{FF2B5EF4-FFF2-40B4-BE49-F238E27FC236}">
                  <a16:creationId xmlns:a16="http://schemas.microsoft.com/office/drawing/2014/main" id="{1603F8E9-C897-96BF-E430-B23FA465DA5E}"/>
                </a:ext>
              </a:extLst>
            </p:cNvPr>
            <p:cNvSpPr>
              <a:spLocks/>
            </p:cNvSpPr>
            <p:nvPr/>
          </p:nvSpPr>
          <p:spPr bwMode="auto">
            <a:xfrm>
              <a:off x="2117" y="305"/>
              <a:ext cx="1533" cy="309"/>
            </a:xfrm>
            <a:custGeom>
              <a:avLst/>
              <a:gdLst>
                <a:gd name="T0" fmla="*/ 0 w 477"/>
                <a:gd name="T1" fmla="*/ 0 h 96"/>
                <a:gd name="T2" fmla="*/ 62 w 477"/>
                <a:gd name="T3" fmla="*/ 0 h 96"/>
                <a:gd name="T4" fmla="*/ 62 w 477"/>
                <a:gd name="T5" fmla="*/ 12 h 96"/>
                <a:gd name="T6" fmla="*/ 78 w 477"/>
                <a:gd name="T7" fmla="*/ 12 h 96"/>
                <a:gd name="T8" fmla="*/ 78 w 477"/>
                <a:gd name="T9" fmla="*/ 24 h 96"/>
                <a:gd name="T10" fmla="*/ 84 w 477"/>
                <a:gd name="T11" fmla="*/ 24 h 96"/>
                <a:gd name="T12" fmla="*/ 84 w 477"/>
                <a:gd name="T13" fmla="*/ 35 h 96"/>
                <a:gd name="T14" fmla="*/ 94 w 477"/>
                <a:gd name="T15" fmla="*/ 35 h 96"/>
                <a:gd name="T16" fmla="*/ 94 w 477"/>
                <a:gd name="T17" fmla="*/ 47 h 96"/>
                <a:gd name="T18" fmla="*/ 148 w 477"/>
                <a:gd name="T19" fmla="*/ 47 h 96"/>
                <a:gd name="T20" fmla="*/ 148 w 477"/>
                <a:gd name="T21" fmla="*/ 59 h 96"/>
                <a:gd name="T22" fmla="*/ 173 w 477"/>
                <a:gd name="T23" fmla="*/ 59 h 96"/>
                <a:gd name="T24" fmla="*/ 173 w 477"/>
                <a:gd name="T25" fmla="*/ 71 h 96"/>
                <a:gd name="T26" fmla="*/ 266 w 477"/>
                <a:gd name="T27" fmla="*/ 71 h 96"/>
                <a:gd name="T28" fmla="*/ 266 w 477"/>
                <a:gd name="T29" fmla="*/ 83 h 96"/>
                <a:gd name="T30" fmla="*/ 312 w 477"/>
                <a:gd name="T31" fmla="*/ 83 h 96"/>
                <a:gd name="T32" fmla="*/ 312 w 477"/>
                <a:gd name="T33" fmla="*/ 96 h 96"/>
                <a:gd name="T34" fmla="*/ 477 w 477"/>
                <a:gd name="T35" fmla="*/ 96 h 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477" h="96">
                  <a:moveTo>
                    <a:pt x="0" y="0"/>
                  </a:moveTo>
                  <a:lnTo>
                    <a:pt x="62" y="0"/>
                  </a:lnTo>
                  <a:lnTo>
                    <a:pt x="62" y="12"/>
                  </a:lnTo>
                  <a:lnTo>
                    <a:pt x="78" y="12"/>
                  </a:lnTo>
                  <a:lnTo>
                    <a:pt x="78" y="24"/>
                  </a:lnTo>
                  <a:lnTo>
                    <a:pt x="84" y="24"/>
                  </a:lnTo>
                  <a:lnTo>
                    <a:pt x="84" y="35"/>
                  </a:lnTo>
                  <a:lnTo>
                    <a:pt x="94" y="35"/>
                  </a:lnTo>
                  <a:lnTo>
                    <a:pt x="94" y="47"/>
                  </a:lnTo>
                  <a:lnTo>
                    <a:pt x="148" y="47"/>
                  </a:lnTo>
                  <a:lnTo>
                    <a:pt x="148" y="59"/>
                  </a:lnTo>
                  <a:lnTo>
                    <a:pt x="173" y="59"/>
                  </a:lnTo>
                  <a:lnTo>
                    <a:pt x="173" y="71"/>
                  </a:lnTo>
                  <a:lnTo>
                    <a:pt x="266" y="71"/>
                  </a:lnTo>
                  <a:lnTo>
                    <a:pt x="266" y="83"/>
                  </a:lnTo>
                  <a:lnTo>
                    <a:pt x="312" y="83"/>
                  </a:lnTo>
                  <a:lnTo>
                    <a:pt x="312" y="96"/>
                  </a:lnTo>
                  <a:lnTo>
                    <a:pt x="477" y="96"/>
                  </a:lnTo>
                </a:path>
              </a:pathLst>
            </a:custGeom>
            <a:noFill/>
            <a:ln w="4763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游ゴシック" panose="020B0400000000000000" pitchFamily="50" charset="-128"/>
                <a:cs typeface="Times New Roman" panose="02020603050405020304" pitchFamily="18" charset="0"/>
              </a:endParaRPr>
            </a:p>
          </p:txBody>
        </p:sp>
        <p:sp>
          <p:nvSpPr>
            <p:cNvPr id="1122" name="Line 39">
              <a:extLst>
                <a:ext uri="{FF2B5EF4-FFF2-40B4-BE49-F238E27FC236}">
                  <a16:creationId xmlns:a16="http://schemas.microsoft.com/office/drawing/2014/main" id="{461F84E5-9BDA-EF77-ECA7-F26AE7C4FE77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802" y="534"/>
              <a:ext cx="32" cy="0"/>
            </a:xfrm>
            <a:prstGeom prst="line">
              <a:avLst/>
            </a:prstGeom>
            <a:noFill/>
            <a:ln w="4763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游ゴシック" panose="020B0400000000000000" pitchFamily="50" charset="-128"/>
                <a:cs typeface="Times New Roman" panose="02020603050405020304" pitchFamily="18" charset="0"/>
              </a:endParaRPr>
            </a:p>
          </p:txBody>
        </p:sp>
        <p:sp>
          <p:nvSpPr>
            <p:cNvPr id="1123" name="Line 40">
              <a:extLst>
                <a:ext uri="{FF2B5EF4-FFF2-40B4-BE49-F238E27FC236}">
                  <a16:creationId xmlns:a16="http://schemas.microsoft.com/office/drawing/2014/main" id="{917BEB53-467F-160F-35FC-D0388CDDF4A3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2818" y="518"/>
              <a:ext cx="0" cy="32"/>
            </a:xfrm>
            <a:prstGeom prst="line">
              <a:avLst/>
            </a:prstGeom>
            <a:noFill/>
            <a:ln w="4763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游ゴシック" panose="020B0400000000000000" pitchFamily="50" charset="-128"/>
                <a:cs typeface="Times New Roman" panose="02020603050405020304" pitchFamily="18" charset="0"/>
              </a:endParaRPr>
            </a:p>
          </p:txBody>
        </p:sp>
        <p:sp>
          <p:nvSpPr>
            <p:cNvPr id="1124" name="Line 41">
              <a:extLst>
                <a:ext uri="{FF2B5EF4-FFF2-40B4-BE49-F238E27FC236}">
                  <a16:creationId xmlns:a16="http://schemas.microsoft.com/office/drawing/2014/main" id="{5022B2C2-55E0-5FF6-0394-67908781B212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059" y="572"/>
              <a:ext cx="32" cy="0"/>
            </a:xfrm>
            <a:prstGeom prst="line">
              <a:avLst/>
            </a:prstGeom>
            <a:noFill/>
            <a:ln w="4763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游ゴシック" panose="020B0400000000000000" pitchFamily="50" charset="-128"/>
                <a:cs typeface="Times New Roman" panose="02020603050405020304" pitchFamily="18" charset="0"/>
              </a:endParaRPr>
            </a:p>
          </p:txBody>
        </p:sp>
        <p:sp>
          <p:nvSpPr>
            <p:cNvPr id="1125" name="Line 42">
              <a:extLst>
                <a:ext uri="{FF2B5EF4-FFF2-40B4-BE49-F238E27FC236}">
                  <a16:creationId xmlns:a16="http://schemas.microsoft.com/office/drawing/2014/main" id="{64935B9E-5A72-6AAD-6038-EC6FB6D3BC7F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3075" y="556"/>
              <a:ext cx="0" cy="32"/>
            </a:xfrm>
            <a:prstGeom prst="line">
              <a:avLst/>
            </a:prstGeom>
            <a:noFill/>
            <a:ln w="4763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游ゴシック" panose="020B0400000000000000" pitchFamily="50" charset="-128"/>
                <a:cs typeface="Times New Roman" panose="02020603050405020304" pitchFamily="18" charset="0"/>
              </a:endParaRPr>
            </a:p>
          </p:txBody>
        </p:sp>
        <p:sp>
          <p:nvSpPr>
            <p:cNvPr id="1126" name="Line 43">
              <a:extLst>
                <a:ext uri="{FF2B5EF4-FFF2-40B4-BE49-F238E27FC236}">
                  <a16:creationId xmlns:a16="http://schemas.microsoft.com/office/drawing/2014/main" id="{4DBA6544-420B-2DB9-EF52-95065FD48B7C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149" y="614"/>
              <a:ext cx="32" cy="0"/>
            </a:xfrm>
            <a:prstGeom prst="line">
              <a:avLst/>
            </a:prstGeom>
            <a:noFill/>
            <a:ln w="4763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游ゴシック" panose="020B0400000000000000" pitchFamily="50" charset="-128"/>
                <a:cs typeface="Times New Roman" panose="02020603050405020304" pitchFamily="18" charset="0"/>
              </a:endParaRPr>
            </a:p>
          </p:txBody>
        </p:sp>
        <p:sp>
          <p:nvSpPr>
            <p:cNvPr id="1127" name="Line 44">
              <a:extLst>
                <a:ext uri="{FF2B5EF4-FFF2-40B4-BE49-F238E27FC236}">
                  <a16:creationId xmlns:a16="http://schemas.microsoft.com/office/drawing/2014/main" id="{FD9D4608-48D3-2707-3290-08A6109458B9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3165" y="598"/>
              <a:ext cx="0" cy="32"/>
            </a:xfrm>
            <a:prstGeom prst="line">
              <a:avLst/>
            </a:prstGeom>
            <a:noFill/>
            <a:ln w="4763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游ゴシック" panose="020B0400000000000000" pitchFamily="50" charset="-128"/>
                <a:cs typeface="Times New Roman" panose="02020603050405020304" pitchFamily="18" charset="0"/>
              </a:endParaRPr>
            </a:p>
          </p:txBody>
        </p:sp>
        <p:sp>
          <p:nvSpPr>
            <p:cNvPr id="1128" name="Line 45">
              <a:extLst>
                <a:ext uri="{FF2B5EF4-FFF2-40B4-BE49-F238E27FC236}">
                  <a16:creationId xmlns:a16="http://schemas.microsoft.com/office/drawing/2014/main" id="{4DB8728A-B595-97BC-D666-A7E6213EA4FD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152" y="614"/>
              <a:ext cx="32" cy="0"/>
            </a:xfrm>
            <a:prstGeom prst="line">
              <a:avLst/>
            </a:prstGeom>
            <a:noFill/>
            <a:ln w="4763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游ゴシック" panose="020B0400000000000000" pitchFamily="50" charset="-128"/>
                <a:cs typeface="Times New Roman" panose="02020603050405020304" pitchFamily="18" charset="0"/>
              </a:endParaRPr>
            </a:p>
          </p:txBody>
        </p:sp>
        <p:sp>
          <p:nvSpPr>
            <p:cNvPr id="1129" name="Line 46">
              <a:extLst>
                <a:ext uri="{FF2B5EF4-FFF2-40B4-BE49-F238E27FC236}">
                  <a16:creationId xmlns:a16="http://schemas.microsoft.com/office/drawing/2014/main" id="{4ACBA603-0445-7875-01FB-FCCFBBC5B33E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3168" y="598"/>
              <a:ext cx="0" cy="32"/>
            </a:xfrm>
            <a:prstGeom prst="line">
              <a:avLst/>
            </a:prstGeom>
            <a:noFill/>
            <a:ln w="4763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游ゴシック" panose="020B0400000000000000" pitchFamily="50" charset="-128"/>
                <a:cs typeface="Times New Roman" panose="02020603050405020304" pitchFamily="18" charset="0"/>
              </a:endParaRPr>
            </a:p>
          </p:txBody>
        </p:sp>
        <p:sp>
          <p:nvSpPr>
            <p:cNvPr id="1130" name="Line 47">
              <a:extLst>
                <a:ext uri="{FF2B5EF4-FFF2-40B4-BE49-F238E27FC236}">
                  <a16:creationId xmlns:a16="http://schemas.microsoft.com/office/drawing/2014/main" id="{7B2778DA-E202-93C7-4096-4D10B966E648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159" y="614"/>
              <a:ext cx="32" cy="0"/>
            </a:xfrm>
            <a:prstGeom prst="line">
              <a:avLst/>
            </a:prstGeom>
            <a:noFill/>
            <a:ln w="4763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游ゴシック" panose="020B0400000000000000" pitchFamily="50" charset="-128"/>
                <a:cs typeface="Times New Roman" panose="02020603050405020304" pitchFamily="18" charset="0"/>
              </a:endParaRPr>
            </a:p>
          </p:txBody>
        </p:sp>
        <p:sp>
          <p:nvSpPr>
            <p:cNvPr id="1131" name="Line 48">
              <a:extLst>
                <a:ext uri="{FF2B5EF4-FFF2-40B4-BE49-F238E27FC236}">
                  <a16:creationId xmlns:a16="http://schemas.microsoft.com/office/drawing/2014/main" id="{177E5F94-8137-0A6F-B798-9BA3E4220FB2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3175" y="598"/>
              <a:ext cx="0" cy="32"/>
            </a:xfrm>
            <a:prstGeom prst="line">
              <a:avLst/>
            </a:prstGeom>
            <a:noFill/>
            <a:ln w="4763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游ゴシック" panose="020B0400000000000000" pitchFamily="50" charset="-128"/>
                <a:cs typeface="Times New Roman" panose="02020603050405020304" pitchFamily="18" charset="0"/>
              </a:endParaRPr>
            </a:p>
          </p:txBody>
        </p:sp>
        <p:sp>
          <p:nvSpPr>
            <p:cNvPr id="1132" name="Line 49">
              <a:extLst>
                <a:ext uri="{FF2B5EF4-FFF2-40B4-BE49-F238E27FC236}">
                  <a16:creationId xmlns:a16="http://schemas.microsoft.com/office/drawing/2014/main" id="{8E227BC8-BC14-F3B2-3FEE-BA4C79D4E582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181" y="614"/>
              <a:ext cx="32" cy="0"/>
            </a:xfrm>
            <a:prstGeom prst="line">
              <a:avLst/>
            </a:prstGeom>
            <a:noFill/>
            <a:ln w="4763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游ゴシック" panose="020B0400000000000000" pitchFamily="50" charset="-128"/>
                <a:cs typeface="Times New Roman" panose="02020603050405020304" pitchFamily="18" charset="0"/>
              </a:endParaRPr>
            </a:p>
          </p:txBody>
        </p:sp>
        <p:sp>
          <p:nvSpPr>
            <p:cNvPr id="1133" name="Line 50">
              <a:extLst>
                <a:ext uri="{FF2B5EF4-FFF2-40B4-BE49-F238E27FC236}">
                  <a16:creationId xmlns:a16="http://schemas.microsoft.com/office/drawing/2014/main" id="{9906805A-A126-8123-1A7F-F79FAB415A7F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3197" y="598"/>
              <a:ext cx="0" cy="32"/>
            </a:xfrm>
            <a:prstGeom prst="line">
              <a:avLst/>
            </a:prstGeom>
            <a:noFill/>
            <a:ln w="4763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游ゴシック" panose="020B0400000000000000" pitchFamily="50" charset="-128"/>
                <a:cs typeface="Times New Roman" panose="02020603050405020304" pitchFamily="18" charset="0"/>
              </a:endParaRPr>
            </a:p>
          </p:txBody>
        </p:sp>
        <p:sp>
          <p:nvSpPr>
            <p:cNvPr id="1134" name="Line 51">
              <a:extLst>
                <a:ext uri="{FF2B5EF4-FFF2-40B4-BE49-F238E27FC236}">
                  <a16:creationId xmlns:a16="http://schemas.microsoft.com/office/drawing/2014/main" id="{D548F9C1-A245-7566-3430-0FB512884E85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191" y="614"/>
              <a:ext cx="35" cy="0"/>
            </a:xfrm>
            <a:prstGeom prst="line">
              <a:avLst/>
            </a:prstGeom>
            <a:noFill/>
            <a:ln w="4763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游ゴシック" panose="020B0400000000000000" pitchFamily="50" charset="-128"/>
                <a:cs typeface="Times New Roman" panose="02020603050405020304" pitchFamily="18" charset="0"/>
              </a:endParaRPr>
            </a:p>
          </p:txBody>
        </p:sp>
        <p:sp>
          <p:nvSpPr>
            <p:cNvPr id="1135" name="Line 52">
              <a:extLst>
                <a:ext uri="{FF2B5EF4-FFF2-40B4-BE49-F238E27FC236}">
                  <a16:creationId xmlns:a16="http://schemas.microsoft.com/office/drawing/2014/main" id="{AAF2110F-5008-B216-216A-306719182EB6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3210" y="598"/>
              <a:ext cx="0" cy="32"/>
            </a:xfrm>
            <a:prstGeom prst="line">
              <a:avLst/>
            </a:prstGeom>
            <a:noFill/>
            <a:ln w="4763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游ゴシック" panose="020B0400000000000000" pitchFamily="50" charset="-128"/>
                <a:cs typeface="Times New Roman" panose="02020603050405020304" pitchFamily="18" charset="0"/>
              </a:endParaRPr>
            </a:p>
          </p:txBody>
        </p:sp>
        <p:sp>
          <p:nvSpPr>
            <p:cNvPr id="1136" name="Line 53">
              <a:extLst>
                <a:ext uri="{FF2B5EF4-FFF2-40B4-BE49-F238E27FC236}">
                  <a16:creationId xmlns:a16="http://schemas.microsoft.com/office/drawing/2014/main" id="{D94CB95C-A87C-3F56-52D6-A8ED8AFF2271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197" y="614"/>
              <a:ext cx="32" cy="0"/>
            </a:xfrm>
            <a:prstGeom prst="line">
              <a:avLst/>
            </a:prstGeom>
            <a:noFill/>
            <a:ln w="4763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游ゴシック" panose="020B0400000000000000" pitchFamily="50" charset="-128"/>
                <a:cs typeface="Times New Roman" panose="02020603050405020304" pitchFamily="18" charset="0"/>
              </a:endParaRPr>
            </a:p>
          </p:txBody>
        </p:sp>
        <p:sp>
          <p:nvSpPr>
            <p:cNvPr id="1137" name="Line 54">
              <a:extLst>
                <a:ext uri="{FF2B5EF4-FFF2-40B4-BE49-F238E27FC236}">
                  <a16:creationId xmlns:a16="http://schemas.microsoft.com/office/drawing/2014/main" id="{AA70CAB2-B2EE-0906-4A3B-D7F2DF799E2C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3213" y="598"/>
              <a:ext cx="0" cy="32"/>
            </a:xfrm>
            <a:prstGeom prst="line">
              <a:avLst/>
            </a:prstGeom>
            <a:noFill/>
            <a:ln w="4763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游ゴシック" panose="020B0400000000000000" pitchFamily="50" charset="-128"/>
                <a:cs typeface="Times New Roman" panose="02020603050405020304" pitchFamily="18" charset="0"/>
              </a:endParaRPr>
            </a:p>
          </p:txBody>
        </p:sp>
        <p:sp>
          <p:nvSpPr>
            <p:cNvPr id="1138" name="Line 55">
              <a:extLst>
                <a:ext uri="{FF2B5EF4-FFF2-40B4-BE49-F238E27FC236}">
                  <a16:creationId xmlns:a16="http://schemas.microsoft.com/office/drawing/2014/main" id="{B03FDE38-C4A8-37F4-7BE0-938E1F7F8779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200" y="614"/>
              <a:ext cx="33" cy="0"/>
            </a:xfrm>
            <a:prstGeom prst="line">
              <a:avLst/>
            </a:prstGeom>
            <a:noFill/>
            <a:ln w="4763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游ゴシック" panose="020B0400000000000000" pitchFamily="50" charset="-128"/>
                <a:cs typeface="Times New Roman" panose="02020603050405020304" pitchFamily="18" charset="0"/>
              </a:endParaRPr>
            </a:p>
          </p:txBody>
        </p:sp>
        <p:sp>
          <p:nvSpPr>
            <p:cNvPr id="1139" name="Line 56">
              <a:extLst>
                <a:ext uri="{FF2B5EF4-FFF2-40B4-BE49-F238E27FC236}">
                  <a16:creationId xmlns:a16="http://schemas.microsoft.com/office/drawing/2014/main" id="{ACA6464B-C3AA-0F37-C58B-881CD5F6595D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3217" y="598"/>
              <a:ext cx="0" cy="32"/>
            </a:xfrm>
            <a:prstGeom prst="line">
              <a:avLst/>
            </a:prstGeom>
            <a:noFill/>
            <a:ln w="4763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游ゴシック" panose="020B0400000000000000" pitchFamily="50" charset="-128"/>
                <a:cs typeface="Times New Roman" panose="02020603050405020304" pitchFamily="18" charset="0"/>
              </a:endParaRPr>
            </a:p>
          </p:txBody>
        </p:sp>
        <p:sp>
          <p:nvSpPr>
            <p:cNvPr id="1140" name="Line 57">
              <a:extLst>
                <a:ext uri="{FF2B5EF4-FFF2-40B4-BE49-F238E27FC236}">
                  <a16:creationId xmlns:a16="http://schemas.microsoft.com/office/drawing/2014/main" id="{EDB59FC2-E1D2-4CB7-94E5-E51499E57C9C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204" y="614"/>
              <a:ext cx="32" cy="0"/>
            </a:xfrm>
            <a:prstGeom prst="line">
              <a:avLst/>
            </a:prstGeom>
            <a:noFill/>
            <a:ln w="4763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游ゴシック" panose="020B0400000000000000" pitchFamily="50" charset="-128"/>
                <a:cs typeface="Times New Roman" panose="02020603050405020304" pitchFamily="18" charset="0"/>
              </a:endParaRPr>
            </a:p>
          </p:txBody>
        </p:sp>
        <p:sp>
          <p:nvSpPr>
            <p:cNvPr id="1141" name="Line 58">
              <a:extLst>
                <a:ext uri="{FF2B5EF4-FFF2-40B4-BE49-F238E27FC236}">
                  <a16:creationId xmlns:a16="http://schemas.microsoft.com/office/drawing/2014/main" id="{149F3F1C-8362-69DE-E1DF-6ACEE7E7BFA5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3220" y="598"/>
              <a:ext cx="0" cy="32"/>
            </a:xfrm>
            <a:prstGeom prst="line">
              <a:avLst/>
            </a:prstGeom>
            <a:noFill/>
            <a:ln w="4763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游ゴシック" panose="020B0400000000000000" pitchFamily="50" charset="-128"/>
                <a:cs typeface="Times New Roman" panose="02020603050405020304" pitchFamily="18" charset="0"/>
              </a:endParaRPr>
            </a:p>
          </p:txBody>
        </p:sp>
        <p:sp>
          <p:nvSpPr>
            <p:cNvPr id="1142" name="Line 59">
              <a:extLst>
                <a:ext uri="{FF2B5EF4-FFF2-40B4-BE49-F238E27FC236}">
                  <a16:creationId xmlns:a16="http://schemas.microsoft.com/office/drawing/2014/main" id="{4E49818D-38AA-32C2-9EEC-4F7179363632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207" y="614"/>
              <a:ext cx="32" cy="0"/>
            </a:xfrm>
            <a:prstGeom prst="line">
              <a:avLst/>
            </a:prstGeom>
            <a:noFill/>
            <a:ln w="4763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游ゴシック" panose="020B0400000000000000" pitchFamily="50" charset="-128"/>
                <a:cs typeface="Times New Roman" panose="02020603050405020304" pitchFamily="18" charset="0"/>
              </a:endParaRPr>
            </a:p>
          </p:txBody>
        </p:sp>
        <p:sp>
          <p:nvSpPr>
            <p:cNvPr id="1143" name="Line 60">
              <a:extLst>
                <a:ext uri="{FF2B5EF4-FFF2-40B4-BE49-F238E27FC236}">
                  <a16:creationId xmlns:a16="http://schemas.microsoft.com/office/drawing/2014/main" id="{CF1B2D60-48C1-FF3D-8506-68C548B17B84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3223" y="598"/>
              <a:ext cx="0" cy="32"/>
            </a:xfrm>
            <a:prstGeom prst="line">
              <a:avLst/>
            </a:prstGeom>
            <a:noFill/>
            <a:ln w="4763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游ゴシック" panose="020B0400000000000000" pitchFamily="50" charset="-128"/>
                <a:cs typeface="Times New Roman" panose="02020603050405020304" pitchFamily="18" charset="0"/>
              </a:endParaRPr>
            </a:p>
          </p:txBody>
        </p:sp>
        <p:sp>
          <p:nvSpPr>
            <p:cNvPr id="1144" name="Line 61">
              <a:extLst>
                <a:ext uri="{FF2B5EF4-FFF2-40B4-BE49-F238E27FC236}">
                  <a16:creationId xmlns:a16="http://schemas.microsoft.com/office/drawing/2014/main" id="{81B8BAF7-E5AE-3E2E-0641-A305B0D807A2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223" y="614"/>
              <a:ext cx="32" cy="0"/>
            </a:xfrm>
            <a:prstGeom prst="line">
              <a:avLst/>
            </a:prstGeom>
            <a:noFill/>
            <a:ln w="4763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游ゴシック" panose="020B0400000000000000" pitchFamily="50" charset="-128"/>
                <a:cs typeface="Times New Roman" panose="02020603050405020304" pitchFamily="18" charset="0"/>
              </a:endParaRPr>
            </a:p>
          </p:txBody>
        </p:sp>
        <p:sp>
          <p:nvSpPr>
            <p:cNvPr id="1145" name="Line 62">
              <a:extLst>
                <a:ext uri="{FF2B5EF4-FFF2-40B4-BE49-F238E27FC236}">
                  <a16:creationId xmlns:a16="http://schemas.microsoft.com/office/drawing/2014/main" id="{8AB96840-8CB1-A678-1A19-4966C1344573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3239" y="598"/>
              <a:ext cx="0" cy="32"/>
            </a:xfrm>
            <a:prstGeom prst="line">
              <a:avLst/>
            </a:prstGeom>
            <a:noFill/>
            <a:ln w="4763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游ゴシック" panose="020B0400000000000000" pitchFamily="50" charset="-128"/>
                <a:cs typeface="Times New Roman" panose="02020603050405020304" pitchFamily="18" charset="0"/>
              </a:endParaRPr>
            </a:p>
          </p:txBody>
        </p:sp>
        <p:sp>
          <p:nvSpPr>
            <p:cNvPr id="1146" name="Line 63">
              <a:extLst>
                <a:ext uri="{FF2B5EF4-FFF2-40B4-BE49-F238E27FC236}">
                  <a16:creationId xmlns:a16="http://schemas.microsoft.com/office/drawing/2014/main" id="{44307790-A38C-63FA-A589-C353057FA1C1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252" y="614"/>
              <a:ext cx="32" cy="0"/>
            </a:xfrm>
            <a:prstGeom prst="line">
              <a:avLst/>
            </a:prstGeom>
            <a:noFill/>
            <a:ln w="4763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游ゴシック" panose="020B0400000000000000" pitchFamily="50" charset="-128"/>
                <a:cs typeface="Times New Roman" panose="02020603050405020304" pitchFamily="18" charset="0"/>
              </a:endParaRPr>
            </a:p>
          </p:txBody>
        </p:sp>
        <p:sp>
          <p:nvSpPr>
            <p:cNvPr id="1147" name="Line 64">
              <a:extLst>
                <a:ext uri="{FF2B5EF4-FFF2-40B4-BE49-F238E27FC236}">
                  <a16:creationId xmlns:a16="http://schemas.microsoft.com/office/drawing/2014/main" id="{DA630319-98D4-7082-4ED0-746968BB5292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3268" y="598"/>
              <a:ext cx="0" cy="32"/>
            </a:xfrm>
            <a:prstGeom prst="line">
              <a:avLst/>
            </a:prstGeom>
            <a:noFill/>
            <a:ln w="4763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游ゴシック" panose="020B0400000000000000" pitchFamily="50" charset="-128"/>
                <a:cs typeface="Times New Roman" panose="02020603050405020304" pitchFamily="18" charset="0"/>
              </a:endParaRPr>
            </a:p>
          </p:txBody>
        </p:sp>
        <p:sp>
          <p:nvSpPr>
            <p:cNvPr id="1148" name="Line 65">
              <a:extLst>
                <a:ext uri="{FF2B5EF4-FFF2-40B4-BE49-F238E27FC236}">
                  <a16:creationId xmlns:a16="http://schemas.microsoft.com/office/drawing/2014/main" id="{82B32193-7DC7-E54D-A79B-3FFF7CF6829F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252" y="614"/>
              <a:ext cx="35" cy="0"/>
            </a:xfrm>
            <a:prstGeom prst="line">
              <a:avLst/>
            </a:prstGeom>
            <a:noFill/>
            <a:ln w="4763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游ゴシック" panose="020B0400000000000000" pitchFamily="50" charset="-128"/>
                <a:cs typeface="Times New Roman" panose="02020603050405020304" pitchFamily="18" charset="0"/>
              </a:endParaRPr>
            </a:p>
          </p:txBody>
        </p:sp>
        <p:sp>
          <p:nvSpPr>
            <p:cNvPr id="1149" name="Line 66">
              <a:extLst>
                <a:ext uri="{FF2B5EF4-FFF2-40B4-BE49-F238E27FC236}">
                  <a16:creationId xmlns:a16="http://schemas.microsoft.com/office/drawing/2014/main" id="{F0EBA54C-24B9-7F0A-FBA7-16896CE6ED59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3268" y="598"/>
              <a:ext cx="0" cy="32"/>
            </a:xfrm>
            <a:prstGeom prst="line">
              <a:avLst/>
            </a:prstGeom>
            <a:noFill/>
            <a:ln w="4763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游ゴシック" panose="020B0400000000000000" pitchFamily="50" charset="-128"/>
                <a:cs typeface="Times New Roman" panose="02020603050405020304" pitchFamily="18" charset="0"/>
              </a:endParaRPr>
            </a:p>
          </p:txBody>
        </p:sp>
        <p:sp>
          <p:nvSpPr>
            <p:cNvPr id="1150" name="Line 67">
              <a:extLst>
                <a:ext uri="{FF2B5EF4-FFF2-40B4-BE49-F238E27FC236}">
                  <a16:creationId xmlns:a16="http://schemas.microsoft.com/office/drawing/2014/main" id="{6B2B6783-CB85-3A0E-292F-5048418092D6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268" y="614"/>
              <a:ext cx="32" cy="0"/>
            </a:xfrm>
            <a:prstGeom prst="line">
              <a:avLst/>
            </a:prstGeom>
            <a:noFill/>
            <a:ln w="4763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游ゴシック" panose="020B0400000000000000" pitchFamily="50" charset="-128"/>
                <a:cs typeface="Times New Roman" panose="02020603050405020304" pitchFamily="18" charset="0"/>
              </a:endParaRPr>
            </a:p>
          </p:txBody>
        </p:sp>
        <p:sp>
          <p:nvSpPr>
            <p:cNvPr id="1151" name="Line 68">
              <a:extLst>
                <a:ext uri="{FF2B5EF4-FFF2-40B4-BE49-F238E27FC236}">
                  <a16:creationId xmlns:a16="http://schemas.microsoft.com/office/drawing/2014/main" id="{1B1EFC3F-F682-7014-8264-A94BEFB44E9C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3284" y="598"/>
              <a:ext cx="0" cy="32"/>
            </a:xfrm>
            <a:prstGeom prst="line">
              <a:avLst/>
            </a:prstGeom>
            <a:noFill/>
            <a:ln w="4763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游ゴシック" panose="020B0400000000000000" pitchFamily="50" charset="-128"/>
                <a:cs typeface="Times New Roman" panose="02020603050405020304" pitchFamily="18" charset="0"/>
              </a:endParaRPr>
            </a:p>
          </p:txBody>
        </p:sp>
        <p:sp>
          <p:nvSpPr>
            <p:cNvPr id="1152" name="Line 69">
              <a:extLst>
                <a:ext uri="{FF2B5EF4-FFF2-40B4-BE49-F238E27FC236}">
                  <a16:creationId xmlns:a16="http://schemas.microsoft.com/office/drawing/2014/main" id="{6F96FA55-6DDE-4E7B-D038-0607A8EA7421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271" y="614"/>
              <a:ext cx="32" cy="0"/>
            </a:xfrm>
            <a:prstGeom prst="line">
              <a:avLst/>
            </a:prstGeom>
            <a:noFill/>
            <a:ln w="4763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游ゴシック" panose="020B0400000000000000" pitchFamily="50" charset="-128"/>
                <a:cs typeface="Times New Roman" panose="02020603050405020304" pitchFamily="18" charset="0"/>
              </a:endParaRPr>
            </a:p>
          </p:txBody>
        </p:sp>
        <p:sp>
          <p:nvSpPr>
            <p:cNvPr id="1153" name="Line 70">
              <a:extLst>
                <a:ext uri="{FF2B5EF4-FFF2-40B4-BE49-F238E27FC236}">
                  <a16:creationId xmlns:a16="http://schemas.microsoft.com/office/drawing/2014/main" id="{B40C85B7-E7D0-DC32-DA39-EA14E9B892B6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3287" y="598"/>
              <a:ext cx="0" cy="32"/>
            </a:xfrm>
            <a:prstGeom prst="line">
              <a:avLst/>
            </a:prstGeom>
            <a:noFill/>
            <a:ln w="4763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游ゴシック" panose="020B0400000000000000" pitchFamily="50" charset="-128"/>
                <a:cs typeface="Times New Roman" panose="02020603050405020304" pitchFamily="18" charset="0"/>
              </a:endParaRPr>
            </a:p>
          </p:txBody>
        </p:sp>
        <p:sp>
          <p:nvSpPr>
            <p:cNvPr id="1154" name="Line 71">
              <a:extLst>
                <a:ext uri="{FF2B5EF4-FFF2-40B4-BE49-F238E27FC236}">
                  <a16:creationId xmlns:a16="http://schemas.microsoft.com/office/drawing/2014/main" id="{D90E2E6F-C3E3-0955-A0A7-7213481F2A45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274" y="614"/>
              <a:ext cx="33" cy="0"/>
            </a:xfrm>
            <a:prstGeom prst="line">
              <a:avLst/>
            </a:prstGeom>
            <a:noFill/>
            <a:ln w="4763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游ゴシック" panose="020B0400000000000000" pitchFamily="50" charset="-128"/>
                <a:cs typeface="Times New Roman" panose="02020603050405020304" pitchFamily="18" charset="0"/>
              </a:endParaRPr>
            </a:p>
          </p:txBody>
        </p:sp>
        <p:sp>
          <p:nvSpPr>
            <p:cNvPr id="1155" name="Line 72">
              <a:extLst>
                <a:ext uri="{FF2B5EF4-FFF2-40B4-BE49-F238E27FC236}">
                  <a16:creationId xmlns:a16="http://schemas.microsoft.com/office/drawing/2014/main" id="{7023DC9A-6829-A050-8FC6-8421DC49FCDF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3290" y="598"/>
              <a:ext cx="0" cy="32"/>
            </a:xfrm>
            <a:prstGeom prst="line">
              <a:avLst/>
            </a:prstGeom>
            <a:noFill/>
            <a:ln w="4763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游ゴシック" panose="020B0400000000000000" pitchFamily="50" charset="-128"/>
                <a:cs typeface="Times New Roman" panose="02020603050405020304" pitchFamily="18" charset="0"/>
              </a:endParaRPr>
            </a:p>
          </p:txBody>
        </p:sp>
        <p:sp>
          <p:nvSpPr>
            <p:cNvPr id="1156" name="Line 73">
              <a:extLst>
                <a:ext uri="{FF2B5EF4-FFF2-40B4-BE49-F238E27FC236}">
                  <a16:creationId xmlns:a16="http://schemas.microsoft.com/office/drawing/2014/main" id="{A03E3115-C010-217E-64DE-DA465F1934D5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281" y="614"/>
              <a:ext cx="32" cy="0"/>
            </a:xfrm>
            <a:prstGeom prst="line">
              <a:avLst/>
            </a:prstGeom>
            <a:noFill/>
            <a:ln w="4763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游ゴシック" panose="020B0400000000000000" pitchFamily="50" charset="-128"/>
                <a:cs typeface="Times New Roman" panose="02020603050405020304" pitchFamily="18" charset="0"/>
              </a:endParaRPr>
            </a:p>
          </p:txBody>
        </p:sp>
        <p:sp>
          <p:nvSpPr>
            <p:cNvPr id="1157" name="Line 74">
              <a:extLst>
                <a:ext uri="{FF2B5EF4-FFF2-40B4-BE49-F238E27FC236}">
                  <a16:creationId xmlns:a16="http://schemas.microsoft.com/office/drawing/2014/main" id="{E4A4D269-5E93-C466-D38F-620D139C28B3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3297" y="598"/>
              <a:ext cx="0" cy="32"/>
            </a:xfrm>
            <a:prstGeom prst="line">
              <a:avLst/>
            </a:prstGeom>
            <a:noFill/>
            <a:ln w="4763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游ゴシック" panose="020B0400000000000000" pitchFamily="50" charset="-128"/>
                <a:cs typeface="Times New Roman" panose="02020603050405020304" pitchFamily="18" charset="0"/>
              </a:endParaRPr>
            </a:p>
          </p:txBody>
        </p:sp>
        <p:sp>
          <p:nvSpPr>
            <p:cNvPr id="1158" name="Line 75">
              <a:extLst>
                <a:ext uri="{FF2B5EF4-FFF2-40B4-BE49-F238E27FC236}">
                  <a16:creationId xmlns:a16="http://schemas.microsoft.com/office/drawing/2014/main" id="{7E7764D3-51F0-03EB-7C86-FB4EE03D505F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284" y="614"/>
              <a:ext cx="32" cy="0"/>
            </a:xfrm>
            <a:prstGeom prst="line">
              <a:avLst/>
            </a:prstGeom>
            <a:noFill/>
            <a:ln w="4763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游ゴシック" panose="020B0400000000000000" pitchFamily="50" charset="-128"/>
                <a:cs typeface="Times New Roman" panose="02020603050405020304" pitchFamily="18" charset="0"/>
              </a:endParaRPr>
            </a:p>
          </p:txBody>
        </p:sp>
        <p:sp>
          <p:nvSpPr>
            <p:cNvPr id="1159" name="Line 76">
              <a:extLst>
                <a:ext uri="{FF2B5EF4-FFF2-40B4-BE49-F238E27FC236}">
                  <a16:creationId xmlns:a16="http://schemas.microsoft.com/office/drawing/2014/main" id="{FCE9A06B-81D3-FDB3-D6DE-2E2090950F76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3300" y="598"/>
              <a:ext cx="0" cy="32"/>
            </a:xfrm>
            <a:prstGeom prst="line">
              <a:avLst/>
            </a:prstGeom>
            <a:noFill/>
            <a:ln w="4763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游ゴシック" panose="020B0400000000000000" pitchFamily="50" charset="-128"/>
                <a:cs typeface="Times New Roman" panose="02020603050405020304" pitchFamily="18" charset="0"/>
              </a:endParaRPr>
            </a:p>
          </p:txBody>
        </p:sp>
        <p:sp>
          <p:nvSpPr>
            <p:cNvPr id="1160" name="Line 77">
              <a:extLst>
                <a:ext uri="{FF2B5EF4-FFF2-40B4-BE49-F238E27FC236}">
                  <a16:creationId xmlns:a16="http://schemas.microsoft.com/office/drawing/2014/main" id="{6D43769F-CF0E-97B7-3A06-B21D8EEE4B2A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307" y="614"/>
              <a:ext cx="35" cy="0"/>
            </a:xfrm>
            <a:prstGeom prst="line">
              <a:avLst/>
            </a:prstGeom>
            <a:noFill/>
            <a:ln w="4763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游ゴシック" panose="020B0400000000000000" pitchFamily="50" charset="-128"/>
                <a:cs typeface="Times New Roman" panose="02020603050405020304" pitchFamily="18" charset="0"/>
              </a:endParaRPr>
            </a:p>
          </p:txBody>
        </p:sp>
        <p:sp>
          <p:nvSpPr>
            <p:cNvPr id="1161" name="Line 78">
              <a:extLst>
                <a:ext uri="{FF2B5EF4-FFF2-40B4-BE49-F238E27FC236}">
                  <a16:creationId xmlns:a16="http://schemas.microsoft.com/office/drawing/2014/main" id="{942CD245-6BC5-18D9-02A5-8D147AF906B7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3323" y="598"/>
              <a:ext cx="0" cy="32"/>
            </a:xfrm>
            <a:prstGeom prst="line">
              <a:avLst/>
            </a:prstGeom>
            <a:noFill/>
            <a:ln w="4763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游ゴシック" panose="020B0400000000000000" pitchFamily="50" charset="-128"/>
                <a:cs typeface="Times New Roman" panose="02020603050405020304" pitchFamily="18" charset="0"/>
              </a:endParaRPr>
            </a:p>
          </p:txBody>
        </p:sp>
        <p:sp>
          <p:nvSpPr>
            <p:cNvPr id="1162" name="Line 79">
              <a:extLst>
                <a:ext uri="{FF2B5EF4-FFF2-40B4-BE49-F238E27FC236}">
                  <a16:creationId xmlns:a16="http://schemas.microsoft.com/office/drawing/2014/main" id="{C339223A-DCAA-82DD-EF08-5FAAB785BEBF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313" y="614"/>
              <a:ext cx="32" cy="0"/>
            </a:xfrm>
            <a:prstGeom prst="line">
              <a:avLst/>
            </a:prstGeom>
            <a:noFill/>
            <a:ln w="4763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游ゴシック" panose="020B0400000000000000" pitchFamily="50" charset="-128"/>
                <a:cs typeface="Times New Roman" panose="02020603050405020304" pitchFamily="18" charset="0"/>
              </a:endParaRPr>
            </a:p>
          </p:txBody>
        </p:sp>
        <p:sp>
          <p:nvSpPr>
            <p:cNvPr id="1163" name="Line 80">
              <a:extLst>
                <a:ext uri="{FF2B5EF4-FFF2-40B4-BE49-F238E27FC236}">
                  <a16:creationId xmlns:a16="http://schemas.microsoft.com/office/drawing/2014/main" id="{6677C754-A8FD-991A-7A33-8C515C43C844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3329" y="598"/>
              <a:ext cx="0" cy="32"/>
            </a:xfrm>
            <a:prstGeom prst="line">
              <a:avLst/>
            </a:prstGeom>
            <a:noFill/>
            <a:ln w="4763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游ゴシック" panose="020B0400000000000000" pitchFamily="50" charset="-128"/>
                <a:cs typeface="Times New Roman" panose="02020603050405020304" pitchFamily="18" charset="0"/>
              </a:endParaRPr>
            </a:p>
          </p:txBody>
        </p:sp>
        <p:sp>
          <p:nvSpPr>
            <p:cNvPr id="1164" name="Line 81">
              <a:extLst>
                <a:ext uri="{FF2B5EF4-FFF2-40B4-BE49-F238E27FC236}">
                  <a16:creationId xmlns:a16="http://schemas.microsoft.com/office/drawing/2014/main" id="{722FFB52-6B53-C775-E347-E476B338734F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323" y="614"/>
              <a:ext cx="35" cy="0"/>
            </a:xfrm>
            <a:prstGeom prst="line">
              <a:avLst/>
            </a:prstGeom>
            <a:noFill/>
            <a:ln w="4763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游ゴシック" panose="020B0400000000000000" pitchFamily="50" charset="-128"/>
                <a:cs typeface="Times New Roman" panose="02020603050405020304" pitchFamily="18" charset="0"/>
              </a:endParaRPr>
            </a:p>
          </p:txBody>
        </p:sp>
        <p:sp>
          <p:nvSpPr>
            <p:cNvPr id="1165" name="Line 82">
              <a:extLst>
                <a:ext uri="{FF2B5EF4-FFF2-40B4-BE49-F238E27FC236}">
                  <a16:creationId xmlns:a16="http://schemas.microsoft.com/office/drawing/2014/main" id="{9D944700-9619-C42D-EAD2-A99930A78416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3339" y="598"/>
              <a:ext cx="0" cy="32"/>
            </a:xfrm>
            <a:prstGeom prst="line">
              <a:avLst/>
            </a:prstGeom>
            <a:noFill/>
            <a:ln w="4763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游ゴシック" panose="020B0400000000000000" pitchFamily="50" charset="-128"/>
                <a:cs typeface="Times New Roman" panose="02020603050405020304" pitchFamily="18" charset="0"/>
              </a:endParaRPr>
            </a:p>
          </p:txBody>
        </p:sp>
        <p:sp>
          <p:nvSpPr>
            <p:cNvPr id="1166" name="Line 83">
              <a:extLst>
                <a:ext uri="{FF2B5EF4-FFF2-40B4-BE49-F238E27FC236}">
                  <a16:creationId xmlns:a16="http://schemas.microsoft.com/office/drawing/2014/main" id="{F13F55F8-67F3-60AE-DAEA-1A86A8DB4D38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342" y="614"/>
              <a:ext cx="32" cy="0"/>
            </a:xfrm>
            <a:prstGeom prst="line">
              <a:avLst/>
            </a:prstGeom>
            <a:noFill/>
            <a:ln w="4763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游ゴシック" panose="020B0400000000000000" pitchFamily="50" charset="-128"/>
                <a:cs typeface="Times New Roman" panose="02020603050405020304" pitchFamily="18" charset="0"/>
              </a:endParaRPr>
            </a:p>
          </p:txBody>
        </p:sp>
        <p:sp>
          <p:nvSpPr>
            <p:cNvPr id="1167" name="Line 84">
              <a:extLst>
                <a:ext uri="{FF2B5EF4-FFF2-40B4-BE49-F238E27FC236}">
                  <a16:creationId xmlns:a16="http://schemas.microsoft.com/office/drawing/2014/main" id="{047A7EAD-B9FC-6EA5-D46B-350E2D69BEF5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3358" y="598"/>
              <a:ext cx="0" cy="32"/>
            </a:xfrm>
            <a:prstGeom prst="line">
              <a:avLst/>
            </a:prstGeom>
            <a:noFill/>
            <a:ln w="4763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游ゴシック" panose="020B0400000000000000" pitchFamily="50" charset="-128"/>
                <a:cs typeface="Times New Roman" panose="02020603050405020304" pitchFamily="18" charset="0"/>
              </a:endParaRPr>
            </a:p>
          </p:txBody>
        </p:sp>
        <p:sp>
          <p:nvSpPr>
            <p:cNvPr id="1168" name="Line 85">
              <a:extLst>
                <a:ext uri="{FF2B5EF4-FFF2-40B4-BE49-F238E27FC236}">
                  <a16:creationId xmlns:a16="http://schemas.microsoft.com/office/drawing/2014/main" id="{9C0F99B8-FA66-498B-F5D7-F0D8EF2F149E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605" y="614"/>
              <a:ext cx="36" cy="0"/>
            </a:xfrm>
            <a:prstGeom prst="line">
              <a:avLst/>
            </a:prstGeom>
            <a:noFill/>
            <a:ln w="4763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游ゴシック" panose="020B0400000000000000" pitchFamily="50" charset="-128"/>
                <a:cs typeface="Times New Roman" panose="02020603050405020304" pitchFamily="18" charset="0"/>
              </a:endParaRPr>
            </a:p>
          </p:txBody>
        </p:sp>
        <p:sp>
          <p:nvSpPr>
            <p:cNvPr id="1169" name="Line 86">
              <a:extLst>
                <a:ext uri="{FF2B5EF4-FFF2-40B4-BE49-F238E27FC236}">
                  <a16:creationId xmlns:a16="http://schemas.microsoft.com/office/drawing/2014/main" id="{0D4AB568-8CDF-16FE-6B87-DAF885FD1D23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3625" y="598"/>
              <a:ext cx="0" cy="32"/>
            </a:xfrm>
            <a:prstGeom prst="line">
              <a:avLst/>
            </a:prstGeom>
            <a:noFill/>
            <a:ln w="4763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游ゴシック" panose="020B0400000000000000" pitchFamily="50" charset="-128"/>
                <a:cs typeface="Times New Roman" panose="02020603050405020304" pitchFamily="18" charset="0"/>
              </a:endParaRPr>
            </a:p>
          </p:txBody>
        </p:sp>
        <p:sp>
          <p:nvSpPr>
            <p:cNvPr id="1170" name="Line 87">
              <a:extLst>
                <a:ext uri="{FF2B5EF4-FFF2-40B4-BE49-F238E27FC236}">
                  <a16:creationId xmlns:a16="http://schemas.microsoft.com/office/drawing/2014/main" id="{F961001C-5FA4-CB7C-885B-84613A3FA184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634" y="614"/>
              <a:ext cx="33" cy="0"/>
            </a:xfrm>
            <a:prstGeom prst="line">
              <a:avLst/>
            </a:prstGeom>
            <a:noFill/>
            <a:ln w="4763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游ゴシック" panose="020B0400000000000000" pitchFamily="50" charset="-128"/>
                <a:cs typeface="Times New Roman" panose="02020603050405020304" pitchFamily="18" charset="0"/>
              </a:endParaRPr>
            </a:p>
          </p:txBody>
        </p:sp>
        <p:sp>
          <p:nvSpPr>
            <p:cNvPr id="1171" name="Line 88">
              <a:extLst>
                <a:ext uri="{FF2B5EF4-FFF2-40B4-BE49-F238E27FC236}">
                  <a16:creationId xmlns:a16="http://schemas.microsoft.com/office/drawing/2014/main" id="{5712B7DD-41F0-7232-CEC5-388A8694D488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3650" y="598"/>
              <a:ext cx="0" cy="32"/>
            </a:xfrm>
            <a:prstGeom prst="line">
              <a:avLst/>
            </a:prstGeom>
            <a:noFill/>
            <a:ln w="4763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游ゴシック" panose="020B0400000000000000" pitchFamily="50" charset="-128"/>
                <a:cs typeface="Times New Roman" panose="02020603050405020304" pitchFamily="18" charset="0"/>
              </a:endParaRPr>
            </a:p>
          </p:txBody>
        </p:sp>
        <p:sp>
          <p:nvSpPr>
            <p:cNvPr id="1172" name="Freeform 89">
              <a:extLst>
                <a:ext uri="{FF2B5EF4-FFF2-40B4-BE49-F238E27FC236}">
                  <a16:creationId xmlns:a16="http://schemas.microsoft.com/office/drawing/2014/main" id="{A21AD985-DB2E-898C-CB84-760C8F124DF0}"/>
                </a:ext>
              </a:extLst>
            </p:cNvPr>
            <p:cNvSpPr>
              <a:spLocks/>
            </p:cNvSpPr>
            <p:nvPr/>
          </p:nvSpPr>
          <p:spPr bwMode="auto">
            <a:xfrm>
              <a:off x="2117" y="305"/>
              <a:ext cx="1337" cy="994"/>
            </a:xfrm>
            <a:custGeom>
              <a:avLst/>
              <a:gdLst>
                <a:gd name="T0" fmla="*/ 0 w 416"/>
                <a:gd name="T1" fmla="*/ 0 h 309"/>
                <a:gd name="T2" fmla="*/ 11 w 416"/>
                <a:gd name="T3" fmla="*/ 0 h 309"/>
                <a:gd name="T4" fmla="*/ 11 w 416"/>
                <a:gd name="T5" fmla="*/ 32 h 309"/>
                <a:gd name="T6" fmla="*/ 15 w 416"/>
                <a:gd name="T7" fmla="*/ 32 h 309"/>
                <a:gd name="T8" fmla="*/ 15 w 416"/>
                <a:gd name="T9" fmla="*/ 64 h 309"/>
                <a:gd name="T10" fmla="*/ 18 w 416"/>
                <a:gd name="T11" fmla="*/ 64 h 309"/>
                <a:gd name="T12" fmla="*/ 18 w 416"/>
                <a:gd name="T13" fmla="*/ 96 h 309"/>
                <a:gd name="T14" fmla="*/ 77 w 416"/>
                <a:gd name="T15" fmla="*/ 96 h 309"/>
                <a:gd name="T16" fmla="*/ 77 w 416"/>
                <a:gd name="T17" fmla="*/ 128 h 309"/>
                <a:gd name="T18" fmla="*/ 119 w 416"/>
                <a:gd name="T19" fmla="*/ 128 h 309"/>
                <a:gd name="T20" fmla="*/ 119 w 416"/>
                <a:gd name="T21" fmla="*/ 159 h 309"/>
                <a:gd name="T22" fmla="*/ 207 w 416"/>
                <a:gd name="T23" fmla="*/ 159 h 309"/>
                <a:gd name="T24" fmla="*/ 207 w 416"/>
                <a:gd name="T25" fmla="*/ 191 h 309"/>
                <a:gd name="T26" fmla="*/ 249 w 416"/>
                <a:gd name="T27" fmla="*/ 191 h 309"/>
                <a:gd name="T28" fmla="*/ 249 w 416"/>
                <a:gd name="T29" fmla="*/ 223 h 309"/>
                <a:gd name="T30" fmla="*/ 297 w 416"/>
                <a:gd name="T31" fmla="*/ 223 h 309"/>
                <a:gd name="T32" fmla="*/ 297 w 416"/>
                <a:gd name="T33" fmla="*/ 255 h 309"/>
                <a:gd name="T34" fmla="*/ 356 w 416"/>
                <a:gd name="T35" fmla="*/ 255 h 309"/>
                <a:gd name="T36" fmla="*/ 356 w 416"/>
                <a:gd name="T37" fmla="*/ 309 h 309"/>
                <a:gd name="T38" fmla="*/ 416 w 416"/>
                <a:gd name="T39" fmla="*/ 309 h 3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416" h="309">
                  <a:moveTo>
                    <a:pt x="0" y="0"/>
                  </a:moveTo>
                  <a:lnTo>
                    <a:pt x="11" y="0"/>
                  </a:lnTo>
                  <a:lnTo>
                    <a:pt x="11" y="32"/>
                  </a:lnTo>
                  <a:lnTo>
                    <a:pt x="15" y="32"/>
                  </a:lnTo>
                  <a:lnTo>
                    <a:pt x="15" y="64"/>
                  </a:lnTo>
                  <a:lnTo>
                    <a:pt x="18" y="64"/>
                  </a:lnTo>
                  <a:lnTo>
                    <a:pt x="18" y="96"/>
                  </a:lnTo>
                  <a:lnTo>
                    <a:pt x="77" y="96"/>
                  </a:lnTo>
                  <a:lnTo>
                    <a:pt x="77" y="128"/>
                  </a:lnTo>
                  <a:lnTo>
                    <a:pt x="119" y="128"/>
                  </a:lnTo>
                  <a:lnTo>
                    <a:pt x="119" y="159"/>
                  </a:lnTo>
                  <a:lnTo>
                    <a:pt x="207" y="159"/>
                  </a:lnTo>
                  <a:lnTo>
                    <a:pt x="207" y="191"/>
                  </a:lnTo>
                  <a:lnTo>
                    <a:pt x="249" y="191"/>
                  </a:lnTo>
                  <a:lnTo>
                    <a:pt x="249" y="223"/>
                  </a:lnTo>
                  <a:lnTo>
                    <a:pt x="297" y="223"/>
                  </a:lnTo>
                  <a:lnTo>
                    <a:pt x="297" y="255"/>
                  </a:lnTo>
                  <a:lnTo>
                    <a:pt x="356" y="255"/>
                  </a:lnTo>
                  <a:lnTo>
                    <a:pt x="356" y="309"/>
                  </a:lnTo>
                  <a:lnTo>
                    <a:pt x="416" y="309"/>
                  </a:lnTo>
                </a:path>
              </a:pathLst>
            </a:custGeom>
            <a:noFill/>
            <a:ln w="4763" cap="rnd">
              <a:solidFill>
                <a:srgbClr val="DF536B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游ゴシック" panose="020B0400000000000000" pitchFamily="50" charset="-128"/>
                <a:cs typeface="Times New Roman" panose="02020603050405020304" pitchFamily="18" charset="0"/>
              </a:endParaRPr>
            </a:p>
          </p:txBody>
        </p:sp>
        <p:sp>
          <p:nvSpPr>
            <p:cNvPr id="1173" name="Line 90">
              <a:extLst>
                <a:ext uri="{FF2B5EF4-FFF2-40B4-BE49-F238E27FC236}">
                  <a16:creationId xmlns:a16="http://schemas.microsoft.com/office/drawing/2014/main" id="{877D2FDC-25C1-822F-FC35-F4260E15B1F0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069" y="1125"/>
              <a:ext cx="32" cy="0"/>
            </a:xfrm>
            <a:prstGeom prst="line">
              <a:avLst/>
            </a:prstGeom>
            <a:noFill/>
            <a:ln w="4763" cap="rnd">
              <a:solidFill>
                <a:srgbClr val="DF536B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游ゴシック" panose="020B0400000000000000" pitchFamily="50" charset="-128"/>
                <a:cs typeface="Times New Roman" panose="02020603050405020304" pitchFamily="18" charset="0"/>
              </a:endParaRPr>
            </a:p>
          </p:txBody>
        </p:sp>
        <p:sp>
          <p:nvSpPr>
            <p:cNvPr id="1174" name="Line 91">
              <a:extLst>
                <a:ext uri="{FF2B5EF4-FFF2-40B4-BE49-F238E27FC236}">
                  <a16:creationId xmlns:a16="http://schemas.microsoft.com/office/drawing/2014/main" id="{B2D743B5-8BC1-2DC3-5D99-FD2EDF99BA46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3085" y="1109"/>
              <a:ext cx="0" cy="32"/>
            </a:xfrm>
            <a:prstGeom prst="line">
              <a:avLst/>
            </a:prstGeom>
            <a:noFill/>
            <a:ln w="4763" cap="rnd">
              <a:solidFill>
                <a:srgbClr val="DF536B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游ゴシック" panose="020B0400000000000000" pitchFamily="50" charset="-128"/>
                <a:cs typeface="Times New Roman" panose="02020603050405020304" pitchFamily="18" charset="0"/>
              </a:endParaRPr>
            </a:p>
          </p:txBody>
        </p:sp>
        <p:sp>
          <p:nvSpPr>
            <p:cNvPr id="1175" name="Line 92">
              <a:extLst>
                <a:ext uri="{FF2B5EF4-FFF2-40B4-BE49-F238E27FC236}">
                  <a16:creationId xmlns:a16="http://schemas.microsoft.com/office/drawing/2014/main" id="{CBFAE1D2-567F-CDE6-05B1-1D64D5D730C2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184" y="1125"/>
              <a:ext cx="33" cy="0"/>
            </a:xfrm>
            <a:prstGeom prst="line">
              <a:avLst/>
            </a:prstGeom>
            <a:noFill/>
            <a:ln w="4763" cap="rnd">
              <a:solidFill>
                <a:srgbClr val="DF536B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游ゴシック" panose="020B0400000000000000" pitchFamily="50" charset="-128"/>
                <a:cs typeface="Times New Roman" panose="02020603050405020304" pitchFamily="18" charset="0"/>
              </a:endParaRPr>
            </a:p>
          </p:txBody>
        </p:sp>
        <p:sp>
          <p:nvSpPr>
            <p:cNvPr id="1176" name="Line 93">
              <a:extLst>
                <a:ext uri="{FF2B5EF4-FFF2-40B4-BE49-F238E27FC236}">
                  <a16:creationId xmlns:a16="http://schemas.microsoft.com/office/drawing/2014/main" id="{A93EED5E-D305-4D4E-18FE-F459B7467629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3200" y="1109"/>
              <a:ext cx="0" cy="32"/>
            </a:xfrm>
            <a:prstGeom prst="line">
              <a:avLst/>
            </a:prstGeom>
            <a:noFill/>
            <a:ln w="4763" cap="rnd">
              <a:solidFill>
                <a:srgbClr val="DF536B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游ゴシック" panose="020B0400000000000000" pitchFamily="50" charset="-128"/>
                <a:cs typeface="Times New Roman" panose="02020603050405020304" pitchFamily="18" charset="0"/>
              </a:endParaRPr>
            </a:p>
          </p:txBody>
        </p:sp>
        <p:sp>
          <p:nvSpPr>
            <p:cNvPr id="1177" name="Line 94">
              <a:extLst>
                <a:ext uri="{FF2B5EF4-FFF2-40B4-BE49-F238E27FC236}">
                  <a16:creationId xmlns:a16="http://schemas.microsoft.com/office/drawing/2014/main" id="{17BA6FF0-CEE5-5B49-47C8-9FC99DF28628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323" y="1299"/>
              <a:ext cx="35" cy="0"/>
            </a:xfrm>
            <a:prstGeom prst="line">
              <a:avLst/>
            </a:prstGeom>
            <a:noFill/>
            <a:ln w="4763" cap="rnd">
              <a:solidFill>
                <a:srgbClr val="DF536B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游ゴシック" panose="020B0400000000000000" pitchFamily="50" charset="-128"/>
                <a:cs typeface="Times New Roman" panose="02020603050405020304" pitchFamily="18" charset="0"/>
              </a:endParaRPr>
            </a:p>
          </p:txBody>
        </p:sp>
        <p:sp>
          <p:nvSpPr>
            <p:cNvPr id="1178" name="Line 95">
              <a:extLst>
                <a:ext uri="{FF2B5EF4-FFF2-40B4-BE49-F238E27FC236}">
                  <a16:creationId xmlns:a16="http://schemas.microsoft.com/office/drawing/2014/main" id="{56E46F04-82F4-EF14-171A-619A6784C943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3339" y="1279"/>
              <a:ext cx="0" cy="36"/>
            </a:xfrm>
            <a:prstGeom prst="line">
              <a:avLst/>
            </a:prstGeom>
            <a:noFill/>
            <a:ln w="4763" cap="rnd">
              <a:solidFill>
                <a:srgbClr val="DF536B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游ゴシック" panose="020B0400000000000000" pitchFamily="50" charset="-128"/>
                <a:cs typeface="Times New Roman" panose="02020603050405020304" pitchFamily="18" charset="0"/>
              </a:endParaRPr>
            </a:p>
          </p:txBody>
        </p:sp>
        <p:sp>
          <p:nvSpPr>
            <p:cNvPr id="1179" name="Line 96">
              <a:extLst>
                <a:ext uri="{FF2B5EF4-FFF2-40B4-BE49-F238E27FC236}">
                  <a16:creationId xmlns:a16="http://schemas.microsoft.com/office/drawing/2014/main" id="{07BD71F4-408A-9D46-436F-25C2FCDE862F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438" y="1299"/>
              <a:ext cx="32" cy="0"/>
            </a:xfrm>
            <a:prstGeom prst="line">
              <a:avLst/>
            </a:prstGeom>
            <a:noFill/>
            <a:ln w="4763" cap="rnd">
              <a:solidFill>
                <a:srgbClr val="DF536B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游ゴシック" panose="020B0400000000000000" pitchFamily="50" charset="-128"/>
                <a:cs typeface="Times New Roman" panose="02020603050405020304" pitchFamily="18" charset="0"/>
              </a:endParaRPr>
            </a:p>
          </p:txBody>
        </p:sp>
        <p:sp>
          <p:nvSpPr>
            <p:cNvPr id="1180" name="Line 97">
              <a:extLst>
                <a:ext uri="{FF2B5EF4-FFF2-40B4-BE49-F238E27FC236}">
                  <a16:creationId xmlns:a16="http://schemas.microsoft.com/office/drawing/2014/main" id="{E407D2CA-3B26-400F-46AC-368D3DE3C222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3454" y="1279"/>
              <a:ext cx="0" cy="36"/>
            </a:xfrm>
            <a:prstGeom prst="line">
              <a:avLst/>
            </a:prstGeom>
            <a:noFill/>
            <a:ln w="4763" cap="rnd">
              <a:solidFill>
                <a:srgbClr val="DF536B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游ゴシック" panose="020B0400000000000000" pitchFamily="50" charset="-128"/>
                <a:cs typeface="Times New Roman" panose="02020603050405020304" pitchFamily="18" charset="0"/>
              </a:endParaRPr>
            </a:p>
          </p:txBody>
        </p:sp>
      </p:grpSp>
      <p:sp>
        <p:nvSpPr>
          <p:cNvPr id="1200" name="テキスト ボックス 1199">
            <a:extLst>
              <a:ext uri="{FF2B5EF4-FFF2-40B4-BE49-F238E27FC236}">
                <a16:creationId xmlns:a16="http://schemas.microsoft.com/office/drawing/2014/main" id="{9F5B3B4D-0413-7318-96EA-FABEA93B5D2E}"/>
              </a:ext>
            </a:extLst>
          </p:cNvPr>
          <p:cNvSpPr txBox="1"/>
          <p:nvPr/>
        </p:nvSpPr>
        <p:spPr>
          <a:xfrm rot="5400000" flipV="1">
            <a:off x="5348346" y="229991"/>
            <a:ext cx="492443" cy="4345879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ja-JP" sz="20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ea typeface="MS UI Gothic" panose="020B0600070205080204" pitchFamily="50" charset="-128"/>
                <a:cs typeface="+mn-cs"/>
              </a:rPr>
              <a:t>Probability of SDNS-free survival</a:t>
            </a:r>
            <a:endParaRPr kumimoji="1" lang="ja-JP" altLang="en-US" sz="2000" b="1" i="0" u="none" strike="noStrike" kern="120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ea typeface="游ゴシック" panose="020B0400000000000000" pitchFamily="50" charset="-128"/>
              <a:cs typeface="+mn-cs"/>
            </a:endParaRPr>
          </a:p>
        </p:txBody>
      </p:sp>
      <p:sp>
        <p:nvSpPr>
          <p:cNvPr id="1201" name="テキスト ボックス 1200">
            <a:extLst>
              <a:ext uri="{FF2B5EF4-FFF2-40B4-BE49-F238E27FC236}">
                <a16:creationId xmlns:a16="http://schemas.microsoft.com/office/drawing/2014/main" id="{24B738B7-451B-FCFD-2FAD-A5DF6AAFD1F8}"/>
              </a:ext>
            </a:extLst>
          </p:cNvPr>
          <p:cNvSpPr txBox="1"/>
          <p:nvPr/>
        </p:nvSpPr>
        <p:spPr>
          <a:xfrm>
            <a:off x="3974766" y="5057322"/>
            <a:ext cx="2465363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ja-JP" sz="1600" b="1" dirty="0">
                <a:solidFill>
                  <a:prstClr val="black"/>
                </a:solidFill>
                <a:ea typeface="游ゴシック" panose="020B0400000000000000" pitchFamily="50" charset="-128"/>
                <a:cs typeface="Times New Roman" panose="02020603050405020304" pitchFamily="18" charset="0"/>
              </a:rPr>
              <a:t>Time </a:t>
            </a:r>
            <a:r>
              <a:rPr kumimoji="0" lang="en-US" altLang="ja-JP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游ゴシック" panose="020B0400000000000000" pitchFamily="50" charset="-128"/>
                <a:cs typeface="Times New Roman" panose="02020603050405020304" pitchFamily="18" charset="0"/>
              </a:rPr>
              <a:t>after S-CS (months) </a:t>
            </a:r>
          </a:p>
        </p:txBody>
      </p:sp>
      <p:sp>
        <p:nvSpPr>
          <p:cNvPr id="1202" name="Rectangle 106">
            <a:extLst>
              <a:ext uri="{FF2B5EF4-FFF2-40B4-BE49-F238E27FC236}">
                <a16:creationId xmlns:a16="http://schemas.microsoft.com/office/drawing/2014/main" id="{FB01276B-E0ED-E2BB-DAC3-AA877DB1CC12}"/>
              </a:ext>
            </a:extLst>
          </p:cNvPr>
          <p:cNvSpPr>
            <a:spLocks noChangeArrowheads="1"/>
          </p:cNvSpPr>
          <p:nvPr/>
        </p:nvSpPr>
        <p:spPr bwMode="auto">
          <a:xfrm>
            <a:off x="4968710" y="2712169"/>
            <a:ext cx="2845907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ja-JP" sz="16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lt"/>
                <a:ea typeface="游ゴシック" panose="020B0400000000000000" pitchFamily="50" charset="-128"/>
                <a:cs typeface="Times New Roman" panose="02020603050405020304" pitchFamily="18" charset="0"/>
              </a:rPr>
              <a:t>Non-early relapse group</a:t>
            </a:r>
            <a:r>
              <a:rPr kumimoji="0" lang="en-US" altLang="ja-JP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MS UI Gothic" panose="020B0600070205080204" pitchFamily="50" charset="-128"/>
              </a:rPr>
              <a:t> </a:t>
            </a:r>
            <a:r>
              <a:rPr kumimoji="0" lang="en-US" altLang="ja-JP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MS UI Gothic" panose="020B0600070205080204" pitchFamily="50" charset="-128"/>
              </a:rPr>
              <a:t>(≥ 2.2 m)</a:t>
            </a:r>
            <a:endParaRPr kumimoji="0" lang="ja-JP" altLang="ja-JP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lt"/>
              <a:ea typeface="游ゴシック" panose="020B0400000000000000" pitchFamily="50" charset="-128"/>
              <a:cs typeface="Times New Roman" panose="02020603050405020304" pitchFamily="18" charset="0"/>
            </a:endParaRPr>
          </a:p>
        </p:txBody>
      </p:sp>
      <p:sp>
        <p:nvSpPr>
          <p:cNvPr id="1203" name="Rectangle 107">
            <a:extLst>
              <a:ext uri="{FF2B5EF4-FFF2-40B4-BE49-F238E27FC236}">
                <a16:creationId xmlns:a16="http://schemas.microsoft.com/office/drawing/2014/main" id="{4DC8DEAB-7775-5E33-B3BC-4AD6F0D75F96}"/>
              </a:ext>
            </a:extLst>
          </p:cNvPr>
          <p:cNvSpPr>
            <a:spLocks noChangeArrowheads="1"/>
          </p:cNvSpPr>
          <p:nvPr/>
        </p:nvSpPr>
        <p:spPr bwMode="auto">
          <a:xfrm>
            <a:off x="5455604" y="3738466"/>
            <a:ext cx="2421625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ja-JP" sz="16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lt"/>
                <a:ea typeface="游ゴシック" panose="020B0400000000000000" pitchFamily="50" charset="-128"/>
                <a:cs typeface="Times New Roman" panose="02020603050405020304" pitchFamily="18" charset="0"/>
              </a:rPr>
              <a:t>Early relapse group</a:t>
            </a:r>
            <a:r>
              <a:rPr kumimoji="0" lang="en-US" altLang="ja-JP" sz="16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lt"/>
                <a:ea typeface="MS UI Gothic" panose="020B0600070205080204" pitchFamily="50" charset="-128"/>
              </a:rPr>
              <a:t> </a:t>
            </a:r>
            <a:r>
              <a:rPr kumimoji="0" lang="en-US" altLang="ja-JP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MS UI Gothic" panose="020B0600070205080204" pitchFamily="50" charset="-128"/>
              </a:rPr>
              <a:t>(&lt; 2.2 m)</a:t>
            </a:r>
            <a:endParaRPr kumimoji="0" lang="ja-JP" altLang="ja-JP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lt"/>
              <a:ea typeface="游ゴシック" panose="020B0400000000000000" pitchFamily="50" charset="-128"/>
              <a:cs typeface="Times New Roman" panose="02020603050405020304" pitchFamily="18" charset="0"/>
            </a:endParaRPr>
          </a:p>
        </p:txBody>
      </p:sp>
      <p:sp>
        <p:nvSpPr>
          <p:cNvPr id="1204" name="テキスト ボックス 1203">
            <a:extLst>
              <a:ext uri="{FF2B5EF4-FFF2-40B4-BE49-F238E27FC236}">
                <a16:creationId xmlns:a16="http://schemas.microsoft.com/office/drawing/2014/main" id="{2BB33E47-32D6-7C18-B7C1-7568E9004B4D}"/>
              </a:ext>
            </a:extLst>
          </p:cNvPr>
          <p:cNvSpPr txBox="1"/>
          <p:nvPr/>
        </p:nvSpPr>
        <p:spPr>
          <a:xfrm>
            <a:off x="6270806" y="3361139"/>
            <a:ext cx="106471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1600" b="1" i="1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ea typeface="游ゴシック" panose="020B0400000000000000" pitchFamily="50" charset="-128"/>
                <a:cs typeface="Times New Roman" panose="02020603050405020304" pitchFamily="18" charset="0"/>
              </a:rPr>
              <a:t>P</a:t>
            </a:r>
            <a:r>
              <a:rPr kumimoji="1" lang="en-US" altLang="ja-JP" sz="16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ea typeface="游ゴシック" panose="020B0400000000000000" pitchFamily="50" charset="-128"/>
                <a:cs typeface="Times New Roman" panose="02020603050405020304" pitchFamily="18" charset="0"/>
              </a:rPr>
              <a:t> = 0.0012</a:t>
            </a:r>
            <a:endParaRPr kumimoji="1" lang="ja-JP" altLang="en-US" sz="16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ea typeface="游ゴシック" panose="020B0400000000000000" pitchFamily="50" charset="-128"/>
              <a:cs typeface="Times New Roman" panose="02020603050405020304" pitchFamily="18" charset="0"/>
            </a:endParaRPr>
          </a:p>
        </p:txBody>
      </p:sp>
      <p:cxnSp>
        <p:nvCxnSpPr>
          <p:cNvPr id="1207" name="直線コネクタ 1206">
            <a:extLst>
              <a:ext uri="{FF2B5EF4-FFF2-40B4-BE49-F238E27FC236}">
                <a16:creationId xmlns:a16="http://schemas.microsoft.com/office/drawing/2014/main" id="{8C62FB71-7839-E8F2-2DE7-BCFA350535A7}"/>
              </a:ext>
            </a:extLst>
          </p:cNvPr>
          <p:cNvCxnSpPr>
            <a:cxnSpLocks/>
            <a:stCxn id="6" idx="2"/>
            <a:endCxn id="1214" idx="0"/>
          </p:cNvCxnSpPr>
          <p:nvPr/>
        </p:nvCxnSpPr>
        <p:spPr>
          <a:xfrm flipH="1">
            <a:off x="824262" y="2502834"/>
            <a:ext cx="698494" cy="550531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208" name="直線コネクタ 1207">
            <a:extLst>
              <a:ext uri="{FF2B5EF4-FFF2-40B4-BE49-F238E27FC236}">
                <a16:creationId xmlns:a16="http://schemas.microsoft.com/office/drawing/2014/main" id="{344E53E7-C857-E8AD-24FE-71EADCDF9F1A}"/>
              </a:ext>
            </a:extLst>
          </p:cNvPr>
          <p:cNvCxnSpPr>
            <a:cxnSpLocks/>
            <a:stCxn id="6" idx="2"/>
            <a:endCxn id="1216" idx="0"/>
          </p:cNvCxnSpPr>
          <p:nvPr/>
        </p:nvCxnSpPr>
        <p:spPr>
          <a:xfrm>
            <a:off x="1522756" y="2502834"/>
            <a:ext cx="652166" cy="550531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214" name="テキスト ボックス 1213">
            <a:extLst>
              <a:ext uri="{FF2B5EF4-FFF2-40B4-BE49-F238E27FC236}">
                <a16:creationId xmlns:a16="http://schemas.microsoft.com/office/drawing/2014/main" id="{1AABB48B-6028-DD5C-654C-224AADE748EF}"/>
              </a:ext>
            </a:extLst>
          </p:cNvPr>
          <p:cNvSpPr txBox="1"/>
          <p:nvPr/>
        </p:nvSpPr>
        <p:spPr>
          <a:xfrm>
            <a:off x="193236" y="3053365"/>
            <a:ext cx="1262051" cy="707886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游ゴシック" panose="020B0400000000000000" pitchFamily="50" charset="-128"/>
                <a:cs typeface="+mn-cs"/>
              </a:rPr>
              <a:t>Response 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游ゴシック" panose="020B0400000000000000" pitchFamily="50" charset="-128"/>
                <a:cs typeface="+mn-cs"/>
              </a:rPr>
              <a:t>(n=31)</a:t>
            </a:r>
          </a:p>
        </p:txBody>
      </p:sp>
      <p:sp>
        <p:nvSpPr>
          <p:cNvPr id="1216" name="テキスト ボックス 1215">
            <a:extLst>
              <a:ext uri="{FF2B5EF4-FFF2-40B4-BE49-F238E27FC236}">
                <a16:creationId xmlns:a16="http://schemas.microsoft.com/office/drawing/2014/main" id="{D1931EB0-8C84-1622-6EFC-F22FC2E3E4DA}"/>
              </a:ext>
            </a:extLst>
          </p:cNvPr>
          <p:cNvSpPr txBox="1"/>
          <p:nvPr/>
        </p:nvSpPr>
        <p:spPr>
          <a:xfrm>
            <a:off x="1543896" y="3053365"/>
            <a:ext cx="1262051" cy="707886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游ゴシック" panose="020B0400000000000000" pitchFamily="50" charset="-128"/>
                <a:cs typeface="+mn-cs"/>
              </a:rPr>
              <a:t>Failure 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游ゴシック" panose="020B0400000000000000" pitchFamily="50" charset="-128"/>
                <a:cs typeface="+mn-cs"/>
              </a:rPr>
              <a:t>(n=17)</a:t>
            </a:r>
          </a:p>
        </p:txBody>
      </p:sp>
      <p:cxnSp>
        <p:nvCxnSpPr>
          <p:cNvPr id="1228" name="直線コネクタ 1227">
            <a:extLst>
              <a:ext uri="{FF2B5EF4-FFF2-40B4-BE49-F238E27FC236}">
                <a16:creationId xmlns:a16="http://schemas.microsoft.com/office/drawing/2014/main" id="{33C7A104-1B3A-811E-1B59-0E1E0D0844E9}"/>
              </a:ext>
            </a:extLst>
          </p:cNvPr>
          <p:cNvCxnSpPr>
            <a:cxnSpLocks/>
            <a:stCxn id="1216" idx="2"/>
            <a:endCxn id="1237" idx="0"/>
          </p:cNvCxnSpPr>
          <p:nvPr/>
        </p:nvCxnSpPr>
        <p:spPr>
          <a:xfrm flipH="1">
            <a:off x="1361069" y="3761251"/>
            <a:ext cx="813853" cy="70760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229" name="直線コネクタ 1228">
            <a:extLst>
              <a:ext uri="{FF2B5EF4-FFF2-40B4-BE49-F238E27FC236}">
                <a16:creationId xmlns:a16="http://schemas.microsoft.com/office/drawing/2014/main" id="{F22F0B4C-509B-76F7-811A-5E6278921482}"/>
              </a:ext>
            </a:extLst>
          </p:cNvPr>
          <p:cNvCxnSpPr>
            <a:cxnSpLocks/>
            <a:stCxn id="1216" idx="2"/>
            <a:endCxn id="1241" idx="0"/>
          </p:cNvCxnSpPr>
          <p:nvPr/>
        </p:nvCxnSpPr>
        <p:spPr>
          <a:xfrm>
            <a:off x="2174922" y="3761251"/>
            <a:ext cx="703956" cy="697333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237" name="テキスト ボックス 1236">
            <a:extLst>
              <a:ext uri="{FF2B5EF4-FFF2-40B4-BE49-F238E27FC236}">
                <a16:creationId xmlns:a16="http://schemas.microsoft.com/office/drawing/2014/main" id="{D32F8875-8861-99AB-6000-8593621B3FFA}"/>
              </a:ext>
            </a:extLst>
          </p:cNvPr>
          <p:cNvSpPr txBox="1"/>
          <p:nvPr/>
        </p:nvSpPr>
        <p:spPr>
          <a:xfrm>
            <a:off x="730043" y="4468851"/>
            <a:ext cx="1262051" cy="707886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游ゴシック" panose="020B0400000000000000" pitchFamily="50" charset="-128"/>
                <a:cs typeface="+mn-cs"/>
              </a:rPr>
              <a:t>Response 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游ゴシック" panose="020B0400000000000000" pitchFamily="50" charset="-128"/>
                <a:cs typeface="+mn-cs"/>
              </a:rPr>
              <a:t>(n=6)</a:t>
            </a:r>
          </a:p>
        </p:txBody>
      </p:sp>
      <p:sp>
        <p:nvSpPr>
          <p:cNvPr id="1240" name="テキスト ボックス 1239">
            <a:extLst>
              <a:ext uri="{FF2B5EF4-FFF2-40B4-BE49-F238E27FC236}">
                <a16:creationId xmlns:a16="http://schemas.microsoft.com/office/drawing/2014/main" id="{B67D3B29-50A3-D3B3-4EF9-8EF778CF79CC}"/>
              </a:ext>
            </a:extLst>
          </p:cNvPr>
          <p:cNvSpPr txBox="1"/>
          <p:nvPr/>
        </p:nvSpPr>
        <p:spPr>
          <a:xfrm>
            <a:off x="959734" y="3902084"/>
            <a:ext cx="2505751" cy="36933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游ゴシック" panose="020B0400000000000000" pitchFamily="50" charset="-128"/>
                <a:cs typeface="+mn-cs"/>
              </a:rPr>
              <a:t>Twice-daily cyclosporine</a:t>
            </a:r>
            <a:endParaRPr kumimoji="1" lang="ja-JP" altLang="en-US" sz="1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ea typeface="游ゴシック" panose="020B0400000000000000" pitchFamily="50" charset="-128"/>
              <a:cs typeface="+mn-cs"/>
            </a:endParaRPr>
          </a:p>
        </p:txBody>
      </p:sp>
      <p:sp>
        <p:nvSpPr>
          <p:cNvPr id="1241" name="テキスト ボックス 1240">
            <a:extLst>
              <a:ext uri="{FF2B5EF4-FFF2-40B4-BE49-F238E27FC236}">
                <a16:creationId xmlns:a16="http://schemas.microsoft.com/office/drawing/2014/main" id="{F665016B-44F5-4173-4C43-0312A09DE950}"/>
              </a:ext>
            </a:extLst>
          </p:cNvPr>
          <p:cNvSpPr txBox="1"/>
          <p:nvPr/>
        </p:nvSpPr>
        <p:spPr>
          <a:xfrm>
            <a:off x="2247852" y="4458584"/>
            <a:ext cx="1262051" cy="707886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游ゴシック" panose="020B0400000000000000" pitchFamily="50" charset="-128"/>
                <a:cs typeface="+mn-cs"/>
              </a:rPr>
              <a:t>Rituximab 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游ゴシック" panose="020B0400000000000000" pitchFamily="50" charset="-128"/>
                <a:cs typeface="+mn-cs"/>
              </a:rPr>
              <a:t>(n=11)</a:t>
            </a:r>
          </a:p>
        </p:txBody>
      </p:sp>
      <p:sp>
        <p:nvSpPr>
          <p:cNvPr id="1245" name="テキスト ボックス 1244">
            <a:extLst>
              <a:ext uri="{FF2B5EF4-FFF2-40B4-BE49-F238E27FC236}">
                <a16:creationId xmlns:a16="http://schemas.microsoft.com/office/drawing/2014/main" id="{DA8B425F-0378-B93E-9A71-66EC7A1A0ADA}"/>
              </a:ext>
            </a:extLst>
          </p:cNvPr>
          <p:cNvSpPr txBox="1"/>
          <p:nvPr/>
        </p:nvSpPr>
        <p:spPr>
          <a:xfrm>
            <a:off x="7924801" y="2253707"/>
            <a:ext cx="4169916" cy="2862322"/>
          </a:xfrm>
          <a:prstGeom prst="rect">
            <a:avLst/>
          </a:prstGeom>
          <a:solidFill>
            <a:schemeClr val="bg1"/>
          </a:solidFill>
          <a:ln w="38100">
            <a:solidFill>
              <a:srgbClr val="296DC0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2000" b="1" i="0" u="none" strike="noStrike" kern="1200" cap="none" spc="0" normalizeH="0" baseline="0" noProof="0" dirty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ea typeface="游ゴシック" panose="020B0400000000000000" pitchFamily="50" charset="-128"/>
                <a:cs typeface="+mn-cs"/>
              </a:rPr>
              <a:t>Long-term outcomes</a:t>
            </a:r>
          </a:p>
          <a:p>
            <a:pPr marL="285750" marR="0" lvl="0" indent="-285750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1" lang="en-US" altLang="ja-JP" sz="16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ea typeface="游ゴシック" panose="020B0400000000000000" pitchFamily="50" charset="-128"/>
                <a:cs typeface="+mn-cs"/>
              </a:rPr>
              <a:t>Age at last visit: 19.0 years</a:t>
            </a:r>
          </a:p>
          <a:p>
            <a:pPr marL="285750" marR="0" lvl="0" indent="-285750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altLang="ja-JP" sz="1600" b="1" dirty="0">
                <a:ea typeface="游ゴシック" panose="020B0400000000000000" pitchFamily="50" charset="-128"/>
              </a:rPr>
              <a:t>Duration after NS diagnosis: 11.0 years</a:t>
            </a:r>
          </a:p>
          <a:p>
            <a:pPr marL="285750" marR="0" lvl="0" indent="-285750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1" lang="en-US" altLang="ja-JP" sz="16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ea typeface="游ゴシック" panose="020B0400000000000000" pitchFamily="50" charset="-128"/>
                <a:cs typeface="+mn-cs"/>
              </a:rPr>
              <a:t>Duration after S-CS: 9.8 years</a:t>
            </a:r>
          </a:p>
          <a:p>
            <a:pPr marL="285750" marR="0" lvl="0" indent="-285750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1" lang="en-US" altLang="ja-JP" sz="16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ea typeface="游ゴシック" panose="020B0400000000000000" pitchFamily="50" charset="-128"/>
                <a:cs typeface="+mn-cs"/>
              </a:rPr>
              <a:t>Treatment-free remission</a:t>
            </a:r>
            <a:r>
              <a:rPr lang="en-US" altLang="ja-JP" sz="1600" b="1" dirty="0">
                <a:ea typeface="游ゴシック" panose="020B0400000000000000" pitchFamily="50" charset="-128"/>
              </a:rPr>
              <a:t> (&gt;</a:t>
            </a:r>
            <a:r>
              <a:rPr lang="ja-JP" altLang="en-US" sz="1600" b="1" dirty="0">
                <a:ea typeface="游ゴシック" panose="020B0400000000000000" pitchFamily="50" charset="-128"/>
              </a:rPr>
              <a:t> </a:t>
            </a:r>
            <a:r>
              <a:rPr lang="en-US" altLang="ja-JP" sz="1600" b="1" dirty="0">
                <a:ea typeface="游ゴシック" panose="020B0400000000000000" pitchFamily="50" charset="-128"/>
              </a:rPr>
              <a:t>2y)</a:t>
            </a:r>
            <a:r>
              <a:rPr kumimoji="1" lang="en-US" altLang="ja-JP" sz="16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ea typeface="游ゴシック" panose="020B0400000000000000" pitchFamily="50" charset="-128"/>
                <a:cs typeface="+mn-cs"/>
              </a:rPr>
              <a:t>: 13 (27.1%)</a:t>
            </a:r>
          </a:p>
          <a:p>
            <a:pPr marL="285750" marR="0" lvl="0" indent="-285750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1" lang="en-US" altLang="ja-JP" sz="16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ea typeface="游ゴシック" panose="020B0400000000000000" pitchFamily="50" charset="-128"/>
                <a:cs typeface="+mn-cs"/>
              </a:rPr>
              <a:t>Chronic kidney disease: 7 (14.6%)</a:t>
            </a:r>
            <a:endParaRPr lang="en-US" altLang="ja-JP" sz="1600" b="1" dirty="0">
              <a:ea typeface="游ゴシック" panose="020B0400000000000000" pitchFamily="50" charset="-128"/>
            </a:endParaRPr>
          </a:p>
          <a:p>
            <a:pPr marL="285750" marR="0" lvl="0" indent="-285750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1" lang="en-US" altLang="ja-JP" sz="16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ea typeface="游ゴシック" panose="020B0400000000000000" pitchFamily="50" charset="-128"/>
                <a:cs typeface="+mn-cs"/>
              </a:rPr>
              <a:t>Chronic kidney disease Stage </a:t>
            </a:r>
            <a:r>
              <a:rPr kumimoji="0" lang="en-US" altLang="ja-JP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MS UI Gothic" panose="020B0600070205080204" pitchFamily="50" charset="-128"/>
              </a:rPr>
              <a:t>≥</a:t>
            </a:r>
            <a:r>
              <a:rPr kumimoji="1" lang="en-US" altLang="ja-JP" sz="16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ea typeface="游ゴシック" panose="020B0400000000000000" pitchFamily="50" charset="-128"/>
                <a:cs typeface="+mn-cs"/>
              </a:rPr>
              <a:t>3: 0 (0%)</a:t>
            </a:r>
          </a:p>
          <a:p>
            <a:pPr marL="285750" marR="0" lvl="0" indent="-285750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altLang="ja-JP" sz="1600" b="1" dirty="0">
                <a:ea typeface="游ゴシック" panose="020B0400000000000000" pitchFamily="50" charset="-128"/>
              </a:rPr>
              <a:t>Hypertension: 2 (4.2%)</a:t>
            </a:r>
          </a:p>
          <a:p>
            <a:pPr marL="285750" marR="0" lvl="0" indent="-285750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1" lang="en-US" altLang="ja-JP" sz="16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ea typeface="游ゴシック" panose="020B0400000000000000" pitchFamily="50" charset="-128"/>
                <a:cs typeface="+mn-cs"/>
              </a:rPr>
              <a:t>Short stature: 2 (4.2%)</a:t>
            </a:r>
          </a:p>
          <a:p>
            <a:pPr marL="285750" marR="0" lvl="0" indent="-285750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altLang="ja-JP" sz="1600" b="1" dirty="0">
                <a:ea typeface="游ゴシック" panose="020B0400000000000000" pitchFamily="50" charset="-128"/>
              </a:rPr>
              <a:t>Obesity: 3 (6.2%)</a:t>
            </a:r>
          </a:p>
          <a:p>
            <a:pPr marL="285750" marR="0" lvl="0" indent="-285750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1" lang="en-US" altLang="ja-JP" sz="16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ea typeface="游ゴシック" panose="020B0400000000000000" pitchFamily="50" charset="-128"/>
                <a:cs typeface="+mn-cs"/>
              </a:rPr>
              <a:t>Cataract: 2 (4.2%)</a:t>
            </a:r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BEF635B5-19E7-2F8F-36A8-FA1FCC24DA21}"/>
              </a:ext>
            </a:extLst>
          </p:cNvPr>
          <p:cNvSpPr txBox="1"/>
          <p:nvPr/>
        </p:nvSpPr>
        <p:spPr>
          <a:xfrm>
            <a:off x="630353" y="2628806"/>
            <a:ext cx="2510880" cy="36933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ja-JP" b="1" dirty="0">
                <a:solidFill>
                  <a:prstClr val="black"/>
                </a:solidFill>
                <a:ea typeface="游ゴシック" panose="020B0400000000000000" pitchFamily="50" charset="-128"/>
              </a:rPr>
              <a:t>S</a:t>
            </a:r>
            <a:r>
              <a:rPr kumimoji="1" lang="en-US" altLang="ja-JP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游ゴシック" panose="020B0400000000000000" pitchFamily="50" charset="-128"/>
                <a:cs typeface="+mn-cs"/>
              </a:rPr>
              <a:t>ingle-daily cyclosporine</a:t>
            </a:r>
            <a:endParaRPr kumimoji="1" lang="ja-JP" altLang="en-US" sz="1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ea typeface="游ゴシック" panose="020B0400000000000000" pitchFamily="50" charset="-128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844535493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テーマ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游ゴシック Light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36</TotalTime>
  <Words>241</Words>
  <Application>Microsoft Office PowerPoint</Application>
  <PresentationFormat>ワイド画面</PresentationFormat>
  <Paragraphs>48</Paragraphs>
  <Slides>1</Slides>
  <Notes>1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7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9" baseType="lpstr">
      <vt:lpstr>MS UI Gothic</vt:lpstr>
      <vt:lpstr>ＭＳ ゴシック</vt:lpstr>
      <vt:lpstr>游ゴシック</vt:lpstr>
      <vt:lpstr>Arial</vt:lpstr>
      <vt:lpstr>Calibri</vt:lpstr>
      <vt:lpstr>Calibri Light</vt:lpstr>
      <vt:lpstr>Times New Roman</vt:lpstr>
      <vt:lpstr>1_Office テーマ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康子 漆原</dc:creator>
  <cp:lastModifiedBy>周一郎 藤永</cp:lastModifiedBy>
  <cp:revision>16</cp:revision>
  <dcterms:created xsi:type="dcterms:W3CDTF">2025-01-22T20:52:25Z</dcterms:created>
  <dcterms:modified xsi:type="dcterms:W3CDTF">2025-01-29T00:35:00Z</dcterms:modified>
</cp:coreProperties>
</file>