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144000" type="screen4x3"/>
  <p:notesSz cx="6802438" cy="99345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516" y="-19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5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42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47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543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21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10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10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96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48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6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0A581-8E42-4E56-8DBF-42E0523FE41B}" type="datetimeFigureOut">
              <a:rPr kumimoji="1" lang="ja-JP" altLang="en-US" smtClean="0"/>
              <a:t>2021/6/8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6A31C-D206-4D3B-962E-8F202D634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55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903041"/>
              </p:ext>
            </p:extLst>
          </p:nvPr>
        </p:nvGraphicFramePr>
        <p:xfrm>
          <a:off x="25401" y="391468"/>
          <a:ext cx="6805473" cy="84087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63009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Species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Specimen</a:t>
                      </a:r>
                    </a:p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 collected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Collection site 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GenBank Accession</a:t>
                      </a:r>
                    </a:p>
                    <a:p>
                      <a:pPr algn="ctr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Prefecture / Province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 coordinates</a:t>
                      </a: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Habitat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7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7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Latitude</a:t>
                      </a:r>
                    </a:p>
                    <a:p>
                      <a:pPr algn="ctr" fontAlgn="ctr"/>
                      <a:r>
                        <a:rPr lang="en-US" sz="700" b="1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(N)</a:t>
                      </a: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7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Longitude</a:t>
                      </a:r>
                    </a:p>
                    <a:p>
                      <a:pPr algn="ctr" fontAlgn="ctr"/>
                      <a:r>
                        <a:rPr kumimoji="1" lang="en-US" altLang="ja-JP" sz="7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(E)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Larva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018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An. </a:t>
                      </a:r>
                      <a:r>
                        <a:rPr lang="en-US" sz="700" i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algn="l" rtl="0" fontAlgn="ctr"/>
                      <a:r>
                        <a:rPr lang="en-US" sz="700" i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nthropophagus</a:t>
                      </a:r>
                      <a:endParaRPr lang="en-US" sz="700" b="0" i="1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SMMU-FK1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Faku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AY803792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[33]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90">
                <a:tc rowSpan="11">
                  <a:txBody>
                    <a:bodyPr/>
                    <a:lstStyle/>
                    <a:p>
                      <a:pPr algn="l" rtl="0" fontAlgn="ctr"/>
                      <a:r>
                        <a:rPr lang="en-US" sz="700" b="0" i="1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b="0" i="1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belenrae</a:t>
                      </a:r>
                      <a:r>
                        <a:rPr lang="en-US" sz="700" b="0" i="1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Akan44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Tsurui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43.1129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144.3286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grassland to coniferous forest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LC634739 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Kushiro10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LC634740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Kushiro201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Lakeside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LC634741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Kushiro313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Lakeside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LC634742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Kushiro418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LC634743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Kawakami60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Shibecha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43.1531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144.5072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Swamp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LC634744 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Akan712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Tsurui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43.1129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144.3286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 stagnant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LC634745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Kushiro503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43.0756</a:t>
                      </a:r>
                      <a:endParaRPr lang="en-US" altLang="ja-JP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144.2778</a:t>
                      </a:r>
                      <a:endParaRPr lang="en-US" altLang="ja-JP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LC634746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Nakagawa807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Toyokoro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42.8206</a:t>
                      </a:r>
                      <a:endParaRPr lang="en-US" altLang="ja-JP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143.5394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LC634747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1" u="none" strike="noStrike" dirty="0"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Nakagawa26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Toyokoro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42.8183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143.5417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Swamp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LC634748 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rtl="0" fontAlgn="ctr"/>
                      <a:r>
                        <a:rPr lang="en-US" sz="800" b="0" i="1" u="none" strike="noStrike" dirty="0"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 3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AY375466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[34]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009">
                <a:tc rowSpan="10">
                  <a:txBody>
                    <a:bodyPr/>
                    <a:lstStyle/>
                    <a:p>
                      <a:pPr algn="l" rtl="0" fontAlgn="ctr"/>
                      <a:r>
                        <a:rPr lang="en-US" sz="700" b="0" i="1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b="0" i="1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engarensis</a:t>
                      </a:r>
                      <a:endParaRPr lang="en-US" sz="700" b="0" i="1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Abashiri02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Ozora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43.8748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144.1291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AB159604 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rtl="0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Abashiri18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Ozora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43.8647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144.1082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LC634749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Yubari25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Kuriyama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42.9921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141.8794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LC634750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Yufutsu20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Mukawa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42.5993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141.9595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LC634751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Kameda40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Nanae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41.9792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140.6951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LC634752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Daisen55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Akita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Daisen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39.5000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140.4250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LC634753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Yufutsu115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Mukawa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42.5894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141.9444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Cowshed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LC634754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L1532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Naganuma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43.0685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141.7303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Paddy field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LC634755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A14-22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Atsuma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42.7000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141.8334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Shrub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LC634756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1" u="none" strike="noStrike" dirty="0"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L1468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Japan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Hokkaido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 err="1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Tomakomai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42.6401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141.7883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Swamp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LC634757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300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kleini</a:t>
                      </a:r>
                      <a:endParaRPr lang="en-US" sz="700" b="0" i="1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DQ177501 </a:t>
                      </a:r>
                      <a:r>
                        <a:rPr lang="en-US" sz="700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700" b="0" i="0" u="none" strike="noStrike" baseline="30000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3009">
                <a:tc rowSpan="11">
                  <a:txBody>
                    <a:bodyPr/>
                    <a:lstStyle/>
                    <a:p>
                      <a:pPr algn="l" rtl="0" fontAlgn="ctr"/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lesteri</a:t>
                      </a:r>
                      <a:endParaRPr lang="en-US" sz="700" b="0" i="1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Abashiri01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  <a:endParaRPr lang="en-US" altLang="ja-JP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Ozora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43.8748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144.1291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AB159606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rtl="0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Abashiri17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Ozora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43.8748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144.1291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LC634758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Abashiri42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Ozora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43.8647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144.1082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LC634759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Hakodate31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Hakodate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41.7706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140.8619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LC634760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Kamiiso35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Shiriuchi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41.6243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140.4280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LC634761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Kameda38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Nanae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41.9792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140.6951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LC634762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Kushiro317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43.0668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144.2976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LC634763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Kushiro501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43.0756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144.2778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LC634764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A2651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altLang="ja-JP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Atsuma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42.6407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141.7871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Pond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LC634765 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specimen 1</a:t>
                      </a:r>
                      <a:r>
                        <a:rPr lang="ja-JP" altLang="en-US" sz="7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(type B)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AJ620899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[25]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specimen 2 (type C)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AJ620900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[25]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6300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pullus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AY186792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[22]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63009">
                <a:tc rowSpan="6">
                  <a:txBody>
                    <a:bodyPr/>
                    <a:lstStyle/>
                    <a:p>
                      <a:pPr algn="l" rtl="0" fontAlgn="ctr"/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An. sinensis</a:t>
                      </a: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Yokohama08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Kanagawa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Yokohama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35.5551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139.4882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Resident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AB159603</a:t>
                      </a:r>
                      <a:r>
                        <a:rPr lang="en-US" sz="700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Misawa391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Aomori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Misawa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40.8379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141.3721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Lakeside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LC634766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GLVN59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Vietnam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 Lai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 Se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13.6558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108.0779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LC634767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Echizen379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Fukui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Echizen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35.8903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136.1961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LC634768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Kaifu353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Tokushima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Kaiyo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34.0072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134.6373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LC634769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 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AY375464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[34]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63009">
                <a:tc rowSpan="5">
                  <a:txBody>
                    <a:bodyPr/>
                    <a:lstStyle/>
                    <a:p>
                      <a:pPr algn="l" rtl="0" fontAlgn="ctr"/>
                      <a:r>
                        <a:rPr lang="en-US" sz="7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An. </a:t>
                      </a:r>
                      <a:r>
                        <a:rPr lang="en-US" sz="7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sineroides</a:t>
                      </a:r>
                      <a:endParaRPr lang="en-US" sz="700" b="0" i="1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Fukagawa13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Fukagawa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43.7499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142.0756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AB159605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62546">
                <a:tc vMerge="1">
                  <a:txBody>
                    <a:bodyPr/>
                    <a:lstStyle/>
                    <a:p>
                      <a:pPr algn="l" rtl="0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Toyama80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Toyama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Toyama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36.6029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137.2682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LC634770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Kushiro343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Hokkaido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Onbetsu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42.9644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143.8848</a:t>
                      </a:r>
                      <a:endParaRPr lang="en-US" altLang="ja-JP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River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LC634771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Hida386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Gifu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Hida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36.3947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137.3745</a:t>
                      </a:r>
                      <a:endParaRPr lang="en-US" altLang="ja-JP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Cowshed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LC634772</a:t>
                      </a:r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63009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800" b="0" i="1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SINEK02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Korea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GU384724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[35]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563" marR="2563" marT="2563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05FF6E-5876-4EE4-B0FD-57A7147B57B2}"/>
              </a:ext>
            </a:extLst>
          </p:cNvPr>
          <p:cNvSpPr txBox="1"/>
          <p:nvPr/>
        </p:nvSpPr>
        <p:spPr>
          <a:xfrm>
            <a:off x="120926" y="8823143"/>
            <a:ext cx="3498574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 ITS2 sequence has been directly submitted to the GenBank database.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A9B7944-2E2F-4BCD-B403-7B2D383F983B}"/>
              </a:ext>
            </a:extLst>
          </p:cNvPr>
          <p:cNvSpPr/>
          <p:nvPr/>
        </p:nvSpPr>
        <p:spPr>
          <a:xfrm>
            <a:off x="318537" y="88811"/>
            <a:ext cx="6310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Details of the mosquito specimens used for phylogenetic analysis in this study</a:t>
            </a:r>
            <a:endParaRPr lang="ja-JP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261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</TotalTime>
  <Words>544</Words>
  <Application>Microsoft Office PowerPoint</Application>
  <PresentationFormat>画面に合わせる (4:3)</PresentationFormat>
  <Paragraphs>441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sawabe</dc:creator>
  <cp:lastModifiedBy>sawabe@nih.go.jp</cp:lastModifiedBy>
  <cp:revision>49</cp:revision>
  <cp:lastPrinted>2021-03-10T08:04:47Z</cp:lastPrinted>
  <dcterms:created xsi:type="dcterms:W3CDTF">2021-01-08T02:39:05Z</dcterms:created>
  <dcterms:modified xsi:type="dcterms:W3CDTF">2021-06-08T02:10:21Z</dcterms:modified>
</cp:coreProperties>
</file>