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315" r:id="rId2"/>
  </p:sldIdLst>
  <p:sldSz cx="9144000" cy="6858000" type="screen4x3"/>
  <p:notesSz cx="6802438" cy="9934575"/>
  <p:defaultTextStyle>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FFCC"/>
    <a:srgbClr val="FF99CC"/>
    <a:srgbClr val="D2D2F4"/>
    <a:srgbClr val="CCFFFF"/>
    <a:srgbClr val="7F7F7F"/>
    <a:srgbClr val="D9D9D9"/>
    <a:srgbClr val="FFFFF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4" autoAdjust="0"/>
    <p:restoredTop sz="90929"/>
  </p:normalViewPr>
  <p:slideViewPr>
    <p:cSldViewPr>
      <p:cViewPr varScale="1">
        <p:scale>
          <a:sx n="86" d="100"/>
          <a:sy n="86" d="100"/>
        </p:scale>
        <p:origin x="55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2" y="1"/>
            <a:ext cx="2948311" cy="497129"/>
          </a:xfrm>
          <a:prstGeom prst="rect">
            <a:avLst/>
          </a:prstGeom>
          <a:noFill/>
          <a:ln w="9525">
            <a:noFill/>
            <a:miter lim="800000"/>
            <a:headEnd/>
            <a:tailEnd/>
          </a:ln>
          <a:effectLst/>
        </p:spPr>
        <p:txBody>
          <a:bodyPr vert="horz" wrap="square" lIns="91057" tIns="45528" rIns="91057" bIns="45528" numCol="1" anchor="t" anchorCtr="0" compatLnSpc="1">
            <a:prstTxWarp prst="textNoShape">
              <a:avLst/>
            </a:prstTxWarp>
          </a:bodyPr>
          <a:lstStyle>
            <a:lvl1pPr eaLnBrk="1" hangingPunct="1">
              <a:defRPr sz="1200"/>
            </a:lvl1pPr>
          </a:lstStyle>
          <a:p>
            <a:pPr>
              <a:defRPr/>
            </a:pPr>
            <a:endParaRPr lang="en-US" altLang="ja-JP"/>
          </a:p>
        </p:txBody>
      </p:sp>
      <p:sp>
        <p:nvSpPr>
          <p:cNvPr id="19459" name="Rectangle 3"/>
          <p:cNvSpPr>
            <a:spLocks noGrp="1" noChangeArrowheads="1"/>
          </p:cNvSpPr>
          <p:nvPr>
            <p:ph type="dt" sz="quarter" idx="1"/>
          </p:nvPr>
        </p:nvSpPr>
        <p:spPr bwMode="auto">
          <a:xfrm>
            <a:off x="3854128" y="1"/>
            <a:ext cx="2948311" cy="497129"/>
          </a:xfrm>
          <a:prstGeom prst="rect">
            <a:avLst/>
          </a:prstGeom>
          <a:noFill/>
          <a:ln w="9525">
            <a:noFill/>
            <a:miter lim="800000"/>
            <a:headEnd/>
            <a:tailEnd/>
          </a:ln>
          <a:effectLst/>
        </p:spPr>
        <p:txBody>
          <a:bodyPr vert="horz" wrap="square" lIns="91057" tIns="45528" rIns="91057" bIns="45528" numCol="1" anchor="t" anchorCtr="0" compatLnSpc="1">
            <a:prstTxWarp prst="textNoShape">
              <a:avLst/>
            </a:prstTxWarp>
          </a:bodyPr>
          <a:lstStyle>
            <a:lvl1pPr algn="r" eaLnBrk="1" hangingPunct="1">
              <a:defRPr sz="1200"/>
            </a:lvl1pPr>
          </a:lstStyle>
          <a:p>
            <a:pPr>
              <a:defRPr/>
            </a:pPr>
            <a:endParaRPr lang="en-US" altLang="ja-JP"/>
          </a:p>
        </p:txBody>
      </p:sp>
      <p:sp>
        <p:nvSpPr>
          <p:cNvPr id="19460" name="Rectangle 4"/>
          <p:cNvSpPr>
            <a:spLocks noGrp="1" noChangeArrowheads="1"/>
          </p:cNvSpPr>
          <p:nvPr>
            <p:ph type="ftr" sz="quarter" idx="2"/>
          </p:nvPr>
        </p:nvSpPr>
        <p:spPr bwMode="auto">
          <a:xfrm>
            <a:off x="2" y="9437448"/>
            <a:ext cx="2948311" cy="497129"/>
          </a:xfrm>
          <a:prstGeom prst="rect">
            <a:avLst/>
          </a:prstGeom>
          <a:noFill/>
          <a:ln w="9525">
            <a:noFill/>
            <a:miter lim="800000"/>
            <a:headEnd/>
            <a:tailEnd/>
          </a:ln>
          <a:effectLst/>
        </p:spPr>
        <p:txBody>
          <a:bodyPr vert="horz" wrap="square" lIns="91057" tIns="45528" rIns="91057" bIns="45528" numCol="1" anchor="b" anchorCtr="0" compatLnSpc="1">
            <a:prstTxWarp prst="textNoShape">
              <a:avLst/>
            </a:prstTxWarp>
          </a:bodyPr>
          <a:lstStyle>
            <a:lvl1pPr eaLnBrk="1" hangingPunct="1">
              <a:defRPr sz="1200"/>
            </a:lvl1pPr>
          </a:lstStyle>
          <a:p>
            <a:pPr>
              <a:defRPr/>
            </a:pPr>
            <a:endParaRPr lang="en-US" altLang="ja-JP"/>
          </a:p>
        </p:txBody>
      </p:sp>
      <p:sp>
        <p:nvSpPr>
          <p:cNvPr id="19461" name="Rectangle 5"/>
          <p:cNvSpPr>
            <a:spLocks noGrp="1" noChangeArrowheads="1"/>
          </p:cNvSpPr>
          <p:nvPr>
            <p:ph type="sldNum" sz="quarter" idx="3"/>
          </p:nvPr>
        </p:nvSpPr>
        <p:spPr bwMode="auto">
          <a:xfrm>
            <a:off x="3854128" y="9437448"/>
            <a:ext cx="2948311" cy="497129"/>
          </a:xfrm>
          <a:prstGeom prst="rect">
            <a:avLst/>
          </a:prstGeom>
          <a:noFill/>
          <a:ln w="9525">
            <a:noFill/>
            <a:miter lim="800000"/>
            <a:headEnd/>
            <a:tailEnd/>
          </a:ln>
          <a:effectLst/>
        </p:spPr>
        <p:txBody>
          <a:bodyPr vert="horz" wrap="square" lIns="91057" tIns="45528" rIns="91057" bIns="45528" numCol="1" anchor="b" anchorCtr="0" compatLnSpc="1">
            <a:prstTxWarp prst="textNoShape">
              <a:avLst/>
            </a:prstTxWarp>
          </a:bodyPr>
          <a:lstStyle>
            <a:lvl1pPr algn="r" eaLnBrk="1" hangingPunct="1">
              <a:defRPr sz="1200"/>
            </a:lvl1pPr>
          </a:lstStyle>
          <a:p>
            <a:pPr>
              <a:defRPr/>
            </a:pPr>
            <a:fld id="{0F336A8F-5EF9-4BDE-A719-3C24AFE9DA75}" type="slidenum">
              <a:rPr lang="en-US" altLang="ja-JP"/>
              <a:pPr>
                <a:defRPr/>
              </a:pPr>
              <a:t>‹#›</a:t>
            </a:fld>
            <a:endParaRPr lang="en-US" altLang="ja-JP"/>
          </a:p>
        </p:txBody>
      </p:sp>
    </p:spTree>
    <p:extLst>
      <p:ext uri="{BB962C8B-B14F-4D97-AF65-F5344CB8AC3E}">
        <p14:creationId xmlns:p14="http://schemas.microsoft.com/office/powerpoint/2010/main" val="3451411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1"/>
            <a:ext cx="2948311" cy="497129"/>
          </a:xfrm>
          <a:prstGeom prst="rect">
            <a:avLst/>
          </a:prstGeom>
        </p:spPr>
        <p:txBody>
          <a:bodyPr vert="horz" lIns="91057" tIns="45528" rIns="91057" bIns="45528" rtlCol="0"/>
          <a:lstStyle>
            <a:lvl1pPr algn="l" eaLnBrk="1" hangingPunct="1">
              <a:defRPr sz="1200"/>
            </a:lvl1pPr>
          </a:lstStyle>
          <a:p>
            <a:pPr>
              <a:defRPr/>
            </a:pPr>
            <a:endParaRPr lang="ja-JP" altLang="en-US"/>
          </a:p>
        </p:txBody>
      </p:sp>
      <p:sp>
        <p:nvSpPr>
          <p:cNvPr id="3" name="日付プレースホルダ 2"/>
          <p:cNvSpPr>
            <a:spLocks noGrp="1"/>
          </p:cNvSpPr>
          <p:nvPr>
            <p:ph type="dt" idx="1"/>
          </p:nvPr>
        </p:nvSpPr>
        <p:spPr>
          <a:xfrm>
            <a:off x="3852524" y="1"/>
            <a:ext cx="2948310" cy="497129"/>
          </a:xfrm>
          <a:prstGeom prst="rect">
            <a:avLst/>
          </a:prstGeom>
        </p:spPr>
        <p:txBody>
          <a:bodyPr vert="horz" lIns="91057" tIns="45528" rIns="91057" bIns="45528" rtlCol="0"/>
          <a:lstStyle>
            <a:lvl1pPr algn="r" eaLnBrk="1" hangingPunct="1">
              <a:defRPr sz="1200"/>
            </a:lvl1pPr>
          </a:lstStyle>
          <a:p>
            <a:pPr>
              <a:defRPr/>
            </a:pPr>
            <a:fld id="{62396B3F-0237-4DEB-B1A3-A378CEBBC7DD}" type="datetimeFigureOut">
              <a:rPr lang="ja-JP" altLang="en-US"/>
              <a:pPr>
                <a:defRPr/>
              </a:pPr>
              <a:t>2021/6/8</a:t>
            </a:fld>
            <a:endParaRPr lang="ja-JP" altLang="en-US"/>
          </a:p>
        </p:txBody>
      </p:sp>
      <p:sp>
        <p:nvSpPr>
          <p:cNvPr id="4" name="スライド イメージ プレースホルダ 3"/>
          <p:cNvSpPr>
            <a:spLocks noGrp="1" noRot="1" noChangeAspect="1"/>
          </p:cNvSpPr>
          <p:nvPr>
            <p:ph type="sldImg" idx="2"/>
          </p:nvPr>
        </p:nvSpPr>
        <p:spPr>
          <a:xfrm>
            <a:off x="917575" y="744538"/>
            <a:ext cx="4967288" cy="3725862"/>
          </a:xfrm>
          <a:prstGeom prst="rect">
            <a:avLst/>
          </a:prstGeom>
          <a:noFill/>
          <a:ln w="12700">
            <a:solidFill>
              <a:prstClr val="black"/>
            </a:solidFill>
          </a:ln>
        </p:spPr>
        <p:txBody>
          <a:bodyPr vert="horz" lIns="91057" tIns="45528" rIns="91057" bIns="45528" rtlCol="0" anchor="ctr"/>
          <a:lstStyle/>
          <a:p>
            <a:pPr lvl="0"/>
            <a:endParaRPr lang="ja-JP" altLang="en-US" noProof="0"/>
          </a:p>
        </p:txBody>
      </p:sp>
      <p:sp>
        <p:nvSpPr>
          <p:cNvPr id="5" name="ノート プレースホルダ 4"/>
          <p:cNvSpPr>
            <a:spLocks noGrp="1"/>
          </p:cNvSpPr>
          <p:nvPr>
            <p:ph type="body" sz="quarter" idx="3"/>
          </p:nvPr>
        </p:nvSpPr>
        <p:spPr>
          <a:xfrm>
            <a:off x="679765" y="4718724"/>
            <a:ext cx="5442912" cy="4470959"/>
          </a:xfrm>
          <a:prstGeom prst="rect">
            <a:avLst/>
          </a:prstGeom>
        </p:spPr>
        <p:txBody>
          <a:bodyPr vert="horz" lIns="91057" tIns="45528" rIns="91057" bIns="4552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2" y="9437448"/>
            <a:ext cx="2948311" cy="495530"/>
          </a:xfrm>
          <a:prstGeom prst="rect">
            <a:avLst/>
          </a:prstGeom>
        </p:spPr>
        <p:txBody>
          <a:bodyPr vert="horz" lIns="91057" tIns="45528" rIns="91057" bIns="45528" rtlCol="0" anchor="b"/>
          <a:lstStyle>
            <a:lvl1pPr algn="l" eaLnBrk="1" hangingPunct="1">
              <a:defRPr sz="1200"/>
            </a:lvl1pPr>
          </a:lstStyle>
          <a:p>
            <a:pPr>
              <a:defRPr/>
            </a:pPr>
            <a:endParaRPr lang="ja-JP" altLang="en-US"/>
          </a:p>
        </p:txBody>
      </p:sp>
      <p:sp>
        <p:nvSpPr>
          <p:cNvPr id="7" name="スライド番号プレースホルダ 6"/>
          <p:cNvSpPr>
            <a:spLocks noGrp="1"/>
          </p:cNvSpPr>
          <p:nvPr>
            <p:ph type="sldNum" sz="quarter" idx="5"/>
          </p:nvPr>
        </p:nvSpPr>
        <p:spPr>
          <a:xfrm>
            <a:off x="3852524" y="9437448"/>
            <a:ext cx="2948310" cy="495530"/>
          </a:xfrm>
          <a:prstGeom prst="rect">
            <a:avLst/>
          </a:prstGeom>
        </p:spPr>
        <p:txBody>
          <a:bodyPr vert="horz" wrap="square" lIns="91057" tIns="45528" rIns="91057" bIns="45528" numCol="1" anchor="b" anchorCtr="0" compatLnSpc="1">
            <a:prstTxWarp prst="textNoShape">
              <a:avLst/>
            </a:prstTxWarp>
          </a:bodyPr>
          <a:lstStyle>
            <a:lvl1pPr algn="r" eaLnBrk="1" hangingPunct="1">
              <a:defRPr sz="1200"/>
            </a:lvl1pPr>
          </a:lstStyle>
          <a:p>
            <a:pPr>
              <a:defRPr/>
            </a:pPr>
            <a:fld id="{A21BEF07-88B0-4531-8BA2-77C8116AEE0C}" type="slidenum">
              <a:rPr lang="ja-JP" altLang="en-US"/>
              <a:pPr>
                <a:defRPr/>
              </a:pPr>
              <a:t>‹#›</a:t>
            </a:fld>
            <a:endParaRPr lang="ja-JP" altLang="en-US"/>
          </a:p>
        </p:txBody>
      </p:sp>
    </p:spTree>
    <p:extLst>
      <p:ext uri="{BB962C8B-B14F-4D97-AF65-F5344CB8AC3E}">
        <p14:creationId xmlns:p14="http://schemas.microsoft.com/office/powerpoint/2010/main" val="10866397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B7B6BB2-0EEE-4E00-A526-5AAD97B3FE03}" type="slidenum">
              <a:rPr lang="en-US" altLang="ja-JP"/>
              <a:pPr>
                <a:defRPr/>
              </a:pPr>
              <a:t>‹#›</a:t>
            </a:fld>
            <a:endParaRPr lang="en-US" altLang="ja-JP"/>
          </a:p>
        </p:txBody>
      </p:sp>
    </p:spTree>
    <p:extLst>
      <p:ext uri="{BB962C8B-B14F-4D97-AF65-F5344CB8AC3E}">
        <p14:creationId xmlns:p14="http://schemas.microsoft.com/office/powerpoint/2010/main" val="140855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EC8A8B4-CC73-4094-9145-A8B93AA1ADC8}" type="slidenum">
              <a:rPr lang="en-US" altLang="ja-JP"/>
              <a:pPr>
                <a:defRPr/>
              </a:pPr>
              <a:t>‹#›</a:t>
            </a:fld>
            <a:endParaRPr lang="en-US" altLang="ja-JP"/>
          </a:p>
        </p:txBody>
      </p:sp>
    </p:spTree>
    <p:extLst>
      <p:ext uri="{BB962C8B-B14F-4D97-AF65-F5344CB8AC3E}">
        <p14:creationId xmlns:p14="http://schemas.microsoft.com/office/powerpoint/2010/main" val="1220613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08CCCAF-0A5A-4A9A-BBC5-4A0AD27374DC}" type="slidenum">
              <a:rPr lang="en-US" altLang="ja-JP"/>
              <a:pPr>
                <a:defRPr/>
              </a:pPr>
              <a:t>‹#›</a:t>
            </a:fld>
            <a:endParaRPr lang="en-US" altLang="ja-JP"/>
          </a:p>
        </p:txBody>
      </p:sp>
    </p:spTree>
    <p:extLst>
      <p:ext uri="{BB962C8B-B14F-4D97-AF65-F5344CB8AC3E}">
        <p14:creationId xmlns:p14="http://schemas.microsoft.com/office/powerpoint/2010/main" val="1004792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DBA0A75-59E0-42F1-92AA-F84FEDA298FB}" type="slidenum">
              <a:rPr lang="en-US" altLang="ja-JP"/>
              <a:pPr>
                <a:defRPr/>
              </a:pPr>
              <a:t>‹#›</a:t>
            </a:fld>
            <a:endParaRPr lang="en-US" altLang="ja-JP"/>
          </a:p>
        </p:txBody>
      </p:sp>
    </p:spTree>
    <p:extLst>
      <p:ext uri="{BB962C8B-B14F-4D97-AF65-F5344CB8AC3E}">
        <p14:creationId xmlns:p14="http://schemas.microsoft.com/office/powerpoint/2010/main" val="4154897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628FAF13-69A7-4B64-85E5-10925281FE91}" type="slidenum">
              <a:rPr lang="en-US" altLang="ja-JP"/>
              <a:pPr>
                <a:defRPr/>
              </a:pPr>
              <a:t>‹#›</a:t>
            </a:fld>
            <a:endParaRPr lang="en-US" altLang="ja-JP"/>
          </a:p>
        </p:txBody>
      </p:sp>
    </p:spTree>
    <p:extLst>
      <p:ext uri="{BB962C8B-B14F-4D97-AF65-F5344CB8AC3E}">
        <p14:creationId xmlns:p14="http://schemas.microsoft.com/office/powerpoint/2010/main" val="110276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77815BF6-E395-41F5-82EA-24142D09536B}" type="slidenum">
              <a:rPr lang="en-US" altLang="ja-JP"/>
              <a:pPr>
                <a:defRPr/>
              </a:pPr>
              <a:t>‹#›</a:t>
            </a:fld>
            <a:endParaRPr lang="en-US" altLang="ja-JP"/>
          </a:p>
        </p:txBody>
      </p:sp>
    </p:spTree>
    <p:extLst>
      <p:ext uri="{BB962C8B-B14F-4D97-AF65-F5344CB8AC3E}">
        <p14:creationId xmlns:p14="http://schemas.microsoft.com/office/powerpoint/2010/main" val="1036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F9557C14-6587-4F36-A80E-AB7A769182C8}" type="slidenum">
              <a:rPr lang="en-US" altLang="ja-JP"/>
              <a:pPr>
                <a:defRPr/>
              </a:pPr>
              <a:t>‹#›</a:t>
            </a:fld>
            <a:endParaRPr lang="en-US" altLang="ja-JP"/>
          </a:p>
        </p:txBody>
      </p:sp>
    </p:spTree>
    <p:extLst>
      <p:ext uri="{BB962C8B-B14F-4D97-AF65-F5344CB8AC3E}">
        <p14:creationId xmlns:p14="http://schemas.microsoft.com/office/powerpoint/2010/main" val="424980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35812F2-5075-4710-AFA7-57FAD6D7E29A}" type="slidenum">
              <a:rPr lang="en-US" altLang="ja-JP"/>
              <a:pPr>
                <a:defRPr/>
              </a:pPr>
              <a:t>‹#›</a:t>
            </a:fld>
            <a:endParaRPr lang="en-US" altLang="ja-JP"/>
          </a:p>
        </p:txBody>
      </p:sp>
    </p:spTree>
    <p:extLst>
      <p:ext uri="{BB962C8B-B14F-4D97-AF65-F5344CB8AC3E}">
        <p14:creationId xmlns:p14="http://schemas.microsoft.com/office/powerpoint/2010/main" val="3290991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E1E7EB5-FF2B-4E0F-973B-24F45851A2B9}" type="slidenum">
              <a:rPr lang="en-US" altLang="ja-JP"/>
              <a:pPr>
                <a:defRPr/>
              </a:pPr>
              <a:t>‹#›</a:t>
            </a:fld>
            <a:endParaRPr lang="en-US" altLang="ja-JP"/>
          </a:p>
        </p:txBody>
      </p:sp>
    </p:spTree>
    <p:extLst>
      <p:ext uri="{BB962C8B-B14F-4D97-AF65-F5344CB8AC3E}">
        <p14:creationId xmlns:p14="http://schemas.microsoft.com/office/powerpoint/2010/main" val="381627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BD66C07-AD5F-4AD0-BC8D-51CF77934A05}" type="slidenum">
              <a:rPr lang="en-US" altLang="ja-JP"/>
              <a:pPr>
                <a:defRPr/>
              </a:pPr>
              <a:t>‹#›</a:t>
            </a:fld>
            <a:endParaRPr lang="en-US" altLang="ja-JP"/>
          </a:p>
        </p:txBody>
      </p:sp>
    </p:spTree>
    <p:extLst>
      <p:ext uri="{BB962C8B-B14F-4D97-AF65-F5344CB8AC3E}">
        <p14:creationId xmlns:p14="http://schemas.microsoft.com/office/powerpoint/2010/main" val="1451773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1" y="609600"/>
            <a:ext cx="1943100" cy="54864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685801" y="609600"/>
            <a:ext cx="5676900" cy="54864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6D836DB-76CF-49B8-9944-7C213B8D1EE2}" type="slidenum">
              <a:rPr lang="en-US" altLang="ja-JP"/>
              <a:pPr>
                <a:defRPr/>
              </a:pPr>
              <a:t>‹#›</a:t>
            </a:fld>
            <a:endParaRPr lang="en-US" altLang="ja-JP"/>
          </a:p>
        </p:txBody>
      </p:sp>
    </p:spTree>
    <p:extLst>
      <p:ext uri="{BB962C8B-B14F-4D97-AF65-F5344CB8AC3E}">
        <p14:creationId xmlns:p14="http://schemas.microsoft.com/office/powerpoint/2010/main" val="35947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ja-JP"/>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ja-JP"/>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2DC29AC-0687-469F-928C-0143C6EB6EC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 name="タイトル 1"/>
          <p:cNvSpPr>
            <a:spLocks noGrp="1" noChangeArrowheads="1"/>
          </p:cNvSpPr>
          <p:nvPr>
            <p:ph type="title"/>
          </p:nvPr>
        </p:nvSpPr>
        <p:spPr>
          <a:xfrm>
            <a:off x="12700" y="77639"/>
            <a:ext cx="9102725" cy="327025"/>
          </a:xfrm>
        </p:spPr>
        <p:txBody>
          <a:bodyPr/>
          <a:lstStyle/>
          <a:p>
            <a:r>
              <a:rPr lang="en-US" altLang="ja-JP" sz="1200" b="1" dirty="0">
                <a:latin typeface="Arial" panose="020B0604020202020204" pitchFamily="34" charset="0"/>
                <a:cs typeface="Arial" panose="020B0604020202020204" pitchFamily="34" charset="0"/>
              </a:rPr>
              <a:t>Table 3: Percentage of p</a:t>
            </a:r>
            <a:r>
              <a:rPr lang="de-DE" altLang="ja-JP" sz="1200" b="1" dirty="0">
                <a:latin typeface="Arial" panose="020B0604020202020204" pitchFamily="34" charset="0"/>
                <a:ea typeface="ＭＳ 明朝" panose="02020609040205080304" pitchFamily="17" charset="-128"/>
                <a:cs typeface="Arial" panose="020B0604020202020204" pitchFamily="34" charset="0"/>
              </a:rPr>
              <a:t>airwise divergence among five members of </a:t>
            </a:r>
            <a:r>
              <a:rPr lang="de-DE" altLang="ja-JP" sz="1200" b="1" i="1" dirty="0">
                <a:latin typeface="Arial" panose="020B0604020202020204" pitchFamily="34" charset="0"/>
                <a:ea typeface="ＭＳ 明朝" panose="02020609040205080304" pitchFamily="17" charset="-128"/>
                <a:cs typeface="Arial" panose="020B0604020202020204" pitchFamily="34" charset="0"/>
              </a:rPr>
              <a:t>Anopheles hyrcnus</a:t>
            </a:r>
            <a:r>
              <a:rPr lang="de-DE" altLang="ja-JP" sz="1200" b="1" dirty="0">
                <a:latin typeface="Arial" panose="020B0604020202020204" pitchFamily="34" charset="0"/>
                <a:ea typeface="ＭＳ 明朝" panose="02020609040205080304" pitchFamily="17" charset="-128"/>
                <a:cs typeface="Arial" panose="020B0604020202020204" pitchFamily="34" charset="0"/>
              </a:rPr>
              <a:t> group mosquitoes in Japan</a:t>
            </a:r>
            <a:endParaRPr lang="ja-JP" altLang="en-US" sz="1200" b="1" dirty="0">
              <a:latin typeface="Arial" panose="020B0604020202020204" pitchFamily="34" charset="0"/>
              <a:cs typeface="Arial" panose="020B0604020202020204" pitchFamily="34" charset="0"/>
            </a:endParaRPr>
          </a:p>
        </p:txBody>
      </p:sp>
      <p:sp>
        <p:nvSpPr>
          <p:cNvPr id="8" name="テキスト ボックス 5"/>
          <p:cNvSpPr txBox="1">
            <a:spLocks noChangeArrowheads="1"/>
          </p:cNvSpPr>
          <p:nvPr/>
        </p:nvSpPr>
        <p:spPr bwMode="auto">
          <a:xfrm>
            <a:off x="45811" y="5877273"/>
            <a:ext cx="9010081" cy="923330"/>
          </a:xfrm>
          <a:prstGeom prst="rect">
            <a:avLst/>
          </a:prstGeom>
          <a:no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ct val="0"/>
              </a:spcBef>
              <a:buFontTx/>
              <a:buNone/>
              <a:defRPr/>
            </a:pPr>
            <a:r>
              <a:rPr lang="en-US" altLang="ja-JP" sz="900" dirty="0">
                <a:latin typeface="Arial" panose="020B0604020202020204" pitchFamily="34" charset="0"/>
                <a:cs typeface="Arial" panose="020B0604020202020204" pitchFamily="34" charset="0"/>
              </a:rPr>
              <a:t>The number of base substitutions per site from between sequences are shown. Analyses were conducted using the Kimura 2-parameter model [25]. This analysis involved 46 nucleotide sequences. All ambiguous positions were removed for each sequence pair (pairwise deletion option). There were a total of 485 positions in the final dataset. Evolutionary analyses were conducted in MEGA X [26].</a:t>
            </a:r>
          </a:p>
          <a:p>
            <a:pPr>
              <a:spcBef>
                <a:spcPct val="0"/>
              </a:spcBef>
              <a:buFontTx/>
              <a:buNone/>
              <a:defRPr/>
            </a:pPr>
            <a:r>
              <a:rPr lang="de-DE" altLang="ja-JP" sz="900" dirty="0">
                <a:latin typeface="Arial" panose="020B0604020202020204" pitchFamily="34" charset="0"/>
                <a:ea typeface="ＭＳ 明朝" panose="02020609040205080304" pitchFamily="17" charset="-128"/>
                <a:cs typeface="Arial" panose="020B0604020202020204" pitchFamily="34" charset="0"/>
              </a:rPr>
              <a:t>Specimens collected in this study are labeled with the species name, strain name, and country listed in Table 1. Specimens found in GenBank are labeled with species name, specimens name, and country.</a:t>
            </a:r>
          </a:p>
          <a:p>
            <a:pPr>
              <a:spcBef>
                <a:spcPct val="0"/>
              </a:spcBef>
              <a:buFontTx/>
              <a:buNone/>
              <a:defRPr/>
            </a:pPr>
            <a:r>
              <a:rPr lang="de-DE" altLang="ja-JP" sz="900" dirty="0">
                <a:latin typeface="Arial" panose="020B0604020202020204" pitchFamily="34" charset="0"/>
                <a:ea typeface="ＭＳ 明朝" panose="02020609040205080304" pitchFamily="17" charset="-128"/>
                <a:cs typeface="Arial" panose="020B0604020202020204" pitchFamily="34" charset="0"/>
              </a:rPr>
              <a:t>Denoted in italic and bold indicate ITS2 intraspecific differences.</a:t>
            </a:r>
            <a:endParaRPr lang="ja-JP" altLang="en-US" sz="900" dirty="0">
              <a:latin typeface="Arial" panose="020B0604020202020204" pitchFamily="34" charset="0"/>
              <a:cs typeface="Arial" panose="020B0604020202020204" pitchFamily="34" charset="0"/>
            </a:endParaRPr>
          </a:p>
        </p:txBody>
      </p:sp>
      <p:graphicFrame>
        <p:nvGraphicFramePr>
          <p:cNvPr id="2" name="表 1">
            <a:extLst>
              <a:ext uri="{FF2B5EF4-FFF2-40B4-BE49-F238E27FC236}">
                <a16:creationId xmlns:a16="http://schemas.microsoft.com/office/drawing/2014/main" id="{1B2FEE99-BCFD-4FAB-AFC7-A8CE1CFE5CB6}"/>
              </a:ext>
            </a:extLst>
          </p:cNvPr>
          <p:cNvGraphicFramePr>
            <a:graphicFrameLocks noGrp="1"/>
          </p:cNvGraphicFramePr>
          <p:nvPr>
            <p:extLst>
              <p:ext uri="{D42A27DB-BD31-4B8C-83A1-F6EECF244321}">
                <p14:modId xmlns:p14="http://schemas.microsoft.com/office/powerpoint/2010/main" val="1447458463"/>
              </p:ext>
            </p:extLst>
          </p:nvPr>
        </p:nvGraphicFramePr>
        <p:xfrm>
          <a:off x="19334" y="433149"/>
          <a:ext cx="9063036" cy="5444124"/>
        </p:xfrm>
        <a:graphic>
          <a:graphicData uri="http://schemas.openxmlformats.org/drawingml/2006/table">
            <a:tbl>
              <a:tblPr>
                <a:tableStyleId>{5C22544A-7EE6-4342-B048-85BDC9FD1C3A}</a:tableStyleId>
              </a:tblPr>
              <a:tblGrid>
                <a:gridCol w="243036">
                  <a:extLst>
                    <a:ext uri="{9D8B030D-6E8A-4147-A177-3AD203B41FA5}">
                      <a16:colId xmlns:a16="http://schemas.microsoft.com/office/drawing/2014/main" val="3949781531"/>
                    </a:ext>
                  </a:extLst>
                </a:gridCol>
                <a:gridCol w="2340000">
                  <a:extLst>
                    <a:ext uri="{9D8B030D-6E8A-4147-A177-3AD203B41FA5}">
                      <a16:colId xmlns:a16="http://schemas.microsoft.com/office/drawing/2014/main" val="305255933"/>
                    </a:ext>
                  </a:extLst>
                </a:gridCol>
                <a:gridCol w="324000">
                  <a:extLst>
                    <a:ext uri="{9D8B030D-6E8A-4147-A177-3AD203B41FA5}">
                      <a16:colId xmlns:a16="http://schemas.microsoft.com/office/drawing/2014/main" val="529105186"/>
                    </a:ext>
                  </a:extLst>
                </a:gridCol>
                <a:gridCol w="324000">
                  <a:extLst>
                    <a:ext uri="{9D8B030D-6E8A-4147-A177-3AD203B41FA5}">
                      <a16:colId xmlns:a16="http://schemas.microsoft.com/office/drawing/2014/main" val="3373019352"/>
                    </a:ext>
                  </a:extLst>
                </a:gridCol>
                <a:gridCol w="324000">
                  <a:extLst>
                    <a:ext uri="{9D8B030D-6E8A-4147-A177-3AD203B41FA5}">
                      <a16:colId xmlns:a16="http://schemas.microsoft.com/office/drawing/2014/main" val="793779166"/>
                    </a:ext>
                  </a:extLst>
                </a:gridCol>
                <a:gridCol w="324000">
                  <a:extLst>
                    <a:ext uri="{9D8B030D-6E8A-4147-A177-3AD203B41FA5}">
                      <a16:colId xmlns:a16="http://schemas.microsoft.com/office/drawing/2014/main" val="1811615762"/>
                    </a:ext>
                  </a:extLst>
                </a:gridCol>
                <a:gridCol w="324000">
                  <a:extLst>
                    <a:ext uri="{9D8B030D-6E8A-4147-A177-3AD203B41FA5}">
                      <a16:colId xmlns:a16="http://schemas.microsoft.com/office/drawing/2014/main" val="4101768066"/>
                    </a:ext>
                  </a:extLst>
                </a:gridCol>
                <a:gridCol w="324000">
                  <a:extLst>
                    <a:ext uri="{9D8B030D-6E8A-4147-A177-3AD203B41FA5}">
                      <a16:colId xmlns:a16="http://schemas.microsoft.com/office/drawing/2014/main" val="4280124982"/>
                    </a:ext>
                  </a:extLst>
                </a:gridCol>
                <a:gridCol w="324000">
                  <a:extLst>
                    <a:ext uri="{9D8B030D-6E8A-4147-A177-3AD203B41FA5}">
                      <a16:colId xmlns:a16="http://schemas.microsoft.com/office/drawing/2014/main" val="225852738"/>
                    </a:ext>
                  </a:extLst>
                </a:gridCol>
                <a:gridCol w="324000">
                  <a:extLst>
                    <a:ext uri="{9D8B030D-6E8A-4147-A177-3AD203B41FA5}">
                      <a16:colId xmlns:a16="http://schemas.microsoft.com/office/drawing/2014/main" val="1285336400"/>
                    </a:ext>
                  </a:extLst>
                </a:gridCol>
                <a:gridCol w="324000">
                  <a:extLst>
                    <a:ext uri="{9D8B030D-6E8A-4147-A177-3AD203B41FA5}">
                      <a16:colId xmlns:a16="http://schemas.microsoft.com/office/drawing/2014/main" val="1151388795"/>
                    </a:ext>
                  </a:extLst>
                </a:gridCol>
                <a:gridCol w="324000">
                  <a:extLst>
                    <a:ext uri="{9D8B030D-6E8A-4147-A177-3AD203B41FA5}">
                      <a16:colId xmlns:a16="http://schemas.microsoft.com/office/drawing/2014/main" val="36601195"/>
                    </a:ext>
                  </a:extLst>
                </a:gridCol>
                <a:gridCol w="324000">
                  <a:extLst>
                    <a:ext uri="{9D8B030D-6E8A-4147-A177-3AD203B41FA5}">
                      <a16:colId xmlns:a16="http://schemas.microsoft.com/office/drawing/2014/main" val="3943001091"/>
                    </a:ext>
                  </a:extLst>
                </a:gridCol>
                <a:gridCol w="324000">
                  <a:extLst>
                    <a:ext uri="{9D8B030D-6E8A-4147-A177-3AD203B41FA5}">
                      <a16:colId xmlns:a16="http://schemas.microsoft.com/office/drawing/2014/main" val="4017642660"/>
                    </a:ext>
                  </a:extLst>
                </a:gridCol>
                <a:gridCol w="324000">
                  <a:extLst>
                    <a:ext uri="{9D8B030D-6E8A-4147-A177-3AD203B41FA5}">
                      <a16:colId xmlns:a16="http://schemas.microsoft.com/office/drawing/2014/main" val="3671553978"/>
                    </a:ext>
                  </a:extLst>
                </a:gridCol>
                <a:gridCol w="324000">
                  <a:extLst>
                    <a:ext uri="{9D8B030D-6E8A-4147-A177-3AD203B41FA5}">
                      <a16:colId xmlns:a16="http://schemas.microsoft.com/office/drawing/2014/main" val="3679265797"/>
                    </a:ext>
                  </a:extLst>
                </a:gridCol>
                <a:gridCol w="324000">
                  <a:extLst>
                    <a:ext uri="{9D8B030D-6E8A-4147-A177-3AD203B41FA5}">
                      <a16:colId xmlns:a16="http://schemas.microsoft.com/office/drawing/2014/main" val="1990661365"/>
                    </a:ext>
                  </a:extLst>
                </a:gridCol>
                <a:gridCol w="324000">
                  <a:extLst>
                    <a:ext uri="{9D8B030D-6E8A-4147-A177-3AD203B41FA5}">
                      <a16:colId xmlns:a16="http://schemas.microsoft.com/office/drawing/2014/main" val="1246631388"/>
                    </a:ext>
                  </a:extLst>
                </a:gridCol>
                <a:gridCol w="324000">
                  <a:extLst>
                    <a:ext uri="{9D8B030D-6E8A-4147-A177-3AD203B41FA5}">
                      <a16:colId xmlns:a16="http://schemas.microsoft.com/office/drawing/2014/main" val="397794367"/>
                    </a:ext>
                  </a:extLst>
                </a:gridCol>
                <a:gridCol w="324000">
                  <a:extLst>
                    <a:ext uri="{9D8B030D-6E8A-4147-A177-3AD203B41FA5}">
                      <a16:colId xmlns:a16="http://schemas.microsoft.com/office/drawing/2014/main" val="460361509"/>
                    </a:ext>
                  </a:extLst>
                </a:gridCol>
                <a:gridCol w="324000">
                  <a:extLst>
                    <a:ext uri="{9D8B030D-6E8A-4147-A177-3AD203B41FA5}">
                      <a16:colId xmlns:a16="http://schemas.microsoft.com/office/drawing/2014/main" val="2625432335"/>
                    </a:ext>
                  </a:extLst>
                </a:gridCol>
                <a:gridCol w="324000">
                  <a:extLst>
                    <a:ext uri="{9D8B030D-6E8A-4147-A177-3AD203B41FA5}">
                      <a16:colId xmlns:a16="http://schemas.microsoft.com/office/drawing/2014/main" val="2408417319"/>
                    </a:ext>
                  </a:extLst>
                </a:gridCol>
              </a:tblGrid>
              <a:tr h="214935">
                <a:tc>
                  <a:txBody>
                    <a:bodyPr/>
                    <a:lstStyle/>
                    <a:p>
                      <a:pPr algn="ctr" fontAlgn="b"/>
                      <a:r>
                        <a:rPr lang="ja-JP" altLang="en-US" sz="800" u="none" strike="noStrike" dirty="0">
                          <a:solidFill>
                            <a:schemeClr val="tx1"/>
                          </a:solidFill>
                          <a:effectLst/>
                          <a:latin typeface="Arial" panose="020B0604020202020204" pitchFamily="34" charset="0"/>
                          <a:cs typeface="Arial" panose="020B0604020202020204" pitchFamily="34" charset="0"/>
                        </a:rPr>
                        <a:t>　</a:t>
                      </a:r>
                      <a:endParaRPr lang="ja-JP" alt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900" b="1" u="none" strike="noStrike" dirty="0">
                          <a:solidFill>
                            <a:schemeClr val="tx1"/>
                          </a:solidFill>
                          <a:effectLst/>
                          <a:latin typeface="Arial" panose="020B0604020202020204" pitchFamily="34" charset="0"/>
                          <a:cs typeface="Arial" panose="020B0604020202020204" pitchFamily="34" charset="0"/>
                        </a:rPr>
                        <a:t>Specimens</a:t>
                      </a:r>
                      <a:endParaRPr lang="en-US"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2</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3</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4</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5</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6</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7</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8</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9</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10</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11</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12</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13</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14</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15</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16</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17</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18</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19</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1" u="none" strike="noStrike" dirty="0">
                          <a:solidFill>
                            <a:schemeClr val="tx1"/>
                          </a:solidFill>
                          <a:effectLst/>
                          <a:latin typeface="Arial" panose="020B0604020202020204" pitchFamily="34" charset="0"/>
                          <a:cs typeface="Arial" panose="020B0604020202020204" pitchFamily="34" charset="0"/>
                        </a:rPr>
                        <a:t>20</a:t>
                      </a:r>
                      <a:endParaRPr lang="en-US" altLang="ja-JP" sz="8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1659447"/>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12700" cap="flat" cmpd="sng" algn="ctr">
                      <a:solidFill>
                        <a:schemeClr val="tx1"/>
                      </a:solidFill>
                      <a:prstDash val="solid"/>
                      <a:round/>
                      <a:headEnd type="none" w="med" len="med"/>
                      <a:tailEnd type="none" w="med" len="med"/>
                    </a:lnT>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belenrae</a:t>
                      </a:r>
                      <a:r>
                        <a:rPr lang="en-US" sz="800" u="none" strike="noStrike" dirty="0">
                          <a:solidFill>
                            <a:schemeClr val="tx1"/>
                          </a:solidFill>
                          <a:effectLst/>
                          <a:latin typeface="Arial" panose="020B0604020202020204" pitchFamily="34" charset="0"/>
                          <a:cs typeface="Arial" panose="020B0604020202020204" pitchFamily="34" charset="0"/>
                        </a:rPr>
                        <a:t> Akan44 &amp; 9 others,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en-US" altLang="ja-JP" sz="8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endParaRPr lang="en-US" altLang="ja-JP" sz="8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285543427"/>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2</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B w="9525" cap="flat" cmpd="sng" algn="ctr">
                      <a:solidFill>
                        <a:schemeClr val="tx1"/>
                      </a:solidFill>
                      <a:prstDash val="dot"/>
                      <a:round/>
                      <a:headEnd type="none" w="med" len="med"/>
                      <a:tailEnd type="none" w="med" len="med"/>
                    </a:lnB>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belenrae</a:t>
                      </a:r>
                      <a:r>
                        <a:rPr lang="en-US" sz="800" u="none" strike="noStrike" dirty="0">
                          <a:solidFill>
                            <a:schemeClr val="tx1"/>
                          </a:solidFill>
                          <a:effectLst/>
                          <a:latin typeface="Arial" panose="020B0604020202020204" pitchFamily="34" charset="0"/>
                          <a:cs typeface="Arial" panose="020B0604020202020204" pitchFamily="34" charset="0"/>
                        </a:rPr>
                        <a:t> isolate 3, South Korea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chemeClr val="tx1"/>
                          </a:solidFill>
                          <a:effectLst/>
                          <a:latin typeface="Arial" panose="020B0604020202020204" pitchFamily="34" charset="0"/>
                        </a:rPr>
                        <a:t>0.00</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730619007"/>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3</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9525" cap="flat" cmpd="sng" algn="ctr">
                      <a:solidFill>
                        <a:schemeClr val="tx1"/>
                      </a:solidFill>
                      <a:prstDash val="dot"/>
                      <a:round/>
                      <a:headEnd type="none" w="med" len="med"/>
                      <a:tailEnd type="none" w="med" len="med"/>
                    </a:lnT>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sinensis</a:t>
                      </a:r>
                      <a:r>
                        <a:rPr lang="en-US" sz="800" u="none" strike="noStrike" dirty="0">
                          <a:solidFill>
                            <a:schemeClr val="tx1"/>
                          </a:solidFill>
                          <a:effectLst/>
                          <a:latin typeface="Arial" panose="020B0604020202020204" pitchFamily="34" charset="0"/>
                          <a:cs typeface="Arial" panose="020B0604020202020204" pitchFamily="34" charset="0"/>
                        </a:rPr>
                        <a:t> Yokohama08 &amp; 3 others,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13.25</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13.25</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extLst>
                  <a:ext uri="{0D108BD9-81ED-4DB2-BD59-A6C34878D82A}">
                    <a16:rowId xmlns:a16="http://schemas.microsoft.com/office/drawing/2014/main" val="3650852378"/>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4</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sinensis</a:t>
                      </a:r>
                      <a:r>
                        <a:rPr lang="en-US" sz="800" u="none" strike="noStrike" dirty="0">
                          <a:solidFill>
                            <a:schemeClr val="tx1"/>
                          </a:solidFill>
                          <a:effectLst/>
                          <a:latin typeface="Arial" panose="020B0604020202020204" pitchFamily="34" charset="0"/>
                          <a:cs typeface="Arial" panose="020B0604020202020204" pitchFamily="34" charset="0"/>
                        </a:rPr>
                        <a:t> isolate 1, South Korea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13.25</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13.25</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chemeClr val="tx1"/>
                          </a:solidFill>
                          <a:effectLst/>
                          <a:latin typeface="Arial" panose="020B0604020202020204" pitchFamily="34" charset="0"/>
                        </a:rPr>
                        <a:t>0.00</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ja-JP" altLang="en-US" sz="1000" b="1" i="1" u="none" strike="noStrike" dirty="0">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278979685"/>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5</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B w="9525" cap="flat" cmpd="sng" algn="ctr">
                      <a:solidFill>
                        <a:schemeClr val="tx1"/>
                      </a:solidFill>
                      <a:prstDash val="dot"/>
                      <a:round/>
                      <a:headEnd type="none" w="med" len="med"/>
                      <a:tailEnd type="none" w="med" len="med"/>
                    </a:lnB>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sinensis</a:t>
                      </a:r>
                      <a:r>
                        <a:rPr lang="en-US" sz="800" u="none" strike="noStrike" dirty="0">
                          <a:solidFill>
                            <a:schemeClr val="tx1"/>
                          </a:solidFill>
                          <a:effectLst/>
                          <a:latin typeface="Arial" panose="020B0604020202020204" pitchFamily="34" charset="0"/>
                          <a:cs typeface="Arial" panose="020B0604020202020204" pitchFamily="34" charset="0"/>
                        </a:rPr>
                        <a:t> GLVN59, Vietnam</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13.57</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13.57</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endParaRPr lang="en-US" altLang="ja-JP" sz="800" b="1" i="1"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785882647"/>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6</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9525" cap="flat" cmpd="sng" algn="ctr">
                      <a:solidFill>
                        <a:schemeClr val="tx1"/>
                      </a:solidFill>
                      <a:prstDash val="dot"/>
                      <a:round/>
                      <a:headEnd type="none" w="med" len="med"/>
                      <a:tailEnd type="none" w="med" len="med"/>
                    </a:lnT>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engarensis</a:t>
                      </a:r>
                      <a:r>
                        <a:rPr lang="en-US" sz="800" i="1" u="none" strike="noStrike" dirty="0">
                          <a:solidFill>
                            <a:schemeClr val="tx1"/>
                          </a:solidFill>
                          <a:effectLst/>
                          <a:latin typeface="Arial" panose="020B0604020202020204" pitchFamily="34" charset="0"/>
                          <a:cs typeface="Arial" panose="020B0604020202020204" pitchFamily="34" charset="0"/>
                        </a:rPr>
                        <a:t> </a:t>
                      </a:r>
                      <a:r>
                        <a:rPr lang="en-US" sz="800" u="none" strike="noStrike" dirty="0">
                          <a:solidFill>
                            <a:schemeClr val="tx1"/>
                          </a:solidFill>
                          <a:effectLst/>
                          <a:latin typeface="Arial" panose="020B0604020202020204" pitchFamily="34" charset="0"/>
                          <a:cs typeface="Arial" panose="020B0604020202020204" pitchFamily="34" charset="0"/>
                        </a:rPr>
                        <a:t>Abashiri02 &amp; 8 others,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13.27</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a:solidFill>
                            <a:srgbClr val="000000"/>
                          </a:solidFill>
                          <a:effectLst/>
                          <a:latin typeface="Arial" panose="020B0604020202020204" pitchFamily="34" charset="0"/>
                        </a:rPr>
                        <a:t>13.27</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13.88</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13.88</a:t>
                      </a: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a:solidFill>
                            <a:srgbClr val="000000"/>
                          </a:solidFill>
                          <a:effectLst/>
                          <a:latin typeface="Arial" panose="020B0604020202020204" pitchFamily="34" charset="0"/>
                        </a:rPr>
                        <a:t>14.20</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extLst>
                  <a:ext uri="{0D108BD9-81ED-4DB2-BD59-A6C34878D82A}">
                    <a16:rowId xmlns:a16="http://schemas.microsoft.com/office/drawing/2014/main" val="428615026"/>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7</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B w="9525" cap="flat" cmpd="sng" algn="ctr">
                      <a:solidFill>
                        <a:schemeClr val="tx1"/>
                      </a:solidFill>
                      <a:prstDash val="dot"/>
                      <a:round/>
                      <a:headEnd type="none" w="med" len="med"/>
                      <a:tailEnd type="none" w="med" len="med"/>
                    </a:lnB>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engarensis</a:t>
                      </a:r>
                      <a:r>
                        <a:rPr lang="en-US" sz="800" i="1" u="none" strike="noStrike" dirty="0">
                          <a:solidFill>
                            <a:schemeClr val="tx1"/>
                          </a:solidFill>
                          <a:effectLst/>
                          <a:latin typeface="Arial" panose="020B0604020202020204" pitchFamily="34" charset="0"/>
                          <a:cs typeface="Arial" panose="020B0604020202020204" pitchFamily="34" charset="0"/>
                        </a:rPr>
                        <a:t> </a:t>
                      </a:r>
                      <a:r>
                        <a:rPr lang="en-US" sz="800" u="none" strike="noStrike" dirty="0">
                          <a:solidFill>
                            <a:schemeClr val="tx1"/>
                          </a:solidFill>
                          <a:effectLst/>
                          <a:latin typeface="Arial" panose="020B0604020202020204" pitchFamily="34" charset="0"/>
                          <a:cs typeface="Arial" panose="020B0604020202020204" pitchFamily="34" charset="0"/>
                        </a:rPr>
                        <a:t>Daisen55,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14.26</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14.26</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14.86</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14.86</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15.19</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4.63</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65809510"/>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8</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kleini</a:t>
                      </a:r>
                      <a:r>
                        <a:rPr lang="en-US" sz="800" u="none" strike="noStrike" dirty="0">
                          <a:solidFill>
                            <a:schemeClr val="tx1"/>
                          </a:solidFill>
                          <a:effectLst/>
                          <a:latin typeface="Arial" panose="020B0604020202020204" pitchFamily="34" charset="0"/>
                          <a:cs typeface="Arial" panose="020B0604020202020204" pitchFamily="34" charset="0"/>
                        </a:rPr>
                        <a:t>, South Korea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12.68</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a:solidFill>
                            <a:srgbClr val="000000"/>
                          </a:solidFill>
                          <a:effectLst/>
                          <a:latin typeface="Arial" panose="020B0604020202020204" pitchFamily="34" charset="0"/>
                        </a:rPr>
                        <a:t>12.68</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12.00</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12.00</a:t>
                      </a: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12.31</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6.34</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8.67</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589462289"/>
                  </a:ext>
                </a:extLst>
              </a:tr>
              <a:tr h="249009">
                <a:tc>
                  <a:txBody>
                    <a:bodyPr/>
                    <a:lstStyle/>
                    <a:p>
                      <a:pPr algn="ctr" fontAlgn="b"/>
                      <a:r>
                        <a:rPr lang="en-US" altLang="ja-JP" sz="900" b="1" u="none" strike="noStrike">
                          <a:solidFill>
                            <a:schemeClr val="tx1"/>
                          </a:solidFill>
                          <a:effectLst/>
                          <a:latin typeface="Arial" panose="020B0604020202020204" pitchFamily="34" charset="0"/>
                          <a:cs typeface="Arial" panose="020B0604020202020204" pitchFamily="34" charset="0"/>
                        </a:rPr>
                        <a:t>9</a:t>
                      </a:r>
                      <a:endParaRPr lang="en-US" altLang="ja-JP" sz="900" b="1" i="0" u="none" strike="noStrike">
                        <a:solidFill>
                          <a:schemeClr val="tx1"/>
                        </a:solidFill>
                        <a:effectLst/>
                        <a:latin typeface="Arial" panose="020B0604020202020204" pitchFamily="34" charset="0"/>
                        <a:cs typeface="Arial" panose="020B0604020202020204" pitchFamily="34" charset="0"/>
                      </a:endParaRPr>
                    </a:p>
                  </a:txBody>
                  <a:tcPr marL="6169" marR="6169" marT="6169" marB="0" anchor="ctr">
                    <a:lnT w="6350" cap="flat" cmpd="sng" algn="ctr">
                      <a:solidFill>
                        <a:schemeClr val="tx1"/>
                      </a:solidFill>
                      <a:prstDash val="dot"/>
                      <a:round/>
                      <a:headEnd type="none" w="med" len="med"/>
                      <a:tailEnd type="none" w="med" len="med"/>
                    </a:lnT>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sineroides</a:t>
                      </a:r>
                      <a:r>
                        <a:rPr lang="en-US" sz="800" u="none" strike="noStrike" dirty="0">
                          <a:solidFill>
                            <a:schemeClr val="tx1"/>
                          </a:solidFill>
                          <a:effectLst/>
                          <a:latin typeface="Arial" panose="020B0604020202020204" pitchFamily="34" charset="0"/>
                          <a:cs typeface="Arial" panose="020B0604020202020204" pitchFamily="34" charset="0"/>
                        </a:rPr>
                        <a:t> Fukagawa13 &amp; Kushiro343,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24.58</a:t>
                      </a:r>
                    </a:p>
                  </a:txBody>
                  <a:tcPr marL="9525" marR="9525" marT="9525" marB="0" anchor="ctr">
                    <a:lnL w="9525" cap="flat" cmpd="sng" algn="ctr">
                      <a:solidFill>
                        <a:schemeClr val="tx1"/>
                      </a:solidFill>
                      <a:prstDash val="dot"/>
                      <a:round/>
                      <a:headEnd type="none" w="med" len="med"/>
                      <a:tailEnd type="none" w="med" len="med"/>
                    </a:lnL>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a:solidFill>
                            <a:srgbClr val="000000"/>
                          </a:solidFill>
                          <a:effectLst/>
                          <a:latin typeface="Arial" panose="020B0604020202020204" pitchFamily="34" charset="0"/>
                        </a:rPr>
                        <a:t>24.58</a:t>
                      </a:r>
                    </a:p>
                  </a:txBody>
                  <a:tcPr marL="9525" marR="9525" marT="9525" marB="0" anchor="ctr">
                    <a:lnR w="9525" cap="flat" cmpd="sng" algn="ctr">
                      <a:solidFill>
                        <a:schemeClr val="tx1"/>
                      </a:solidFill>
                      <a:prstDash val="dot"/>
                      <a:round/>
                      <a:headEnd type="none" w="med" len="med"/>
                      <a:tailEnd type="none" w="med" len="med"/>
                    </a:lnR>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25.32</a:t>
                      </a:r>
                    </a:p>
                  </a:txBody>
                  <a:tcPr marL="9525" marR="9525" marT="9525" marB="0" anchor="ctr">
                    <a:lnL w="9525" cap="flat" cmpd="sng" algn="ctr">
                      <a:solidFill>
                        <a:schemeClr val="tx1"/>
                      </a:solidFill>
                      <a:prstDash val="dot"/>
                      <a:round/>
                      <a:headEnd type="none" w="med" len="med"/>
                      <a:tailEnd type="none" w="med" len="med"/>
                    </a:lnL>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25.32</a:t>
                      </a: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25.71</a:t>
                      </a:r>
                    </a:p>
                  </a:txBody>
                  <a:tcPr marL="9525" marR="9525" marT="9525" marB="0" anchor="ctr">
                    <a:lnR w="9525" cap="flat" cmpd="sng" algn="ctr">
                      <a:solidFill>
                        <a:schemeClr val="tx1"/>
                      </a:solidFill>
                      <a:prstDash val="dot"/>
                      <a:round/>
                      <a:headEnd type="none" w="med" len="med"/>
                      <a:tailEnd type="none" w="med" len="med"/>
                    </a:lnR>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a:solidFill>
                            <a:srgbClr val="000000"/>
                          </a:solidFill>
                          <a:effectLst/>
                          <a:latin typeface="Arial" panose="020B0604020202020204" pitchFamily="34" charset="0"/>
                        </a:rPr>
                        <a:t>20.94</a:t>
                      </a:r>
                    </a:p>
                  </a:txBody>
                  <a:tcPr marL="9525" marR="9525" marT="9525" marB="0" anchor="ctr">
                    <a:lnL w="9525" cap="flat" cmpd="sng" algn="ctr">
                      <a:solidFill>
                        <a:schemeClr val="tx1"/>
                      </a:solidFill>
                      <a:prstDash val="dot"/>
                      <a:round/>
                      <a:headEnd type="none" w="med" len="med"/>
                      <a:tailEnd type="none" w="med" len="med"/>
                    </a:lnL>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a:solidFill>
                            <a:srgbClr val="000000"/>
                          </a:solidFill>
                          <a:effectLst/>
                          <a:latin typeface="Arial" panose="020B0604020202020204" pitchFamily="34" charset="0"/>
                        </a:rPr>
                        <a:t>23.76</a:t>
                      </a:r>
                    </a:p>
                  </a:txBody>
                  <a:tcPr marL="9525" marR="9525" marT="9525" marB="0" anchor="ctr">
                    <a:lnR w="9525" cap="flat" cmpd="sng" algn="ctr">
                      <a:solidFill>
                        <a:schemeClr val="tx1"/>
                      </a:solidFill>
                      <a:prstDash val="dot"/>
                      <a:round/>
                      <a:headEnd type="none" w="med" len="med"/>
                      <a:tailEnd type="none" w="med" len="med"/>
                    </a:lnR>
                    <a:lnT w="6350"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20.98</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lnT w="6350" cap="flat" cmpd="sng" algn="ctr">
                      <a:solidFill>
                        <a:schemeClr val="tx1"/>
                      </a:solidFill>
                      <a:prstDash val="dot"/>
                      <a:round/>
                      <a:headEnd type="none" w="med" len="med"/>
                      <a:tailEnd type="none" w="med" len="med"/>
                    </a:lnT>
                    <a:noFill/>
                  </a:tcPr>
                </a:tc>
                <a:extLst>
                  <a:ext uri="{0D108BD9-81ED-4DB2-BD59-A6C34878D82A}">
                    <a16:rowId xmlns:a16="http://schemas.microsoft.com/office/drawing/2014/main" val="1620895260"/>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10</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sineroides</a:t>
                      </a:r>
                      <a:r>
                        <a:rPr lang="en-US" sz="800" u="none" strike="noStrike" dirty="0">
                          <a:solidFill>
                            <a:schemeClr val="tx1"/>
                          </a:solidFill>
                          <a:effectLst/>
                          <a:latin typeface="Arial" panose="020B0604020202020204" pitchFamily="34" charset="0"/>
                          <a:cs typeface="Arial" panose="020B0604020202020204" pitchFamily="34" charset="0"/>
                        </a:rPr>
                        <a:t> </a:t>
                      </a:r>
                      <a:r>
                        <a:rPr lang="en-US" altLang="ja-JP" sz="800" u="none" strike="noStrike" dirty="0">
                          <a:solidFill>
                            <a:schemeClr val="tx1"/>
                          </a:solidFill>
                          <a:effectLst/>
                          <a:latin typeface="Arial" panose="020B0604020202020204" pitchFamily="34" charset="0"/>
                          <a:cs typeface="Arial" panose="020B0604020202020204" pitchFamily="34" charset="0"/>
                        </a:rPr>
                        <a:t>SINEK02, South Korea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24.58</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24.58</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25.32</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25.32</a:t>
                      </a:r>
                    </a:p>
                  </a:txBody>
                  <a:tcPr marL="9525" marR="9525" marT="9525" marB="0" anchor="ctr">
                    <a:noFill/>
                  </a:tcPr>
                </a:tc>
                <a:tc>
                  <a:txBody>
                    <a:bodyPr/>
                    <a:lstStyle/>
                    <a:p>
                      <a:pPr algn="ctr" fontAlgn="b"/>
                      <a:r>
                        <a:rPr lang="en-US" altLang="ja-JP" sz="800" b="0" i="0" u="none" strike="noStrike" dirty="0">
                          <a:solidFill>
                            <a:srgbClr val="000000"/>
                          </a:solidFill>
                          <a:effectLst/>
                          <a:latin typeface="Arial" panose="020B0604020202020204" pitchFamily="34" charset="0"/>
                        </a:rPr>
                        <a:t>25.71</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20.94</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23.76</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20.98</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chemeClr val="tx1"/>
                          </a:solidFill>
                          <a:effectLst/>
                          <a:latin typeface="Arial" panose="020B0604020202020204" pitchFamily="34" charset="0"/>
                        </a:rPr>
                        <a:t>0.00</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altLang="ja-JP" sz="1000" b="1" i="1" u="none" strike="noStrike" dirty="0">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1000" b="1" i="1"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en-US" altLang="ja-JP" sz="900" b="0" i="0" u="none" strike="noStrike">
                        <a:solidFill>
                          <a:schemeClr val="tx1"/>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3620148396"/>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11</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sineroides</a:t>
                      </a:r>
                      <a:r>
                        <a:rPr lang="en-US" sz="800" i="1" u="none" strike="noStrike" dirty="0">
                          <a:solidFill>
                            <a:schemeClr val="tx1"/>
                          </a:solidFill>
                          <a:effectLst/>
                          <a:latin typeface="Arial" panose="020B0604020202020204" pitchFamily="34" charset="0"/>
                          <a:cs typeface="Arial" panose="020B0604020202020204" pitchFamily="34" charset="0"/>
                        </a:rPr>
                        <a:t> </a:t>
                      </a:r>
                      <a:r>
                        <a:rPr lang="en-US" altLang="ja-JP" sz="800" u="none" strike="noStrike" dirty="0">
                          <a:solidFill>
                            <a:schemeClr val="tx1"/>
                          </a:solidFill>
                          <a:effectLst/>
                          <a:latin typeface="Arial" panose="020B0604020202020204" pitchFamily="34" charset="0"/>
                          <a:cs typeface="Arial" panose="020B0604020202020204" pitchFamily="34" charset="0"/>
                        </a:rPr>
                        <a:t>Hida386,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24.94</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24.94</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25.69</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25.69</a:t>
                      </a:r>
                    </a:p>
                  </a:txBody>
                  <a:tcPr marL="9525" marR="9525" marT="9525" marB="0" anchor="ctr">
                    <a:noFill/>
                  </a:tcPr>
                </a:tc>
                <a:tc>
                  <a:txBody>
                    <a:bodyPr/>
                    <a:lstStyle/>
                    <a:p>
                      <a:pPr algn="ctr" fontAlgn="b"/>
                      <a:r>
                        <a:rPr lang="en-US" altLang="ja-JP" sz="800" b="0" i="0" u="none" strike="noStrike" dirty="0">
                          <a:solidFill>
                            <a:srgbClr val="000000"/>
                          </a:solidFill>
                          <a:effectLst/>
                          <a:latin typeface="Arial" panose="020B0604020202020204" pitchFamily="34" charset="0"/>
                        </a:rPr>
                        <a:t>26.08</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21.29</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24.12</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21.33</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dirty="0">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ja-JP" altLang="en-US" sz="900" b="0" i="0" u="none" strike="noStrike">
                        <a:solidFill>
                          <a:schemeClr val="tx1"/>
                        </a:solidFill>
                        <a:effectLst/>
                        <a:latin typeface="Arial" panose="020B0604020202020204" pitchFamily="34" charset="0"/>
                      </a:endParaRPr>
                    </a:p>
                  </a:txBody>
                  <a:tcPr marL="9525" marR="9525" marT="9525" marB="0" anchor="ctr">
                    <a:noFill/>
                  </a:tcPr>
                </a:tc>
                <a:tc>
                  <a:txBody>
                    <a:bodyPr/>
                    <a:lstStyle/>
                    <a:p>
                      <a:pPr algn="ctr" fontAlgn="b"/>
                      <a:endParaRPr lang="en-US" altLang="ja-JP" sz="900" b="0" i="0" u="none" strike="noStrike" dirty="0">
                        <a:solidFill>
                          <a:schemeClr val="tx1"/>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3032993438"/>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12</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B w="9525" cap="flat" cmpd="sng" algn="ctr">
                      <a:solidFill>
                        <a:schemeClr val="tx1"/>
                      </a:solidFill>
                      <a:prstDash val="dot"/>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altLang="ja-JP" sz="800" i="1" u="none" strike="noStrike" dirty="0">
                          <a:solidFill>
                            <a:schemeClr val="tx1"/>
                          </a:solidFill>
                          <a:effectLst/>
                          <a:latin typeface="Arial" panose="020B0604020202020204" pitchFamily="34" charset="0"/>
                          <a:cs typeface="Arial" panose="020B0604020202020204" pitchFamily="34" charset="0"/>
                        </a:rPr>
                        <a:t>An. </a:t>
                      </a:r>
                      <a:r>
                        <a:rPr lang="en-US" altLang="ja-JP" sz="800" i="1" u="none" strike="noStrike" dirty="0" err="1">
                          <a:solidFill>
                            <a:schemeClr val="tx1"/>
                          </a:solidFill>
                          <a:effectLst/>
                          <a:latin typeface="Arial" panose="020B0604020202020204" pitchFamily="34" charset="0"/>
                          <a:cs typeface="Arial" panose="020B0604020202020204" pitchFamily="34" charset="0"/>
                        </a:rPr>
                        <a:t>sineroides</a:t>
                      </a:r>
                      <a:r>
                        <a:rPr lang="en-US" altLang="ja-JP" sz="800" i="1" u="none" strike="noStrike" dirty="0">
                          <a:solidFill>
                            <a:schemeClr val="tx1"/>
                          </a:solidFill>
                          <a:effectLst/>
                          <a:latin typeface="Arial" panose="020B0604020202020204" pitchFamily="34" charset="0"/>
                          <a:cs typeface="Arial" panose="020B0604020202020204" pitchFamily="34" charset="0"/>
                        </a:rPr>
                        <a:t> </a:t>
                      </a:r>
                      <a:r>
                        <a:rPr lang="en-US" altLang="ja-JP" sz="800" u="none" strike="noStrike" dirty="0">
                          <a:solidFill>
                            <a:schemeClr val="tx1"/>
                          </a:solidFill>
                          <a:effectLst/>
                          <a:latin typeface="Arial" panose="020B0604020202020204" pitchFamily="34" charset="0"/>
                          <a:cs typeface="Arial" panose="020B0604020202020204" pitchFamily="34" charset="0"/>
                        </a:rPr>
                        <a:t>Toyama80, Japan</a:t>
                      </a:r>
                      <a:endParaRPr lang="en-US" altLang="ja-JP"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25.35</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a:solidFill>
                            <a:srgbClr val="000000"/>
                          </a:solidFill>
                          <a:effectLst/>
                          <a:latin typeface="Arial" panose="020B0604020202020204" pitchFamily="34" charset="0"/>
                        </a:rPr>
                        <a:t>25.35</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26.11</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26.11</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26.50</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21.67</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23.80</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21.71</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0.80</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0.80</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1.06</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053803406"/>
                  </a:ext>
                </a:extLst>
              </a:tr>
              <a:tr h="249009">
                <a:tc>
                  <a:txBody>
                    <a:bodyPr/>
                    <a:lstStyle/>
                    <a:p>
                      <a:pPr algn="ctr" fontAlgn="b"/>
                      <a:r>
                        <a:rPr lang="en-US" altLang="ja-JP" sz="900" b="1" u="none" strike="noStrike">
                          <a:solidFill>
                            <a:schemeClr val="tx1"/>
                          </a:solidFill>
                          <a:effectLst/>
                          <a:latin typeface="Arial" panose="020B0604020202020204" pitchFamily="34" charset="0"/>
                          <a:cs typeface="Arial" panose="020B0604020202020204" pitchFamily="34" charset="0"/>
                        </a:rPr>
                        <a:t>13</a:t>
                      </a:r>
                      <a:endParaRPr lang="en-US" altLang="ja-JP" sz="900" b="1" i="0" u="none" strike="noStrike">
                        <a:solidFill>
                          <a:schemeClr val="tx1"/>
                        </a:solidFill>
                        <a:effectLst/>
                        <a:latin typeface="Arial" panose="020B0604020202020204" pitchFamily="34" charset="0"/>
                        <a:cs typeface="Arial" panose="020B0604020202020204" pitchFamily="34" charset="0"/>
                      </a:endParaRPr>
                    </a:p>
                  </a:txBody>
                  <a:tcPr marL="6169" marR="6169" marT="6169" marB="0" anchor="ctr">
                    <a:lnT w="9525" cap="flat" cmpd="sng" algn="ctr">
                      <a:solidFill>
                        <a:schemeClr val="tx1"/>
                      </a:solidFill>
                      <a:prstDash val="dot"/>
                      <a:round/>
                      <a:headEnd type="none" w="med" len="med"/>
                      <a:tailEnd type="none" w="med" len="med"/>
                    </a:lnT>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lesteri</a:t>
                      </a:r>
                      <a:r>
                        <a:rPr lang="en-US" sz="800" u="none" strike="noStrike" dirty="0">
                          <a:solidFill>
                            <a:schemeClr val="tx1"/>
                          </a:solidFill>
                          <a:effectLst/>
                          <a:latin typeface="Arial" panose="020B0604020202020204" pitchFamily="34" charset="0"/>
                          <a:cs typeface="Arial" panose="020B0604020202020204" pitchFamily="34" charset="0"/>
                        </a:rPr>
                        <a:t> Abashiri01</a:t>
                      </a:r>
                      <a:r>
                        <a:rPr lang="ja-JP" altLang="en-US" sz="800" u="none" strike="noStrike" baseline="0" dirty="0">
                          <a:solidFill>
                            <a:schemeClr val="tx1"/>
                          </a:solidFill>
                          <a:effectLst/>
                          <a:latin typeface="Arial" panose="020B0604020202020204" pitchFamily="34" charset="0"/>
                          <a:cs typeface="Arial" panose="020B0604020202020204" pitchFamily="34" charset="0"/>
                        </a:rPr>
                        <a:t> </a:t>
                      </a:r>
                      <a:r>
                        <a:rPr lang="en-US" altLang="ja-JP" sz="800" u="none" strike="noStrike" dirty="0">
                          <a:solidFill>
                            <a:schemeClr val="tx1"/>
                          </a:solidFill>
                          <a:effectLst/>
                          <a:latin typeface="Arial" panose="020B0604020202020204" pitchFamily="34" charset="0"/>
                          <a:cs typeface="Arial" panose="020B0604020202020204" pitchFamily="34" charset="0"/>
                        </a:rPr>
                        <a:t>&amp; 4 others</a:t>
                      </a:r>
                      <a:r>
                        <a:rPr lang="en-US" sz="800" u="none" strike="noStrike" dirty="0">
                          <a:solidFill>
                            <a:schemeClr val="tx1"/>
                          </a:solidFill>
                          <a:effectLst/>
                          <a:latin typeface="Arial" panose="020B0604020202020204" pitchFamily="34" charset="0"/>
                          <a:cs typeface="Arial" panose="020B0604020202020204" pitchFamily="34" charset="0"/>
                        </a:rPr>
                        <a:t>,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34.94</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34.94</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33.37</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33.37</a:t>
                      </a: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33.82</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a:solidFill>
                            <a:srgbClr val="000000"/>
                          </a:solidFill>
                          <a:effectLst/>
                          <a:latin typeface="Arial" panose="020B0604020202020204" pitchFamily="34" charset="0"/>
                        </a:rPr>
                        <a:t>28.39</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32.06</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28.80</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29.24</a:t>
                      </a: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T w="9525" cap="flat" cmpd="sng" algn="ctr">
                      <a:solidFill>
                        <a:schemeClr val="tx1"/>
                      </a:solidFill>
                      <a:prstDash val="dot"/>
                      <a:round/>
                      <a:headEnd type="none" w="med" len="med"/>
                      <a:tailEnd type="none" w="med" len="med"/>
                    </a:lnT>
                    <a:noFill/>
                  </a:tcPr>
                </a:tc>
                <a:extLst>
                  <a:ext uri="{0D108BD9-81ED-4DB2-BD59-A6C34878D82A}">
                    <a16:rowId xmlns:a16="http://schemas.microsoft.com/office/drawing/2014/main" val="3583725666"/>
                  </a:ext>
                </a:extLst>
              </a:tr>
              <a:tr h="249009">
                <a:tc>
                  <a:txBody>
                    <a:bodyPr/>
                    <a:lstStyle/>
                    <a:p>
                      <a:pPr algn="ctr" fontAlgn="b"/>
                      <a:r>
                        <a:rPr lang="en-US" altLang="ja-JP" sz="900" b="1" u="none" strike="noStrike">
                          <a:solidFill>
                            <a:schemeClr val="tx1"/>
                          </a:solidFill>
                          <a:effectLst/>
                          <a:latin typeface="Arial" panose="020B0604020202020204" pitchFamily="34" charset="0"/>
                          <a:cs typeface="Arial" panose="020B0604020202020204" pitchFamily="34" charset="0"/>
                        </a:rPr>
                        <a:t>14</a:t>
                      </a:r>
                      <a:endParaRPr lang="en-US" altLang="ja-JP" sz="900" b="1" i="0" u="none" strike="noStrike">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lesteri</a:t>
                      </a:r>
                      <a:r>
                        <a:rPr lang="en-US" sz="800" u="none" strike="noStrike" dirty="0">
                          <a:solidFill>
                            <a:schemeClr val="tx1"/>
                          </a:solidFill>
                          <a:effectLst/>
                          <a:latin typeface="Arial" panose="020B0604020202020204" pitchFamily="34" charset="0"/>
                          <a:cs typeface="Arial" panose="020B0604020202020204" pitchFamily="34" charset="0"/>
                        </a:rPr>
                        <a:t> Abashiri42,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34.94</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34.94</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33.82</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33.82</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34.27</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27.98</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31.63</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29.21</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28.86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29.24</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28.86</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800" b="0" i="0" u="none" strike="noStrike">
                        <a:solidFill>
                          <a:srgbClr val="000000"/>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2587764594"/>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15</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lesteri</a:t>
                      </a:r>
                      <a:r>
                        <a:rPr lang="en-US" sz="800" u="none" strike="noStrike" dirty="0">
                          <a:solidFill>
                            <a:schemeClr val="tx1"/>
                          </a:solidFill>
                          <a:effectLst/>
                          <a:latin typeface="Arial" panose="020B0604020202020204" pitchFamily="34" charset="0"/>
                          <a:cs typeface="Arial" panose="020B0604020202020204" pitchFamily="34" charset="0"/>
                        </a:rPr>
                        <a:t> Kameda35,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34.94</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34.94</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33.37</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33.37</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33.82</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28.39</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32.06</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28.80</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29.24</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28.86</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1000" b="1" i="1" u="none" strike="noStrike" dirty="0">
                          <a:solidFill>
                            <a:srgbClr val="000000"/>
                          </a:solidFill>
                          <a:effectLst/>
                          <a:latin typeface="Arial" panose="020B0604020202020204" pitchFamily="34" charset="0"/>
                        </a:rPr>
                        <a:t>0.53</a:t>
                      </a: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1876822336"/>
                  </a:ext>
                </a:extLst>
              </a:tr>
              <a:tr h="249009">
                <a:tc>
                  <a:txBody>
                    <a:bodyPr/>
                    <a:lstStyle/>
                    <a:p>
                      <a:pPr algn="ctr" fontAlgn="b"/>
                      <a:r>
                        <a:rPr lang="en-US" altLang="ja-JP" sz="900" b="1" u="none" strike="noStrike">
                          <a:solidFill>
                            <a:schemeClr val="tx1"/>
                          </a:solidFill>
                          <a:effectLst/>
                          <a:latin typeface="Arial" panose="020B0604020202020204" pitchFamily="34" charset="0"/>
                          <a:cs typeface="Arial" panose="020B0604020202020204" pitchFamily="34" charset="0"/>
                        </a:rPr>
                        <a:t>16</a:t>
                      </a:r>
                      <a:endParaRPr lang="en-US" altLang="ja-JP" sz="900" b="1" i="0" u="none" strike="noStrike">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lesteri</a:t>
                      </a:r>
                      <a:r>
                        <a:rPr lang="en-US" sz="800" u="none" strike="noStrike" dirty="0">
                          <a:solidFill>
                            <a:schemeClr val="tx1"/>
                          </a:solidFill>
                          <a:effectLst/>
                          <a:latin typeface="Arial" panose="020B0604020202020204" pitchFamily="34" charset="0"/>
                          <a:cs typeface="Arial" panose="020B0604020202020204" pitchFamily="34" charset="0"/>
                        </a:rPr>
                        <a:t> Kushiro501,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35.35</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35.35</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a:solidFill>
                            <a:srgbClr val="000000"/>
                          </a:solidFill>
                          <a:effectLst/>
                          <a:latin typeface="Arial" panose="020B0604020202020204" pitchFamily="34" charset="0"/>
                        </a:rPr>
                        <a:t>33.77</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33.77</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34.22</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28.77</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31.67</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29.18</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29.24</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29.24</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29.62</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29.24</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1000" b="1" i="1" u="none" strike="noStrike">
                          <a:solidFill>
                            <a:srgbClr val="000000"/>
                          </a:solidFill>
                          <a:effectLst/>
                          <a:latin typeface="Arial" panose="020B0604020202020204" pitchFamily="34" charset="0"/>
                        </a:rPr>
                        <a:t>0.53</a:t>
                      </a:r>
                    </a:p>
                  </a:txBody>
                  <a:tcPr marL="9525" marR="9525" marT="9525" marB="0" anchor="ctr">
                    <a:noFill/>
                  </a:tcPr>
                </a:tc>
                <a:tc>
                  <a:txBody>
                    <a:bodyPr/>
                    <a:lstStyle/>
                    <a:p>
                      <a:pPr algn="ctr" fontAlgn="b"/>
                      <a:r>
                        <a:rPr lang="en-US" altLang="ja-JP" sz="1000" b="1" i="1" u="none" strike="noStrike" dirty="0">
                          <a:solidFill>
                            <a:srgbClr val="000000"/>
                          </a:solidFill>
                          <a:effectLst/>
                          <a:latin typeface="Arial" panose="020B0604020202020204" pitchFamily="34" charset="0"/>
                        </a:rPr>
                        <a:t>0.53</a:t>
                      </a: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3980494622"/>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17</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lesteri</a:t>
                      </a:r>
                      <a:r>
                        <a:rPr lang="en-US" sz="800" u="none" strike="noStrike" dirty="0">
                          <a:solidFill>
                            <a:schemeClr val="tx1"/>
                          </a:solidFill>
                          <a:effectLst/>
                          <a:latin typeface="Arial" panose="020B0604020202020204" pitchFamily="34" charset="0"/>
                          <a:cs typeface="Arial" panose="020B0604020202020204" pitchFamily="34" charset="0"/>
                        </a:rPr>
                        <a:t> Kameda38, Japan</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36.73</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36.73</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35.49</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35.49</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35.95</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30.36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34.13</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30.78</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30.50</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30.50</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30.89</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30.50</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1.87</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1000" b="1" i="1" u="none" strike="noStrike">
                          <a:solidFill>
                            <a:srgbClr val="000000"/>
                          </a:solidFill>
                          <a:effectLst/>
                          <a:latin typeface="Arial" panose="020B0604020202020204" pitchFamily="34" charset="0"/>
                        </a:rPr>
                        <a:t>2.14</a:t>
                      </a:r>
                    </a:p>
                  </a:txBody>
                  <a:tcPr marL="9525" marR="9525" marT="9525" marB="0" anchor="ctr">
                    <a:noFill/>
                  </a:tcPr>
                </a:tc>
                <a:tc>
                  <a:txBody>
                    <a:bodyPr/>
                    <a:lstStyle/>
                    <a:p>
                      <a:pPr algn="ctr" fontAlgn="b"/>
                      <a:r>
                        <a:rPr lang="en-US" altLang="ja-JP" sz="1000" b="1" i="1" u="none" strike="noStrike" dirty="0">
                          <a:solidFill>
                            <a:srgbClr val="000000"/>
                          </a:solidFill>
                          <a:effectLst/>
                          <a:latin typeface="Arial" panose="020B0604020202020204" pitchFamily="34" charset="0"/>
                        </a:rPr>
                        <a:t>2.14</a:t>
                      </a:r>
                    </a:p>
                  </a:txBody>
                  <a:tcPr marL="9525" marR="9525" marT="9525" marB="0" anchor="ctr">
                    <a:noFill/>
                  </a:tcPr>
                </a:tc>
                <a:tc>
                  <a:txBody>
                    <a:bodyPr/>
                    <a:lstStyle/>
                    <a:p>
                      <a:pPr algn="ctr" fontAlgn="b"/>
                      <a:r>
                        <a:rPr lang="en-US" altLang="ja-JP" sz="1000" b="1" i="1" u="none" strike="noStrike">
                          <a:solidFill>
                            <a:srgbClr val="000000"/>
                          </a:solidFill>
                          <a:effectLst/>
                          <a:latin typeface="Arial" panose="020B0604020202020204" pitchFamily="34" charset="0"/>
                        </a:rPr>
                        <a:t>2.14</a:t>
                      </a: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3902334180"/>
                  </a:ext>
                </a:extLst>
              </a:tr>
              <a:tr h="249009">
                <a:tc>
                  <a:txBody>
                    <a:bodyPr/>
                    <a:lstStyle/>
                    <a:p>
                      <a:pPr algn="ctr" fontAlgn="b"/>
                      <a:r>
                        <a:rPr lang="en-US" altLang="ja-JP" sz="900" b="1" u="none" strike="noStrike">
                          <a:solidFill>
                            <a:schemeClr val="tx1"/>
                          </a:solidFill>
                          <a:effectLst/>
                          <a:latin typeface="Arial" panose="020B0604020202020204" pitchFamily="34" charset="0"/>
                          <a:cs typeface="Arial" panose="020B0604020202020204" pitchFamily="34" charset="0"/>
                        </a:rPr>
                        <a:t>18</a:t>
                      </a:r>
                      <a:endParaRPr lang="en-US" altLang="ja-JP" sz="900" b="1" i="0" u="none" strike="noStrike">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altLang="ja-JP" sz="800" i="1" u="none" strike="noStrike" dirty="0">
                          <a:solidFill>
                            <a:schemeClr val="tx1"/>
                          </a:solidFill>
                          <a:effectLst/>
                          <a:latin typeface="Arial" panose="020B0604020202020204" pitchFamily="34" charset="0"/>
                          <a:cs typeface="Arial" panose="020B0604020202020204" pitchFamily="34" charset="0"/>
                        </a:rPr>
                        <a:t>An. anthropophagus</a:t>
                      </a:r>
                      <a:r>
                        <a:rPr lang="en-US" altLang="ja-JP" sz="800" u="none" strike="noStrike" dirty="0">
                          <a:solidFill>
                            <a:schemeClr val="tx1"/>
                          </a:solidFill>
                          <a:effectLst/>
                          <a:latin typeface="Arial" panose="020B0604020202020204" pitchFamily="34" charset="0"/>
                          <a:cs typeface="Arial" panose="020B0604020202020204" pitchFamily="34" charset="0"/>
                        </a:rPr>
                        <a:t> SMMU-FK1, China</a:t>
                      </a:r>
                      <a:endParaRPr lang="en-US" altLang="ja-JP"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34.94</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34.94</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33.37</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33.37</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33.82</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28.39</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32.06</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28.80</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28.86</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29.24</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28.86</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0.00</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1000" b="1" i="1" u="none" strike="noStrike">
                          <a:solidFill>
                            <a:srgbClr val="000000"/>
                          </a:solidFill>
                          <a:effectLst/>
                          <a:latin typeface="Arial" panose="020B0604020202020204" pitchFamily="34" charset="0"/>
                        </a:rPr>
                        <a:t>0.26</a:t>
                      </a:r>
                    </a:p>
                  </a:txBody>
                  <a:tcPr marL="9525" marR="9525" marT="9525" marB="0" anchor="ctr">
                    <a:noFill/>
                  </a:tcPr>
                </a:tc>
                <a:tc>
                  <a:txBody>
                    <a:bodyPr/>
                    <a:lstStyle/>
                    <a:p>
                      <a:pPr algn="ctr" fontAlgn="b"/>
                      <a:r>
                        <a:rPr lang="en-US" altLang="ja-JP" sz="1000" b="1" i="1" u="none" strike="noStrike">
                          <a:solidFill>
                            <a:srgbClr val="000000"/>
                          </a:solidFill>
                          <a:effectLst/>
                          <a:latin typeface="Arial" panose="020B0604020202020204" pitchFamily="34" charset="0"/>
                        </a:rPr>
                        <a:t>0.26</a:t>
                      </a:r>
                    </a:p>
                  </a:txBody>
                  <a:tcPr marL="9525" marR="9525" marT="9525" marB="0" anchor="ctr">
                    <a:noFill/>
                  </a:tcPr>
                </a:tc>
                <a:tc>
                  <a:txBody>
                    <a:bodyPr/>
                    <a:lstStyle/>
                    <a:p>
                      <a:pPr algn="ctr" fontAlgn="b"/>
                      <a:r>
                        <a:rPr lang="en-US" altLang="ja-JP" sz="1000" b="1" i="1" u="none" strike="noStrike" dirty="0">
                          <a:solidFill>
                            <a:srgbClr val="000000"/>
                          </a:solidFill>
                          <a:effectLst/>
                          <a:latin typeface="Arial" panose="020B0604020202020204" pitchFamily="34" charset="0"/>
                        </a:rPr>
                        <a:t>0.26</a:t>
                      </a:r>
                    </a:p>
                  </a:txBody>
                  <a:tcPr marL="9525" marR="9525" marT="9525" marB="0" anchor="ctr">
                    <a:noFill/>
                  </a:tcPr>
                </a:tc>
                <a:tc>
                  <a:txBody>
                    <a:bodyPr/>
                    <a:lstStyle/>
                    <a:p>
                      <a:pPr algn="ctr" fontAlgn="b"/>
                      <a:r>
                        <a:rPr lang="en-US" altLang="ja-JP" sz="1000" b="1" i="1" u="none" strike="noStrike" dirty="0">
                          <a:solidFill>
                            <a:srgbClr val="000000"/>
                          </a:solidFill>
                          <a:effectLst/>
                          <a:latin typeface="Arial" panose="020B0604020202020204" pitchFamily="34" charset="0"/>
                        </a:rPr>
                        <a:t>1.87</a:t>
                      </a: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2396632820"/>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19</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lesteri</a:t>
                      </a:r>
                      <a:r>
                        <a:rPr lang="en-US" sz="800" u="none" strike="noStrike" dirty="0">
                          <a:solidFill>
                            <a:schemeClr val="tx1"/>
                          </a:solidFill>
                          <a:effectLst/>
                          <a:latin typeface="Arial" panose="020B0604020202020204" pitchFamily="34" charset="0"/>
                          <a:cs typeface="Arial" panose="020B0604020202020204" pitchFamily="34" charset="0"/>
                        </a:rPr>
                        <a:t> specimen 1, South Korea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36.88</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36.88</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36.68</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36.68</a:t>
                      </a:r>
                    </a:p>
                  </a:txBody>
                  <a:tcPr marL="9525" marR="9525" marT="9525" marB="0" anchor="ctr">
                    <a:noFill/>
                  </a:tcPr>
                </a:tc>
                <a:tc>
                  <a:txBody>
                    <a:bodyPr/>
                    <a:lstStyle/>
                    <a:p>
                      <a:pPr algn="ctr" fontAlgn="b"/>
                      <a:r>
                        <a:rPr lang="en-US" altLang="ja-JP" sz="800" b="0" i="0" u="none" strike="noStrike" dirty="0">
                          <a:solidFill>
                            <a:srgbClr val="000000"/>
                          </a:solidFill>
                          <a:effectLst/>
                          <a:latin typeface="Arial" panose="020B0604020202020204" pitchFamily="34" charset="0"/>
                        </a:rPr>
                        <a:t>37.15</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31.81</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a:solidFill>
                            <a:srgbClr val="000000"/>
                          </a:solidFill>
                          <a:effectLst/>
                          <a:latin typeface="Arial" panose="020B0604020202020204" pitchFamily="34" charset="0"/>
                        </a:rPr>
                        <a:t>34.35</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32.23</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noFill/>
                  </a:tcPr>
                </a:tc>
                <a:tc>
                  <a:txBody>
                    <a:bodyPr/>
                    <a:lstStyle/>
                    <a:p>
                      <a:pPr algn="ctr" fontAlgn="b"/>
                      <a:r>
                        <a:rPr lang="en-US" altLang="ja-JP" sz="800" b="0" i="0" u="none" strike="noStrike" dirty="0">
                          <a:solidFill>
                            <a:srgbClr val="000000"/>
                          </a:solidFill>
                          <a:effectLst/>
                          <a:latin typeface="Arial" panose="020B0604020202020204" pitchFamily="34" charset="0"/>
                        </a:rPr>
                        <a:t>32.71</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800" b="0" i="0" u="none" strike="noStrike" dirty="0">
                          <a:solidFill>
                            <a:srgbClr val="000000"/>
                          </a:solidFill>
                          <a:effectLst/>
                          <a:latin typeface="Arial" panose="020B0604020202020204" pitchFamily="34" charset="0"/>
                        </a:rPr>
                        <a:t>32.71</a:t>
                      </a:r>
                    </a:p>
                  </a:txBody>
                  <a:tcPr marL="9525" marR="9525" marT="9525" marB="0" anchor="ctr">
                    <a:noFill/>
                  </a:tcPr>
                </a:tc>
                <a:tc>
                  <a:txBody>
                    <a:bodyPr/>
                    <a:lstStyle/>
                    <a:p>
                      <a:pPr algn="ctr" fontAlgn="b"/>
                      <a:r>
                        <a:rPr lang="en-US" altLang="ja-JP" sz="800" b="0" i="0" u="none" strike="noStrike" dirty="0">
                          <a:solidFill>
                            <a:srgbClr val="000000"/>
                          </a:solidFill>
                          <a:effectLst/>
                          <a:latin typeface="Arial" panose="020B0604020202020204" pitchFamily="34" charset="0"/>
                        </a:rPr>
                        <a:t>33.11</a:t>
                      </a:r>
                    </a:p>
                  </a:txBody>
                  <a:tcPr marL="9525" marR="9525" marT="9525" marB="0" anchor="ctr">
                    <a:noFill/>
                  </a:tcPr>
                </a:tc>
                <a:tc>
                  <a:txBody>
                    <a:bodyPr/>
                    <a:lstStyle/>
                    <a:p>
                      <a:pPr algn="ctr" fontAlgn="b"/>
                      <a:r>
                        <a:rPr lang="en-US" altLang="ja-JP" sz="800" b="0" i="0" u="none" strike="noStrike">
                          <a:solidFill>
                            <a:srgbClr val="000000"/>
                          </a:solidFill>
                          <a:effectLst/>
                          <a:latin typeface="Arial" panose="020B0604020202020204" pitchFamily="34" charset="0"/>
                        </a:rPr>
                        <a:t>32.71</a:t>
                      </a:r>
                    </a:p>
                  </a:txBody>
                  <a:tcPr marL="9525" marR="9525" marT="9525" marB="0" anchor="ctr">
                    <a:lnR w="9525" cap="flat" cmpd="sng" algn="ctr">
                      <a:solidFill>
                        <a:schemeClr val="tx1"/>
                      </a:solidFill>
                      <a:prstDash val="dot"/>
                      <a:round/>
                      <a:headEnd type="none" w="med" len="med"/>
                      <a:tailEnd type="none" w="med" len="med"/>
                    </a:lnR>
                    <a:noFill/>
                  </a:tcPr>
                </a:tc>
                <a:tc>
                  <a:txBody>
                    <a:bodyPr/>
                    <a:lstStyle/>
                    <a:p>
                      <a:pPr algn="ctr" fontAlgn="b"/>
                      <a:r>
                        <a:rPr lang="en-US" altLang="ja-JP" sz="1000" b="1" i="1" u="none" strike="noStrike" dirty="0">
                          <a:solidFill>
                            <a:srgbClr val="000000"/>
                          </a:solidFill>
                          <a:effectLst/>
                          <a:latin typeface="Arial" panose="020B0604020202020204" pitchFamily="34" charset="0"/>
                        </a:rPr>
                        <a:t>2.97</a:t>
                      </a:r>
                    </a:p>
                  </a:txBody>
                  <a:tcPr marL="9525" marR="9525" marT="9525" marB="0" anchor="ctr">
                    <a:lnL w="9525" cap="flat" cmpd="sng" algn="ctr">
                      <a:solidFill>
                        <a:schemeClr val="tx1"/>
                      </a:solidFill>
                      <a:prstDash val="dot"/>
                      <a:round/>
                      <a:headEnd type="none" w="med" len="med"/>
                      <a:tailEnd type="none" w="med" len="med"/>
                    </a:lnL>
                    <a:noFill/>
                  </a:tcPr>
                </a:tc>
                <a:tc>
                  <a:txBody>
                    <a:bodyPr/>
                    <a:lstStyle/>
                    <a:p>
                      <a:pPr algn="ctr" fontAlgn="b"/>
                      <a:r>
                        <a:rPr lang="en-US" altLang="ja-JP" sz="1000" b="1" i="1" u="none" strike="noStrike">
                          <a:solidFill>
                            <a:srgbClr val="000000"/>
                          </a:solidFill>
                          <a:effectLst/>
                          <a:latin typeface="Arial" panose="020B0604020202020204" pitchFamily="34" charset="0"/>
                        </a:rPr>
                        <a:t>3.24</a:t>
                      </a:r>
                    </a:p>
                  </a:txBody>
                  <a:tcPr marL="9525" marR="9525" marT="9525" marB="0" anchor="ctr">
                    <a:noFill/>
                  </a:tcPr>
                </a:tc>
                <a:tc>
                  <a:txBody>
                    <a:bodyPr/>
                    <a:lstStyle/>
                    <a:p>
                      <a:pPr algn="ctr" fontAlgn="b"/>
                      <a:r>
                        <a:rPr lang="en-US" altLang="ja-JP" sz="1000" b="1" i="1" u="none" strike="noStrike">
                          <a:solidFill>
                            <a:srgbClr val="000000"/>
                          </a:solidFill>
                          <a:effectLst/>
                          <a:latin typeface="Arial" panose="020B0604020202020204" pitchFamily="34" charset="0"/>
                        </a:rPr>
                        <a:t>3.24</a:t>
                      </a:r>
                    </a:p>
                  </a:txBody>
                  <a:tcPr marL="9525" marR="9525" marT="9525" marB="0" anchor="ctr">
                    <a:noFill/>
                  </a:tcPr>
                </a:tc>
                <a:tc>
                  <a:txBody>
                    <a:bodyPr/>
                    <a:lstStyle/>
                    <a:p>
                      <a:pPr algn="ctr" fontAlgn="b"/>
                      <a:r>
                        <a:rPr lang="en-US" altLang="ja-JP" sz="1000" b="1" i="1" u="none" strike="noStrike">
                          <a:solidFill>
                            <a:srgbClr val="000000"/>
                          </a:solidFill>
                          <a:effectLst/>
                          <a:latin typeface="Arial" panose="020B0604020202020204" pitchFamily="34" charset="0"/>
                        </a:rPr>
                        <a:t>2.69</a:t>
                      </a:r>
                    </a:p>
                  </a:txBody>
                  <a:tcPr marL="9525" marR="9525" marT="9525" marB="0" anchor="ctr">
                    <a:noFill/>
                  </a:tcPr>
                </a:tc>
                <a:tc>
                  <a:txBody>
                    <a:bodyPr/>
                    <a:lstStyle/>
                    <a:p>
                      <a:pPr algn="ctr" fontAlgn="b"/>
                      <a:r>
                        <a:rPr lang="en-US" altLang="ja-JP" sz="1000" b="1" i="1" u="none" strike="noStrike" dirty="0">
                          <a:solidFill>
                            <a:srgbClr val="000000"/>
                          </a:solidFill>
                          <a:effectLst/>
                          <a:latin typeface="Arial" panose="020B0604020202020204" pitchFamily="34" charset="0"/>
                        </a:rPr>
                        <a:t>4.35</a:t>
                      </a:r>
                    </a:p>
                  </a:txBody>
                  <a:tcPr marL="9525" marR="9525" marT="9525" marB="0" anchor="ctr">
                    <a:noFill/>
                  </a:tcPr>
                </a:tc>
                <a:tc>
                  <a:txBody>
                    <a:bodyPr/>
                    <a:lstStyle/>
                    <a:p>
                      <a:pPr algn="ctr" fontAlgn="b"/>
                      <a:r>
                        <a:rPr lang="en-US" altLang="ja-JP" sz="1000" b="1" i="1" u="none" strike="noStrike" dirty="0">
                          <a:solidFill>
                            <a:srgbClr val="000000"/>
                          </a:solidFill>
                          <a:effectLst/>
                          <a:latin typeface="Arial" panose="020B0604020202020204" pitchFamily="34" charset="0"/>
                        </a:rPr>
                        <a:t>2.97</a:t>
                      </a:r>
                    </a:p>
                  </a:txBody>
                  <a:tcPr marL="9525" marR="9525" marT="9525" marB="0" anchor="ctr">
                    <a:noFill/>
                  </a:tcPr>
                </a:tc>
                <a:tc>
                  <a:txBody>
                    <a:bodyPr/>
                    <a:lstStyle/>
                    <a:p>
                      <a:pPr algn="ctr" fontAlgn="b"/>
                      <a:endParaRPr lang="en-US" altLang="ja-JP" sz="1000" b="1" i="1"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noFill/>
                  </a:tcPr>
                </a:tc>
                <a:extLst>
                  <a:ext uri="{0D108BD9-81ED-4DB2-BD59-A6C34878D82A}">
                    <a16:rowId xmlns:a16="http://schemas.microsoft.com/office/drawing/2014/main" val="2839005894"/>
                  </a:ext>
                </a:extLst>
              </a:tr>
              <a:tr h="249009">
                <a:tc>
                  <a:txBody>
                    <a:bodyPr/>
                    <a:lstStyle/>
                    <a:p>
                      <a:pPr algn="ctr" fontAlgn="b"/>
                      <a:r>
                        <a:rPr lang="en-US" altLang="ja-JP" sz="900" b="1" u="none" strike="noStrike" dirty="0">
                          <a:solidFill>
                            <a:schemeClr val="tx1"/>
                          </a:solidFill>
                          <a:effectLst/>
                          <a:latin typeface="Arial" panose="020B0604020202020204" pitchFamily="34" charset="0"/>
                          <a:cs typeface="Arial" panose="020B0604020202020204" pitchFamily="34" charset="0"/>
                        </a:rPr>
                        <a:t>20</a:t>
                      </a:r>
                      <a:endParaRPr lang="en-US" altLang="ja-JP" sz="900" b="1"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B w="9525" cap="flat" cmpd="sng" algn="ctr">
                      <a:solidFill>
                        <a:schemeClr val="tx1"/>
                      </a:solidFill>
                      <a:prstDash val="dot"/>
                      <a:round/>
                      <a:headEnd type="none" w="med" len="med"/>
                      <a:tailEnd type="none" w="med" len="med"/>
                    </a:lnB>
                    <a:noFill/>
                  </a:tcPr>
                </a:tc>
                <a:tc>
                  <a:txBody>
                    <a:bodyPr/>
                    <a:lstStyle/>
                    <a:p>
                      <a:pPr algn="l" fontAlgn="b"/>
                      <a:r>
                        <a:rPr lang="en-US" altLang="ja-JP" sz="800" i="1" u="none" strike="noStrike" dirty="0">
                          <a:solidFill>
                            <a:schemeClr val="tx1"/>
                          </a:solidFill>
                          <a:effectLst/>
                          <a:latin typeface="Arial" panose="020B0604020202020204" pitchFamily="34" charset="0"/>
                          <a:cs typeface="Arial" panose="020B0604020202020204" pitchFamily="34" charset="0"/>
                        </a:rPr>
                        <a:t>An. </a:t>
                      </a:r>
                      <a:r>
                        <a:rPr lang="en-US" altLang="ja-JP" sz="800" i="1" u="none" strike="noStrike" dirty="0" err="1">
                          <a:solidFill>
                            <a:schemeClr val="tx1"/>
                          </a:solidFill>
                          <a:effectLst/>
                          <a:latin typeface="Arial" panose="020B0604020202020204" pitchFamily="34" charset="0"/>
                          <a:cs typeface="Arial" panose="020B0604020202020204" pitchFamily="34" charset="0"/>
                        </a:rPr>
                        <a:t>lesteri</a:t>
                      </a:r>
                      <a:r>
                        <a:rPr lang="en-US" altLang="ja-JP" sz="800" u="none" strike="noStrike" dirty="0">
                          <a:solidFill>
                            <a:schemeClr val="tx1"/>
                          </a:solidFill>
                          <a:effectLst/>
                          <a:latin typeface="Arial" panose="020B0604020202020204" pitchFamily="34" charset="0"/>
                          <a:cs typeface="Arial" panose="020B0604020202020204" pitchFamily="34" charset="0"/>
                        </a:rPr>
                        <a:t> specimen 2, South Korea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42.17</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42.17</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39.48</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39.48</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39.97</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33.69</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a:solidFill>
                            <a:srgbClr val="000000"/>
                          </a:solidFill>
                          <a:effectLst/>
                          <a:latin typeface="Arial" panose="020B0604020202020204" pitchFamily="34" charset="0"/>
                        </a:rPr>
                        <a:t>37.67</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35.31</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33.54</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33.54</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a:solidFill>
                            <a:srgbClr val="000000"/>
                          </a:solidFill>
                          <a:effectLst/>
                          <a:latin typeface="Arial" panose="020B0604020202020204" pitchFamily="34" charset="0"/>
                        </a:rPr>
                        <a:t>33.95</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33.54</a:t>
                      </a:r>
                    </a:p>
                  </a:txBody>
                  <a:tcPr marL="9525" marR="9525" marT="9525" marB="0" anchor="ctr">
                    <a:lnR w="9525" cap="flat" cmpd="sng" algn="ctr">
                      <a:solidFill>
                        <a:schemeClr val="tx1"/>
                      </a:solidFill>
                      <a:prstDash val="dot"/>
                      <a:round/>
                      <a:headEnd type="none" w="med" len="med"/>
                      <a:tailEnd type="none" w="med" len="med"/>
                    </a:ln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6.90</a:t>
                      </a:r>
                    </a:p>
                  </a:txBody>
                  <a:tcPr marL="9525" marR="9525" marT="9525" marB="0" anchor="ctr">
                    <a:lnL w="9525" cap="flat" cmpd="sng" algn="ctr">
                      <a:solidFill>
                        <a:schemeClr val="tx1"/>
                      </a:solidFill>
                      <a:prstDash val="dot"/>
                      <a:round/>
                      <a:headEnd type="none" w="med" len="med"/>
                      <a:tailEnd type="none" w="med" len="med"/>
                    </a:lnL>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7.20</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7.20</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7.19</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8.67</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6.90</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r>
                        <a:rPr lang="en-US" altLang="ja-JP" sz="1000" b="1" i="1" u="none" strike="noStrike" dirty="0">
                          <a:solidFill>
                            <a:srgbClr val="000000"/>
                          </a:solidFill>
                          <a:effectLst/>
                          <a:latin typeface="Arial" panose="020B0604020202020204" pitchFamily="34" charset="0"/>
                        </a:rPr>
                        <a:t>8.96</a:t>
                      </a:r>
                    </a:p>
                  </a:txBody>
                  <a:tcPr marL="9525" marR="9525" marT="9525" marB="0" anchor="ctr">
                    <a:lnB w="9525" cap="flat" cmpd="sng" algn="ctr">
                      <a:solidFill>
                        <a:schemeClr val="tx1"/>
                      </a:solidFill>
                      <a:prstDash val="dot"/>
                      <a:round/>
                      <a:headEnd type="none" w="med" len="med"/>
                      <a:tailEnd type="none" w="med" len="med"/>
                    </a:lnB>
                    <a:noFill/>
                  </a:tcPr>
                </a:tc>
                <a:tc>
                  <a:txBody>
                    <a:bodyPr/>
                    <a:lstStyle/>
                    <a:p>
                      <a:pPr algn="ctr" fontAlgn="b"/>
                      <a:endParaRPr lang="en-US" altLang="ja-JP" sz="800" b="0" i="0" u="none" strike="noStrike" dirty="0">
                        <a:solidFill>
                          <a:srgbClr val="000000"/>
                        </a:solidFill>
                        <a:effectLst/>
                        <a:latin typeface="Arial" panose="020B0604020202020204" pitchFamily="34" charset="0"/>
                      </a:endParaRPr>
                    </a:p>
                  </a:txBody>
                  <a:tcPr marL="9525" marR="9525" marT="9525" marB="0" anchor="ctr">
                    <a:lnB w="9525"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272689293"/>
                  </a:ext>
                </a:extLst>
              </a:tr>
              <a:tr h="249009">
                <a:tc>
                  <a:txBody>
                    <a:bodyPr/>
                    <a:lstStyle/>
                    <a:p>
                      <a:pPr algn="ctr" fontAlgn="b"/>
                      <a:r>
                        <a:rPr lang="en-US" altLang="ja-JP" sz="900" b="1" i="0" u="none" strike="noStrike" dirty="0">
                          <a:solidFill>
                            <a:schemeClr val="tx1"/>
                          </a:solidFill>
                          <a:effectLst/>
                          <a:latin typeface="Arial" panose="020B0604020202020204" pitchFamily="34" charset="0"/>
                          <a:cs typeface="Arial" panose="020B0604020202020204" pitchFamily="34" charset="0"/>
                        </a:rPr>
                        <a:t>21</a:t>
                      </a:r>
                    </a:p>
                  </a:txBody>
                  <a:tcPr marL="6169" marR="6169" marT="6169"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800" i="1" u="none" strike="noStrike" dirty="0">
                          <a:solidFill>
                            <a:schemeClr val="tx1"/>
                          </a:solidFill>
                          <a:effectLst/>
                          <a:latin typeface="Arial" panose="020B0604020202020204" pitchFamily="34" charset="0"/>
                          <a:cs typeface="Arial" panose="020B0604020202020204" pitchFamily="34" charset="0"/>
                        </a:rPr>
                        <a:t>An. </a:t>
                      </a:r>
                      <a:r>
                        <a:rPr lang="en-US" sz="800" i="1" u="none" strike="noStrike" dirty="0" err="1">
                          <a:solidFill>
                            <a:schemeClr val="tx1"/>
                          </a:solidFill>
                          <a:effectLst/>
                          <a:latin typeface="Arial" panose="020B0604020202020204" pitchFamily="34" charset="0"/>
                          <a:cs typeface="Arial" panose="020B0604020202020204" pitchFamily="34" charset="0"/>
                        </a:rPr>
                        <a:t>pullus</a:t>
                      </a:r>
                      <a:r>
                        <a:rPr lang="en-US" sz="800" u="none" strike="noStrike" dirty="0">
                          <a:solidFill>
                            <a:schemeClr val="tx1"/>
                          </a:solidFill>
                          <a:effectLst/>
                          <a:latin typeface="Arial" panose="020B0604020202020204" pitchFamily="34" charset="0"/>
                          <a:cs typeface="Arial" panose="020B0604020202020204" pitchFamily="34" charset="0"/>
                        </a:rPr>
                        <a:t>, China</a:t>
                      </a:r>
                      <a:endParaRPr lang="en-US" sz="800" b="0" i="0" u="none" strike="noStrike" dirty="0">
                        <a:solidFill>
                          <a:schemeClr val="tx1"/>
                        </a:solidFill>
                        <a:effectLst/>
                        <a:latin typeface="Arial" panose="020B0604020202020204" pitchFamily="34" charset="0"/>
                        <a:cs typeface="Arial" panose="020B0604020202020204" pitchFamily="34" charset="0"/>
                      </a:endParaRPr>
                    </a:p>
                  </a:txBody>
                  <a:tcPr marL="6169" marR="6169" marT="6169"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38.29</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38.29</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38.18</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38.18</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37.73</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34.30</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33.14</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33.98</a:t>
                      </a:r>
                    </a:p>
                  </a:txBody>
                  <a:tcPr marL="9525" marR="9525" marT="9525" marB="0" anchor="ctr">
                    <a:lnL w="9525" cap="flat" cmpd="sng" algn="ctr">
                      <a:solidFill>
                        <a:schemeClr val="tx1"/>
                      </a:solidFill>
                      <a:prstDash val="dot"/>
                      <a:round/>
                      <a:headEnd type="none" w="med" len="med"/>
                      <a:tailEnd type="none" w="med" len="med"/>
                    </a:lnL>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37.06</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37.06</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37.48</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36.60</a:t>
                      </a:r>
                    </a:p>
                  </a:txBody>
                  <a:tcPr marL="9525" marR="9525" marT="9525" marB="0" anchor="ctr">
                    <a:lnR w="9525" cap="flat" cmpd="sng" algn="ctr">
                      <a:solidFill>
                        <a:schemeClr val="tx1"/>
                      </a:solidFill>
                      <a:prstDash val="dot"/>
                      <a:round/>
                      <a:headEnd type="none" w="med" len="med"/>
                      <a:tailEnd type="none" w="med" len="med"/>
                    </a:ln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41.23</a:t>
                      </a:r>
                    </a:p>
                  </a:txBody>
                  <a:tcPr marL="9525" marR="9525" marT="9525" marB="0" anchor="ctr">
                    <a:lnL w="9525" cap="flat" cmpd="sng" algn="ctr">
                      <a:solidFill>
                        <a:schemeClr val="tx1"/>
                      </a:solidFill>
                      <a:prstDash val="dot"/>
                      <a:round/>
                      <a:headEnd type="none" w="med" len="med"/>
                      <a:tailEnd type="none" w="med" len="med"/>
                    </a:lnL>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41.23</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41.23</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40.79</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42.17</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41.23</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43.28</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ja-JP" sz="800" b="0" i="0" u="none" strike="noStrike" dirty="0">
                          <a:solidFill>
                            <a:srgbClr val="000000"/>
                          </a:solidFill>
                          <a:effectLst/>
                          <a:latin typeface="Arial" panose="020B0604020202020204" pitchFamily="34" charset="0"/>
                        </a:rPr>
                        <a:t>49.18</a:t>
                      </a:r>
                    </a:p>
                  </a:txBody>
                  <a:tcPr marL="9525" marR="9525" marT="9525" marB="0" anchor="ctr">
                    <a:lnT w="9525"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7971758"/>
                  </a:ext>
                </a:extLst>
              </a:tr>
            </a:tbl>
          </a:graphicData>
        </a:graphic>
      </p:graphicFrame>
    </p:spTree>
    <p:extLst>
      <p:ext uri="{BB962C8B-B14F-4D97-AF65-F5344CB8AC3E}">
        <p14:creationId xmlns:p14="http://schemas.microsoft.com/office/powerpoint/2010/main" val="266100485"/>
      </p:ext>
    </p:extLst>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9841</TotalTime>
  <Words>534</Words>
  <Application>Microsoft Office PowerPoint</Application>
  <PresentationFormat>画面に合わせる (4:3)</PresentationFormat>
  <Paragraphs>278</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Arial</vt:lpstr>
      <vt:lpstr>Calibri</vt:lpstr>
      <vt:lpstr>Times New Roman</vt:lpstr>
      <vt:lpstr>標準デザイン</vt:lpstr>
      <vt:lpstr>Table 3: Percentage of pairwise divergence among five members of Anopheles hyrcnus group mosquitoes in Japan</vt:lpstr>
    </vt:vector>
  </TitlesOfParts>
  <Company>NIID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 1</dc:title>
  <dc:creator>kyoko SAWABE</dc:creator>
  <cp:lastModifiedBy>sawabe@nih.go.jp</cp:lastModifiedBy>
  <cp:revision>564</cp:revision>
  <cp:lastPrinted>2021-04-27T07:05:41Z</cp:lastPrinted>
  <dcterms:created xsi:type="dcterms:W3CDTF">2004-09-22T08:11:00Z</dcterms:created>
  <dcterms:modified xsi:type="dcterms:W3CDTF">2021-06-08T02:14:47Z</dcterms:modified>
</cp:coreProperties>
</file>