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諒 中谷" initials="諒中" lastIdx="2" clrIdx="0">
    <p:extLst>
      <p:ext uri="{19B8F6BF-5375-455C-9EA6-DF929625EA0E}">
        <p15:presenceInfo xmlns:p15="http://schemas.microsoft.com/office/powerpoint/2012/main" userId="b50852129424b953" providerId="Windows Live"/>
      </p:ext>
    </p:extLst>
  </p:cmAuthor>
  <p:cmAuthor id="2" name="健一郎 三浦" initials="健三" lastIdx="3" clrIdx="1">
    <p:extLst>
      <p:ext uri="{19B8F6BF-5375-455C-9EA6-DF929625EA0E}">
        <p15:presenceInfo xmlns:p15="http://schemas.microsoft.com/office/powerpoint/2012/main" userId="5dfea1ea90947d3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9" autoAdjust="0"/>
    <p:restoredTop sz="94660"/>
  </p:normalViewPr>
  <p:slideViewPr>
    <p:cSldViewPr snapToGrid="0">
      <p:cViewPr varScale="1">
        <p:scale>
          <a:sx n="94" d="100"/>
          <a:sy n="94" d="100"/>
        </p:scale>
        <p:origin x="1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諒 中谷" userId="b50852129424b953" providerId="LiveId" clId="{D09499E2-BC91-4CB6-827F-1DFA2B67AFD2}"/>
    <pc:docChg chg="modSld">
      <pc:chgData name="諒 中谷" userId="b50852129424b953" providerId="LiveId" clId="{D09499E2-BC91-4CB6-827F-1DFA2B67AFD2}" dt="2024-12-31T07:57:44.215" v="0" actId="20577"/>
      <pc:docMkLst>
        <pc:docMk/>
      </pc:docMkLst>
      <pc:sldChg chg="modSp mod">
        <pc:chgData name="諒 中谷" userId="b50852129424b953" providerId="LiveId" clId="{D09499E2-BC91-4CB6-827F-1DFA2B67AFD2}" dt="2024-12-31T07:57:44.215" v="0" actId="20577"/>
        <pc:sldMkLst>
          <pc:docMk/>
          <pc:sldMk cId="2920111984" sldId="269"/>
        </pc:sldMkLst>
        <pc:spChg chg="mod">
          <ac:chgData name="諒 中谷" userId="b50852129424b953" providerId="LiveId" clId="{D09499E2-BC91-4CB6-827F-1DFA2B67AFD2}" dt="2024-12-31T07:57:44.215" v="0" actId="20577"/>
          <ac:spMkLst>
            <pc:docMk/>
            <pc:sldMk cId="2920111984" sldId="269"/>
            <ac:spMk id="24" creationId="{F8E717D8-3042-D683-645A-9572F73E3D95}"/>
          </ac:spMkLst>
        </pc:spChg>
      </pc:sldChg>
    </pc:docChg>
  </pc:docChgLst>
  <pc:docChgLst>
    <pc:chgData name="諒 中谷" userId="b50852129424b953" providerId="LiveId" clId="{3038990A-CF9A-4F57-802E-995F5F017AB3}"/>
    <pc:docChg chg="modSld">
      <pc:chgData name="諒 中谷" userId="b50852129424b953" providerId="LiveId" clId="{3038990A-CF9A-4F57-802E-995F5F017AB3}" dt="2025-01-19T01:38:30.192" v="19" actId="6549"/>
      <pc:docMkLst>
        <pc:docMk/>
      </pc:docMkLst>
      <pc:sldChg chg="modSp mod">
        <pc:chgData name="諒 中谷" userId="b50852129424b953" providerId="LiveId" clId="{3038990A-CF9A-4F57-802E-995F5F017AB3}" dt="2025-01-19T01:38:30.192" v="19" actId="6549"/>
        <pc:sldMkLst>
          <pc:docMk/>
          <pc:sldMk cId="2920111984" sldId="269"/>
        </pc:sldMkLst>
        <pc:spChg chg="mod">
          <ac:chgData name="諒 中谷" userId="b50852129424b953" providerId="LiveId" clId="{3038990A-CF9A-4F57-802E-995F5F017AB3}" dt="2025-01-19T01:38:30.192" v="19" actId="6549"/>
          <ac:spMkLst>
            <pc:docMk/>
            <pc:sldMk cId="2920111984" sldId="269"/>
            <ac:spMk id="28" creationId="{8E3676C2-4497-B740-2E57-8D23A84F3E1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38D54-133D-ED30-9664-EF28950F3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F8E717D8-3042-D683-645A-9572F73E3D9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800" b="1" dirty="0">
                <a:solidFill>
                  <a:schemeClr val="bg1"/>
                </a:solidFill>
              </a:rPr>
              <a:t>Kidney pathological findings of </a:t>
            </a:r>
            <a:r>
              <a:rPr lang="en-US" sz="2800" b="1" i="1" dirty="0">
                <a:solidFill>
                  <a:schemeClr val="bg1"/>
                </a:solidFill>
              </a:rPr>
              <a:t>MYH9</a:t>
            </a:r>
            <a:r>
              <a:rPr lang="en-US" sz="2800" b="1" dirty="0">
                <a:solidFill>
                  <a:schemeClr val="bg1"/>
                </a:solidFill>
              </a:rPr>
              <a:t>-related disease</a:t>
            </a:r>
            <a:r>
              <a:rPr lang="en-US" sz="2800" b="1">
                <a:solidFill>
                  <a:schemeClr val="bg1"/>
                </a:solidFill>
              </a:rPr>
              <a:t>: </a:t>
            </a:r>
          </a:p>
          <a:p>
            <a:pPr marL="216000" algn="l"/>
            <a:r>
              <a:rPr lang="en-US" sz="2800" b="1">
                <a:solidFill>
                  <a:schemeClr val="bg1"/>
                </a:solidFill>
              </a:rPr>
              <a:t>a </a:t>
            </a:r>
            <a:r>
              <a:rPr lang="en-US" sz="2800" b="1" dirty="0">
                <a:solidFill>
                  <a:schemeClr val="bg1"/>
                </a:solidFill>
              </a:rPr>
              <a:t>cross-sectional nationwide survey in Japan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968468-A1E1-1558-4741-89A2DEEC5EAE}"/>
              </a:ext>
            </a:extLst>
          </p:cNvPr>
          <p:cNvSpPr txBox="1"/>
          <p:nvPr/>
        </p:nvSpPr>
        <p:spPr>
          <a:xfrm>
            <a:off x="180182" y="1189759"/>
            <a:ext cx="120118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AIM</a:t>
            </a:r>
            <a:r>
              <a:rPr lang="en-GB" sz="1600" dirty="0">
                <a:solidFill>
                  <a:schemeClr val="bg1"/>
                </a:solidFill>
              </a:rPr>
              <a:t>: </a:t>
            </a:r>
            <a:r>
              <a:rPr lang="en-US" altLang="ja-JP" sz="1600" dirty="0">
                <a:solidFill>
                  <a:schemeClr val="bg1"/>
                </a:solidFill>
              </a:rPr>
              <a:t>T</a:t>
            </a:r>
            <a:r>
              <a:rPr lang="en-US" sz="1600" dirty="0">
                <a:solidFill>
                  <a:schemeClr val="bg1"/>
                </a:solidFill>
              </a:rPr>
              <a:t>o clarify kidney pathological findings of </a:t>
            </a:r>
            <a:r>
              <a:rPr lang="en-US" sz="1600" i="1" dirty="0">
                <a:solidFill>
                  <a:schemeClr val="bg1"/>
                </a:solidFill>
              </a:rPr>
              <a:t>MYH9</a:t>
            </a:r>
            <a:r>
              <a:rPr lang="en-US" sz="1600" dirty="0">
                <a:solidFill>
                  <a:schemeClr val="bg1"/>
                </a:solidFill>
              </a:rPr>
              <a:t>-related disease, including immunofluorescence and electron microscopic findings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09E1BBE-3D1B-F838-7D98-BA944E0085D2}"/>
              </a:ext>
            </a:extLst>
          </p:cNvPr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OUTCOMES:</a:t>
            </a:r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2320B5-BC6B-68E4-AB82-2F92ACFC4AD7}"/>
              </a:ext>
            </a:extLst>
          </p:cNvPr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Nakatani et al. 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E3676C2-4497-B740-2E57-8D23A84F3E1D}"/>
              </a:ext>
            </a:extLst>
          </p:cNvPr>
          <p:cNvSpPr txBox="1"/>
          <p:nvPr/>
        </p:nvSpPr>
        <p:spPr>
          <a:xfrm>
            <a:off x="0" y="5793836"/>
            <a:ext cx="7445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Mesangial matrix expansion and segmental FPE were common-</a:t>
            </a:r>
            <a:r>
              <a:rPr lang="en-US" dirty="0" err="1">
                <a:solidFill>
                  <a:schemeClr val="bg1"/>
                </a:solidFill>
              </a:rPr>
              <a:t>ly</a:t>
            </a:r>
            <a:r>
              <a:rPr lang="en-US" dirty="0">
                <a:solidFill>
                  <a:schemeClr val="bg1"/>
                </a:solidFill>
              </a:rPr>
              <a:t> observed. Various pathological findings </a:t>
            </a:r>
            <a:r>
              <a:rPr lang="en-US">
                <a:solidFill>
                  <a:schemeClr val="bg1"/>
                </a:solidFill>
              </a:rPr>
              <a:t>including Ig</a:t>
            </a:r>
            <a:r>
              <a:rPr lang="en-US" dirty="0">
                <a:solidFill>
                  <a:schemeClr val="bg1"/>
                </a:solidFill>
              </a:rPr>
              <a:t>/</a:t>
            </a:r>
            <a:r>
              <a:rPr lang="en-US">
                <a:solidFill>
                  <a:schemeClr val="bg1"/>
                </a:solidFill>
              </a:rPr>
              <a:t>complement deposition </a:t>
            </a:r>
            <a:r>
              <a:rPr lang="en-US" dirty="0">
                <a:solidFill>
                  <a:schemeClr val="bg1"/>
                </a:solidFill>
              </a:rPr>
              <a:t>with EDD and GBM abnormalities were also observed.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TextBox 32">
            <a:extLst>
              <a:ext uri="{FF2B5EF4-FFF2-40B4-BE49-F238E27FC236}">
                <a16:creationId xmlns:a16="http://schemas.microsoft.com/office/drawing/2014/main" id="{99803E27-44E9-5637-5AD9-9A05E3C39373}"/>
              </a:ext>
            </a:extLst>
          </p:cNvPr>
          <p:cNvSpPr txBox="1"/>
          <p:nvPr/>
        </p:nvSpPr>
        <p:spPr>
          <a:xfrm>
            <a:off x="403498" y="2685842"/>
            <a:ext cx="3929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9 kidney biopsy samples from 8 patients</a:t>
            </a:r>
          </a:p>
        </p:txBody>
      </p:sp>
      <p:cxnSp>
        <p:nvCxnSpPr>
          <p:cNvPr id="5" name="Straight Arrow Connector 17">
            <a:extLst>
              <a:ext uri="{FF2B5EF4-FFF2-40B4-BE49-F238E27FC236}">
                <a16:creationId xmlns:a16="http://schemas.microsoft.com/office/drawing/2014/main" id="{FB495682-6D5C-4E66-54BB-CBADF0C24FEB}"/>
              </a:ext>
            </a:extLst>
          </p:cNvPr>
          <p:cNvCxnSpPr/>
          <p:nvPr/>
        </p:nvCxnSpPr>
        <p:spPr>
          <a:xfrm>
            <a:off x="3832699" y="3756272"/>
            <a:ext cx="715833" cy="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3B38090-553E-DA58-2F1B-CD56BCAF743D}"/>
              </a:ext>
            </a:extLst>
          </p:cNvPr>
          <p:cNvSpPr txBox="1"/>
          <p:nvPr/>
        </p:nvSpPr>
        <p:spPr>
          <a:xfrm>
            <a:off x="230089" y="4656723"/>
            <a:ext cx="42480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dirty="0"/>
              <a:t>Cross-sectional nationwide survey in Japan</a:t>
            </a:r>
          </a:p>
        </p:txBody>
      </p:sp>
      <p:graphicFrame>
        <p:nvGraphicFramePr>
          <p:cNvPr id="12" name="表 11">
            <a:extLst>
              <a:ext uri="{FF2B5EF4-FFF2-40B4-BE49-F238E27FC236}">
                <a16:creationId xmlns:a16="http://schemas.microsoft.com/office/drawing/2014/main" id="{3CBECBC5-1A46-0796-3BA3-F183991EFE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551108"/>
              </p:ext>
            </p:extLst>
          </p:nvPr>
        </p:nvGraphicFramePr>
        <p:xfrm>
          <a:off x="4958382" y="1723045"/>
          <a:ext cx="6603302" cy="111252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747197">
                  <a:extLst>
                    <a:ext uri="{9D8B030D-6E8A-4147-A177-3AD203B41FA5}">
                      <a16:colId xmlns:a16="http://schemas.microsoft.com/office/drawing/2014/main" val="428297543"/>
                    </a:ext>
                  </a:extLst>
                </a:gridCol>
                <a:gridCol w="1856105">
                  <a:extLst>
                    <a:ext uri="{9D8B030D-6E8A-4147-A177-3AD203B41FA5}">
                      <a16:colId xmlns:a16="http://schemas.microsoft.com/office/drawing/2014/main" val="2619845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Light microscopic findings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87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b="1" dirty="0"/>
                        <a:t>Mesangial matrix expansion</a:t>
                      </a:r>
                      <a:endParaRPr kumimoji="1" lang="ja-JP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/>
                        <a:t>9/9 samples (100%)</a:t>
                      </a:r>
                      <a:endParaRPr kumimoji="1" lang="ja-JP" alt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364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Focal segmental glomerulosclerosis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2/9 samples (22%)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196010"/>
                  </a:ext>
                </a:extLst>
              </a:tr>
            </a:tbl>
          </a:graphicData>
        </a:graphic>
      </p:graphicFrame>
      <p:sp>
        <p:nvSpPr>
          <p:cNvPr id="14" name="Freeform: Shape 46">
            <a:extLst>
              <a:ext uri="{FF2B5EF4-FFF2-40B4-BE49-F238E27FC236}">
                <a16:creationId xmlns:a16="http://schemas.microsoft.com/office/drawing/2014/main" id="{33A1DD9B-9140-58E9-AD50-6014C00EA869}"/>
              </a:ext>
            </a:extLst>
          </p:cNvPr>
          <p:cNvSpPr/>
          <p:nvPr/>
        </p:nvSpPr>
        <p:spPr>
          <a:xfrm>
            <a:off x="2708916" y="3917861"/>
            <a:ext cx="292924" cy="635193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" name="Freeform: Shape 46">
            <a:extLst>
              <a:ext uri="{FF2B5EF4-FFF2-40B4-BE49-F238E27FC236}">
                <a16:creationId xmlns:a16="http://schemas.microsoft.com/office/drawing/2014/main" id="{AEA33EBA-BD20-8B1A-4A22-53030755D5A0}"/>
              </a:ext>
            </a:extLst>
          </p:cNvPr>
          <p:cNvSpPr/>
          <p:nvPr/>
        </p:nvSpPr>
        <p:spPr>
          <a:xfrm>
            <a:off x="2368486" y="3917861"/>
            <a:ext cx="292924" cy="635193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Freeform: Shape 46">
            <a:extLst>
              <a:ext uri="{FF2B5EF4-FFF2-40B4-BE49-F238E27FC236}">
                <a16:creationId xmlns:a16="http://schemas.microsoft.com/office/drawing/2014/main" id="{42E3EE4C-5AE0-74CD-7FF4-7688B6F94240}"/>
              </a:ext>
            </a:extLst>
          </p:cNvPr>
          <p:cNvSpPr/>
          <p:nvPr/>
        </p:nvSpPr>
        <p:spPr>
          <a:xfrm>
            <a:off x="2028056" y="3917863"/>
            <a:ext cx="292924" cy="635193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7" name="Freeform: Shape 46">
            <a:extLst>
              <a:ext uri="{FF2B5EF4-FFF2-40B4-BE49-F238E27FC236}">
                <a16:creationId xmlns:a16="http://schemas.microsoft.com/office/drawing/2014/main" id="{D392D926-CE73-4C86-22AE-DF23D04BF587}"/>
              </a:ext>
            </a:extLst>
          </p:cNvPr>
          <p:cNvSpPr/>
          <p:nvPr/>
        </p:nvSpPr>
        <p:spPr>
          <a:xfrm>
            <a:off x="1687626" y="3917862"/>
            <a:ext cx="292924" cy="635193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3" name="Freeform: Shape 46">
            <a:extLst>
              <a:ext uri="{FF2B5EF4-FFF2-40B4-BE49-F238E27FC236}">
                <a16:creationId xmlns:a16="http://schemas.microsoft.com/office/drawing/2014/main" id="{08E568F8-DE89-EBC8-088E-89D83E955529}"/>
              </a:ext>
            </a:extLst>
          </p:cNvPr>
          <p:cNvSpPr/>
          <p:nvPr/>
        </p:nvSpPr>
        <p:spPr>
          <a:xfrm>
            <a:off x="2708916" y="3224744"/>
            <a:ext cx="292924" cy="635193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9" name="Freeform: Shape 46">
            <a:extLst>
              <a:ext uri="{FF2B5EF4-FFF2-40B4-BE49-F238E27FC236}">
                <a16:creationId xmlns:a16="http://schemas.microsoft.com/office/drawing/2014/main" id="{81F87104-545A-E166-A9E9-FB3BF8253FF0}"/>
              </a:ext>
            </a:extLst>
          </p:cNvPr>
          <p:cNvSpPr/>
          <p:nvPr/>
        </p:nvSpPr>
        <p:spPr>
          <a:xfrm>
            <a:off x="2368486" y="3224744"/>
            <a:ext cx="292924" cy="635193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0" name="Freeform: Shape 46">
            <a:extLst>
              <a:ext uri="{FF2B5EF4-FFF2-40B4-BE49-F238E27FC236}">
                <a16:creationId xmlns:a16="http://schemas.microsoft.com/office/drawing/2014/main" id="{ABA76AE5-32C6-776B-E808-CE4E98C84A81}"/>
              </a:ext>
            </a:extLst>
          </p:cNvPr>
          <p:cNvSpPr/>
          <p:nvPr/>
        </p:nvSpPr>
        <p:spPr>
          <a:xfrm>
            <a:off x="2028056" y="3224746"/>
            <a:ext cx="292924" cy="635193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1" name="Freeform: Shape 46">
            <a:extLst>
              <a:ext uri="{FF2B5EF4-FFF2-40B4-BE49-F238E27FC236}">
                <a16:creationId xmlns:a16="http://schemas.microsoft.com/office/drawing/2014/main" id="{1F4CD9DD-428A-1BD1-CFD2-DD126C5FE720}"/>
              </a:ext>
            </a:extLst>
          </p:cNvPr>
          <p:cNvSpPr/>
          <p:nvPr/>
        </p:nvSpPr>
        <p:spPr>
          <a:xfrm>
            <a:off x="1687626" y="3224745"/>
            <a:ext cx="292924" cy="635193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0AA30C18-B18A-A437-40B4-0D748BD583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227707"/>
              </p:ext>
            </p:extLst>
          </p:nvPr>
        </p:nvGraphicFramePr>
        <p:xfrm>
          <a:off x="4958382" y="2924622"/>
          <a:ext cx="6603302" cy="74168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747197">
                  <a:extLst>
                    <a:ext uri="{9D8B030D-6E8A-4147-A177-3AD203B41FA5}">
                      <a16:colId xmlns:a16="http://schemas.microsoft.com/office/drawing/2014/main" val="428297543"/>
                    </a:ext>
                  </a:extLst>
                </a:gridCol>
                <a:gridCol w="1856105">
                  <a:extLst>
                    <a:ext uri="{9D8B030D-6E8A-4147-A177-3AD203B41FA5}">
                      <a16:colId xmlns:a16="http://schemas.microsoft.com/office/drawing/2014/main" val="2619845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Immunofluorescent findings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87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Immunoglobulin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(Ig)/complement </a:t>
                      </a:r>
                      <a:r>
                        <a:rPr kumimoji="1" lang="en-US" altLang="ja-JP" sz="1600" dirty="0"/>
                        <a:t>depositions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3/9 samples (33%)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364106"/>
                  </a:ext>
                </a:extLst>
              </a:tr>
            </a:tbl>
          </a:graphicData>
        </a:graphic>
      </p:graphicFrame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999231DB-06C7-2BD4-8B67-19A5C8E7AF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241444"/>
              </p:ext>
            </p:extLst>
          </p:nvPr>
        </p:nvGraphicFramePr>
        <p:xfrm>
          <a:off x="4958382" y="3729623"/>
          <a:ext cx="6603302" cy="185420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747197">
                  <a:extLst>
                    <a:ext uri="{9D8B030D-6E8A-4147-A177-3AD203B41FA5}">
                      <a16:colId xmlns:a16="http://schemas.microsoft.com/office/drawing/2014/main" val="428297543"/>
                    </a:ext>
                  </a:extLst>
                </a:gridCol>
                <a:gridCol w="1856105">
                  <a:extLst>
                    <a:ext uri="{9D8B030D-6E8A-4147-A177-3AD203B41FA5}">
                      <a16:colId xmlns:a16="http://schemas.microsoft.com/office/drawing/2014/main" val="2619845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Electron microscopic findings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87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b="1" dirty="0"/>
                        <a:t>Segmental foot process effacement (FPE)</a:t>
                      </a:r>
                      <a:endParaRPr kumimoji="1" lang="ja-JP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/>
                        <a:t>9/9 samples (100%)</a:t>
                      </a:r>
                      <a:endParaRPr kumimoji="1" lang="ja-JP" alt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364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Endothelial cell swelling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7/9 samples (78%)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196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Electron dense deposits (EDD)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5/9 samples (56%)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40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Glomerular basement membrane (GBM) abnormalities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5/9 samples (56%)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122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0111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3294</TotalTime>
  <Words>158</Words>
  <Application>Microsoft Office PowerPoint</Application>
  <PresentationFormat>ワイド画面</PresentationFormat>
  <Paragraphs>25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プレゼンテーション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諒 中谷</cp:lastModifiedBy>
  <cp:revision>63</cp:revision>
  <cp:lastPrinted>2024-12-30T10:23:42Z</cp:lastPrinted>
  <dcterms:created xsi:type="dcterms:W3CDTF">2019-06-13T12:30:18Z</dcterms:created>
  <dcterms:modified xsi:type="dcterms:W3CDTF">2025-01-19T01:39:32Z</dcterms:modified>
</cp:coreProperties>
</file>