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comments/comment2.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3.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4.xml" ContentType="application/vnd.openxmlformats-officedocument.presentationml.comment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Roboto" panose="020B060402020202020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r. Seema Kulshreshtha" initials="" lastIdx="2" clrIdx="0"/>
  <p:cmAuthor id="1" name="Anonymous" initials="" lastIdx="6"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6" d="100"/>
          <a:sy n="116" d="100"/>
        </p:scale>
        <p:origin x="258" y="45"/>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comments/comment1.xml><?xml version="1.0" encoding="utf-8"?>
<p:cmLst xmlns:a="http://schemas.openxmlformats.org/drawingml/2006/main" xmlns:r="http://schemas.openxmlformats.org/officeDocument/2006/relationships" xmlns:p="http://schemas.openxmlformats.org/presentationml/2006/main">
  <p:cm authorId="0" dt="2023-02-21T09:54:35.042" idx="1">
    <p:pos x="6000" y="0"/>
    <p:text>Q1. We can not clearly categorize the hypothesis into yes or no. For some saline lakes, protection is not proper while for others management rules are not proper or not properly implemented, and for some lakes both are ignored, neither they have protection nor have any management rules.</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3-02-21T10:19:49.181" idx="2">
    <p:pos x="1693" y="846"/>
    <p:text>In my opinion, we have quite a data every year on monitoring part for every saline lake. But the need of the hour is the protection and implementable restoration plans and actions. 
Land right issue is being faced by many wetlands as a challenge and the Sambhar Salt Lake, India is facing it since long . Consequently, no govt or private agency is able to implement any management plan for protection and restoration</p:text>
  </p:cm>
</p:cmLst>
</file>

<file path=ppt/comments/comment3.xml><?xml version="1.0" encoding="utf-8"?>
<p:cmLst xmlns:a="http://schemas.openxmlformats.org/drawingml/2006/main" xmlns:r="http://schemas.openxmlformats.org/officeDocument/2006/relationships" xmlns:p="http://schemas.openxmlformats.org/presentationml/2006/main">
  <p:cm authorId="1" dt="2023-02-21T11:00:04.734" idx="2">
    <p:pos x="6000" y="0"/>
    <p:text>_Marked as resolved_</p:text>
  </p:cm>
  <p:cm authorId="1" dt="2023-02-21T11:00:07.729" idx="1">
    <p:pos x="6000" y="0"/>
    <p:text>Q.3. It is really pathetic that saline lakes are being ignored for restoration (management) plans by the governments of many countries while they are most sensitive to seasonal fluctuations and most of them are facing 50% decline in their original size in the last five decades. Blockage of incoming rivers for irrigation purposes by constructing bunds has to be paid attention by responsible govt debts and agencies.Seema Kulshreshtha</p:text>
  </p:cm>
  <p:cm authorId="1" dt="2023-02-21T11:00:07.729" idx="3">
    <p:pos x="6000" y="0"/>
    <p:text>_Re-opened_</p:text>
  </p:cm>
</p:cmLst>
</file>

<file path=ppt/comments/comment4.xml><?xml version="1.0" encoding="utf-8"?>
<p:cmLst xmlns:a="http://schemas.openxmlformats.org/drawingml/2006/main" xmlns:r="http://schemas.openxmlformats.org/officeDocument/2006/relationships" xmlns:p="http://schemas.openxmlformats.org/presentationml/2006/main">
  <p:cm authorId="1" dt="2023-02-21T10:59:56.673" idx="5">
    <p:pos x="6000" y="0"/>
    <p:text>_Marked as resolved_</p:text>
  </p:cm>
  <p:cm authorId="1" dt="2023-02-21T11:00:32.382" idx="4">
    <p:pos x="6000" y="0"/>
    <p:text>Q.4. Land right issue faced by some saline lakes has not been covered previously, it seems. Besides, in India, the Sambhar Salt Lake is facing 560% excessive resource utilization by legal and illegal agencies. 
Is there no international  law which could stop it being a Ramsar Site? Ramsar Beauro simply will snatch its designation if biodiversity is declined, doing nothing else. Anyway, lack of political will and strict management rules may protect many lakes
Seema Kulshreshtha</p:text>
  </p:cm>
  <p:cm authorId="1" dt="2023-02-21T11:00:32.382" idx="6">
    <p:pos x="6000" y="0"/>
    <p:text>_Re-opened_</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lnSpc>
                <a:spcPct val="115000"/>
              </a:lnSpc>
              <a:spcBef>
                <a:spcPts val="1200"/>
              </a:spcBef>
              <a:spcAft>
                <a:spcPts val="0"/>
              </a:spcAft>
              <a:buNone/>
            </a:pPr>
            <a:endParaRPr>
              <a:solidFill>
                <a:schemeClr val="dk1"/>
              </a:solidFill>
              <a:highlight>
                <a:srgbClr val="FFFF00"/>
              </a:highlight>
            </a:endParaRPr>
          </a:p>
          <a:p>
            <a:pPr marL="457200" lvl="0" indent="0" algn="l" rtl="0">
              <a:lnSpc>
                <a:spcPct val="115000"/>
              </a:lnSpc>
              <a:spcBef>
                <a:spcPts val="1200"/>
              </a:spcBef>
              <a:spcAft>
                <a:spcPts val="0"/>
              </a:spcAft>
              <a:buNone/>
            </a:pPr>
            <a:endParaRPr>
              <a:solidFill>
                <a:schemeClr val="dk1"/>
              </a:solidFill>
              <a:highlight>
                <a:srgbClr val="FFFF00"/>
              </a:highlight>
            </a:endParaRPr>
          </a:p>
          <a:p>
            <a:pPr marL="0" lvl="0" indent="0" algn="l" rtl="0">
              <a:lnSpc>
                <a:spcPct val="115000"/>
              </a:lnSpc>
              <a:spcBef>
                <a:spcPts val="1200"/>
              </a:spcBef>
              <a:spcAft>
                <a:spcPts val="0"/>
              </a:spcAft>
              <a:buClr>
                <a:schemeClr val="dk1"/>
              </a:buClr>
              <a:buSzPts val="1100"/>
              <a:buFont typeface="Arial"/>
              <a:buNone/>
            </a:pPr>
            <a:endParaRPr u="sng">
              <a:solidFill>
                <a:srgbClr val="1155CC"/>
              </a:solidFill>
            </a:endParaRPr>
          </a:p>
          <a:p>
            <a:pPr marL="0" lvl="0" indent="0" algn="l" rtl="0">
              <a:spcBef>
                <a:spcPts val="120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207d2159322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207d2159322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205b37532a3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205b37532a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1dcd991b6d3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1dcd991b6d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cbe1a765e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1cbe1a765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this statement is not universal …there are different cases. Nickolai Shadrin&amp;Elena Anufriieva</a:t>
            </a:r>
            <a:endParaRPr/>
          </a:p>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05b37532a3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05b37532a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1cbe1a765e0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1cbe1a765e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Due to a presence of alternative states and unpredictability, there is low chance to have adecvate management plan for many saline lakes. Nickolai Shadrin &amp; Elena Anufriieva</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05b37532a3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05b37532a3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07d2159322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207d2159322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1cbe1a765e0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1cbe1a765e0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Every case is unique, and  uniqueness and variability of many saline lakes, probably, more than for freshwater ones. Elena Anufriieva &amp; Nickolai Shadrin</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719700" y="1915525"/>
            <a:ext cx="2928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de" b="1"/>
              <a:t>Question 1:</a:t>
            </a:r>
            <a:endParaRPr b="1"/>
          </a:p>
        </p:txBody>
      </p:sp>
      <p:sp>
        <p:nvSpPr>
          <p:cNvPr id="55" name="Google Shape;55;p13"/>
          <p:cNvSpPr txBox="1"/>
          <p:nvPr/>
        </p:nvSpPr>
        <p:spPr>
          <a:xfrm>
            <a:off x="111575" y="0"/>
            <a:ext cx="4495200" cy="19647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de" sz="1300">
                <a:solidFill>
                  <a:schemeClr val="dk1"/>
                </a:solidFill>
              </a:rPr>
              <a:t>A hypothesis is that saline lakes do not necessarily lack protection, but we lack clear rules on how to manage them (help to preserve endangered species and facilitate the provision of ecosystem services).</a:t>
            </a:r>
            <a:br>
              <a:rPr lang="de" sz="1300">
                <a:solidFill>
                  <a:schemeClr val="dk1"/>
                </a:solidFill>
              </a:rPr>
            </a:br>
            <a:endParaRPr sz="1300">
              <a:solidFill>
                <a:schemeClr val="dk1"/>
              </a:solidFill>
            </a:endParaRPr>
          </a:p>
          <a:p>
            <a:pPr marL="457200" lvl="0" indent="0" algn="l" rtl="0">
              <a:lnSpc>
                <a:spcPct val="115000"/>
              </a:lnSpc>
              <a:spcBef>
                <a:spcPts val="0"/>
              </a:spcBef>
              <a:spcAft>
                <a:spcPts val="0"/>
              </a:spcAft>
              <a:buNone/>
            </a:pPr>
            <a:r>
              <a:rPr lang="de" sz="1300">
                <a:solidFill>
                  <a:schemeClr val="dk1"/>
                </a:solidFill>
              </a:rPr>
              <a:t>Do you agree with this statement? What not/ why yes?</a:t>
            </a:r>
            <a:endParaRPr sz="1300">
              <a:solidFill>
                <a:schemeClr val="dk1"/>
              </a:solidFill>
            </a:endParaRPr>
          </a:p>
          <a:p>
            <a:pPr marL="457200" lvl="0" indent="0" algn="l" rtl="0">
              <a:lnSpc>
                <a:spcPct val="115000"/>
              </a:lnSpc>
              <a:spcBef>
                <a:spcPts val="0"/>
              </a:spcBef>
              <a:spcAft>
                <a:spcPts val="0"/>
              </a:spcAft>
              <a:buClr>
                <a:schemeClr val="dk1"/>
              </a:buClr>
              <a:buSzPts val="1100"/>
              <a:buFont typeface="Arial"/>
              <a:buNone/>
            </a:pPr>
            <a:endParaRPr sz="1100">
              <a:solidFill>
                <a:schemeClr val="dk1"/>
              </a:solidFill>
            </a:endParaRPr>
          </a:p>
        </p:txBody>
      </p:sp>
      <p:sp>
        <p:nvSpPr>
          <p:cNvPr id="56" name="Google Shape;56;p13"/>
          <p:cNvSpPr txBox="1"/>
          <p:nvPr/>
        </p:nvSpPr>
        <p:spPr>
          <a:xfrm>
            <a:off x="52650" y="2204975"/>
            <a:ext cx="4922400" cy="1108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000"/>
              <a:t>Yes, I</a:t>
            </a:r>
            <a:r>
              <a:rPr lang="de" sz="1000" i="1"/>
              <a:t> agree. The problem with management of saline systems is that they do not have some specific and fixed water level/salinity/biodiversity. The management can be either focused on specific salinity (but it will preclude from conservation species adapted to other salinity) or management can can be adaptive and conserve saline lake as habitat with variable salinity and species composition. However for the second option legislation should be ready. Egor Zadereev</a:t>
            </a:r>
            <a:endParaRPr sz="1000" i="1"/>
          </a:p>
        </p:txBody>
      </p:sp>
      <p:sp>
        <p:nvSpPr>
          <p:cNvPr id="57" name="Google Shape;57;p13"/>
          <p:cNvSpPr txBox="1"/>
          <p:nvPr/>
        </p:nvSpPr>
        <p:spPr>
          <a:xfrm>
            <a:off x="4840250" y="1191775"/>
            <a:ext cx="4262700" cy="3201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700" dirty="0"/>
              <a:t>I agree. We frequently only look at the surface of salt lakes - in this way they suffer much the same as the oceans do - what is out of sight is out of mind. In the seas we don’t recognise we have damaged the benthos irretrievably until even our “bigger, better” fishing gear starts to garner poorer returns. So it is with many saline lakes - we count the bird use, but may not have deep understandings of the foodwebs that underpin the presence of the birds. It is only when bird numbers fall, we start to investigate and by then there is a depauperate biodiversity. We tend to manage for what is there at the time we first noticed something going wrong, rather than doing the necessarily really in depth studies of historic data on biodiversity, water chemistry and hydrology. </a:t>
            </a:r>
            <a:endParaRPr sz="700" dirty="0"/>
          </a:p>
          <a:p>
            <a:pPr marL="0" lvl="0" indent="0" algn="l" rtl="0">
              <a:spcBef>
                <a:spcPts val="0"/>
              </a:spcBef>
              <a:spcAft>
                <a:spcPts val="0"/>
              </a:spcAft>
              <a:buNone/>
            </a:pPr>
            <a:r>
              <a:rPr lang="de" sz="700" dirty="0"/>
              <a:t>This happens in other wetlands, as well as saline lakes. For example, the Ramsar Information Sheets for places like South Australia’s Coorong have changed since 1984. This is a classic shifting baseline threat - management aim becomes the maintenance of what is remaining, but the less diverse system has “all of its eggs in one basket” and is vulnerable to catastrophic change. Plus the remaining species are often those that tolerate a wider range of salinity, so we may not manage the water supply to the lake with the degree of finesse we need to bring back the less variation-tolerant species. The depauperate biodiversity also cannot maintain the full range of ecosystem services the waterbody once had.</a:t>
            </a:r>
            <a:endParaRPr sz="700" dirty="0"/>
          </a:p>
          <a:p>
            <a:pPr marL="0" lvl="0" indent="0" algn="l" rtl="0">
              <a:spcBef>
                <a:spcPts val="0"/>
              </a:spcBef>
              <a:spcAft>
                <a:spcPts val="0"/>
              </a:spcAft>
              <a:buNone/>
            </a:pPr>
            <a:r>
              <a:rPr lang="de" sz="700" dirty="0"/>
              <a:t>Here in Australia, the majority of salt lakes in conservation reserves are not managed </a:t>
            </a:r>
            <a:r>
              <a:rPr lang="de" sz="700" b="1" dirty="0"/>
              <a:t>at all.</a:t>
            </a:r>
            <a:r>
              <a:rPr lang="de" sz="700" dirty="0"/>
              <a:t> There is an assumption that the only things that live there are things that tolerate extreme salinities. And that by simply declaring them a reserve and then stopping people from ploughing them up or driving over them, the lakes are preserved. The  understanding of how each species within the salt lake community exists in a temporal as well as spatial niche is not widely understood by management agencies here in Australia. The fact that many of the salt lake denizens exit only in a narrow salinity band: that they hatch, live breed and then they are replaced by other species that may also have a narrow (albeit higher) salinity range. Understanding the length of time that the hydrology of the lake must remain at various stages so that all the diversity of life can make it through their breeding phases seems missing. </a:t>
            </a:r>
            <a:endParaRPr sz="700" dirty="0"/>
          </a:p>
          <a:p>
            <a:pPr marL="0" lvl="0" indent="0" algn="l" rtl="0">
              <a:spcBef>
                <a:spcPts val="0"/>
              </a:spcBef>
              <a:spcAft>
                <a:spcPts val="0"/>
              </a:spcAft>
              <a:buNone/>
            </a:pPr>
            <a:r>
              <a:rPr lang="de" sz="700" dirty="0"/>
              <a:t>The “big flood” event currently affecting Australia will not “reset” many of the riverine wetlands and adjacent saline lakes, because the water course that distributes this flood is still being hyperextracted. A big flood can act as a “reset”, if it is followed by appropriately managed natural flows, but if wego straight back to hyperextraction then we waste all the good of the large, unregulated natural event. </a:t>
            </a:r>
            <a:endParaRPr sz="700" dirty="0"/>
          </a:p>
        </p:txBody>
      </p:sp>
      <p:sp>
        <p:nvSpPr>
          <p:cNvPr id="58" name="Google Shape;58;p13"/>
          <p:cNvSpPr txBox="1"/>
          <p:nvPr/>
        </p:nvSpPr>
        <p:spPr>
          <a:xfrm>
            <a:off x="3360450" y="4330000"/>
            <a:ext cx="2058900" cy="548700"/>
          </a:xfrm>
          <a:prstGeom prst="rect">
            <a:avLst/>
          </a:prstGeom>
          <a:noFill/>
          <a:ln>
            <a:noFill/>
          </a:ln>
        </p:spPr>
        <p:txBody>
          <a:bodyPr spcFirstLastPara="1" wrap="square" lIns="91425" tIns="91425" rIns="91425" bIns="91425" anchor="t" anchorCtr="0">
            <a:spAutoFit/>
          </a:bodyPr>
          <a:lstStyle/>
          <a:p>
            <a:pPr marL="457200" lvl="0" indent="0" algn="l" rtl="0">
              <a:lnSpc>
                <a:spcPct val="115000"/>
              </a:lnSpc>
              <a:spcBef>
                <a:spcPts val="1200"/>
              </a:spcBef>
              <a:spcAft>
                <a:spcPts val="1200"/>
              </a:spcAft>
              <a:buClr>
                <a:schemeClr val="dk1"/>
              </a:buClr>
              <a:buSzPts val="1100"/>
              <a:buFont typeface="Arial"/>
              <a:buNone/>
            </a:pPr>
            <a:r>
              <a:rPr lang="de" sz="1100">
                <a:solidFill>
                  <a:schemeClr val="dk1"/>
                </a:solidFill>
                <a:highlight>
                  <a:srgbClr val="FFFF00"/>
                </a:highlight>
              </a:rPr>
              <a:t>Sounds OK to me. Aharon</a:t>
            </a:r>
            <a:endParaRPr/>
          </a:p>
        </p:txBody>
      </p:sp>
      <p:sp>
        <p:nvSpPr>
          <p:cNvPr id="59" name="Google Shape;59;p13"/>
          <p:cNvSpPr txBox="1"/>
          <p:nvPr/>
        </p:nvSpPr>
        <p:spPr>
          <a:xfrm>
            <a:off x="4648800" y="63200"/>
            <a:ext cx="4495200" cy="1046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800">
                <a:solidFill>
                  <a:srgbClr val="0070C0"/>
                </a:solidFill>
              </a:rPr>
              <a:t>KT+TZ: Austria, soda lake Neusiedl and soda pans - Yes, we agree - but is it helpful if, on the one hand, an area is "protected", but on the other hand the protective measures "do no longer" meet today's challenges, as e.g., caused by climate change - in this view management measures / actions are needed to be reconsidered/adjusted even if the protection status is the same as before. The both soda habitats share the same national park. The concern is less about certain/individual species but to keep both soda habitats alive, as even in different ways, the both endangered in their existence at all - details see below next transparencies.</a:t>
            </a:r>
            <a:endParaRPr sz="800"/>
          </a:p>
        </p:txBody>
      </p:sp>
      <p:sp>
        <p:nvSpPr>
          <p:cNvPr id="60" name="Google Shape;60;p13"/>
          <p:cNvSpPr txBox="1"/>
          <p:nvPr/>
        </p:nvSpPr>
        <p:spPr>
          <a:xfrm>
            <a:off x="111575" y="4404250"/>
            <a:ext cx="8358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a:t>ok for us. Nickolai Shadrin &amp; Elena Anufriieva</a:t>
            </a:r>
            <a:endParaRPr/>
          </a:p>
        </p:txBody>
      </p:sp>
      <p:sp>
        <p:nvSpPr>
          <p:cNvPr id="61" name="Google Shape;61;p13"/>
          <p:cNvSpPr txBox="1"/>
          <p:nvPr/>
        </p:nvSpPr>
        <p:spPr>
          <a:xfrm>
            <a:off x="5417300" y="4404250"/>
            <a:ext cx="3745200" cy="1877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000"/>
              <a:t>Coming at this question from the point of view of the terrestrial invertebrate fauna which lives on the lakes that are dry for more time than they have water on [such as those for which I contributed data (Gairdner, Torrens, Eyre)] management actions such as not using them as dumps, fencing to prevent stock access, provision of a buffer zone to enable the survival of the marginal vegetation, keeping vehicles off the surface, no artificial discharge of surface water on to them, and no excavation of drains on the surface are things which will serve to help preserve the ecosystem and they can tick along without any formal protection measures.  Peter Hudson</a:t>
            </a:r>
            <a:endParaRPr sz="1000"/>
          </a:p>
        </p:txBody>
      </p:sp>
      <p:sp>
        <p:nvSpPr>
          <p:cNvPr id="62" name="Google Shape;62;p13"/>
          <p:cNvSpPr txBox="1"/>
          <p:nvPr/>
        </p:nvSpPr>
        <p:spPr>
          <a:xfrm>
            <a:off x="526000" y="4611425"/>
            <a:ext cx="4772100" cy="3632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de" sz="1000"/>
              <a:t>I disagree with the premise that we can find a single set of operating rules for managing all saline lakes (other than keeping water in them).  It will consequently be difficult to get a concrete set of management rules.  </a:t>
            </a:r>
            <a:endParaRPr sz="1000"/>
          </a:p>
          <a:p>
            <a:pPr marL="0" lvl="0" indent="0" algn="l" rtl="0">
              <a:lnSpc>
                <a:spcPct val="115000"/>
              </a:lnSpc>
              <a:spcBef>
                <a:spcPts val="1200"/>
              </a:spcBef>
              <a:spcAft>
                <a:spcPts val="0"/>
              </a:spcAft>
              <a:buClr>
                <a:schemeClr val="dk1"/>
              </a:buClr>
              <a:buSzPts val="1100"/>
              <a:buFont typeface="Arial"/>
              <a:buNone/>
            </a:pPr>
            <a:r>
              <a:rPr lang="de" sz="1000"/>
              <a:t>Two other relevant points:  1) Focusing on endangered species Is important, but we should also emphasize the importance of saline lakes for fisheries in hyposaline systems, and for birds in hypo- and hypersaline systems,  In the hypersaline systems that lack fish, a larger portion of the invertebrate production can go into the bird’s food web, making them all that much more productive.</a:t>
            </a:r>
            <a:endParaRPr sz="1000"/>
          </a:p>
          <a:p>
            <a:pPr marL="0" lvl="0" indent="0" algn="l" rtl="0">
              <a:lnSpc>
                <a:spcPct val="115000"/>
              </a:lnSpc>
              <a:spcBef>
                <a:spcPts val="1200"/>
              </a:spcBef>
              <a:spcAft>
                <a:spcPts val="0"/>
              </a:spcAft>
              <a:buClr>
                <a:schemeClr val="dk1"/>
              </a:buClr>
              <a:buSzPts val="1100"/>
              <a:buFont typeface="Arial"/>
              <a:buNone/>
            </a:pPr>
            <a:r>
              <a:rPr lang="de" sz="1000"/>
              <a:t>2)  Nearly all saline lakes have a range of salinities, from freshwater entering into the “estuaries”, to the main parts of the lake where salinities are maximal.  Some lakes, like Great Salt Lake, are divided by a dike and thus have extremely different salinities in the two sections.  The Aral Sea is another example of these types of divisions.  The estuaries and the divisions complicate the discussion of a “lake” when it is really a diverse complex of subsystems with multiple salinities, and thus multiple sets of organisms that inhabit the subsystems.  – Wayne Wurtsbaugh</a:t>
            </a:r>
            <a:endParaRPr sz="1000"/>
          </a:p>
          <a:p>
            <a:pPr marL="0" lvl="0" indent="0" algn="l" rtl="0">
              <a:spcBef>
                <a:spcPts val="1200"/>
              </a:spcBef>
              <a:spcAft>
                <a:spcPts val="0"/>
              </a:spcAft>
              <a:buNone/>
            </a:pPr>
            <a:endParaRPr sz="1000"/>
          </a:p>
        </p:txBody>
      </p:sp>
      <p:sp>
        <p:nvSpPr>
          <p:cNvPr id="63" name="Google Shape;63;p13"/>
          <p:cNvSpPr txBox="1"/>
          <p:nvPr/>
        </p:nvSpPr>
        <p:spPr>
          <a:xfrm>
            <a:off x="2755600" y="1938625"/>
            <a:ext cx="2542500" cy="354000"/>
          </a:xfrm>
          <a:prstGeom prst="rect">
            <a:avLst/>
          </a:prstGeom>
          <a:noFill/>
          <a:ln>
            <a:noFill/>
          </a:ln>
        </p:spPr>
        <p:txBody>
          <a:bodyPr spcFirstLastPara="1" wrap="square" lIns="91425" tIns="91425" rIns="91425" bIns="91425" anchor="t" anchorCtr="0">
            <a:spAutoFit/>
          </a:bodyPr>
          <a:lstStyle/>
          <a:p>
            <a:pPr marL="457200" lvl="0" indent="0" algn="l" rtl="0">
              <a:lnSpc>
                <a:spcPct val="115000"/>
              </a:lnSpc>
              <a:spcBef>
                <a:spcPts val="1200"/>
              </a:spcBef>
              <a:spcAft>
                <a:spcPts val="1200"/>
              </a:spcAft>
              <a:buClr>
                <a:schemeClr val="dk1"/>
              </a:buClr>
              <a:buSzPts val="1100"/>
              <a:buFont typeface="Arial"/>
              <a:buNone/>
            </a:pPr>
            <a:r>
              <a:rPr lang="de" sz="1100">
                <a:solidFill>
                  <a:schemeClr val="dk1"/>
                </a:solidFill>
                <a:highlight>
                  <a:srgbClr val="FFFF00"/>
                </a:highlight>
              </a:rPr>
              <a:t>I agree, Luciana Barbosa</a:t>
            </a:r>
            <a:endParaRPr/>
          </a:p>
        </p:txBody>
      </p:sp>
      <p:sp>
        <p:nvSpPr>
          <p:cNvPr id="64" name="Google Shape;64;p13"/>
          <p:cNvSpPr txBox="1"/>
          <p:nvPr/>
        </p:nvSpPr>
        <p:spPr>
          <a:xfrm>
            <a:off x="127800" y="3231825"/>
            <a:ext cx="47721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800"/>
              <a:t>Q1 - Certainly, what is seems true is that in many cases managers do not know how to manage saline lakes ir at least do not value enough their unique features. For instance, some Iberian saline lakes located in (semi)arid areas are sometimes subsidised with freshwaters to extend their hydroperiod, in such a way that they can be a refuge for waterfowl across a dry landscape. This results not only in losses in biodiversity of the typical plants and fauna associated to saline environments, but also in losses of other ecosystem services. Even if no general recipes could be given for all cases, the preservation of the saline character and associated biodiversity and ecosystem services should be a redline. This needs a proper management to be set at catchment scale, even including groundwater (Antonio Camacho)</a:t>
            </a:r>
            <a:endParaRPr sz="8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body" idx="1"/>
          </p:nvPr>
        </p:nvSpPr>
        <p:spPr>
          <a:xfrm>
            <a:off x="259625" y="329925"/>
            <a:ext cx="8507100" cy="1257000"/>
          </a:xfrm>
          <a:prstGeom prst="rect">
            <a:avLst/>
          </a:prstGeom>
        </p:spPr>
        <p:txBody>
          <a:bodyPr spcFirstLastPara="1" wrap="square" lIns="91425" tIns="91425" rIns="91425" bIns="91425" anchor="t" anchorCtr="0">
            <a:normAutofit/>
          </a:bodyPr>
          <a:lstStyle/>
          <a:p>
            <a:pPr marL="0" lvl="0" indent="0" algn="just" rtl="0">
              <a:spcBef>
                <a:spcPts val="1200"/>
              </a:spcBef>
              <a:spcAft>
                <a:spcPts val="0"/>
              </a:spcAft>
              <a:buClr>
                <a:schemeClr val="dk1"/>
              </a:buClr>
              <a:buSzPts val="1100"/>
              <a:buFont typeface="Arial"/>
              <a:buNone/>
            </a:pPr>
            <a:r>
              <a:rPr lang="de" sz="1200">
                <a:solidFill>
                  <a:schemeClr val="dk1"/>
                </a:solidFill>
                <a:latin typeface="Times New Roman"/>
                <a:ea typeface="Times New Roman"/>
                <a:cs typeface="Times New Roman"/>
                <a:sym typeface="Times New Roman"/>
              </a:rPr>
              <a:t>Q4: Continuing Q3, The groundwater question is even more difficult than surface watershad management, but more emphasis should be placed in the future on the hydrogeological functioning and management of inland saline waters in relation with their biogeochemical cycling both of local and regional scale. (Emil Boros)</a:t>
            </a:r>
            <a:endParaRPr sz="1200">
              <a:solidFill>
                <a:schemeClr val="dk1"/>
              </a:solidFill>
              <a:latin typeface="Times New Roman"/>
              <a:ea typeface="Times New Roman"/>
              <a:cs typeface="Times New Roman"/>
              <a:sym typeface="Times New Roman"/>
            </a:endParaRPr>
          </a:p>
          <a:p>
            <a:pPr marL="0" lvl="0" indent="0" algn="l" rtl="0">
              <a:spcBef>
                <a:spcPts val="1200"/>
              </a:spcBef>
              <a:spcAft>
                <a:spcPts val="1200"/>
              </a:spcAft>
              <a:buNone/>
            </a:pPr>
            <a:endParaRPr/>
          </a:p>
        </p:txBody>
      </p:sp>
      <p:sp>
        <p:nvSpPr>
          <p:cNvPr id="142" name="Google Shape;142;p22"/>
          <p:cNvSpPr txBox="1"/>
          <p:nvPr/>
        </p:nvSpPr>
        <p:spPr>
          <a:xfrm>
            <a:off x="1414600" y="1693825"/>
            <a:ext cx="3000000" cy="1431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700"/>
              </a:spcBef>
              <a:spcAft>
                <a:spcPts val="0"/>
              </a:spcAft>
              <a:buNone/>
            </a:pPr>
            <a:r>
              <a:rPr lang="de" sz="700">
                <a:solidFill>
                  <a:schemeClr val="dk1"/>
                </a:solidFill>
              </a:rPr>
              <a:t>Q4: - Salt lakes as closed basins are prone to local climate change. Ionic composition/conentrations might change within short periods, these possible shifts need to be considered.</a:t>
            </a:r>
            <a:endParaRPr sz="700">
              <a:solidFill>
                <a:schemeClr val="dk1"/>
              </a:solidFill>
            </a:endParaRPr>
          </a:p>
          <a:p>
            <a:pPr marL="0" lvl="0" indent="0" algn="l" rtl="0">
              <a:lnSpc>
                <a:spcPct val="115000"/>
              </a:lnSpc>
              <a:spcBef>
                <a:spcPts val="700"/>
              </a:spcBef>
              <a:spcAft>
                <a:spcPts val="0"/>
              </a:spcAft>
              <a:buNone/>
            </a:pPr>
            <a:r>
              <a:rPr lang="de" sz="700">
                <a:solidFill>
                  <a:schemeClr val="dk1"/>
                </a:solidFill>
              </a:rPr>
              <a:t>- Saline lakes as closed systems are prone to pollution; contaminations/pollutions cannot simply be washed out. The catchment area needs to be considered in management plans.</a:t>
            </a:r>
            <a:endParaRPr sz="700">
              <a:solidFill>
                <a:schemeClr val="dk1"/>
              </a:solidFill>
            </a:endParaRPr>
          </a:p>
          <a:p>
            <a:pPr marL="0" lvl="0" indent="0" algn="l" rtl="0">
              <a:spcBef>
                <a:spcPts val="700"/>
              </a:spcBef>
              <a:spcAft>
                <a:spcPts val="0"/>
              </a:spcAft>
              <a:buNone/>
            </a:pPr>
            <a:r>
              <a:rPr lang="de" sz="700">
                <a:solidFill>
                  <a:schemeClr val="dk1"/>
                </a:solidFill>
              </a:rPr>
              <a:t>- Many saline lakes are dominated by microorganisms, the water is an "organic soup". Biodiversity of small organisms not listed as "threatened species" must be considered as well.</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4"/>
          <p:cNvSpPr txBox="1">
            <a:spLocks noGrp="1"/>
          </p:cNvSpPr>
          <p:nvPr>
            <p:ph type="subTitle" idx="1"/>
          </p:nvPr>
        </p:nvSpPr>
        <p:spPr>
          <a:xfrm>
            <a:off x="178350" y="138550"/>
            <a:ext cx="7784700" cy="7926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688"/>
              <a:buNone/>
            </a:pPr>
            <a:r>
              <a:rPr lang="de" sz="1037" b="1">
                <a:solidFill>
                  <a:srgbClr val="0000FF"/>
                </a:solidFill>
              </a:rPr>
              <a:t>Somayeh Sima, From Iran</a:t>
            </a:r>
            <a:endParaRPr sz="1037" b="1">
              <a:solidFill>
                <a:srgbClr val="0000FF"/>
              </a:solidFill>
            </a:endParaRPr>
          </a:p>
          <a:p>
            <a:pPr marL="0" lvl="0" indent="0" algn="l" rtl="0">
              <a:lnSpc>
                <a:spcPct val="80000"/>
              </a:lnSpc>
              <a:spcBef>
                <a:spcPts val="0"/>
              </a:spcBef>
              <a:spcAft>
                <a:spcPts val="0"/>
              </a:spcAft>
              <a:buSzPts val="688"/>
              <a:buNone/>
            </a:pPr>
            <a:r>
              <a:rPr lang="de" sz="1037">
                <a:solidFill>
                  <a:srgbClr val="0000FF"/>
                </a:solidFill>
              </a:rPr>
              <a:t>Q1: It depends on the vulnerability of the saline lake. For example shallow saline lakes are subject to the high variation in their water level and salinity , and thus their ecosystem services, as a result of reduced inflows and global warming. Another factor is the size of lake. I think large shallow permanent lakes need more protection, because it will take decades , if it is possible, to supply huge amount of water to revive their functions and services.</a:t>
            </a:r>
            <a:endParaRPr sz="1037">
              <a:solidFill>
                <a:srgbClr val="0000FF"/>
              </a:solidFill>
            </a:endParaRPr>
          </a:p>
        </p:txBody>
      </p:sp>
      <p:sp>
        <p:nvSpPr>
          <p:cNvPr id="70" name="Google Shape;70;p14"/>
          <p:cNvSpPr txBox="1"/>
          <p:nvPr/>
        </p:nvSpPr>
        <p:spPr>
          <a:xfrm>
            <a:off x="270575" y="869400"/>
            <a:ext cx="7784700" cy="1200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100"/>
              <a:t>Q1: Yes, I agree. The saline lakes I have knowledge of need both protection and management and are currently not managed at all. They are in close proximity (high connectivity) and the lakes and their supporting ecosystems surrounding them need to be managed as a network for threatened birds which move between them. In this case they need to be managed for a specific water level and salinity to maintain the food resources for the threatened bird species. However, the desired parameters of salinity and nutrients in the water are not properly understood to inform what the water quality of waste water inflow should be, and management plans at this stage. Tania Anderson. </a:t>
            </a:r>
            <a:endParaRPr sz="1100"/>
          </a:p>
        </p:txBody>
      </p:sp>
      <p:sp>
        <p:nvSpPr>
          <p:cNvPr id="71" name="Google Shape;71;p14"/>
          <p:cNvSpPr txBox="1"/>
          <p:nvPr/>
        </p:nvSpPr>
        <p:spPr>
          <a:xfrm>
            <a:off x="333450" y="1965875"/>
            <a:ext cx="6385800" cy="669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050">
                <a:solidFill>
                  <a:srgbClr val="333333"/>
                </a:solidFill>
                <a:highlight>
                  <a:srgbClr val="F1F3F4"/>
                </a:highlight>
                <a:latin typeface="Roboto"/>
                <a:ea typeface="Roboto"/>
                <a:cs typeface="Roboto"/>
                <a:sym typeface="Roboto"/>
              </a:rPr>
              <a:t>Q1: In my opinion, small saline lakes such as those in Spain are protected up to the shore, but not the catchment, and therefore suffer impacts from the activities around them. In addition, enforcement is not very well  managed (KHueso-Kortekaas)</a:t>
            </a:r>
            <a:endParaRPr/>
          </a:p>
        </p:txBody>
      </p:sp>
      <p:sp>
        <p:nvSpPr>
          <p:cNvPr id="72" name="Google Shape;72;p14"/>
          <p:cNvSpPr txBox="1"/>
          <p:nvPr/>
        </p:nvSpPr>
        <p:spPr>
          <a:xfrm>
            <a:off x="333450" y="2520925"/>
            <a:ext cx="6385800" cy="669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050">
                <a:solidFill>
                  <a:srgbClr val="333333"/>
                </a:solidFill>
                <a:highlight>
                  <a:srgbClr val="F1F3F4"/>
                </a:highlight>
                <a:latin typeface="Roboto"/>
                <a:ea typeface="Roboto"/>
                <a:cs typeface="Roboto"/>
                <a:sym typeface="Roboto"/>
              </a:rPr>
              <a:t>Q1: I agree too. Management which undermine an ecosystem can be implemented very far from the lake, sometimes - in other country. In such case direct protective measures can be not effective (Oksana Lipka)</a:t>
            </a:r>
            <a:endParaRPr/>
          </a:p>
        </p:txBody>
      </p:sp>
      <p:sp>
        <p:nvSpPr>
          <p:cNvPr id="73" name="Google Shape;73;p14"/>
          <p:cNvSpPr txBox="1"/>
          <p:nvPr/>
        </p:nvSpPr>
        <p:spPr>
          <a:xfrm>
            <a:off x="280500" y="3190525"/>
            <a:ext cx="8583000" cy="2040900"/>
          </a:xfrm>
          <a:prstGeom prst="rect">
            <a:avLst/>
          </a:prstGeom>
          <a:noFill/>
          <a:ln>
            <a:noFill/>
          </a:ln>
        </p:spPr>
        <p:txBody>
          <a:bodyPr spcFirstLastPara="1" wrap="square" lIns="91425" tIns="91425" rIns="91425" bIns="91425" anchor="t" anchorCtr="0">
            <a:spAutoFit/>
          </a:bodyPr>
          <a:lstStyle/>
          <a:p>
            <a:pPr marL="0" lvl="0" indent="0" algn="just" rtl="0">
              <a:lnSpc>
                <a:spcPct val="115000"/>
              </a:lnSpc>
              <a:spcBef>
                <a:spcPts val="1200"/>
              </a:spcBef>
              <a:spcAft>
                <a:spcPts val="0"/>
              </a:spcAft>
              <a:buClr>
                <a:schemeClr val="dk1"/>
              </a:buClr>
              <a:buSzPts val="1100"/>
              <a:buFont typeface="Arial"/>
              <a:buNone/>
            </a:pPr>
            <a:r>
              <a:rPr lang="de" sz="1200">
                <a:solidFill>
                  <a:schemeClr val="dk1"/>
                </a:solidFill>
                <a:latin typeface="Times New Roman"/>
                <a:ea typeface="Times New Roman"/>
                <a:cs typeface="Times New Roman"/>
                <a:sym typeface="Times New Roman"/>
              </a:rPr>
              <a:t>Q1: I partially agree with the first statement. Certain saline lakes or ponds absolutely require protection, while others do not. The representatives of salt lakes can be found on all continents in certain regions (particularly in the arid regions of the inlands), which deserve protection. In terms of management, general guidelines can be defined on a global scale for the saline ecosystems (including the ambient functionally connected landscapes), regarding specific managemnet methods should only be specified for certain lakes, depending on the type of lake and local conditions taking into account. Furthermore, the ecological status and importance of individual lakes should be evaluated and managed according to their role in the regional lake network. Considering the habitat networks, regional case studies of the key management points should be presented by the examples of most relevant lakes and/or systems. (Emil Boros)</a:t>
            </a:r>
            <a:endParaRPr sz="1200">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5"/>
          <p:cNvSpPr txBox="1"/>
          <p:nvPr/>
        </p:nvSpPr>
        <p:spPr>
          <a:xfrm>
            <a:off x="180825" y="106525"/>
            <a:ext cx="8258100" cy="1708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100"/>
              <a:t>Q1: I agree that salt lakes do not necessarily lack protection. Indeed, we do not have clear “rules” on managing Salt lakes. I believe this is because research in limnology has primarily focused on freshwater systems.</a:t>
            </a:r>
            <a:endParaRPr sz="1100"/>
          </a:p>
          <a:p>
            <a:pPr marL="0" lvl="0" indent="0" algn="l" rtl="0">
              <a:spcBef>
                <a:spcPts val="0"/>
              </a:spcBef>
              <a:spcAft>
                <a:spcPts val="0"/>
              </a:spcAft>
              <a:buClr>
                <a:schemeClr val="dk1"/>
              </a:buClr>
              <a:buSzPts val="1100"/>
              <a:buFont typeface="Arial"/>
              <a:buNone/>
            </a:pPr>
            <a:r>
              <a:rPr lang="de" sz="1100"/>
              <a:t>It is particularly difficult to generalise management strategies of “non-common” habitats such as saline lakes. Perhaps, a further difficulty lies around not being able to transfer practices from successful application from one salt lake to another, due to the habitat diversity (salinity gradient).</a:t>
            </a:r>
            <a:endParaRPr sz="1100"/>
          </a:p>
          <a:p>
            <a:pPr marL="0" lvl="0" indent="0" algn="l" rtl="0">
              <a:spcBef>
                <a:spcPts val="0"/>
              </a:spcBef>
              <a:spcAft>
                <a:spcPts val="0"/>
              </a:spcAft>
              <a:buClr>
                <a:schemeClr val="dk1"/>
              </a:buClr>
              <a:buSzPts val="1100"/>
              <a:buFont typeface="Arial"/>
              <a:buNone/>
            </a:pPr>
            <a:r>
              <a:rPr lang="de" sz="1100"/>
              <a:t>Another difficulty in the management of  “non-common” habitats lies around setting appropriate targets for biodiversity and habitat processes (further information on this point under Q3).</a:t>
            </a:r>
            <a:endParaRPr sz="1100"/>
          </a:p>
          <a:p>
            <a:pPr marL="0" lvl="0" indent="0" algn="l" rtl="0">
              <a:spcBef>
                <a:spcPts val="0"/>
              </a:spcBef>
              <a:spcAft>
                <a:spcPts val="0"/>
              </a:spcAft>
              <a:buNone/>
            </a:pPr>
            <a:r>
              <a:rPr lang="de" sz="1100"/>
              <a:t>Lastly, I would detain from referring to rules and I would rather refer to general guidelines on the targets of the management strategies. Charitos Zapitis</a:t>
            </a:r>
            <a:endParaRPr sz="1100"/>
          </a:p>
        </p:txBody>
      </p:sp>
      <p:sp>
        <p:nvSpPr>
          <p:cNvPr id="79" name="Google Shape;79;p15"/>
          <p:cNvSpPr txBox="1"/>
          <p:nvPr/>
        </p:nvSpPr>
        <p:spPr>
          <a:xfrm>
            <a:off x="2258625" y="1815025"/>
            <a:ext cx="7104300" cy="3343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100"/>
              </a:spcBef>
              <a:spcAft>
                <a:spcPts val="1100"/>
              </a:spcAft>
              <a:buNone/>
            </a:pPr>
            <a:r>
              <a:rPr lang="de" sz="1200"/>
              <a:t>Q1: I disagree. Many systems still lack protection and are highly threatened e.g. simply by damming/extracting water from tributaries, or by mining (lithium, trona, ect.). Other systems are protected, but management is not done properly (East African Rift Valley lakes). In other systems, both protection and management are realized, but the systems are still highly threatened/disapparing becaause of climate change (eg. salt pans in Austria).</a:t>
            </a:r>
            <a:br>
              <a:rPr lang="de" sz="1200"/>
            </a:br>
            <a:r>
              <a:rPr lang="de" sz="1200"/>
              <a:t>One problem to cope with is the extremely high diversity of salt lakes. Each systems would need a specific management tool, a universal valid management plan cannot be formulated. For developing management plans, we need to understand the systems, which also includes monitoring of basic limnological parameters to recognize shifts in the systems.  Monitoring is still lacking for highly protected lakes located in national parks.</a:t>
            </a:r>
            <a:br>
              <a:rPr lang="de" sz="1200"/>
            </a:br>
            <a:r>
              <a:rPr lang="de" sz="1200"/>
              <a:t>We already talked about endangered species. Management plans focus on endangered species, but this term is used for only larger organisms, Miroorganisms occupying a pivotal role in these systems, are largely neglected/excluded. Moreover, protection and management plans often stop at the water surface. Much more attention must be paid on aquatic life (not only water flow and fish, but also other organismic groups). </a:t>
            </a:r>
            <a:endParaRPr sz="1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6"/>
          <p:cNvSpPr txBox="1"/>
          <p:nvPr/>
        </p:nvSpPr>
        <p:spPr>
          <a:xfrm>
            <a:off x="2689050" y="1343325"/>
            <a:ext cx="4495200" cy="19956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de" sz="1300">
                <a:solidFill>
                  <a:schemeClr val="dk1"/>
                </a:solidFill>
              </a:rPr>
              <a:t>One way to summarise the management of natural systems is that it requires (a) active monitoring and (b) implementation of a management response (protection or restoration actions) if required. </a:t>
            </a:r>
            <a:br>
              <a:rPr lang="de" sz="1300">
                <a:solidFill>
                  <a:schemeClr val="dk1"/>
                </a:solidFill>
              </a:rPr>
            </a:br>
            <a:br>
              <a:rPr lang="de" sz="1300">
                <a:solidFill>
                  <a:schemeClr val="dk1"/>
                </a:solidFill>
              </a:rPr>
            </a:br>
            <a:r>
              <a:rPr lang="de" sz="1300">
                <a:solidFill>
                  <a:schemeClr val="dk1"/>
                </a:solidFill>
              </a:rPr>
              <a:t>Is insufficient monitoring in your opinion a problem in saline lakes (also in comparison to freshwater systems)? What are the main challenges?</a:t>
            </a:r>
            <a:endParaRPr sz="1300">
              <a:solidFill>
                <a:schemeClr val="dk1"/>
              </a:solidFill>
            </a:endParaRPr>
          </a:p>
        </p:txBody>
      </p:sp>
      <p:sp>
        <p:nvSpPr>
          <p:cNvPr id="85" name="Google Shape;85;p16"/>
          <p:cNvSpPr txBox="1"/>
          <p:nvPr/>
        </p:nvSpPr>
        <p:spPr>
          <a:xfrm>
            <a:off x="3107700" y="978150"/>
            <a:ext cx="2928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de" b="1"/>
              <a:t>Question 2:</a:t>
            </a:r>
            <a:endParaRPr b="1"/>
          </a:p>
        </p:txBody>
      </p:sp>
      <p:sp>
        <p:nvSpPr>
          <p:cNvPr id="86" name="Google Shape;86;p16"/>
          <p:cNvSpPr txBox="1"/>
          <p:nvPr/>
        </p:nvSpPr>
        <p:spPr>
          <a:xfrm>
            <a:off x="0" y="638825"/>
            <a:ext cx="2665200" cy="2878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700"/>
              <a:t>Yes, insufficient monitoring is a problem, but poorly targeted monitoring is also a problem. We can monitor the endless decline of a waterbody… and do nothing to stop the decline. We need to know what our lake SHOULD look like - species presence, ionic composition, appropriate hydrological regime to support the life cycles of ALL the biodiversity. That will take some digging through the histories, for many already degraded lakes. And history digging is hard work - we forget how difficult it was to find data before computers and the internet were available. One useful source of information is sediment cores - paleoecology can assist with quite a bit of information about earlier salinity regimes and earlier benthic plant communities, derived from dated sediment cores that contain diatoms, pollen, gyrogonites, forams and other remains. Then, once we understand what the lake was like before it was degraded, we can make an appropriate model that tells us how to manage the lake over each year, and over decadal cycles. Then we can monitor to ensure we stay inside the parameters that will ensure the lake remains within the “envelope” that will support the best biodiversity outcomes. Restoration actions can be immediate and non-biotic (return of environmental water flow allocations to the lake), but depending on whether lake sediments have been deflated by wind, or turned acidic by excess sulfates, restoration may need to include reintroductions of some species, including benthic vegetation communities</a:t>
            </a:r>
            <a:endParaRPr sz="700"/>
          </a:p>
        </p:txBody>
      </p:sp>
      <p:sp>
        <p:nvSpPr>
          <p:cNvPr id="87" name="Google Shape;87;p16"/>
          <p:cNvSpPr txBox="1"/>
          <p:nvPr/>
        </p:nvSpPr>
        <p:spPr>
          <a:xfrm>
            <a:off x="43650" y="3338925"/>
            <a:ext cx="4528200" cy="25968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Clr>
                <a:schemeClr val="dk1"/>
              </a:buClr>
              <a:buSzPts val="1100"/>
              <a:buFont typeface="Arial"/>
              <a:buNone/>
            </a:pPr>
            <a:r>
              <a:rPr lang="de"/>
              <a:t> </a:t>
            </a:r>
            <a:endParaRPr/>
          </a:p>
          <a:p>
            <a:pPr marL="228600" lvl="0" indent="0" algn="l" rtl="0">
              <a:lnSpc>
                <a:spcPct val="115000"/>
              </a:lnSpc>
              <a:spcBef>
                <a:spcPts val="1200"/>
              </a:spcBef>
              <a:spcAft>
                <a:spcPts val="0"/>
              </a:spcAft>
              <a:buClr>
                <a:schemeClr val="dk1"/>
              </a:buClr>
              <a:buSzPts val="1100"/>
              <a:buFont typeface="Arial"/>
              <a:buNone/>
            </a:pPr>
            <a:r>
              <a:rPr lang="de"/>
              <a:t>Based on the extensive literature available and the coverage by the media when something goes wrong, it seems that there is no lack of monitoring of salt lakes, at least of the larger ones. Aharon Oren</a:t>
            </a:r>
            <a:endParaRPr/>
          </a:p>
          <a:p>
            <a:pPr marL="228600" lvl="0" indent="0" algn="l" rtl="0">
              <a:lnSpc>
                <a:spcPct val="115000"/>
              </a:lnSpc>
              <a:spcBef>
                <a:spcPts val="1200"/>
              </a:spcBef>
              <a:spcAft>
                <a:spcPts val="0"/>
              </a:spcAft>
              <a:buClr>
                <a:schemeClr val="dk1"/>
              </a:buClr>
              <a:buSzPts val="1100"/>
              <a:buFont typeface="Arial"/>
              <a:buNone/>
            </a:pPr>
            <a:endParaRPr/>
          </a:p>
          <a:p>
            <a:pPr marL="0" lvl="0" indent="0" algn="l" rtl="0">
              <a:spcBef>
                <a:spcPts val="1200"/>
              </a:spcBef>
              <a:spcAft>
                <a:spcPts val="0"/>
              </a:spcAft>
              <a:buNone/>
            </a:pPr>
            <a:endParaRPr/>
          </a:p>
        </p:txBody>
      </p:sp>
      <p:sp>
        <p:nvSpPr>
          <p:cNvPr id="88" name="Google Shape;88;p16"/>
          <p:cNvSpPr txBox="1"/>
          <p:nvPr/>
        </p:nvSpPr>
        <p:spPr>
          <a:xfrm>
            <a:off x="2030525" y="0"/>
            <a:ext cx="70713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800">
                <a:solidFill>
                  <a:srgbClr val="0070C0"/>
                </a:solidFill>
              </a:rPr>
              <a:t>KT+TZ: In Austria, concerning soda lake Neusiedl and soda pans, more attention is needed about implementation of management and also management response, to meet current challenges. Details see next box, next slide. </a:t>
            </a:r>
            <a:endParaRPr sz="800">
              <a:solidFill>
                <a:srgbClr val="0070C0"/>
              </a:solidFill>
            </a:endParaRPr>
          </a:p>
        </p:txBody>
      </p:sp>
      <p:sp>
        <p:nvSpPr>
          <p:cNvPr id="89" name="Google Shape;89;p16"/>
          <p:cNvSpPr txBox="1"/>
          <p:nvPr/>
        </p:nvSpPr>
        <p:spPr>
          <a:xfrm>
            <a:off x="4572000" y="3517025"/>
            <a:ext cx="4381200" cy="1723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000"/>
              <a:t>For the sort of lakes of particular interest to me (dry more often than wet &amp; thus with an endemic terrestrial invertebrate fauna) there is little in the way of management first establishing what fauna is there in the first place.  I am of the opinion that the inclusion of many of our large salt lakes in the reserve system has been based on visual aesthetics, or the political desire to have large ‘green’ areas on the state map.  At least having some knowledge of the endemic fauna should be a basic consideration in determining whether a particular lake should be given some conservation status. I don’t see that that much else needs to be done if the fauna is documented and the simple actions outlined in slide 1 are in place.</a:t>
            </a:r>
            <a:endParaRPr sz="1000"/>
          </a:p>
        </p:txBody>
      </p:sp>
      <p:sp>
        <p:nvSpPr>
          <p:cNvPr id="90" name="Google Shape;90;p16"/>
          <p:cNvSpPr txBox="1"/>
          <p:nvPr/>
        </p:nvSpPr>
        <p:spPr>
          <a:xfrm>
            <a:off x="7303325" y="1063575"/>
            <a:ext cx="1861200" cy="2555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a:t>Q2 As said above, the main challenge in Spain is the scale of monitoring (lake rather than catchment) and pressure from conflicting activities in the catchment (eg irrigation) (K Hueso-Kortekaas)</a:t>
            </a:r>
            <a:endParaRPr/>
          </a:p>
        </p:txBody>
      </p:sp>
      <p:sp>
        <p:nvSpPr>
          <p:cNvPr id="91" name="Google Shape;91;p16"/>
          <p:cNvSpPr txBox="1"/>
          <p:nvPr/>
        </p:nvSpPr>
        <p:spPr>
          <a:xfrm>
            <a:off x="2608050" y="340275"/>
            <a:ext cx="6290100" cy="723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700"/>
              <a:t>Q2: before (a) and (b) wouldn’t appropriate management require an understanding of the habitat, its natural processes, its response to environmental pressures and its resilience?</a:t>
            </a:r>
            <a:endParaRPr sz="700"/>
          </a:p>
          <a:p>
            <a:pPr marL="0" lvl="0" indent="0" algn="l" rtl="0">
              <a:spcBef>
                <a:spcPts val="0"/>
              </a:spcBef>
              <a:spcAft>
                <a:spcPts val="0"/>
              </a:spcAft>
              <a:buNone/>
            </a:pPr>
            <a:r>
              <a:rPr lang="de" sz="700"/>
              <a:t>Insufficient monitoring is a challenge. In semi-arid areas such as in mediterranean islands where often populations rely heavily on local lakes and reservoirs for sanitation and drinking water, monitoring focuses on freshwater ecosystems. The challenges around resource allocation are further discussed under Q3. Charitos Zapitis</a:t>
            </a:r>
            <a:endParaRPr sz="1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7"/>
          <p:cNvSpPr txBox="1">
            <a:spLocks noGrp="1"/>
          </p:cNvSpPr>
          <p:nvPr>
            <p:ph type="subTitle" idx="4294967295"/>
          </p:nvPr>
        </p:nvSpPr>
        <p:spPr>
          <a:xfrm>
            <a:off x="178350" y="138550"/>
            <a:ext cx="7784700" cy="12903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688"/>
              <a:buNone/>
            </a:pPr>
            <a:r>
              <a:rPr lang="de" sz="1037" b="1">
                <a:solidFill>
                  <a:srgbClr val="0000FF"/>
                </a:solidFill>
              </a:rPr>
              <a:t>Somayeh Sima, from Iran</a:t>
            </a:r>
            <a:endParaRPr sz="1037" b="1">
              <a:solidFill>
                <a:srgbClr val="0000FF"/>
              </a:solidFill>
            </a:endParaRPr>
          </a:p>
          <a:p>
            <a:pPr marL="0" lvl="0" indent="0" algn="l" rtl="0">
              <a:lnSpc>
                <a:spcPct val="80000"/>
              </a:lnSpc>
              <a:spcBef>
                <a:spcPts val="1200"/>
              </a:spcBef>
              <a:spcAft>
                <a:spcPts val="1200"/>
              </a:spcAft>
              <a:buSzPts val="688"/>
              <a:buNone/>
            </a:pPr>
            <a:r>
              <a:rPr lang="de" sz="1037">
                <a:solidFill>
                  <a:srgbClr val="0000FF"/>
                </a:solidFill>
              </a:rPr>
              <a:t>Q2: I do agree that insufficient monitoring is a challenge for salkine lake management. As their ecosystem services may be underestimated compared to freshwater lakes, less effort might be taken to monitor them. Besides, due to their salinity it takes more experience and technical consideration to monitor their limnology adequately (e.g. some routine water quality sensors don’t work in hyper-slaine waters or need specific calibration) .  Spatial variation of lake salinity is another issue that makes it neccesary to have a frequent and distributed water quality sampling.</a:t>
            </a:r>
            <a:endParaRPr sz="1037">
              <a:solidFill>
                <a:srgbClr val="0000FF"/>
              </a:solidFill>
            </a:endParaRPr>
          </a:p>
        </p:txBody>
      </p:sp>
      <p:sp>
        <p:nvSpPr>
          <p:cNvPr id="97" name="Google Shape;97;p17"/>
          <p:cNvSpPr txBox="1"/>
          <p:nvPr/>
        </p:nvSpPr>
        <p:spPr>
          <a:xfrm>
            <a:off x="284175" y="1300300"/>
            <a:ext cx="7136700" cy="1077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100"/>
              <a:t>Q2: Yes insufficient monitoring is a problem in saline lakes in the arid areas of South Africa in comparison to freshwater systems. Many have not been studied at all yet, and many are not regularly monitored. The main challenges are funding for research and monitoring, scientific capacity and political will. The political will to protect or manage them is also currently lacking, even in cases where the management authority is aware of the ecosystem value.  Tania Anderson   </a:t>
            </a:r>
            <a:r>
              <a:rPr lang="de"/>
              <a:t> </a:t>
            </a:r>
            <a:endParaRPr/>
          </a:p>
        </p:txBody>
      </p:sp>
      <p:sp>
        <p:nvSpPr>
          <p:cNvPr id="98" name="Google Shape;98;p17"/>
          <p:cNvSpPr txBox="1"/>
          <p:nvPr/>
        </p:nvSpPr>
        <p:spPr>
          <a:xfrm>
            <a:off x="408550" y="2519425"/>
            <a:ext cx="6385800" cy="669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050">
                <a:solidFill>
                  <a:srgbClr val="333333"/>
                </a:solidFill>
                <a:highlight>
                  <a:srgbClr val="F1F3F4"/>
                </a:highlight>
                <a:latin typeface="Roboto"/>
                <a:ea typeface="Roboto"/>
                <a:cs typeface="Roboto"/>
                <a:sym typeface="Roboto"/>
              </a:rPr>
              <a:t>Q2: In my opinion, if monitoring covers just the lake and the nearest environment - it is insufficient, because it may miss fundamental causes of change like climate change. We can not see the general trend to aridity rising, which leads to the lake’s area decline and salinity rising (Oksana Lipka)</a:t>
            </a:r>
            <a:endParaRPr/>
          </a:p>
        </p:txBody>
      </p:sp>
      <p:sp>
        <p:nvSpPr>
          <p:cNvPr id="99" name="Google Shape;99;p17"/>
          <p:cNvSpPr txBox="1"/>
          <p:nvPr/>
        </p:nvSpPr>
        <p:spPr>
          <a:xfrm>
            <a:off x="325825" y="3273500"/>
            <a:ext cx="8204700" cy="2253300"/>
          </a:xfrm>
          <a:prstGeom prst="rect">
            <a:avLst/>
          </a:prstGeom>
          <a:noFill/>
          <a:ln>
            <a:noFill/>
          </a:ln>
        </p:spPr>
        <p:txBody>
          <a:bodyPr spcFirstLastPara="1" wrap="square" lIns="91425" tIns="91425" rIns="91425" bIns="91425" anchor="t" anchorCtr="0">
            <a:spAutoFit/>
          </a:bodyPr>
          <a:lstStyle/>
          <a:p>
            <a:pPr marL="0" lvl="0" indent="0" algn="just" rtl="0">
              <a:lnSpc>
                <a:spcPct val="115000"/>
              </a:lnSpc>
              <a:spcBef>
                <a:spcPts val="1200"/>
              </a:spcBef>
              <a:spcAft>
                <a:spcPts val="0"/>
              </a:spcAft>
              <a:buClr>
                <a:schemeClr val="dk1"/>
              </a:buClr>
              <a:buSzPts val="1100"/>
              <a:buFont typeface="Arial"/>
              <a:buNone/>
            </a:pPr>
            <a:r>
              <a:rPr lang="de" sz="1200">
                <a:solidFill>
                  <a:schemeClr val="dk1"/>
                </a:solidFill>
                <a:latin typeface="Times New Roman"/>
                <a:ea typeface="Times New Roman"/>
                <a:cs typeface="Times New Roman"/>
                <a:sym typeface="Times New Roman"/>
              </a:rPr>
              <a:t>Q2: Yes, I agree that there is a lack of active fundamental monitoring in many lakes. Even if there is monitoring, in many cases the results of the ecological monitoring cannot be effectively integrated into the appropriate management, because of the economical conflict of interest and/or common disagreement. The other theoretical and fundamental question, what do we want to manage and monitor, the ecological state or the process? – regarding the biological succession processing not the human destroying. These points of view are not the same. It is common taht several functional requirements to appear for a lake. In this case, managers clear priorities must be set up for the stakeholders. The monitoring of key physical, chemical biological environmental drivers are essential, but the monitoring of key indicator of the local/regional human impacts are also important, in order to evaluation cause and effect functions of ecosystem services, which is requirement of appropriate management. (Emil Boros)</a:t>
            </a:r>
            <a:endParaRPr sz="1200">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endParaRPr/>
          </a:p>
        </p:txBody>
      </p:sp>
      <p:sp>
        <p:nvSpPr>
          <p:cNvPr id="100" name="Google Shape;100;p17"/>
          <p:cNvSpPr txBox="1"/>
          <p:nvPr/>
        </p:nvSpPr>
        <p:spPr>
          <a:xfrm>
            <a:off x="6421625" y="2277025"/>
            <a:ext cx="3000000" cy="1154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050">
                <a:solidFill>
                  <a:schemeClr val="dk1"/>
                </a:solidFill>
              </a:rPr>
              <a:t>Q2: I highly agree with a few exceptions (large systems). For some systems, monitoring is done, but the data are not accessible/ or were lost. An additional challange is that not only the lakes, but also the catchment area should be included.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8"/>
          <p:cNvSpPr txBox="1"/>
          <p:nvPr/>
        </p:nvSpPr>
        <p:spPr>
          <a:xfrm>
            <a:off x="3051550" y="1477650"/>
            <a:ext cx="3758400" cy="15660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de" sz="1300">
                <a:solidFill>
                  <a:schemeClr val="dk1"/>
                </a:solidFill>
              </a:rPr>
              <a:t>What are frequent challenges in the design of management plans responding to loss of functionality / biodiversity in saline lakes? Are there appropriate management plans in place or is this an issue?</a:t>
            </a:r>
            <a:endParaRPr sz="1300">
              <a:solidFill>
                <a:schemeClr val="dk1"/>
              </a:solidFill>
            </a:endParaRPr>
          </a:p>
          <a:p>
            <a:pPr marL="457200" lvl="0" indent="0" algn="l" rtl="0">
              <a:lnSpc>
                <a:spcPct val="115000"/>
              </a:lnSpc>
              <a:spcBef>
                <a:spcPts val="0"/>
              </a:spcBef>
              <a:spcAft>
                <a:spcPts val="0"/>
              </a:spcAft>
              <a:buNone/>
            </a:pPr>
            <a:endParaRPr sz="1500">
              <a:solidFill>
                <a:schemeClr val="dk1"/>
              </a:solidFill>
            </a:endParaRPr>
          </a:p>
        </p:txBody>
      </p:sp>
      <p:sp>
        <p:nvSpPr>
          <p:cNvPr id="106" name="Google Shape;106;p18"/>
          <p:cNvSpPr txBox="1"/>
          <p:nvPr/>
        </p:nvSpPr>
        <p:spPr>
          <a:xfrm>
            <a:off x="2930000" y="1077450"/>
            <a:ext cx="2928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de" b="1"/>
              <a:t>Question 3:</a:t>
            </a:r>
            <a:endParaRPr b="1"/>
          </a:p>
        </p:txBody>
      </p:sp>
      <p:sp>
        <p:nvSpPr>
          <p:cNvPr id="107" name="Google Shape;107;p18"/>
          <p:cNvSpPr txBox="1"/>
          <p:nvPr/>
        </p:nvSpPr>
        <p:spPr>
          <a:xfrm>
            <a:off x="163125" y="239900"/>
            <a:ext cx="2830800" cy="2986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700"/>
              <a:t>Lack of knowledge about the biodiversity and function of each specific saline lake in the relatively recent past seems to me to be a major threat. Shifting baselines can occur with alarming speed - people managed to forget the presence of extensive native oyster reefs around the Australian coast - they became functionally extinct by the 1930s. It took a massive effort by ALLEWAY to identify the loss and to start to understand what impacts that loss may have caused to other habitats such as seagrass meadows, mangroves, seal populations…</a:t>
            </a:r>
            <a:endParaRPr sz="700"/>
          </a:p>
          <a:p>
            <a:pPr marL="0" lvl="0" indent="0" algn="l" rtl="0">
              <a:spcBef>
                <a:spcPts val="0"/>
              </a:spcBef>
              <a:spcAft>
                <a:spcPts val="0"/>
              </a:spcAft>
              <a:buNone/>
            </a:pPr>
            <a:r>
              <a:rPr lang="de" sz="700"/>
              <a:t>There are recent studies showing shifting baseline effects even closer to the present. COLEMAN FSC’s dissertation (currently unpublished) describes how, since the turn of this century the ecosystems described in the Ramsar Information Sheet (RIS) for the South Lagoon of the Coorong (part of the Murray River estuary) were changed, because no-one could find the habitat listed in the 1984 RIS. It is possible a bureaucrat simply assumed that there must have been taxonomic revisions, or maybe mistakes made in the original, so they redescribed the habitat as they found it in 2015. That habitat was frighteningly depauperate, and had transformed the lagoon (according to the local fisherfolk) from an environment where they measured “fish by the ton and birds by the acre” into a hypersaline puddle 120km long with a narrow fringe of bird-attracting widgeongrass around the edge, and only hardyhead fish remaining.  If an estuary as well studied as the Coorong is so little understood, what chance for the hundreds of saline lakes in Australia, that may have been visited by scientists only a handful of times? </a:t>
            </a:r>
            <a:endParaRPr sz="700"/>
          </a:p>
        </p:txBody>
      </p:sp>
      <p:sp>
        <p:nvSpPr>
          <p:cNvPr id="108" name="Google Shape;108;p18"/>
          <p:cNvSpPr txBox="1"/>
          <p:nvPr/>
        </p:nvSpPr>
        <p:spPr>
          <a:xfrm>
            <a:off x="225400" y="3133000"/>
            <a:ext cx="6280800" cy="2938500"/>
          </a:xfrm>
          <a:prstGeom prst="rect">
            <a:avLst/>
          </a:prstGeom>
          <a:noFill/>
          <a:ln>
            <a:noFill/>
          </a:ln>
        </p:spPr>
        <p:txBody>
          <a:bodyPr spcFirstLastPara="1" wrap="square" lIns="91425" tIns="91425" rIns="91425" bIns="91425" anchor="t" anchorCtr="0">
            <a:spAutoFit/>
          </a:bodyPr>
          <a:lstStyle/>
          <a:p>
            <a:pPr marL="228600" lvl="0" indent="0" algn="l" rtl="0">
              <a:lnSpc>
                <a:spcPct val="115000"/>
              </a:lnSpc>
              <a:spcBef>
                <a:spcPts val="1200"/>
              </a:spcBef>
              <a:spcAft>
                <a:spcPts val="0"/>
              </a:spcAft>
              <a:buNone/>
            </a:pPr>
            <a:r>
              <a:rPr lang="de"/>
              <a:t>In my opinion, the changes / loss of functionality and biodiversity are often so dramatic that management plans, if at all extant, are not expected to contribute much. Even the best prepared management plan for e.g. Great Salt Lake cannot quickly bring in the massive amounts of freshwater to compensate for the loss of water in recent years. The case of the Dead Sea is even more complicated as three countries/authorities must cooperate to implement a functional management plan.   Aharon Oren</a:t>
            </a:r>
            <a:endParaRPr/>
          </a:p>
          <a:p>
            <a:pPr marL="228600" lvl="0" indent="0" algn="l" rtl="0">
              <a:lnSpc>
                <a:spcPct val="115000"/>
              </a:lnSpc>
              <a:spcBef>
                <a:spcPts val="1200"/>
              </a:spcBef>
              <a:spcAft>
                <a:spcPts val="0"/>
              </a:spcAft>
              <a:buClr>
                <a:schemeClr val="dk1"/>
              </a:buClr>
              <a:buSzPts val="1100"/>
              <a:buFont typeface="Arial"/>
              <a:buNone/>
            </a:pPr>
            <a:endParaRPr/>
          </a:p>
          <a:p>
            <a:pPr marL="0" lvl="0" indent="0" algn="l" rtl="0">
              <a:spcBef>
                <a:spcPts val="1200"/>
              </a:spcBef>
              <a:spcAft>
                <a:spcPts val="0"/>
              </a:spcAft>
              <a:buNone/>
            </a:pPr>
            <a:endParaRPr/>
          </a:p>
        </p:txBody>
      </p:sp>
      <p:sp>
        <p:nvSpPr>
          <p:cNvPr id="109" name="Google Shape;109;p18"/>
          <p:cNvSpPr txBox="1"/>
          <p:nvPr/>
        </p:nvSpPr>
        <p:spPr>
          <a:xfrm>
            <a:off x="6560000" y="0"/>
            <a:ext cx="3949800" cy="541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de" sz="800">
                <a:solidFill>
                  <a:srgbClr val="0070C0"/>
                </a:solidFill>
              </a:rPr>
              <a:t>KT+TZ: The specific in our case of soda lake Neusiedl and soda pans is the scarcity of water, which is not necessarily (only) linked to global warming. In case of Lake Neusiedl, it is discussed to “open” the lake for water supply from other freshwaters waters – which necessarily would decrease salinity – and it is still not clear what the threshold of water supply is not to switch the lake to a freshwater lake with all following up consequences of a nutrient enriched water body. Water supply also would introduce more freshwater species to the saline water body of the lake. The lake Neusiedl rather suffers from global warming and ecosystem services linked to boating and so on are problematic at very low water level. In view of nature conservation, also saline biota, birds in the large reed area and so on are threatened. In case of soda pans, also desiccation is the main thread, but not really linked to global warming only, but to the management to drain the wetland for decades. Here also, management measures need to be adjusted/changed asap – this thinking is still ongoing and there is great awareness to adjust management to the recent situation of habitat destruction of the soda pans. Soda pans are threatened as periods of isolation from ground water are prolonged, seem today not any longer the exception but the rule - the connection to ground water table is essential to keep the mechanisms of salt recruitment in soda pans “vital” – the mechanisms are so far rather clear. So far, it needs to be defined what is meant above with “Is insufficient monitoring in your opinion a problem in saline lakes (also in comparison to freshwater systems)?” It looks that more experimental work is needed than monitoring in case of lake Neusiedl – and in case of the soda pans, measures to increase the ground water table are crucial to keep at least some soda pans vital. For decades, the water level of Lake Neusiedl and soda pans is recorded, in recent time with high resolution probes measuring every 3 minutes. This means that altogether the situation is well documented – although in recent decades the number of surveys concerning the biota and habitats became less common – with exception of some animals which attract great attention as e.g., birds. To summarize: Although Lake Neusiedl and the soda pans are in terms of distance very close together and share the same wetland area, their hydrology is not connected – this means that here different strategies for Lake Neusiedl and for soda pans are needed even if sharing one national park, the same wetland area.</a:t>
            </a:r>
            <a:endParaRPr sz="800">
              <a:solidFill>
                <a:srgbClr val="0070C0"/>
              </a:solidFill>
            </a:endParaRPr>
          </a:p>
          <a:p>
            <a:pPr marL="0" lvl="0" indent="0" algn="l" rtl="0">
              <a:lnSpc>
                <a:spcPct val="115000"/>
              </a:lnSpc>
              <a:spcBef>
                <a:spcPts val="1200"/>
              </a:spcBef>
              <a:spcAft>
                <a:spcPts val="0"/>
              </a:spcAft>
              <a:buNone/>
            </a:pPr>
            <a:r>
              <a:rPr lang="de" sz="800">
                <a:solidFill>
                  <a:srgbClr val="0000FF"/>
                </a:solidFill>
              </a:rPr>
              <a:t>When looking at the last transparency of your pptx, we were somehow wondering about graph D, that the number of endangered species decreases with increasing salinity. Any explanation for this?</a:t>
            </a:r>
            <a:endParaRPr sz="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9"/>
          <p:cNvSpPr txBox="1">
            <a:spLocks noGrp="1"/>
          </p:cNvSpPr>
          <p:nvPr>
            <p:ph type="subTitle" idx="4294967295"/>
          </p:nvPr>
        </p:nvSpPr>
        <p:spPr>
          <a:xfrm>
            <a:off x="178350" y="138550"/>
            <a:ext cx="7784700" cy="23094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688"/>
              <a:buNone/>
            </a:pPr>
            <a:r>
              <a:rPr lang="de" sz="1037" b="1">
                <a:solidFill>
                  <a:srgbClr val="0000FF"/>
                </a:solidFill>
              </a:rPr>
              <a:t>Somayeh Sima, from Iran</a:t>
            </a:r>
            <a:endParaRPr sz="1037" b="1">
              <a:solidFill>
                <a:srgbClr val="0000FF"/>
              </a:solidFill>
            </a:endParaRPr>
          </a:p>
          <a:p>
            <a:pPr marL="0" lvl="0" indent="0" algn="l" rtl="0">
              <a:lnSpc>
                <a:spcPct val="80000"/>
              </a:lnSpc>
              <a:spcBef>
                <a:spcPts val="1200"/>
              </a:spcBef>
              <a:spcAft>
                <a:spcPts val="0"/>
              </a:spcAft>
              <a:buSzPts val="688"/>
              <a:buNone/>
            </a:pPr>
            <a:r>
              <a:rPr lang="de" sz="1037">
                <a:solidFill>
                  <a:srgbClr val="0000FF"/>
                </a:solidFill>
              </a:rPr>
              <a:t>Q3: In a nutshell, based on the experience of Lake Urmia Restoration project, I can mention the following points: </a:t>
            </a:r>
            <a:endParaRPr sz="1037">
              <a:solidFill>
                <a:srgbClr val="0000FF"/>
              </a:solidFill>
            </a:endParaRPr>
          </a:p>
          <a:p>
            <a:pPr marL="457200" lvl="0" indent="-294481" algn="l" rtl="0">
              <a:lnSpc>
                <a:spcPct val="80000"/>
              </a:lnSpc>
              <a:spcBef>
                <a:spcPts val="1200"/>
              </a:spcBef>
              <a:spcAft>
                <a:spcPts val="0"/>
              </a:spcAft>
              <a:buClr>
                <a:srgbClr val="0000FF"/>
              </a:buClr>
              <a:buSzPts val="1038"/>
              <a:buChar char="-"/>
            </a:pPr>
            <a:r>
              <a:rPr lang="de" sz="1037">
                <a:solidFill>
                  <a:srgbClr val="0000FF"/>
                </a:solidFill>
              </a:rPr>
              <a:t>Ecosystem services (ESs) of a saline lake are mainly functions of their bathymetry, level and salinity. So, a diverse sets of ecosystem services and their variations with these variables should be considered. However, in many cases ESs haven’t been yet identified truely or quantified.</a:t>
            </a:r>
            <a:endParaRPr sz="1037">
              <a:solidFill>
                <a:srgbClr val="0000FF"/>
              </a:solidFill>
            </a:endParaRPr>
          </a:p>
          <a:p>
            <a:pPr marL="457200" lvl="0" indent="-294481" algn="l" rtl="0">
              <a:lnSpc>
                <a:spcPct val="80000"/>
              </a:lnSpc>
              <a:spcBef>
                <a:spcPts val="0"/>
              </a:spcBef>
              <a:spcAft>
                <a:spcPts val="0"/>
              </a:spcAft>
              <a:buClr>
                <a:srgbClr val="0000FF"/>
              </a:buClr>
              <a:buSzPts val="1038"/>
              <a:buChar char="-"/>
            </a:pPr>
            <a:r>
              <a:rPr lang="de" sz="1037">
                <a:solidFill>
                  <a:srgbClr val="0000FF"/>
                </a:solidFill>
              </a:rPr>
              <a:t>A multi-level and multi-objective restoration targets should be triggered and sufficiently monitored.</a:t>
            </a:r>
            <a:endParaRPr sz="1037">
              <a:solidFill>
                <a:srgbClr val="0000FF"/>
              </a:solidFill>
            </a:endParaRPr>
          </a:p>
          <a:p>
            <a:pPr marL="457200" lvl="0" indent="-294481" algn="l" rtl="0">
              <a:lnSpc>
                <a:spcPct val="80000"/>
              </a:lnSpc>
              <a:spcBef>
                <a:spcPts val="0"/>
              </a:spcBef>
              <a:spcAft>
                <a:spcPts val="0"/>
              </a:spcAft>
              <a:buClr>
                <a:srgbClr val="0000FF"/>
              </a:buClr>
              <a:buSzPts val="1038"/>
              <a:buChar char="-"/>
            </a:pPr>
            <a:r>
              <a:rPr lang="de" sz="1037">
                <a:solidFill>
                  <a:srgbClr val="0000FF"/>
                </a:solidFill>
              </a:rPr>
              <a:t>Experts form multiple disciplines should be involved in planning not soleley ecologist or engineers.</a:t>
            </a:r>
            <a:endParaRPr sz="1037">
              <a:solidFill>
                <a:srgbClr val="0000FF"/>
              </a:solidFill>
            </a:endParaRPr>
          </a:p>
          <a:p>
            <a:pPr marL="457200" lvl="0" indent="-294481" algn="l" rtl="0">
              <a:lnSpc>
                <a:spcPct val="80000"/>
              </a:lnSpc>
              <a:spcBef>
                <a:spcPts val="0"/>
              </a:spcBef>
              <a:spcAft>
                <a:spcPts val="0"/>
              </a:spcAft>
              <a:buClr>
                <a:srgbClr val="0000FF"/>
              </a:buClr>
              <a:buSzPts val="1038"/>
              <a:buChar char="-"/>
            </a:pPr>
            <a:r>
              <a:rPr lang="de" sz="1037">
                <a:solidFill>
                  <a:srgbClr val="0000FF"/>
                </a:solidFill>
              </a:rPr>
              <a:t>management/Restoration of a lake highly depends on the stakeholders activities in the lake basin. So, the interactions between lakes and their basins should be considered.</a:t>
            </a:r>
            <a:endParaRPr sz="1037">
              <a:solidFill>
                <a:srgbClr val="0000FF"/>
              </a:solidFill>
            </a:endParaRPr>
          </a:p>
          <a:p>
            <a:pPr marL="457200" lvl="0" indent="-294481" algn="l" rtl="0">
              <a:lnSpc>
                <a:spcPct val="80000"/>
              </a:lnSpc>
              <a:spcBef>
                <a:spcPts val="0"/>
              </a:spcBef>
              <a:spcAft>
                <a:spcPts val="0"/>
              </a:spcAft>
              <a:buClr>
                <a:srgbClr val="0000FF"/>
              </a:buClr>
              <a:buSzPts val="1038"/>
              <a:buChar char="-"/>
            </a:pPr>
            <a:r>
              <a:rPr lang="de" sz="1037">
                <a:solidFill>
                  <a:srgbClr val="0000FF"/>
                </a:solidFill>
              </a:rPr>
              <a:t>Having a comprehensive management plan for a lake, doesn’t guarantee conservation of lakes. It is important to educate, convince , and engage stakeholders and locals from the early stages of planning.</a:t>
            </a:r>
            <a:endParaRPr sz="1037">
              <a:solidFill>
                <a:srgbClr val="0000FF"/>
              </a:solidFill>
            </a:endParaRPr>
          </a:p>
          <a:p>
            <a:pPr marL="457200" lvl="0" indent="-294481" algn="l" rtl="0">
              <a:lnSpc>
                <a:spcPct val="80000"/>
              </a:lnSpc>
              <a:spcBef>
                <a:spcPts val="0"/>
              </a:spcBef>
              <a:spcAft>
                <a:spcPts val="0"/>
              </a:spcAft>
              <a:buClr>
                <a:srgbClr val="0000FF"/>
              </a:buClr>
              <a:buSzPts val="1038"/>
              <a:buChar char="-"/>
            </a:pPr>
            <a:r>
              <a:rPr lang="de" sz="1037">
                <a:solidFill>
                  <a:srgbClr val="0000FF"/>
                </a:solidFill>
              </a:rPr>
              <a:t>In agricultural basins with large competition over water, alternative livelihoods based on ESs of lakes should be created to motivate people for less water use and more environmental flow releases. </a:t>
            </a:r>
            <a:endParaRPr sz="1037">
              <a:solidFill>
                <a:srgbClr val="0000FF"/>
              </a:solidFill>
            </a:endParaRPr>
          </a:p>
          <a:p>
            <a:pPr marL="457200" lvl="0" indent="-294481" algn="l" rtl="0">
              <a:lnSpc>
                <a:spcPct val="80000"/>
              </a:lnSpc>
              <a:spcBef>
                <a:spcPts val="0"/>
              </a:spcBef>
              <a:spcAft>
                <a:spcPts val="0"/>
              </a:spcAft>
              <a:buClr>
                <a:srgbClr val="0000FF"/>
              </a:buClr>
              <a:buSzPts val="1038"/>
              <a:buChar char="-"/>
            </a:pPr>
            <a:r>
              <a:rPr lang="de" sz="1037">
                <a:solidFill>
                  <a:srgbClr val="0000FF"/>
                </a:solidFill>
              </a:rPr>
              <a:t>Coordination between state organizations and active communication with NGOs and locals are crucial.</a:t>
            </a:r>
            <a:endParaRPr sz="1037">
              <a:solidFill>
                <a:srgbClr val="0000FF"/>
              </a:solidFill>
            </a:endParaRPr>
          </a:p>
          <a:p>
            <a:pPr marL="0" lvl="0" indent="0" algn="l" rtl="0">
              <a:lnSpc>
                <a:spcPct val="80000"/>
              </a:lnSpc>
              <a:spcBef>
                <a:spcPts val="1200"/>
              </a:spcBef>
              <a:spcAft>
                <a:spcPts val="1200"/>
              </a:spcAft>
              <a:buSzPts val="688"/>
              <a:buNone/>
            </a:pPr>
            <a:r>
              <a:rPr lang="de" sz="1037">
                <a:solidFill>
                  <a:srgbClr val="0000FF"/>
                </a:solidFill>
              </a:rPr>
              <a:t> </a:t>
            </a:r>
            <a:endParaRPr sz="1037">
              <a:solidFill>
                <a:srgbClr val="0000FF"/>
              </a:solidFill>
            </a:endParaRPr>
          </a:p>
        </p:txBody>
      </p:sp>
      <p:sp>
        <p:nvSpPr>
          <p:cNvPr id="115" name="Google Shape;115;p19"/>
          <p:cNvSpPr txBox="1"/>
          <p:nvPr/>
        </p:nvSpPr>
        <p:spPr>
          <a:xfrm>
            <a:off x="437275" y="2269800"/>
            <a:ext cx="7896000" cy="1369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100"/>
              <a:t>Q3: There are not even basic management plans for most saline lakes in South Africa. Lack of knowledge about their current and earlier biodiversity, function and processes is a problem. There may be a response in management plans to address loss of functionality/biodiversity for some nationally protected saline lakes which I have not seen. Management plans for major estuaries are being developed/refined, but possibly not frequently enough to keep up with loss/changes to biodiversity. There are likely serious financial constraints to consider when designing these plans so only easier/financially feasible options may be included and so it may not be effective. Implementation may also be severely constrained by funding and collaboration between stakeholders and local communities. Tania Anderson. </a:t>
            </a:r>
            <a:endParaRPr sz="1100"/>
          </a:p>
        </p:txBody>
      </p:sp>
      <p:sp>
        <p:nvSpPr>
          <p:cNvPr id="116" name="Google Shape;116;p19"/>
          <p:cNvSpPr txBox="1"/>
          <p:nvPr/>
        </p:nvSpPr>
        <p:spPr>
          <a:xfrm>
            <a:off x="677800" y="4278250"/>
            <a:ext cx="62769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17" name="Google Shape;117;p19"/>
          <p:cNvSpPr txBox="1"/>
          <p:nvPr/>
        </p:nvSpPr>
        <p:spPr>
          <a:xfrm>
            <a:off x="761075" y="3754125"/>
            <a:ext cx="7714200" cy="992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050">
                <a:solidFill>
                  <a:srgbClr val="333333"/>
                </a:solidFill>
                <a:highlight>
                  <a:srgbClr val="F1F3F4"/>
                </a:highlight>
                <a:latin typeface="Roboto"/>
                <a:ea typeface="Roboto"/>
                <a:cs typeface="Roboto"/>
                <a:sym typeface="Roboto"/>
              </a:rPr>
              <a:t>Q3: In case of large saline lakes, like Balkhash in Kazakhstan, there is a lack of coordination in the planning process. There are several responsible Ministries as stakeholders with different goals. The joint management plan for Balkhash-Alakol basing is a paper document without strong control system and sufficient finance. There are many several plans with specific targets, sometimes quite effective, but they may even contradict to each other by goals: fishery, agriculture, energy and water supplies, protection of rare species, interests of local communities (Oksana Lipka)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0"/>
          <p:cNvSpPr txBox="1">
            <a:spLocks noGrp="1"/>
          </p:cNvSpPr>
          <p:nvPr>
            <p:ph type="body" idx="1"/>
          </p:nvPr>
        </p:nvSpPr>
        <p:spPr>
          <a:xfrm>
            <a:off x="270050" y="298700"/>
            <a:ext cx="8520600" cy="1850400"/>
          </a:xfrm>
          <a:prstGeom prst="rect">
            <a:avLst/>
          </a:prstGeom>
        </p:spPr>
        <p:txBody>
          <a:bodyPr spcFirstLastPara="1" wrap="square" lIns="91425" tIns="91425" rIns="91425" bIns="91425" anchor="t" anchorCtr="0">
            <a:normAutofit fontScale="92500"/>
          </a:bodyPr>
          <a:lstStyle/>
          <a:p>
            <a:pPr marL="0" lvl="0" indent="0" algn="just" rtl="0">
              <a:spcBef>
                <a:spcPts val="1200"/>
              </a:spcBef>
              <a:spcAft>
                <a:spcPts val="0"/>
              </a:spcAft>
              <a:buClr>
                <a:schemeClr val="dk1"/>
              </a:buClr>
              <a:buSzPct val="91666"/>
              <a:buFont typeface="Arial"/>
              <a:buNone/>
            </a:pPr>
            <a:r>
              <a:rPr lang="de" sz="1200">
                <a:solidFill>
                  <a:schemeClr val="dk1"/>
                </a:solidFill>
                <a:latin typeface="Times New Roman"/>
                <a:ea typeface="Times New Roman"/>
                <a:cs typeface="Times New Roman"/>
                <a:sym typeface="Times New Roman"/>
              </a:rPr>
              <a:t>Q3: The intermittent alkaline soda pans in Central Europe are relatively small and very shallow, so they are more exposed to any environmental changes than deeper ones, especially having regard to the impact of climate change combined with human interactions. This is true for all shallow lakes in arid environments such as Central Asia as well. Although almost all negative anthropogenic effects in Europe have an intensive effect on these temporary inland waters, however little is said about the importance of groundwater. The primary source of the high soda content of these European soda pans in the regional discharges from upwelling deep saline groundwater, enhanced by evaporation and groundwater inflow, which typically exceeds the surface-related watershed inflow and precipitation. Indeed, most of the saline lakes have an underwater salt source via rock-water weathering interaction, despite little is said about the condition, use, and management of groundwater. (Emil Boros)</a:t>
            </a:r>
            <a:endParaRPr sz="1200">
              <a:solidFill>
                <a:schemeClr val="dk1"/>
              </a:solidFill>
              <a:latin typeface="Times New Roman"/>
              <a:ea typeface="Times New Roman"/>
              <a:cs typeface="Times New Roman"/>
              <a:sym typeface="Times New Roman"/>
            </a:endParaRPr>
          </a:p>
          <a:p>
            <a:pPr marL="0" lvl="0" indent="0" algn="l" rtl="0">
              <a:spcBef>
                <a:spcPts val="1200"/>
              </a:spcBef>
              <a:spcAft>
                <a:spcPts val="1200"/>
              </a:spcAft>
              <a:buNone/>
            </a:pPr>
            <a:endParaRPr/>
          </a:p>
        </p:txBody>
      </p:sp>
      <p:sp>
        <p:nvSpPr>
          <p:cNvPr id="123" name="Google Shape;123;p20"/>
          <p:cNvSpPr txBox="1"/>
          <p:nvPr/>
        </p:nvSpPr>
        <p:spPr>
          <a:xfrm>
            <a:off x="212250" y="1798325"/>
            <a:ext cx="8719500" cy="2216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200"/>
              <a:t>Q3: Firstly, how do we define functionality? We need to have an appropriate understanding of the “baseline” near natural conditions. Hence, we need to unravel  the anthropogenic impacts on heavily modified saline lakes that have been managed in certain ways for centuries. Many of the species that currently thrive in heavily managed salt lakes are likely to be associated with the management strategies which in some lakes may be focusing on the production of resources (e.g. salt or biota). </a:t>
            </a:r>
            <a:br>
              <a:rPr lang="de" sz="1200"/>
            </a:br>
            <a:r>
              <a:rPr lang="de" sz="1200">
                <a:solidFill>
                  <a:schemeClr val="dk1"/>
                </a:solidFill>
              </a:rPr>
              <a:t>Then, as managers of saline lakes we would need to take decisions on “what matters”. Iif we want to focus on maintaining biodiversity and endangered species, we may need to compromise on targets such as achieving near natural conditions and processes. </a:t>
            </a:r>
            <a:endParaRPr sz="1200">
              <a:solidFill>
                <a:schemeClr val="dk1"/>
              </a:solidFill>
            </a:endParaRPr>
          </a:p>
          <a:p>
            <a:pPr marL="0" lvl="0" indent="0" algn="l" rtl="0">
              <a:spcBef>
                <a:spcPts val="0"/>
              </a:spcBef>
              <a:spcAft>
                <a:spcPts val="0"/>
              </a:spcAft>
              <a:buNone/>
            </a:pPr>
            <a:r>
              <a:rPr lang="de" sz="1200">
                <a:solidFill>
                  <a:schemeClr val="dk1"/>
                </a:solidFill>
              </a:rPr>
              <a:t>Another challenge is associated with resource availability. In arid or semi-arid areas, the government’s focus may be on water resources (amount of water, e.g. for sanitation) and the freshwater lakes'/reservoirs' water quality (as these are used for drinking purposes). As such, developing management programmes for saline lakes is much less of a priority and is likely to attract significantly less attention and resources. Charitos Zapitis</a:t>
            </a:r>
            <a:endParaRPr sz="1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1"/>
          <p:cNvSpPr txBox="1"/>
          <p:nvPr/>
        </p:nvSpPr>
        <p:spPr>
          <a:xfrm>
            <a:off x="1887863" y="1589338"/>
            <a:ext cx="4495200" cy="1335900"/>
          </a:xfrm>
          <a:prstGeom prst="rect">
            <a:avLst/>
          </a:pr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de" sz="1300">
                <a:solidFill>
                  <a:schemeClr val="dk1"/>
                </a:solidFill>
              </a:rPr>
              <a:t>An open question - which management/ conservation challenges are specific to saline lakes and are not covered by other questions? Which additional points do you want to highlight?</a:t>
            </a:r>
            <a:endParaRPr sz="1300">
              <a:solidFill>
                <a:schemeClr val="dk1"/>
              </a:solidFill>
            </a:endParaRPr>
          </a:p>
          <a:p>
            <a:pPr marL="457200" lvl="0" indent="0" algn="l" rtl="0">
              <a:lnSpc>
                <a:spcPct val="115000"/>
              </a:lnSpc>
              <a:spcBef>
                <a:spcPts val="0"/>
              </a:spcBef>
              <a:spcAft>
                <a:spcPts val="0"/>
              </a:spcAft>
              <a:buNone/>
            </a:pPr>
            <a:endParaRPr sz="1500">
              <a:solidFill>
                <a:schemeClr val="dk1"/>
              </a:solidFill>
            </a:endParaRPr>
          </a:p>
        </p:txBody>
      </p:sp>
      <p:sp>
        <p:nvSpPr>
          <p:cNvPr id="129" name="Google Shape;129;p21"/>
          <p:cNvSpPr txBox="1"/>
          <p:nvPr/>
        </p:nvSpPr>
        <p:spPr>
          <a:xfrm>
            <a:off x="2936625" y="1050600"/>
            <a:ext cx="2928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de" b="1"/>
              <a:t>Question 4:</a:t>
            </a:r>
            <a:endParaRPr b="1"/>
          </a:p>
        </p:txBody>
      </p:sp>
      <p:sp>
        <p:nvSpPr>
          <p:cNvPr id="130" name="Google Shape;130;p21"/>
          <p:cNvSpPr txBox="1"/>
          <p:nvPr/>
        </p:nvSpPr>
        <p:spPr>
          <a:xfrm>
            <a:off x="2272700" y="3063775"/>
            <a:ext cx="6037500" cy="1908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700"/>
              <a:t>The use of “salinity” while a handy tool, is quite a poor substitute for understanding the ionic composition of lake waters. If the “salinity” in a waterbody is all calcium carbonate, it will support an entirely different range of species than a chloride or sulfate dominated system. Saline lakes get “clumped” by salinity, but often they are entirely different systems to each other. In farming we care about the species of N in the water - is it Nitrate? Nitrite? Ammonium? Yet in salt lakes we use the handy, easily measured “salinity” without necessarily understanding the importance of speciation. </a:t>
            </a:r>
            <a:endParaRPr sz="700"/>
          </a:p>
          <a:p>
            <a:pPr marL="0" lvl="0" indent="0" algn="l" rtl="0">
              <a:spcBef>
                <a:spcPts val="0"/>
              </a:spcBef>
              <a:spcAft>
                <a:spcPts val="0"/>
              </a:spcAft>
              <a:buNone/>
            </a:pPr>
            <a:r>
              <a:rPr lang="de" sz="700"/>
              <a:t>In Seagull Lake (one of the lakes in this study), where there are many water inputs (rain, surface runoff, continental groundwater, dunal groundwater and ground mediated marine waters, the balance of carbonates, sulfates, and chlorides is possibly an important determinant of the lake’s specific biodiversity. </a:t>
            </a:r>
            <a:endParaRPr sz="700"/>
          </a:p>
          <a:p>
            <a:pPr marL="0" lvl="0" indent="0" algn="l" rtl="0">
              <a:spcBef>
                <a:spcPts val="0"/>
              </a:spcBef>
              <a:spcAft>
                <a:spcPts val="0"/>
              </a:spcAft>
              <a:buNone/>
            </a:pPr>
            <a:r>
              <a:rPr lang="de" sz="700"/>
              <a:t>One South Australian estuarine lagoon (not a saline lake, but relevant to this comment), the Coorong’s South Lagoon, has had an ionic shift towards sulfate dominance in the last few decades and this has had some important implications for the vegetation of the lagoon, which has led to impacts on fish and birdlife (FSC COLEMAN unpublished data in current PhD dissertation).</a:t>
            </a:r>
            <a:endParaRPr sz="700"/>
          </a:p>
          <a:p>
            <a:pPr marL="0" lvl="0" indent="0" algn="l" rtl="0">
              <a:spcBef>
                <a:spcPts val="0"/>
              </a:spcBef>
              <a:spcAft>
                <a:spcPts val="0"/>
              </a:spcAft>
              <a:buClr>
                <a:schemeClr val="dk1"/>
              </a:buClr>
              <a:buSzPts val="1100"/>
              <a:buFont typeface="Arial"/>
              <a:buNone/>
            </a:pPr>
            <a:r>
              <a:rPr lang="de" sz="700">
                <a:solidFill>
                  <a:schemeClr val="dk1"/>
                </a:solidFill>
              </a:rPr>
              <a:t>Saline lakes with desiccation periods seem to be those most likely to have their hydroperiods ignored - because they dry up sometimes, people overlook how long they need to stay wet, and how long is too long for a dry period. Lake George, a lake in this study, supports and endangered vegetation species - a meadow forming Wilsonia. During the recent multi-decadal dry period, grazing was allowed across the lake bed. As the soil dampened with winter rains each year, the cattle “pugged” the surface and this led to the loss of Wilsonia over quite a significant portion of the lake bed. One property with access to the lake did not graze the Wilsonia meadows. The recent 3rd  LaNina year in a row has seen the lake  thoroughly flooded. As the lake goes through its drying phase over the next few years it will be interesting to compare the area that was maintained ungrazed with the area that was grazed in the last dry period.</a:t>
            </a:r>
            <a:endParaRPr sz="700"/>
          </a:p>
        </p:txBody>
      </p:sp>
      <p:sp>
        <p:nvSpPr>
          <p:cNvPr id="131" name="Google Shape;131;p21"/>
          <p:cNvSpPr txBox="1"/>
          <p:nvPr/>
        </p:nvSpPr>
        <p:spPr>
          <a:xfrm>
            <a:off x="6036300" y="0"/>
            <a:ext cx="2107500" cy="1050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Clr>
                <a:schemeClr val="dk1"/>
              </a:buClr>
              <a:buSzPts val="1100"/>
              <a:buFont typeface="Arial"/>
              <a:buNone/>
            </a:pPr>
            <a:r>
              <a:rPr lang="de"/>
              <a:t>I cannot think of any now.  Aharon Oren</a:t>
            </a:r>
            <a:endParaRPr/>
          </a:p>
          <a:p>
            <a:pPr marL="0" lvl="0" indent="0" algn="l" rtl="0">
              <a:spcBef>
                <a:spcPts val="1200"/>
              </a:spcBef>
              <a:spcAft>
                <a:spcPts val="0"/>
              </a:spcAft>
              <a:buNone/>
            </a:pPr>
            <a:endParaRPr/>
          </a:p>
        </p:txBody>
      </p:sp>
      <p:sp>
        <p:nvSpPr>
          <p:cNvPr id="132" name="Google Shape;132;p21"/>
          <p:cNvSpPr txBox="1"/>
          <p:nvPr/>
        </p:nvSpPr>
        <p:spPr>
          <a:xfrm>
            <a:off x="228175" y="0"/>
            <a:ext cx="4495200" cy="1417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de" sz="1800">
                <a:solidFill>
                  <a:srgbClr val="0070C0"/>
                </a:solidFill>
              </a:rPr>
              <a:t>KT+TZ: We will see what the situation for the other soda sites is - we are expecting that talking together we will find out if there are additional point.</a:t>
            </a:r>
            <a:endParaRPr sz="2400"/>
          </a:p>
        </p:txBody>
      </p:sp>
      <p:sp>
        <p:nvSpPr>
          <p:cNvPr id="133" name="Google Shape;133;p21"/>
          <p:cNvSpPr txBox="1"/>
          <p:nvPr/>
        </p:nvSpPr>
        <p:spPr>
          <a:xfrm>
            <a:off x="6797700" y="496500"/>
            <a:ext cx="21432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200" b="1">
                <a:solidFill>
                  <a:srgbClr val="0000FF"/>
                </a:solidFill>
              </a:rPr>
              <a:t>Somayeh Sima, from Iran:</a:t>
            </a:r>
            <a:endParaRPr sz="1200" b="1">
              <a:solidFill>
                <a:srgbClr val="0000FF"/>
              </a:solidFill>
            </a:endParaRPr>
          </a:p>
          <a:p>
            <a:pPr marL="0" lvl="0" indent="0" algn="l" rtl="0">
              <a:spcBef>
                <a:spcPts val="0"/>
              </a:spcBef>
              <a:spcAft>
                <a:spcPts val="0"/>
              </a:spcAft>
              <a:buNone/>
            </a:pPr>
            <a:r>
              <a:rPr lang="de" sz="1200" b="1">
                <a:solidFill>
                  <a:srgbClr val="0000FF"/>
                </a:solidFill>
              </a:rPr>
              <a:t>I answered in Q3. </a:t>
            </a:r>
            <a:endParaRPr sz="1200" b="1">
              <a:solidFill>
                <a:srgbClr val="0000FF"/>
              </a:solidFill>
            </a:endParaRPr>
          </a:p>
        </p:txBody>
      </p:sp>
      <p:sp>
        <p:nvSpPr>
          <p:cNvPr id="134" name="Google Shape;134;p21"/>
          <p:cNvSpPr txBox="1"/>
          <p:nvPr/>
        </p:nvSpPr>
        <p:spPr>
          <a:xfrm>
            <a:off x="109475" y="1450800"/>
            <a:ext cx="1778400" cy="3093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050">
                <a:solidFill>
                  <a:srgbClr val="333333"/>
                </a:solidFill>
                <a:highlight>
                  <a:srgbClr val="F1F3F4"/>
                </a:highlight>
                <a:latin typeface="Roboto"/>
                <a:ea typeface="Roboto"/>
                <a:cs typeface="Roboto"/>
                <a:sym typeface="Roboto"/>
              </a:rPr>
              <a:t>Q4: Many of saline lakes are situated in regions, where climate is changing to aridity rising. Temperature rising in 1C required for compensation precipitation rising at 7%. So, the negative consequences of climate change may lead to decline of water level, shrinking and salinity rising. The saline lake management have to consider climate change issues and prevent overexploitation of water resources (Oksana Lipka)</a:t>
            </a:r>
            <a:endParaRPr/>
          </a:p>
        </p:txBody>
      </p:sp>
      <p:sp>
        <p:nvSpPr>
          <p:cNvPr id="135" name="Google Shape;135;p21"/>
          <p:cNvSpPr txBox="1"/>
          <p:nvPr/>
        </p:nvSpPr>
        <p:spPr>
          <a:xfrm>
            <a:off x="271750" y="4383800"/>
            <a:ext cx="17784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800">
                <a:solidFill>
                  <a:schemeClr val="dk1"/>
                </a:solidFill>
                <a:highlight>
                  <a:schemeClr val="accent6"/>
                </a:highlight>
              </a:rPr>
              <a:t>I agree with the point above. The same applies to Cyprus.</a:t>
            </a:r>
            <a:endParaRPr sz="800">
              <a:solidFill>
                <a:schemeClr val="dk1"/>
              </a:solidFill>
              <a:highlight>
                <a:schemeClr val="accent6"/>
              </a:highlight>
            </a:endParaRPr>
          </a:p>
          <a:p>
            <a:pPr marL="0" lvl="0" indent="0" algn="l" rtl="0">
              <a:spcBef>
                <a:spcPts val="0"/>
              </a:spcBef>
              <a:spcAft>
                <a:spcPts val="0"/>
              </a:spcAft>
              <a:buNone/>
            </a:pPr>
            <a:r>
              <a:rPr lang="de" sz="800">
                <a:solidFill>
                  <a:schemeClr val="dk1"/>
                </a:solidFill>
                <a:highlight>
                  <a:schemeClr val="accent6"/>
                </a:highlight>
              </a:rPr>
              <a:t>Charitos Zapitis</a:t>
            </a:r>
            <a:endParaRPr sz="800">
              <a:solidFill>
                <a:schemeClr val="dk1"/>
              </a:solidFill>
              <a:highlight>
                <a:schemeClr val="accent6"/>
              </a:highlight>
            </a:endParaRPr>
          </a:p>
        </p:txBody>
      </p:sp>
      <p:sp>
        <p:nvSpPr>
          <p:cNvPr id="136" name="Google Shape;136;p21"/>
          <p:cNvSpPr txBox="1"/>
          <p:nvPr/>
        </p:nvSpPr>
        <p:spPr>
          <a:xfrm>
            <a:off x="6429375" y="1175025"/>
            <a:ext cx="2667000" cy="1985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900"/>
              <a:t>Q4 - Contrarily to the process of salinization of freshwaters (see e.g. DOI: 10.23818/limn.39.13), the excess of freshwater inflows in saline lakes located in areas where extensive irrigation has been established, is driving in those cases to change their main ecological features linked to salinity, as well as their specific biota and altering its biogeochemical functioning (for instance, potentially increasing methane emissions, see e.g. doi:10.3390/w9090659). This can only be afforded with a management at the catchment scale (Antonio Camacho)</a:t>
            </a:r>
            <a:endParaRPr sz="900"/>
          </a:p>
          <a:p>
            <a:pPr marL="0" lvl="0" indent="0" algn="l" rtl="0">
              <a:spcBef>
                <a:spcPts val="0"/>
              </a:spcBef>
              <a:spcAft>
                <a:spcPts val="0"/>
              </a:spcAft>
              <a:buNone/>
            </a:pPr>
            <a:endParaRPr sz="9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6031</Words>
  <Application>Microsoft Office PowerPoint</Application>
  <PresentationFormat>On-screen Show (16:9)</PresentationFormat>
  <Paragraphs>89</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Times New Roman</vt:lpstr>
      <vt:lpstr>Roboto</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Alfred Burian</dc:creator>
  <cp:lastModifiedBy>Alfred Burian</cp:lastModifiedBy>
  <cp:revision>3</cp:revision>
  <dcterms:modified xsi:type="dcterms:W3CDTF">2024-07-03T16:08:55Z</dcterms:modified>
</cp:coreProperties>
</file>