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6858000" cy="9144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5" d="100"/>
          <a:sy n="125" d="100"/>
        </p:scale>
        <p:origin x="-2352" y="-7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2840568"/>
            <a:ext cx="5829300" cy="196003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948601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2752148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5875867"/>
            <a:ext cx="5829300" cy="181610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1171948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3878396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184"/>
            <a:ext cx="6172200" cy="1524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3816349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2082219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2882308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4067"/>
            <a:ext cx="2256235" cy="154940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553648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400800"/>
            <a:ext cx="4114800" cy="755651"/>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376350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84656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3729037" y="488951"/>
            <a:ext cx="1157288" cy="104013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57175" y="488951"/>
            <a:ext cx="3357563" cy="104013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847778-3D76-478D-BBE8-BE0289E7702A}" type="datetimeFigureOut">
              <a:rPr lang="zh-CN" altLang="en-US" smtClean="0"/>
              <a:t>2024-10-03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287989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9847778-3D76-478D-BBE8-BE0289E7702A}" type="datetimeFigureOut">
              <a:rPr lang="zh-CN" altLang="en-US" smtClean="0"/>
              <a:t>2024-10-03</a:t>
            </a:fld>
            <a:endParaRPr lang="zh-CN" altLang="en-US"/>
          </a:p>
        </p:txBody>
      </p:sp>
      <p:sp>
        <p:nvSpPr>
          <p:cNvPr id="5" name="页脚占位符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ED62AF2-AF4F-4757-BFED-8A8E95D959C9}" type="slidenum">
              <a:rPr lang="zh-CN" altLang="en-US" smtClean="0"/>
              <a:t>‹#›</a:t>
            </a:fld>
            <a:endParaRPr lang="zh-CN" altLang="en-US"/>
          </a:p>
        </p:txBody>
      </p:sp>
    </p:spTree>
    <p:extLst>
      <p:ext uri="{BB962C8B-B14F-4D97-AF65-F5344CB8AC3E}">
        <p14:creationId xmlns:p14="http://schemas.microsoft.com/office/powerpoint/2010/main" val="2483562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7192" y="2204792"/>
            <a:ext cx="1584176" cy="1854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xmlns="" id="{C31ED684-EE8A-55CA-08F6-A7D750D1ED44}"/>
              </a:ext>
            </a:extLst>
          </p:cNvPr>
          <p:cNvPicPr>
            <a:picLocks noChangeAspect="1"/>
          </p:cNvPicPr>
          <p:nvPr/>
        </p:nvPicPr>
        <p:blipFill rotWithShape="1">
          <a:blip r:embed="rId3"/>
          <a:srcRect l="47891" t="26921" r="3876" b="6930"/>
          <a:stretch/>
        </p:blipFill>
        <p:spPr>
          <a:xfrm>
            <a:off x="2204864" y="444850"/>
            <a:ext cx="4580731" cy="1534862"/>
          </a:xfrm>
          <a:prstGeom prst="rect">
            <a:avLst/>
          </a:prstGeom>
        </p:spPr>
      </p:pic>
      <p:sp>
        <p:nvSpPr>
          <p:cNvPr id="4" name="矩形 3"/>
          <p:cNvSpPr/>
          <p:nvPr/>
        </p:nvSpPr>
        <p:spPr>
          <a:xfrm>
            <a:off x="31750" y="1592605"/>
            <a:ext cx="2204864" cy="276999"/>
          </a:xfrm>
          <a:prstGeom prst="rect">
            <a:avLst/>
          </a:prstGeom>
        </p:spPr>
        <p:txBody>
          <a:bodyPr wrap="square">
            <a:spAutoFit/>
          </a:bodyPr>
          <a:lstStyle/>
          <a:p>
            <a:r>
              <a:rPr lang="en-US" altLang="zh-CN" sz="1200" dirty="0" smtClean="0"/>
              <a:t>chr1B_</a:t>
            </a:r>
            <a:r>
              <a:rPr lang="en-US" altLang="zh-CN" sz="1200" i="1" dirty="0" smtClean="0"/>
              <a:t>Glu3-B2_</a:t>
            </a:r>
            <a:r>
              <a:rPr lang="en-US" altLang="zh-CN" sz="1200" dirty="0" smtClean="0"/>
              <a:t>region in CSv2.1</a:t>
            </a:r>
            <a:r>
              <a:rPr lang="en-US" altLang="zh-CN" sz="1200" i="1" dirty="0" smtClean="0"/>
              <a:t> </a:t>
            </a:r>
            <a:endParaRPr lang="zh-CN" altLang="en-US" sz="1200" dirty="0"/>
          </a:p>
        </p:txBody>
      </p:sp>
      <p:sp>
        <p:nvSpPr>
          <p:cNvPr id="7" name="矩形 6"/>
          <p:cNvSpPr/>
          <p:nvPr/>
        </p:nvSpPr>
        <p:spPr>
          <a:xfrm>
            <a:off x="1052736" y="766609"/>
            <a:ext cx="1152128" cy="276999"/>
          </a:xfrm>
          <a:prstGeom prst="rect">
            <a:avLst/>
          </a:prstGeom>
        </p:spPr>
        <p:txBody>
          <a:bodyPr wrap="square">
            <a:spAutoFit/>
          </a:bodyPr>
          <a:lstStyle/>
          <a:p>
            <a:r>
              <a:rPr lang="en-US" altLang="zh-CN" sz="1200" dirty="0" smtClean="0"/>
              <a:t>CSv2.1_Ref398</a:t>
            </a:r>
            <a:endParaRPr lang="zh-CN" altLang="en-US" sz="1200" dirty="0"/>
          </a:p>
        </p:txBody>
      </p:sp>
      <p:sp>
        <p:nvSpPr>
          <p:cNvPr id="8" name="矩形 7"/>
          <p:cNvSpPr/>
          <p:nvPr/>
        </p:nvSpPr>
        <p:spPr>
          <a:xfrm>
            <a:off x="3964806" y="2584128"/>
            <a:ext cx="1136774" cy="276999"/>
          </a:xfrm>
          <a:prstGeom prst="rect">
            <a:avLst/>
          </a:prstGeom>
        </p:spPr>
        <p:txBody>
          <a:bodyPr wrap="square">
            <a:spAutoFit/>
          </a:bodyPr>
          <a:lstStyle/>
          <a:p>
            <a:r>
              <a:rPr lang="en-US" altLang="zh-CN" sz="1200" dirty="0" smtClean="0"/>
              <a:t>CSv2.1_Ref398</a:t>
            </a:r>
            <a:endParaRPr lang="zh-CN" altLang="en-US" sz="1200" dirty="0"/>
          </a:p>
        </p:txBody>
      </p:sp>
      <p:sp>
        <p:nvSpPr>
          <p:cNvPr id="6" name="矩形 5"/>
          <p:cNvSpPr/>
          <p:nvPr/>
        </p:nvSpPr>
        <p:spPr>
          <a:xfrm>
            <a:off x="2852936" y="3639200"/>
            <a:ext cx="2223741" cy="276999"/>
          </a:xfrm>
          <a:prstGeom prst="rect">
            <a:avLst/>
          </a:prstGeom>
        </p:spPr>
        <p:txBody>
          <a:bodyPr wrap="square">
            <a:spAutoFit/>
          </a:bodyPr>
          <a:lstStyle/>
          <a:p>
            <a:r>
              <a:rPr lang="en-US" altLang="zh-CN" sz="1200" dirty="0" smtClean="0"/>
              <a:t>chr1B_</a:t>
            </a:r>
            <a:r>
              <a:rPr lang="en-US" altLang="zh-CN" sz="1200" i="1" dirty="0" smtClean="0"/>
              <a:t>Glu3-B2 </a:t>
            </a:r>
            <a:r>
              <a:rPr lang="en-US" altLang="zh-CN" sz="1200" dirty="0" smtClean="0"/>
              <a:t>region in Fielder</a:t>
            </a:r>
            <a:endParaRPr lang="zh-CN" altLang="en-US" sz="1200" dirty="0"/>
          </a:p>
        </p:txBody>
      </p:sp>
      <p:cxnSp>
        <p:nvCxnSpPr>
          <p:cNvPr id="12" name="直接箭头连接符 11"/>
          <p:cNvCxnSpPr/>
          <p:nvPr/>
        </p:nvCxnSpPr>
        <p:spPr>
          <a:xfrm flipV="1">
            <a:off x="6264870" y="3993778"/>
            <a:ext cx="0"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V="1">
            <a:off x="6372820" y="3995936"/>
            <a:ext cx="0"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2" descr="C:\Users\slzha\AppData\Roaming\Foxmail7\Temp-47284\image003(09-13-18-33-03).png"/>
          <p:cNvPicPr>
            <a:picLocks noChangeAspect="1" noChangeArrowheads="1"/>
          </p:cNvPicPr>
          <p:nvPr/>
        </p:nvPicPr>
        <p:blipFill rotWithShape="1">
          <a:blip r:embed="rId4">
            <a:extLst>
              <a:ext uri="{28A0092B-C50C-407E-A947-70E740481C1C}">
                <a14:useLocalDpi xmlns:a14="http://schemas.microsoft.com/office/drawing/2010/main" val="0"/>
              </a:ext>
            </a:extLst>
          </a:blip>
          <a:srcRect l="36360" t="14667" r="34488"/>
          <a:stretch/>
        </p:blipFill>
        <p:spPr bwMode="auto">
          <a:xfrm>
            <a:off x="4013913" y="4283967"/>
            <a:ext cx="2771682" cy="1561521"/>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直接箭头连接符 15"/>
          <p:cNvCxnSpPr/>
          <p:nvPr/>
        </p:nvCxnSpPr>
        <p:spPr>
          <a:xfrm flipV="1">
            <a:off x="4869160" y="5748080"/>
            <a:ext cx="0"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332140" y="1909490"/>
            <a:ext cx="0"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844824" y="5465084"/>
            <a:ext cx="2169088" cy="276999"/>
          </a:xfrm>
          <a:prstGeom prst="rect">
            <a:avLst/>
          </a:prstGeom>
        </p:spPr>
        <p:txBody>
          <a:bodyPr wrap="square">
            <a:spAutoFit/>
          </a:bodyPr>
          <a:lstStyle/>
          <a:p>
            <a:r>
              <a:rPr lang="en-US" altLang="zh-CN" sz="1200" dirty="0" smtClean="0"/>
              <a:t>chr1A_</a:t>
            </a:r>
            <a:r>
              <a:rPr lang="en-US" altLang="zh-CN" sz="1200" i="1" dirty="0" smtClean="0"/>
              <a:t>Glu3-A3</a:t>
            </a:r>
            <a:r>
              <a:rPr lang="en-US" altLang="zh-CN" sz="1200" dirty="0" smtClean="0"/>
              <a:t> region in CS2.1</a:t>
            </a:r>
            <a:endParaRPr lang="zh-CN" altLang="en-US" sz="1200" dirty="0"/>
          </a:p>
        </p:txBody>
      </p:sp>
      <p:sp>
        <p:nvSpPr>
          <p:cNvPr id="19" name="矩形 18"/>
          <p:cNvSpPr/>
          <p:nvPr/>
        </p:nvSpPr>
        <p:spPr>
          <a:xfrm>
            <a:off x="2812678" y="4572000"/>
            <a:ext cx="1152128" cy="276999"/>
          </a:xfrm>
          <a:prstGeom prst="rect">
            <a:avLst/>
          </a:prstGeom>
        </p:spPr>
        <p:txBody>
          <a:bodyPr wrap="square">
            <a:spAutoFit/>
          </a:bodyPr>
          <a:lstStyle/>
          <a:p>
            <a:r>
              <a:rPr lang="en-US" altLang="zh-CN" sz="1200" dirty="0" smtClean="0"/>
              <a:t>CSv2.1_Ref181</a:t>
            </a:r>
            <a:endParaRPr lang="zh-CN" altLang="en-US" sz="1200" dirty="0"/>
          </a:p>
        </p:txBody>
      </p:sp>
      <p:pic>
        <p:nvPicPr>
          <p:cNvPr id="20" name="Picture 6">
            <a:extLst>
              <a:ext uri="{FF2B5EF4-FFF2-40B4-BE49-F238E27FC236}">
                <a16:creationId xmlns:a16="http://schemas.microsoft.com/office/drawing/2014/main" xmlns="" id="{F34B532A-3CFE-DE03-CFE2-0163C292718F}"/>
              </a:ext>
            </a:extLst>
          </p:cNvPr>
          <p:cNvPicPr>
            <a:picLocks noChangeAspect="1"/>
          </p:cNvPicPr>
          <p:nvPr/>
        </p:nvPicPr>
        <p:blipFill rotWithShape="1">
          <a:blip r:embed="rId5"/>
          <a:srcRect l="5889" t="26940" r="56227" b="2056"/>
          <a:stretch/>
        </p:blipFill>
        <p:spPr>
          <a:xfrm>
            <a:off x="2235259" y="6084168"/>
            <a:ext cx="4558050" cy="1578237"/>
          </a:xfrm>
          <a:prstGeom prst="rect">
            <a:avLst/>
          </a:prstGeom>
        </p:spPr>
      </p:pic>
      <p:sp>
        <p:nvSpPr>
          <p:cNvPr id="21" name="矩形 20"/>
          <p:cNvSpPr/>
          <p:nvPr/>
        </p:nvSpPr>
        <p:spPr>
          <a:xfrm>
            <a:off x="1090836" y="6450558"/>
            <a:ext cx="1152128" cy="276999"/>
          </a:xfrm>
          <a:prstGeom prst="rect">
            <a:avLst/>
          </a:prstGeom>
        </p:spPr>
        <p:txBody>
          <a:bodyPr wrap="square">
            <a:spAutoFit/>
          </a:bodyPr>
          <a:lstStyle/>
          <a:p>
            <a:r>
              <a:rPr lang="en-US" altLang="zh-CN" sz="1200" dirty="0" smtClean="0"/>
              <a:t>CSv2.1_Ref311</a:t>
            </a:r>
            <a:endParaRPr lang="zh-CN" altLang="en-US" sz="1200" dirty="0"/>
          </a:p>
        </p:txBody>
      </p:sp>
      <p:sp>
        <p:nvSpPr>
          <p:cNvPr id="22" name="矩形 21"/>
          <p:cNvSpPr/>
          <p:nvPr/>
        </p:nvSpPr>
        <p:spPr>
          <a:xfrm>
            <a:off x="137840" y="7277813"/>
            <a:ext cx="2169088" cy="276999"/>
          </a:xfrm>
          <a:prstGeom prst="rect">
            <a:avLst/>
          </a:prstGeom>
        </p:spPr>
        <p:txBody>
          <a:bodyPr wrap="square">
            <a:spAutoFit/>
          </a:bodyPr>
          <a:lstStyle/>
          <a:p>
            <a:r>
              <a:rPr lang="en-US" altLang="zh-CN" sz="1200" dirty="0" smtClean="0"/>
              <a:t>chr1A_</a:t>
            </a:r>
            <a:r>
              <a:rPr lang="en-US" altLang="zh-CN" sz="1200" i="1" dirty="0" smtClean="0"/>
              <a:t>Glu3-B5</a:t>
            </a:r>
            <a:r>
              <a:rPr lang="en-US" altLang="zh-CN" sz="1200" dirty="0" smtClean="0"/>
              <a:t> region in CS2.1</a:t>
            </a:r>
            <a:endParaRPr lang="zh-CN" altLang="en-US" sz="1200" dirty="0"/>
          </a:p>
        </p:txBody>
      </p:sp>
      <p:cxnSp>
        <p:nvCxnSpPr>
          <p:cNvPr id="23" name="直接箭头连接符 22"/>
          <p:cNvCxnSpPr/>
          <p:nvPr/>
        </p:nvCxnSpPr>
        <p:spPr>
          <a:xfrm flipV="1">
            <a:off x="4437112" y="7589986"/>
            <a:ext cx="0"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1751" y="7760488"/>
            <a:ext cx="6761558" cy="1384995"/>
          </a:xfrm>
          <a:prstGeom prst="rect">
            <a:avLst/>
          </a:prstGeom>
        </p:spPr>
        <p:txBody>
          <a:bodyPr wrap="square">
            <a:spAutoFit/>
          </a:bodyPr>
          <a:lstStyle/>
          <a:p>
            <a:r>
              <a:rPr lang="en-US" altLang="zh-CN" sz="1200" dirty="0" smtClean="0"/>
              <a:t>Fig. S19 BioNano genome map alignments with the sequence of genomic regions harboring the </a:t>
            </a:r>
            <a:r>
              <a:rPr lang="en-US" altLang="zh-CN" sz="1200" i="1" dirty="0" smtClean="0"/>
              <a:t>Glu3 loci</a:t>
            </a:r>
            <a:r>
              <a:rPr lang="en-US" altLang="zh-CN" sz="1200" dirty="0" smtClean="0"/>
              <a:t> of wheat 1A</a:t>
            </a:r>
            <a:r>
              <a:rPr lang="en-US" altLang="zh-CN" sz="1200" dirty="0"/>
              <a:t> </a:t>
            </a:r>
            <a:r>
              <a:rPr lang="en-US" altLang="zh-CN" sz="1200" dirty="0" smtClean="0"/>
              <a:t>and 1B subgenome. </a:t>
            </a:r>
            <a:r>
              <a:rPr lang="en-US" altLang="zh-CN" sz="1200" dirty="0" smtClean="0">
                <a:effectLst/>
              </a:rPr>
              <a:t>The optical maps were constructed using the restriction profiles produced by Bionano’s DLE-1 enzyme, which recognizes the sequence CTTAAG. The assembled sequences were digested in silicon with the same recognition sequences to generate cmaps, which were then aligned with the whole genome optical maps of Chinese Spring. The connected black lines indicate matching recognition sites, while the yellow bars show the mismatches. </a:t>
            </a:r>
            <a:r>
              <a:rPr lang="en-US" altLang="zh-CN" sz="1200" dirty="0" smtClean="0"/>
              <a:t>The red arrow indicates the location of the LMW-GS gene.</a:t>
            </a:r>
            <a:endParaRPr lang="zh-CN" altLang="en-US" sz="1200" dirty="0"/>
          </a:p>
        </p:txBody>
      </p:sp>
      <p:sp>
        <p:nvSpPr>
          <p:cNvPr id="24" name="矩形 23"/>
          <p:cNvSpPr/>
          <p:nvPr/>
        </p:nvSpPr>
        <p:spPr>
          <a:xfrm>
            <a:off x="31751" y="444850"/>
            <a:ext cx="317716" cy="369332"/>
          </a:xfrm>
          <a:prstGeom prst="rect">
            <a:avLst/>
          </a:prstGeom>
        </p:spPr>
        <p:txBody>
          <a:bodyPr wrap="none">
            <a:spAutoFit/>
          </a:bodyPr>
          <a:lstStyle/>
          <a:p>
            <a:r>
              <a:rPr lang="en-US" altLang="zh-CN" dirty="0" smtClean="0"/>
              <a:t>A</a:t>
            </a:r>
            <a:endParaRPr lang="zh-CN" altLang="en-US" dirty="0"/>
          </a:p>
        </p:txBody>
      </p:sp>
      <p:sp>
        <p:nvSpPr>
          <p:cNvPr id="26" name="矩形 25"/>
          <p:cNvSpPr/>
          <p:nvPr/>
        </p:nvSpPr>
        <p:spPr>
          <a:xfrm>
            <a:off x="2770510" y="2204792"/>
            <a:ext cx="317716" cy="369332"/>
          </a:xfrm>
          <a:prstGeom prst="rect">
            <a:avLst/>
          </a:prstGeom>
        </p:spPr>
        <p:txBody>
          <a:bodyPr wrap="none">
            <a:spAutoFit/>
          </a:bodyPr>
          <a:lstStyle/>
          <a:p>
            <a:r>
              <a:rPr lang="en-US" altLang="zh-CN" dirty="0" smtClean="0"/>
              <a:t>B</a:t>
            </a:r>
            <a:endParaRPr lang="zh-CN" altLang="en-US" dirty="0"/>
          </a:p>
        </p:txBody>
      </p:sp>
      <p:sp>
        <p:nvSpPr>
          <p:cNvPr id="27" name="矩形 26"/>
          <p:cNvSpPr/>
          <p:nvPr/>
        </p:nvSpPr>
        <p:spPr>
          <a:xfrm>
            <a:off x="1844824" y="4283967"/>
            <a:ext cx="317716" cy="369332"/>
          </a:xfrm>
          <a:prstGeom prst="rect">
            <a:avLst/>
          </a:prstGeom>
        </p:spPr>
        <p:txBody>
          <a:bodyPr wrap="none">
            <a:spAutoFit/>
          </a:bodyPr>
          <a:lstStyle/>
          <a:p>
            <a:r>
              <a:rPr lang="en-US" altLang="zh-CN" dirty="0" smtClean="0"/>
              <a:t>C</a:t>
            </a:r>
            <a:endParaRPr lang="zh-CN" altLang="en-US" dirty="0"/>
          </a:p>
        </p:txBody>
      </p:sp>
      <p:sp>
        <p:nvSpPr>
          <p:cNvPr id="28" name="矩形 27"/>
          <p:cNvSpPr/>
          <p:nvPr/>
        </p:nvSpPr>
        <p:spPr>
          <a:xfrm>
            <a:off x="137840" y="6084168"/>
            <a:ext cx="327334" cy="369332"/>
          </a:xfrm>
          <a:prstGeom prst="rect">
            <a:avLst/>
          </a:prstGeom>
        </p:spPr>
        <p:txBody>
          <a:bodyPr wrap="none">
            <a:spAutoFit/>
          </a:bodyPr>
          <a:lstStyle/>
          <a:p>
            <a:r>
              <a:rPr lang="en-US" altLang="zh-CN" dirty="0" smtClean="0"/>
              <a:t>D</a:t>
            </a:r>
            <a:endParaRPr lang="zh-CN" altLang="en-US" dirty="0"/>
          </a:p>
        </p:txBody>
      </p:sp>
      <p:sp>
        <p:nvSpPr>
          <p:cNvPr id="2" name="矩形 1"/>
          <p:cNvSpPr/>
          <p:nvPr/>
        </p:nvSpPr>
        <p:spPr>
          <a:xfrm>
            <a:off x="6332140" y="1864596"/>
            <a:ext cx="373820" cy="307777"/>
          </a:xfrm>
          <a:prstGeom prst="rect">
            <a:avLst/>
          </a:prstGeom>
        </p:spPr>
        <p:txBody>
          <a:bodyPr wrap="none">
            <a:spAutoFit/>
          </a:bodyPr>
          <a:lstStyle/>
          <a:p>
            <a:r>
              <a:rPr lang="en-US" altLang="zh-CN" sz="1400" i="1" dirty="0"/>
              <a:t>B2</a:t>
            </a:r>
            <a:endParaRPr lang="zh-CN" altLang="en-US" sz="1400" dirty="0"/>
          </a:p>
        </p:txBody>
      </p:sp>
      <p:sp>
        <p:nvSpPr>
          <p:cNvPr id="25" name="矩形 24"/>
          <p:cNvSpPr/>
          <p:nvPr/>
        </p:nvSpPr>
        <p:spPr>
          <a:xfrm>
            <a:off x="5935500" y="3939168"/>
            <a:ext cx="373820" cy="307777"/>
          </a:xfrm>
          <a:prstGeom prst="rect">
            <a:avLst/>
          </a:prstGeom>
        </p:spPr>
        <p:txBody>
          <a:bodyPr wrap="none">
            <a:spAutoFit/>
          </a:bodyPr>
          <a:lstStyle/>
          <a:p>
            <a:r>
              <a:rPr lang="en-US" altLang="zh-CN" sz="1400" i="1" dirty="0"/>
              <a:t>B2</a:t>
            </a:r>
            <a:endParaRPr lang="zh-CN" altLang="en-US" sz="1400" dirty="0"/>
          </a:p>
        </p:txBody>
      </p:sp>
      <p:sp>
        <p:nvSpPr>
          <p:cNvPr id="29" name="矩形 28"/>
          <p:cNvSpPr/>
          <p:nvPr/>
        </p:nvSpPr>
        <p:spPr>
          <a:xfrm>
            <a:off x="6337028" y="3942730"/>
            <a:ext cx="373820" cy="307777"/>
          </a:xfrm>
          <a:prstGeom prst="rect">
            <a:avLst/>
          </a:prstGeom>
        </p:spPr>
        <p:txBody>
          <a:bodyPr wrap="none">
            <a:spAutoFit/>
          </a:bodyPr>
          <a:lstStyle/>
          <a:p>
            <a:r>
              <a:rPr lang="en-US" altLang="zh-CN" sz="1400" i="1" dirty="0"/>
              <a:t>B2</a:t>
            </a:r>
            <a:endParaRPr lang="zh-CN" altLang="en-US" sz="1400" dirty="0"/>
          </a:p>
        </p:txBody>
      </p:sp>
      <p:sp>
        <p:nvSpPr>
          <p:cNvPr id="30" name="矩形 29"/>
          <p:cNvSpPr/>
          <p:nvPr/>
        </p:nvSpPr>
        <p:spPr>
          <a:xfrm>
            <a:off x="4838470" y="5699219"/>
            <a:ext cx="380232" cy="307777"/>
          </a:xfrm>
          <a:prstGeom prst="rect">
            <a:avLst/>
          </a:prstGeom>
        </p:spPr>
        <p:txBody>
          <a:bodyPr wrap="none">
            <a:spAutoFit/>
          </a:bodyPr>
          <a:lstStyle/>
          <a:p>
            <a:r>
              <a:rPr lang="en-US" altLang="zh-CN" sz="1400" i="1" dirty="0" smtClean="0"/>
              <a:t>A3</a:t>
            </a:r>
            <a:endParaRPr lang="zh-CN" altLang="en-US" sz="1400" dirty="0"/>
          </a:p>
        </p:txBody>
      </p:sp>
      <p:sp>
        <p:nvSpPr>
          <p:cNvPr id="31" name="矩形 30"/>
          <p:cNvSpPr/>
          <p:nvPr/>
        </p:nvSpPr>
        <p:spPr>
          <a:xfrm>
            <a:off x="4411310" y="7545365"/>
            <a:ext cx="373820" cy="307777"/>
          </a:xfrm>
          <a:prstGeom prst="rect">
            <a:avLst/>
          </a:prstGeom>
        </p:spPr>
        <p:txBody>
          <a:bodyPr wrap="none">
            <a:spAutoFit/>
          </a:bodyPr>
          <a:lstStyle/>
          <a:p>
            <a:r>
              <a:rPr lang="en-US" altLang="zh-CN" sz="1400" i="1" dirty="0" smtClean="0"/>
              <a:t>B5</a:t>
            </a:r>
            <a:endParaRPr lang="zh-CN" altLang="en-US" sz="1400" dirty="0"/>
          </a:p>
        </p:txBody>
      </p:sp>
    </p:spTree>
    <p:extLst>
      <p:ext uri="{BB962C8B-B14F-4D97-AF65-F5344CB8AC3E}">
        <p14:creationId xmlns:p14="http://schemas.microsoft.com/office/powerpoint/2010/main" val="104006924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131</Words>
  <Application>Microsoft Office PowerPoint</Application>
  <PresentationFormat>全屏显示(4:3)</PresentationFormat>
  <Paragraphs>18</Paragraphs>
  <Slides>1</Slides>
  <Notes>0</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张胜利</dc:creator>
  <cp:lastModifiedBy>张胜利</cp:lastModifiedBy>
  <cp:revision>20</cp:revision>
  <dcterms:created xsi:type="dcterms:W3CDTF">2024-09-18T09:53:04Z</dcterms:created>
  <dcterms:modified xsi:type="dcterms:W3CDTF">2024-10-03T10:10:31Z</dcterms:modified>
</cp:coreProperties>
</file>