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62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FCDF-ABA9-4A0F-A4D9-EE93649746BF}" type="datetimeFigureOut">
              <a:rPr lang="zh-CN" altLang="en-US" smtClean="0"/>
              <a:t>2025-04-07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DFB12-60C0-45CB-9088-677F85D9B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552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FCDF-ABA9-4A0F-A4D9-EE93649746BF}" type="datetimeFigureOut">
              <a:rPr lang="zh-CN" altLang="en-US" smtClean="0"/>
              <a:t>2025-04-07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DFB12-60C0-45CB-9088-677F85D9B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868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FCDF-ABA9-4A0F-A4D9-EE93649746BF}" type="datetimeFigureOut">
              <a:rPr lang="zh-CN" altLang="en-US" smtClean="0"/>
              <a:t>2025-04-07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DFB12-60C0-45CB-9088-677F85D9B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561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FCDF-ABA9-4A0F-A4D9-EE93649746BF}" type="datetimeFigureOut">
              <a:rPr lang="zh-CN" altLang="en-US" smtClean="0"/>
              <a:t>2025-04-07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DFB12-60C0-45CB-9088-677F85D9B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190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FCDF-ABA9-4A0F-A4D9-EE93649746BF}" type="datetimeFigureOut">
              <a:rPr lang="zh-CN" altLang="en-US" smtClean="0"/>
              <a:t>2025-04-07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DFB12-60C0-45CB-9088-677F85D9B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469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FCDF-ABA9-4A0F-A4D9-EE93649746BF}" type="datetimeFigureOut">
              <a:rPr lang="zh-CN" altLang="en-US" smtClean="0"/>
              <a:t>2025-04-07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DFB12-60C0-45CB-9088-677F85D9B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738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FCDF-ABA9-4A0F-A4D9-EE93649746BF}" type="datetimeFigureOut">
              <a:rPr lang="zh-CN" altLang="en-US" smtClean="0"/>
              <a:t>2025-04-07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DFB12-60C0-45CB-9088-677F85D9B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36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FCDF-ABA9-4A0F-A4D9-EE93649746BF}" type="datetimeFigureOut">
              <a:rPr lang="zh-CN" altLang="en-US" smtClean="0"/>
              <a:t>2025-04-07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DFB12-60C0-45CB-9088-677F85D9B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488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FCDF-ABA9-4A0F-A4D9-EE93649746BF}" type="datetimeFigureOut">
              <a:rPr lang="zh-CN" altLang="en-US" smtClean="0"/>
              <a:t>2025-04-07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DFB12-60C0-45CB-9088-677F85D9B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97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FCDF-ABA9-4A0F-A4D9-EE93649746BF}" type="datetimeFigureOut">
              <a:rPr lang="zh-CN" altLang="en-US" smtClean="0"/>
              <a:t>2025-04-07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DFB12-60C0-45CB-9088-677F85D9B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205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AFCDF-ABA9-4A0F-A4D9-EE93649746BF}" type="datetimeFigureOut">
              <a:rPr lang="zh-CN" altLang="en-US" smtClean="0"/>
              <a:t>2025-04-07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DFB12-60C0-45CB-9088-677F85D9B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7307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AFCDF-ABA9-4A0F-A4D9-EE93649746BF}" type="datetimeFigureOut">
              <a:rPr lang="zh-CN" altLang="en-US" smtClean="0"/>
              <a:t>2025-04-07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DFB12-60C0-45CB-9088-677F85D9B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513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51520" y="4577060"/>
            <a:ext cx="87849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Fig. S20 Pairwise comparison of genome regions harboring </a:t>
            </a:r>
            <a:r>
              <a:rPr lang="en-US" altLang="zh-CN" i="1" dirty="0"/>
              <a:t>B2</a:t>
            </a:r>
            <a:r>
              <a:rPr lang="en-US" altLang="zh-CN" dirty="0"/>
              <a:t> genes</a:t>
            </a:r>
            <a:r>
              <a:rPr lang="en-US" altLang="zh-CN" dirty="0" smtClean="0"/>
              <a:t>. (</a:t>
            </a:r>
            <a:r>
              <a:rPr lang="en-US" altLang="zh-CN" dirty="0"/>
              <a:t>A) The dot plot between TaCSv2.1 and TaFiel genome regions harboring </a:t>
            </a:r>
            <a:r>
              <a:rPr lang="en-US" altLang="zh-CN" i="1" dirty="0"/>
              <a:t>B2</a:t>
            </a:r>
            <a:r>
              <a:rPr lang="en-US" altLang="zh-CN" dirty="0"/>
              <a:t> </a:t>
            </a:r>
            <a:r>
              <a:rPr lang="en-US" altLang="zh-CN" dirty="0"/>
              <a:t>genes is shown in Figure A</a:t>
            </a:r>
            <a:r>
              <a:rPr lang="en-US" altLang="zh-CN" dirty="0" smtClean="0"/>
              <a:t>.</a:t>
            </a:r>
            <a:r>
              <a:rPr lang="en-US" altLang="zh-CN" dirty="0"/>
              <a:t> The approximately 1 Mb sequences used here are the same as those relevant sequences used in Figure 1D. (B) The dot plot between </a:t>
            </a:r>
            <a:r>
              <a:rPr lang="en-US" altLang="zh-CN" i="1" dirty="0"/>
              <a:t>TaFiel_B2-I</a:t>
            </a:r>
            <a:r>
              <a:rPr lang="en-US" altLang="zh-CN" dirty="0"/>
              <a:t> and </a:t>
            </a:r>
            <a:r>
              <a:rPr lang="en-US" altLang="zh-CN" i="1" dirty="0"/>
              <a:t>TaFiel_B2-II</a:t>
            </a:r>
            <a:r>
              <a:rPr lang="en-US" altLang="zh-CN" dirty="0"/>
              <a:t> genomic DNA fragments (approximately </a:t>
            </a:r>
            <a:r>
              <a:rPr lang="en-US" altLang="zh-CN" dirty="0" smtClean="0"/>
              <a:t>11 kb</a:t>
            </a:r>
            <a:r>
              <a:rPr lang="en-US" altLang="zh-CN" dirty="0"/>
              <a:t>, </a:t>
            </a:r>
            <a:r>
              <a:rPr lang="en-US" altLang="zh-CN" dirty="0" smtClean="0"/>
              <a:t>extended</a:t>
            </a:r>
            <a:r>
              <a:rPr lang="en-US" altLang="zh-CN" dirty="0"/>
              <a:t> by 5 kb upstream and downstream of the genes, respectively</a:t>
            </a:r>
            <a:r>
              <a:rPr lang="en-US" altLang="zh-CN" dirty="0"/>
              <a:t>) is shown in Figure </a:t>
            </a:r>
            <a:r>
              <a:rPr lang="en-US" altLang="zh-CN" dirty="0" smtClean="0"/>
              <a:t>B. </a:t>
            </a:r>
            <a:r>
              <a:rPr lang="en-US" altLang="zh-CN" dirty="0"/>
              <a:t>The dot plot was performed using the r2cat program with default parameter settings (</a:t>
            </a:r>
            <a:r>
              <a:rPr lang="en-US" altLang="zh-CN" dirty="0" err="1"/>
              <a:t>Husemann</a:t>
            </a:r>
            <a:r>
              <a:rPr lang="en-US" altLang="zh-CN" dirty="0"/>
              <a:t> and </a:t>
            </a:r>
            <a:r>
              <a:rPr lang="en-US" altLang="zh-CN" dirty="0" err="1"/>
              <a:t>Stoye</a:t>
            </a:r>
            <a:r>
              <a:rPr lang="en-US" altLang="zh-CN" dirty="0"/>
              <a:t>, 2010). It can be inferred that the duplication region harboring </a:t>
            </a:r>
            <a:r>
              <a:rPr lang="en-US" altLang="zh-CN" i="1" dirty="0"/>
              <a:t>B2</a:t>
            </a:r>
            <a:r>
              <a:rPr lang="en-US" altLang="zh-CN" dirty="0"/>
              <a:t> genes in the TaFiel genome is approximately </a:t>
            </a:r>
            <a:r>
              <a:rPr lang="en-US" altLang="zh-CN" dirty="0" smtClean="0"/>
              <a:t>37 </a:t>
            </a:r>
            <a:r>
              <a:rPr lang="en-US" altLang="zh-CN" dirty="0"/>
              <a:t>kb</a:t>
            </a:r>
            <a:r>
              <a:rPr lang="en-US" altLang="zh-CN" dirty="0" smtClean="0"/>
              <a:t>. </a:t>
            </a:r>
            <a:endParaRPr lang="en-US" altLang="zh-CN" dirty="0">
              <a:effectLst/>
            </a:endParaRPr>
          </a:p>
        </p:txBody>
      </p:sp>
      <p:grpSp>
        <p:nvGrpSpPr>
          <p:cNvPr id="10" name="组合 9"/>
          <p:cNvGrpSpPr>
            <a:grpSpLocks noChangeAspect="1"/>
          </p:cNvGrpSpPr>
          <p:nvPr/>
        </p:nvGrpSpPr>
        <p:grpSpPr>
          <a:xfrm>
            <a:off x="188640" y="416460"/>
            <a:ext cx="4455368" cy="4255338"/>
            <a:chOff x="1700808" y="3056933"/>
            <a:chExt cx="3674150" cy="3509194"/>
          </a:xfrm>
        </p:grpSpPr>
        <p:pic>
          <p:nvPicPr>
            <p:cNvPr id="11" name="Picture 3" descr="E:\2.14.0\paper\duplication_dotplot\FielderB2duplicationRegion_1MbSeq--CS_B2_1MbSeq-Dotplot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64" t="5110" r="1743" b="1278"/>
            <a:stretch/>
          </p:blipFill>
          <p:spPr bwMode="auto">
            <a:xfrm>
              <a:off x="1700808" y="3056933"/>
              <a:ext cx="3674150" cy="3509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3635872" y="4507612"/>
              <a:ext cx="72008" cy="18466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</p:grpSp>
      <p:pic>
        <p:nvPicPr>
          <p:cNvPr id="1027" name="Picture 3" descr="E:\2.14.0\paper\duplication_dotplot\TaFiel_B2-I_10kbmore--TaFiel_B2-II_10kbmore--Dotplo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377825"/>
            <a:ext cx="4432981" cy="427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188640" y="231794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A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4572000" y="278099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B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6650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17</Words>
  <Application>Microsoft Office PowerPoint</Application>
  <PresentationFormat>全屏显示(4:3)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张胜利</dc:creator>
  <cp:lastModifiedBy>张胜利</cp:lastModifiedBy>
  <cp:revision>12</cp:revision>
  <dcterms:created xsi:type="dcterms:W3CDTF">2025-04-06T11:50:07Z</dcterms:created>
  <dcterms:modified xsi:type="dcterms:W3CDTF">2025-04-07T02:56:15Z</dcterms:modified>
</cp:coreProperties>
</file>