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750" y="40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.14.0\paper\duplication\Aet_1DgD10p5071819a1067bp-AetG53-LMW1-&#22522;&#22240;&#34920;&#36798;&#26816;&#27979;&#36716;&#24405;&#32452;&#25968;&#25454;&#25903;&#25345;&#24773;&#20917;\LMW-GS-Aet_v4.0_geneExpression-AT_L5-TPM-FPK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425015498415605E-2"/>
          <c:y val="6.4668740510313669E-2"/>
          <c:w val="0.77282265654039539"/>
          <c:h val="0.6294930192941524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Sheet1!$K$20</c:f>
              <c:strCache>
                <c:ptCount val="1"/>
                <c:pt idx="0">
                  <c:v>TPM</c:v>
                </c:pt>
              </c:strCache>
            </c:strRef>
          </c:tx>
          <c:invertIfNegative val="0"/>
          <c:cat>
            <c:strRef>
              <c:f>Sheet1!$J$21:$J$25</c:f>
              <c:strCache>
                <c:ptCount val="5"/>
                <c:pt idx="0">
                  <c:v>AET1Gv20018400</c:v>
                </c:pt>
                <c:pt idx="1">
                  <c:v>AET1Gv20018600</c:v>
                </c:pt>
                <c:pt idx="2">
                  <c:v>AET1Gv20026700</c:v>
                </c:pt>
                <c:pt idx="3">
                  <c:v>AET1Gv20027600</c:v>
                </c:pt>
                <c:pt idx="4">
                  <c:v>AET1Gv20028600</c:v>
                </c:pt>
              </c:strCache>
            </c:strRef>
          </c:cat>
          <c:val>
            <c:numRef>
              <c:f>Sheet1!$K$21:$K$25</c:f>
              <c:numCache>
                <c:formatCode>General</c:formatCode>
                <c:ptCount val="5"/>
                <c:pt idx="0">
                  <c:v>2905.4166666666665</c:v>
                </c:pt>
                <c:pt idx="1">
                  <c:v>4728.3966666666665</c:v>
                </c:pt>
                <c:pt idx="2">
                  <c:v>2108.61</c:v>
                </c:pt>
                <c:pt idx="3">
                  <c:v>3648.94</c:v>
                </c:pt>
                <c:pt idx="4">
                  <c:v>812.63</c:v>
                </c:pt>
              </c:numCache>
            </c:numRef>
          </c:val>
        </c:ser>
        <c:ser>
          <c:idx val="1"/>
          <c:order val="1"/>
          <c:tx>
            <c:strRef>
              <c:f>Sheet1!$L$20</c:f>
              <c:strCache>
                <c:ptCount val="1"/>
                <c:pt idx="0">
                  <c:v>FPKM</c:v>
                </c:pt>
              </c:strCache>
            </c:strRef>
          </c:tx>
          <c:invertIfNegative val="0"/>
          <c:cat>
            <c:strRef>
              <c:f>Sheet1!$J$21:$J$25</c:f>
              <c:strCache>
                <c:ptCount val="5"/>
                <c:pt idx="0">
                  <c:v>AET1Gv20018400</c:v>
                </c:pt>
                <c:pt idx="1">
                  <c:v>AET1Gv20018600</c:v>
                </c:pt>
                <c:pt idx="2">
                  <c:v>AET1Gv20026700</c:v>
                </c:pt>
                <c:pt idx="3">
                  <c:v>AET1Gv20027600</c:v>
                </c:pt>
                <c:pt idx="4">
                  <c:v>AET1Gv20028600</c:v>
                </c:pt>
              </c:strCache>
            </c:strRef>
          </c:cat>
          <c:val>
            <c:numRef>
              <c:f>Sheet1!$L$21:$L$25</c:f>
              <c:numCache>
                <c:formatCode>General</c:formatCode>
                <c:ptCount val="5"/>
                <c:pt idx="0">
                  <c:v>3900.8133333333335</c:v>
                </c:pt>
                <c:pt idx="1">
                  <c:v>6267.8833333333341</c:v>
                </c:pt>
                <c:pt idx="2">
                  <c:v>2842.7033333333334</c:v>
                </c:pt>
                <c:pt idx="3">
                  <c:v>4903.2699999999995</c:v>
                </c:pt>
                <c:pt idx="4">
                  <c:v>1055.5733333333335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840512"/>
        <c:axId val="480596352"/>
        <c:axId val="0"/>
      </c:bar3DChart>
      <c:catAx>
        <c:axId val="33840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zh-CN"/>
          </a:p>
        </c:txPr>
        <c:crossAx val="480596352"/>
        <c:crosses val="autoZero"/>
        <c:auto val="1"/>
        <c:lblAlgn val="ctr"/>
        <c:lblOffset val="100"/>
        <c:noMultiLvlLbl val="0"/>
      </c:catAx>
      <c:valAx>
        <c:axId val="480596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zh-CN"/>
          </a:p>
        </c:txPr>
        <c:crossAx val="33840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7175903978279"/>
          <c:y val="0.43728706069695961"/>
          <c:w val="0.1481220836573714"/>
          <c:h val="0.18421564270636595"/>
        </c:manualLayout>
      </c:layout>
      <c:overlay val="0"/>
      <c:txPr>
        <a:bodyPr/>
        <a:lstStyle/>
        <a:p>
          <a:pPr>
            <a:defRPr sz="600"/>
          </a:pPr>
          <a:endParaRPr lang="zh-CN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9A3CE-83B3-4C83-A7CC-D8906DBCC543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B511B-770A-4911-9775-B8534E8F1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377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B511B-770A-4911-9775-B8534E8F1A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07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624" y="602268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18885" y="535479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23502" y="7579493"/>
            <a:ext cx="6617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Fig</a:t>
            </a:r>
            <a:r>
              <a:rPr lang="en-US" altLang="zh-CN" sz="1400" dirty="0"/>
              <a:t>. </a:t>
            </a:r>
            <a:r>
              <a:rPr lang="en-US" altLang="zh-CN" sz="1400" dirty="0" smtClean="0"/>
              <a:t>S10 </a:t>
            </a:r>
            <a:r>
              <a:rPr lang="en-US" altLang="zh-CN" sz="1400" dirty="0"/>
              <a:t>Sequence comparison of </a:t>
            </a:r>
            <a:r>
              <a:rPr lang="en-US" altLang="zh-CN" sz="1400" i="1" dirty="0"/>
              <a:t>Aet_1DgD10p5071820a1067bp</a:t>
            </a:r>
            <a:r>
              <a:rPr lang="en-US" altLang="zh-CN" sz="1400" dirty="0"/>
              <a:t> (annotated by LMWgsFinder) with </a:t>
            </a:r>
            <a:r>
              <a:rPr lang="en-US" altLang="zh-CN" sz="1400" i="1" dirty="0"/>
              <a:t>AetG53-LMW1</a:t>
            </a:r>
            <a:r>
              <a:rPr lang="en-US" altLang="zh-CN" sz="1400" dirty="0"/>
              <a:t> (annotated by </a:t>
            </a:r>
            <a:r>
              <a:rPr lang="en-US" altLang="zh-CN" sz="1400" dirty="0" smtClean="0"/>
              <a:t>Dong</a:t>
            </a:r>
            <a:r>
              <a:rPr lang="en-US" altLang="zh-CN" sz="1400" dirty="0"/>
              <a:t> et al., </a:t>
            </a:r>
            <a:r>
              <a:rPr lang="en-US" altLang="zh-CN" sz="1400" dirty="0" smtClean="0"/>
              <a:t>2016) </a:t>
            </a:r>
            <a:r>
              <a:rPr lang="en-US" altLang="zh-CN" sz="1400" dirty="0"/>
              <a:t>(A, B) </a:t>
            </a:r>
            <a:r>
              <a:rPr lang="en-US" altLang="zh-CN" sz="1400"/>
              <a:t>and </a:t>
            </a:r>
            <a:r>
              <a:rPr lang="en-US" altLang="zh-CN" sz="1400" smtClean="0"/>
              <a:t>expression </a:t>
            </a:r>
            <a:r>
              <a:rPr lang="en-US" altLang="zh-CN" sz="1400" dirty="0"/>
              <a:t>profiles of LMW-GS </a:t>
            </a:r>
            <a:r>
              <a:rPr lang="en-US" altLang="zh-CN" sz="1400" dirty="0" smtClean="0"/>
              <a:t>genes in </a:t>
            </a:r>
            <a:r>
              <a:rPr lang="en-US" altLang="zh-CN" sz="1400" dirty="0"/>
              <a:t>the Aet genome based on </a:t>
            </a:r>
            <a:r>
              <a:rPr lang="en-US" altLang="zh-CN" sz="1400" dirty="0" smtClean="0"/>
              <a:t>RNA-seq </a:t>
            </a:r>
            <a:r>
              <a:rPr lang="en-US" altLang="zh-CN" sz="1400" dirty="0"/>
              <a:t>data (</a:t>
            </a:r>
            <a:r>
              <a:rPr lang="en-US" altLang="zh-CN" sz="1400" dirty="0" err="1"/>
              <a:t>Jia</a:t>
            </a:r>
            <a:r>
              <a:rPr lang="en-US" altLang="zh-CN" sz="1400" dirty="0"/>
              <a:t> et al., 2013) (C). </a:t>
            </a:r>
            <a:endParaRPr lang="en-US" altLang="zh-CN" sz="1400" dirty="0" smtClean="0"/>
          </a:p>
        </p:txBody>
      </p:sp>
      <p:sp>
        <p:nvSpPr>
          <p:cNvPr id="8" name="矩形 7"/>
          <p:cNvSpPr/>
          <p:nvPr/>
        </p:nvSpPr>
        <p:spPr>
          <a:xfrm>
            <a:off x="3573016" y="535479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6" y="899592"/>
            <a:ext cx="6792048" cy="4047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"/>
          <a:stretch/>
        </p:blipFill>
        <p:spPr bwMode="auto">
          <a:xfrm>
            <a:off x="58666" y="5652120"/>
            <a:ext cx="337376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图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024115"/>
              </p:ext>
            </p:extLst>
          </p:nvPr>
        </p:nvGraphicFramePr>
        <p:xfrm>
          <a:off x="3724588" y="5292080"/>
          <a:ext cx="312612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8370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56</Words>
  <Application>Microsoft Office PowerPoint</Application>
  <PresentationFormat>全屏显示(4:3)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31</cp:revision>
  <dcterms:created xsi:type="dcterms:W3CDTF">2024-06-16T10:48:22Z</dcterms:created>
  <dcterms:modified xsi:type="dcterms:W3CDTF">2024-10-03T05:21:35Z</dcterms:modified>
</cp:coreProperties>
</file>