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50" d="100"/>
          <a:sy n="150" d="100"/>
        </p:scale>
        <p:origin x="-1812" y="-7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F8C8F-5017-40E1-95CE-5CB71DFAF19D}" type="datetimeFigureOut">
              <a:rPr lang="zh-CN" altLang="en-US" smtClean="0"/>
              <a:t>2024-10-03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1B609-B929-421B-8BC4-298C210F70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0193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F8C8F-5017-40E1-95CE-5CB71DFAF19D}" type="datetimeFigureOut">
              <a:rPr lang="zh-CN" altLang="en-US" smtClean="0"/>
              <a:t>2024-10-03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1B609-B929-421B-8BC4-298C210F70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56021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F8C8F-5017-40E1-95CE-5CB71DFAF19D}" type="datetimeFigureOut">
              <a:rPr lang="zh-CN" altLang="en-US" smtClean="0"/>
              <a:t>2024-10-03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1B609-B929-421B-8BC4-298C210F70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6111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F8C8F-5017-40E1-95CE-5CB71DFAF19D}" type="datetimeFigureOut">
              <a:rPr lang="zh-CN" altLang="en-US" smtClean="0"/>
              <a:t>2024-10-03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1B609-B929-421B-8BC4-298C210F70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1695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F8C8F-5017-40E1-95CE-5CB71DFAF19D}" type="datetimeFigureOut">
              <a:rPr lang="zh-CN" altLang="en-US" smtClean="0"/>
              <a:t>2024-10-03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1B609-B929-421B-8BC4-298C210F70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8502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F8C8F-5017-40E1-95CE-5CB71DFAF19D}" type="datetimeFigureOut">
              <a:rPr lang="zh-CN" altLang="en-US" smtClean="0"/>
              <a:t>2024-10-03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1B609-B929-421B-8BC4-298C210F70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59197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F8C8F-5017-40E1-95CE-5CB71DFAF19D}" type="datetimeFigureOut">
              <a:rPr lang="zh-CN" altLang="en-US" smtClean="0"/>
              <a:t>2024-10-03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1B609-B929-421B-8BC4-298C210F70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8583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F8C8F-5017-40E1-95CE-5CB71DFAF19D}" type="datetimeFigureOut">
              <a:rPr lang="zh-CN" altLang="en-US" smtClean="0"/>
              <a:t>2024-10-03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1B609-B929-421B-8BC4-298C210F70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6922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F8C8F-5017-40E1-95CE-5CB71DFAF19D}" type="datetimeFigureOut">
              <a:rPr lang="zh-CN" altLang="en-US" smtClean="0"/>
              <a:t>2024-10-03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1B609-B929-421B-8BC4-298C210F70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5125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F8C8F-5017-40E1-95CE-5CB71DFAF19D}" type="datetimeFigureOut">
              <a:rPr lang="zh-CN" altLang="en-US" smtClean="0"/>
              <a:t>2024-10-03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1B609-B929-421B-8BC4-298C210F70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6123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F8C8F-5017-40E1-95CE-5CB71DFAF19D}" type="datetimeFigureOut">
              <a:rPr lang="zh-CN" altLang="en-US" smtClean="0"/>
              <a:t>2024-10-03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1B609-B929-421B-8BC4-298C210F70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74789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3F8C8F-5017-40E1-95CE-5CB71DFAF19D}" type="datetimeFigureOut">
              <a:rPr lang="zh-CN" altLang="en-US" smtClean="0"/>
              <a:t>2024-10-03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C1B609-B929-421B-8BC4-298C210F70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7996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" name="组合 104"/>
          <p:cNvGrpSpPr>
            <a:grpSpLocks noChangeAspect="1"/>
          </p:cNvGrpSpPr>
          <p:nvPr/>
        </p:nvGrpSpPr>
        <p:grpSpPr>
          <a:xfrm>
            <a:off x="44624" y="425883"/>
            <a:ext cx="6776336" cy="5658285"/>
            <a:chOff x="81664" y="127446"/>
            <a:chExt cx="4573006" cy="3818490"/>
          </a:xfrm>
        </p:grpSpPr>
        <p:pic>
          <p:nvPicPr>
            <p:cNvPr id="54" name="Picture 21" descr="E:\2.14.0\paper\TableS6geneFig\LMW_Asubgenome(2)-genometype-Relativeposition-2ok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870" y="204495"/>
              <a:ext cx="4546800" cy="37414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5" name="矩形 54"/>
            <p:cNvSpPr/>
            <p:nvPr/>
          </p:nvSpPr>
          <p:spPr>
            <a:xfrm>
              <a:off x="81664" y="127446"/>
              <a:ext cx="28886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dirty="0" smtClean="0"/>
                <a:t>A</a:t>
              </a:r>
              <a:endParaRPr lang="zh-CN" altLang="en-US" sz="1400" dirty="0"/>
            </a:p>
          </p:txBody>
        </p:sp>
        <p:sp>
          <p:nvSpPr>
            <p:cNvPr id="56" name="双大括号 55"/>
            <p:cNvSpPr/>
            <p:nvPr/>
          </p:nvSpPr>
          <p:spPr>
            <a:xfrm>
              <a:off x="827584" y="1169740"/>
              <a:ext cx="2736304" cy="75792"/>
            </a:xfrm>
            <a:prstGeom prst="bracePair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57" name="双大括号 56"/>
            <p:cNvSpPr/>
            <p:nvPr/>
          </p:nvSpPr>
          <p:spPr>
            <a:xfrm>
              <a:off x="827584" y="1922638"/>
              <a:ext cx="3672408" cy="75792"/>
            </a:xfrm>
            <a:prstGeom prst="bracePair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58" name="双大括号 57"/>
            <p:cNvSpPr/>
            <p:nvPr/>
          </p:nvSpPr>
          <p:spPr>
            <a:xfrm>
              <a:off x="3915544" y="1169740"/>
              <a:ext cx="584448" cy="75792"/>
            </a:xfrm>
            <a:prstGeom prst="bracePair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59" name="双大括号 58"/>
            <p:cNvSpPr/>
            <p:nvPr/>
          </p:nvSpPr>
          <p:spPr>
            <a:xfrm>
              <a:off x="827584" y="1356410"/>
              <a:ext cx="3672408" cy="75792"/>
            </a:xfrm>
            <a:prstGeom prst="bracePair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60" name="双大括号 59"/>
            <p:cNvSpPr/>
            <p:nvPr/>
          </p:nvSpPr>
          <p:spPr>
            <a:xfrm>
              <a:off x="827584" y="2488272"/>
              <a:ext cx="3672408" cy="75792"/>
            </a:xfrm>
            <a:prstGeom prst="bracePair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61" name="双大括号 60"/>
            <p:cNvSpPr/>
            <p:nvPr/>
          </p:nvSpPr>
          <p:spPr>
            <a:xfrm>
              <a:off x="3267472" y="2109313"/>
              <a:ext cx="584448" cy="75792"/>
            </a:xfrm>
            <a:prstGeom prst="bracePair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62" name="双大括号 61"/>
            <p:cNvSpPr/>
            <p:nvPr/>
          </p:nvSpPr>
          <p:spPr>
            <a:xfrm>
              <a:off x="827584" y="2667243"/>
              <a:ext cx="2449017" cy="81822"/>
            </a:xfrm>
            <a:prstGeom prst="bracePair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63" name="双大括号 62"/>
            <p:cNvSpPr/>
            <p:nvPr/>
          </p:nvSpPr>
          <p:spPr>
            <a:xfrm>
              <a:off x="2987824" y="2860547"/>
              <a:ext cx="1512168" cy="75792"/>
            </a:xfrm>
            <a:prstGeom prst="bracePair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64" name="双大括号 63"/>
            <p:cNvSpPr/>
            <p:nvPr/>
          </p:nvSpPr>
          <p:spPr>
            <a:xfrm>
              <a:off x="3699520" y="3427850"/>
              <a:ext cx="800472" cy="75792"/>
            </a:xfrm>
            <a:prstGeom prst="bracePair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65" name="双大括号 64"/>
            <p:cNvSpPr/>
            <p:nvPr/>
          </p:nvSpPr>
          <p:spPr>
            <a:xfrm>
              <a:off x="827584" y="3615123"/>
              <a:ext cx="3672408" cy="75792"/>
            </a:xfrm>
            <a:prstGeom prst="bracePair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66" name="矩形 65"/>
            <p:cNvSpPr/>
            <p:nvPr/>
          </p:nvSpPr>
          <p:spPr>
            <a:xfrm>
              <a:off x="1231311" y="558646"/>
              <a:ext cx="2872948" cy="1246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600" b="1" i="1" dirty="0" smtClean="0"/>
                <a:t>     129.3                                                 55.2</a:t>
              </a:r>
              <a:r>
                <a:rPr lang="en-US" altLang="zh-CN" sz="600" b="1" i="1" dirty="0"/>
                <a:t>	</a:t>
              </a:r>
              <a:r>
                <a:rPr lang="en-US" altLang="zh-CN" sz="600" b="1" i="1" dirty="0" smtClean="0"/>
                <a:t>            71.1</a:t>
              </a:r>
              <a:r>
                <a:rPr lang="en-US" altLang="zh-CN" sz="600" b="1" i="1" dirty="0"/>
                <a:t>	</a:t>
              </a:r>
              <a:r>
                <a:rPr lang="en-US" altLang="zh-CN" sz="600" b="1" i="1" dirty="0" smtClean="0"/>
                <a:t>             1961.4                                         42.9</a:t>
              </a:r>
              <a:endParaRPr lang="en-US" altLang="zh-CN" sz="600" b="1" i="1" dirty="0"/>
            </a:p>
          </p:txBody>
        </p:sp>
        <p:sp>
          <p:nvSpPr>
            <p:cNvPr id="67" name="矩形 66"/>
            <p:cNvSpPr/>
            <p:nvPr/>
          </p:nvSpPr>
          <p:spPr>
            <a:xfrm>
              <a:off x="1300827" y="746572"/>
              <a:ext cx="2782670" cy="1246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600" b="1" i="1" dirty="0" smtClean="0"/>
                <a:t>132.0                                                54.7                                             71.1  </a:t>
              </a:r>
              <a:r>
                <a:rPr lang="en-US" altLang="zh-CN" sz="600" b="1" i="1" dirty="0"/>
                <a:t>	</a:t>
              </a:r>
              <a:r>
                <a:rPr lang="en-US" altLang="zh-CN" sz="600" b="1" i="1" dirty="0" smtClean="0"/>
                <a:t>        1209.7                                        27.8</a:t>
              </a:r>
              <a:endParaRPr lang="en-US" altLang="zh-CN" sz="600" b="1" i="1" dirty="0"/>
            </a:p>
          </p:txBody>
        </p:sp>
        <p:sp>
          <p:nvSpPr>
            <p:cNvPr id="68" name="矩形 67"/>
            <p:cNvSpPr/>
            <p:nvPr/>
          </p:nvSpPr>
          <p:spPr>
            <a:xfrm>
              <a:off x="1363493" y="930586"/>
              <a:ext cx="2633282" cy="12462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600" b="1" i="1" dirty="0" smtClean="0"/>
                <a:t>116.0                                                            186.5                                                          3146.2                                                     110.2</a:t>
              </a:r>
              <a:endParaRPr lang="en-US" altLang="zh-CN" sz="600" b="1" i="1" dirty="0"/>
            </a:p>
          </p:txBody>
        </p:sp>
        <p:sp>
          <p:nvSpPr>
            <p:cNvPr id="69" name="矩形 68"/>
            <p:cNvSpPr/>
            <p:nvPr/>
          </p:nvSpPr>
          <p:spPr>
            <a:xfrm>
              <a:off x="1501056" y="370693"/>
              <a:ext cx="2368872" cy="1246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600" b="1" i="1" dirty="0" smtClean="0"/>
                <a:t>        105.4</a:t>
              </a:r>
              <a:r>
                <a:rPr lang="en-US" altLang="zh-CN" sz="600" b="1" i="1" dirty="0"/>
                <a:t>	</a:t>
              </a:r>
              <a:r>
                <a:rPr lang="en-US" altLang="zh-CN" sz="600" b="1" i="1" dirty="0" smtClean="0"/>
                <a:t>                                                2313.8 </a:t>
              </a:r>
              <a:r>
                <a:rPr lang="en-US" altLang="zh-CN" sz="600" b="1" i="1" dirty="0"/>
                <a:t>	</a:t>
              </a:r>
              <a:r>
                <a:rPr lang="en-US" altLang="zh-CN" sz="600" b="1" i="1" dirty="0" smtClean="0"/>
                <a:t>                     43.5</a:t>
              </a:r>
              <a:endParaRPr lang="en-US" altLang="zh-CN" sz="600" b="1" i="1" dirty="0"/>
            </a:p>
          </p:txBody>
        </p:sp>
        <p:sp>
          <p:nvSpPr>
            <p:cNvPr id="70" name="矩形 69"/>
            <p:cNvSpPr/>
            <p:nvPr/>
          </p:nvSpPr>
          <p:spPr>
            <a:xfrm>
              <a:off x="1539501" y="182745"/>
              <a:ext cx="2818484" cy="1246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600" b="1" i="1" dirty="0" smtClean="0"/>
                <a:t>104.7                                                                                   2518.0                                                                     171.8</a:t>
              </a:r>
              <a:endParaRPr lang="en-US" altLang="zh-CN" sz="600" b="1" i="1" dirty="0"/>
            </a:p>
          </p:txBody>
        </p:sp>
        <p:sp>
          <p:nvSpPr>
            <p:cNvPr id="71" name="矩形 70"/>
            <p:cNvSpPr/>
            <p:nvPr/>
          </p:nvSpPr>
          <p:spPr>
            <a:xfrm>
              <a:off x="1442223" y="1118532"/>
              <a:ext cx="2442889" cy="12462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600" b="1" i="1" dirty="0"/>
                <a:t>1670.1	</a:t>
              </a:r>
              <a:r>
                <a:rPr lang="en-US" altLang="zh-CN" sz="600" b="1" i="1" dirty="0" smtClean="0"/>
                <a:t>                                          105.2</a:t>
              </a:r>
              <a:r>
                <a:rPr lang="en-US" altLang="zh-CN" sz="600" b="1" i="1" dirty="0"/>
                <a:t>	</a:t>
              </a:r>
              <a:r>
                <a:rPr lang="en-US" altLang="zh-CN" sz="600" b="1" i="1" dirty="0" smtClean="0"/>
                <a:t>                                                                              2931.1</a:t>
              </a:r>
              <a:endParaRPr lang="en-US" altLang="zh-CN" sz="600" b="1" i="1" dirty="0"/>
            </a:p>
          </p:txBody>
        </p:sp>
        <p:sp>
          <p:nvSpPr>
            <p:cNvPr id="72" name="矩形 71"/>
            <p:cNvSpPr/>
            <p:nvPr/>
          </p:nvSpPr>
          <p:spPr>
            <a:xfrm>
              <a:off x="2558041" y="1304611"/>
              <a:ext cx="242537" cy="12462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600" b="1" i="1" dirty="0"/>
                <a:t>105.0</a:t>
              </a:r>
            </a:p>
          </p:txBody>
        </p:sp>
        <p:sp>
          <p:nvSpPr>
            <p:cNvPr id="73" name="矩形 72"/>
            <p:cNvSpPr/>
            <p:nvPr/>
          </p:nvSpPr>
          <p:spPr>
            <a:xfrm>
              <a:off x="1293886" y="1494054"/>
              <a:ext cx="2772833" cy="12462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600" b="1" i="1" dirty="0" smtClean="0"/>
                <a:t>104.5                                               4031.7</a:t>
              </a:r>
              <a:r>
                <a:rPr lang="en-US" altLang="zh-CN" sz="600" b="1" i="1" dirty="0"/>
                <a:t>	</a:t>
              </a:r>
              <a:r>
                <a:rPr lang="en-US" altLang="zh-CN" sz="600" b="1" i="1" dirty="0" smtClean="0"/>
                <a:t>       63.5</a:t>
              </a:r>
              <a:r>
                <a:rPr lang="en-US" altLang="zh-CN" sz="600" b="1" i="1" dirty="0"/>
                <a:t>	</a:t>
              </a:r>
              <a:r>
                <a:rPr lang="en-US" altLang="zh-CN" sz="600" b="1" i="1" dirty="0" smtClean="0"/>
                <a:t>       38.5                                             21.8</a:t>
              </a:r>
              <a:endParaRPr lang="en-US" altLang="zh-CN" sz="600" b="1" i="1" dirty="0"/>
            </a:p>
          </p:txBody>
        </p:sp>
        <p:sp>
          <p:nvSpPr>
            <p:cNvPr id="74" name="矩形 73"/>
            <p:cNvSpPr/>
            <p:nvPr/>
          </p:nvSpPr>
          <p:spPr>
            <a:xfrm>
              <a:off x="1288262" y="1678790"/>
              <a:ext cx="2800959" cy="12462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600" b="1" i="1" dirty="0" smtClean="0"/>
                <a:t>120.4                                                 54.6</a:t>
              </a:r>
              <a:r>
                <a:rPr lang="en-US" altLang="zh-CN" sz="600" b="1" i="1" dirty="0"/>
                <a:t>	</a:t>
              </a:r>
              <a:r>
                <a:rPr lang="en-US" altLang="zh-CN" sz="600" b="1" i="1" dirty="0" smtClean="0"/>
                <a:t>       71.1</a:t>
              </a:r>
              <a:r>
                <a:rPr lang="en-US" altLang="zh-CN" sz="600" b="1" i="1" dirty="0"/>
                <a:t>	</a:t>
              </a:r>
              <a:r>
                <a:rPr lang="en-US" altLang="zh-CN" sz="600" b="1" i="1" dirty="0" smtClean="0"/>
                <a:t>       1251.6                                          27.7</a:t>
              </a:r>
              <a:endParaRPr lang="en-US" altLang="zh-CN" sz="600" b="1" i="1" dirty="0"/>
            </a:p>
          </p:txBody>
        </p:sp>
        <p:sp>
          <p:nvSpPr>
            <p:cNvPr id="75" name="矩形 74"/>
            <p:cNvSpPr/>
            <p:nvPr/>
          </p:nvSpPr>
          <p:spPr>
            <a:xfrm>
              <a:off x="1523472" y="1866741"/>
              <a:ext cx="2214632" cy="12462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600" b="1" i="1" dirty="0"/>
                <a:t>53.8	</a:t>
              </a:r>
              <a:r>
                <a:rPr lang="en-US" altLang="zh-CN" sz="600" b="1" i="1" dirty="0" smtClean="0"/>
                <a:t>                         1611.2</a:t>
              </a:r>
              <a:r>
                <a:rPr lang="en-US" altLang="zh-CN" sz="600" b="1" i="1" dirty="0"/>
                <a:t>	</a:t>
              </a:r>
              <a:r>
                <a:rPr lang="en-US" altLang="zh-CN" sz="600" b="1" i="1" dirty="0" smtClean="0"/>
                <a:t>                                                              105.6</a:t>
              </a:r>
              <a:endParaRPr lang="en-US" altLang="zh-CN" sz="600" b="1" i="1" dirty="0"/>
            </a:p>
          </p:txBody>
        </p:sp>
        <p:sp>
          <p:nvSpPr>
            <p:cNvPr id="76" name="矩形 75"/>
            <p:cNvSpPr/>
            <p:nvPr/>
          </p:nvSpPr>
          <p:spPr>
            <a:xfrm>
              <a:off x="1345122" y="2057904"/>
              <a:ext cx="1918222" cy="12462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600" b="1" i="1" dirty="0" smtClean="0"/>
                <a:t>117.6                                                             191.0                                                            447.6</a:t>
              </a:r>
              <a:endParaRPr lang="en-US" altLang="zh-CN" sz="600" b="1" i="1" dirty="0"/>
            </a:p>
          </p:txBody>
        </p:sp>
        <p:sp>
          <p:nvSpPr>
            <p:cNvPr id="77" name="矩形 76"/>
            <p:cNvSpPr/>
            <p:nvPr/>
          </p:nvSpPr>
          <p:spPr>
            <a:xfrm>
              <a:off x="1568757" y="2245851"/>
              <a:ext cx="2248167" cy="12462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600" b="1" i="1" dirty="0"/>
                <a:t>105.6	</a:t>
              </a:r>
              <a:r>
                <a:rPr lang="en-US" altLang="zh-CN" sz="600" b="1" i="1" dirty="0" smtClean="0"/>
                <a:t>                                     1617.7</a:t>
              </a:r>
              <a:r>
                <a:rPr lang="en-US" altLang="zh-CN" sz="600" b="1" i="1" dirty="0"/>
                <a:t>	</a:t>
              </a:r>
              <a:r>
                <a:rPr lang="en-US" altLang="zh-CN" sz="600" b="1" i="1" dirty="0" smtClean="0"/>
                <a:t>                                                                   35.0</a:t>
              </a:r>
              <a:endParaRPr lang="en-US" altLang="zh-CN" sz="600" b="1" i="1" dirty="0"/>
            </a:p>
          </p:txBody>
        </p:sp>
        <p:sp>
          <p:nvSpPr>
            <p:cNvPr id="78" name="矩形 77"/>
            <p:cNvSpPr/>
            <p:nvPr/>
          </p:nvSpPr>
          <p:spPr>
            <a:xfrm>
              <a:off x="1247933" y="2433802"/>
              <a:ext cx="2774996" cy="12462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600" b="1" i="1" dirty="0" smtClean="0"/>
                <a:t>27.7                                         1200.6</a:t>
              </a:r>
              <a:r>
                <a:rPr lang="en-US" altLang="zh-CN" sz="600" b="1" i="1" dirty="0"/>
                <a:t>	</a:t>
              </a:r>
              <a:r>
                <a:rPr lang="en-US" altLang="zh-CN" sz="600" b="1" i="1" dirty="0" smtClean="0"/>
                <a:t> 71.1</a:t>
              </a:r>
              <a:r>
                <a:rPr lang="en-US" altLang="zh-CN" sz="600" b="1" i="1" dirty="0"/>
                <a:t>	</a:t>
              </a:r>
              <a:r>
                <a:rPr lang="en-US" altLang="zh-CN" sz="600" b="1" i="1" dirty="0" smtClean="0"/>
                <a:t> 54.6                                                 129.6</a:t>
              </a:r>
              <a:endParaRPr lang="en-US" altLang="zh-CN" sz="600" b="1" i="1" dirty="0"/>
            </a:p>
          </p:txBody>
        </p:sp>
        <p:sp>
          <p:nvSpPr>
            <p:cNvPr id="79" name="矩形 78"/>
            <p:cNvSpPr/>
            <p:nvPr/>
          </p:nvSpPr>
          <p:spPr>
            <a:xfrm>
              <a:off x="1296528" y="2621752"/>
              <a:ext cx="2777160" cy="12462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600" b="1" i="1" dirty="0" smtClean="0"/>
                <a:t>71.2                                               54.7</a:t>
              </a:r>
              <a:r>
                <a:rPr lang="en-US" altLang="zh-CN" sz="600" b="1" i="1" dirty="0"/>
                <a:t>	</a:t>
              </a:r>
              <a:r>
                <a:rPr lang="en-US" altLang="zh-CN" sz="600" b="1" i="1" dirty="0" smtClean="0"/>
                <a:t>   132.5</a:t>
              </a:r>
              <a:r>
                <a:rPr lang="en-US" altLang="zh-CN" sz="600" b="1" i="1" dirty="0"/>
                <a:t>	</a:t>
              </a:r>
              <a:r>
                <a:rPr lang="en-US" altLang="zh-CN" sz="600" b="1" i="1" dirty="0" smtClean="0"/>
                <a:t>        2063.9                                       27.9</a:t>
              </a:r>
              <a:endParaRPr lang="en-US" altLang="zh-CN" sz="600" b="1" i="1" dirty="0"/>
            </a:p>
          </p:txBody>
        </p:sp>
        <p:sp>
          <p:nvSpPr>
            <p:cNvPr id="80" name="矩形 79"/>
            <p:cNvSpPr/>
            <p:nvPr/>
          </p:nvSpPr>
          <p:spPr>
            <a:xfrm>
              <a:off x="1530303" y="2811038"/>
              <a:ext cx="2337955" cy="12462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600" b="1" i="1" dirty="0"/>
                <a:t>101.0	</a:t>
              </a:r>
              <a:r>
                <a:rPr lang="en-US" altLang="zh-CN" sz="600" b="1" i="1" dirty="0" smtClean="0"/>
                <a:t>                                           970.7</a:t>
              </a:r>
              <a:r>
                <a:rPr lang="en-US" altLang="zh-CN" sz="600" b="1" i="1" dirty="0"/>
                <a:t>	</a:t>
              </a:r>
              <a:r>
                <a:rPr lang="en-US" altLang="zh-CN" sz="600" b="1" i="1" dirty="0" smtClean="0"/>
                <a:t>                  494.6</a:t>
              </a:r>
              <a:endParaRPr lang="en-US" altLang="zh-CN" sz="600" b="1" i="1" dirty="0"/>
            </a:p>
          </p:txBody>
        </p:sp>
        <p:sp>
          <p:nvSpPr>
            <p:cNvPr id="81" name="矩形 80"/>
            <p:cNvSpPr/>
            <p:nvPr/>
          </p:nvSpPr>
          <p:spPr>
            <a:xfrm>
              <a:off x="1376446" y="2990843"/>
              <a:ext cx="2619219" cy="12462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600" b="1" i="1" dirty="0" smtClean="0"/>
                <a:t>112.0                                                           186.7                                                             1395.0                                                  51.8</a:t>
              </a:r>
              <a:endParaRPr lang="en-US" altLang="zh-CN" sz="600" b="1" i="1" dirty="0"/>
            </a:p>
          </p:txBody>
        </p:sp>
        <p:sp>
          <p:nvSpPr>
            <p:cNvPr id="82" name="矩形 81"/>
            <p:cNvSpPr/>
            <p:nvPr/>
          </p:nvSpPr>
          <p:spPr>
            <a:xfrm>
              <a:off x="1539501" y="3185222"/>
              <a:ext cx="2359591" cy="12462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600" b="1" i="1" dirty="0"/>
                <a:t>98.1	</a:t>
              </a:r>
              <a:r>
                <a:rPr lang="en-US" altLang="zh-CN" sz="600" b="1" i="1" dirty="0" smtClean="0"/>
                <a:t>                                     138.0</a:t>
              </a:r>
              <a:r>
                <a:rPr lang="en-US" altLang="zh-CN" sz="600" b="1" i="1" dirty="0"/>
                <a:t>	</a:t>
              </a:r>
              <a:r>
                <a:rPr lang="en-US" altLang="zh-CN" sz="600" b="1" i="1" dirty="0" smtClean="0"/>
                <a:t>                                                                       1698.0</a:t>
              </a:r>
              <a:endParaRPr lang="en-US" altLang="zh-CN" sz="600" b="1" i="1" dirty="0"/>
            </a:p>
          </p:txBody>
        </p:sp>
        <p:sp>
          <p:nvSpPr>
            <p:cNvPr id="83" name="矩形 82"/>
            <p:cNvSpPr/>
            <p:nvPr/>
          </p:nvSpPr>
          <p:spPr>
            <a:xfrm>
              <a:off x="1782473" y="3373170"/>
              <a:ext cx="1724583" cy="12462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600" b="1" i="1" dirty="0"/>
                <a:t>100.7	</a:t>
              </a:r>
              <a:r>
                <a:rPr lang="en-US" altLang="zh-CN" sz="600" b="1" i="1" dirty="0" smtClean="0"/>
                <a:t>                                                                       1102.2</a:t>
              </a:r>
              <a:endParaRPr lang="en-US" altLang="zh-CN" sz="600" b="1" i="1" dirty="0"/>
            </a:p>
          </p:txBody>
        </p:sp>
        <p:sp>
          <p:nvSpPr>
            <p:cNvPr id="84" name="矩形 83"/>
            <p:cNvSpPr/>
            <p:nvPr/>
          </p:nvSpPr>
          <p:spPr>
            <a:xfrm>
              <a:off x="1362714" y="3564336"/>
              <a:ext cx="1799225" cy="12462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600" b="1" i="1" dirty="0" smtClean="0"/>
                <a:t>1420.9                                                       341.7                                                         84.0</a:t>
              </a:r>
              <a:endParaRPr lang="en-US" altLang="zh-CN" sz="600" b="1" i="1" dirty="0"/>
            </a:p>
          </p:txBody>
        </p:sp>
        <p:sp>
          <p:nvSpPr>
            <p:cNvPr id="85" name="矩形 84"/>
            <p:cNvSpPr/>
            <p:nvPr/>
          </p:nvSpPr>
          <p:spPr>
            <a:xfrm>
              <a:off x="3923929" y="3631833"/>
              <a:ext cx="45719" cy="481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矩形 85"/>
            <p:cNvSpPr/>
            <p:nvPr/>
          </p:nvSpPr>
          <p:spPr>
            <a:xfrm>
              <a:off x="3995937" y="2126959"/>
              <a:ext cx="45719" cy="481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矩形 86"/>
            <p:cNvSpPr/>
            <p:nvPr/>
          </p:nvSpPr>
          <p:spPr>
            <a:xfrm>
              <a:off x="3551893" y="514633"/>
              <a:ext cx="180874" cy="14539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88" name="矩形 87"/>
            <p:cNvSpPr/>
            <p:nvPr/>
          </p:nvSpPr>
          <p:spPr>
            <a:xfrm>
              <a:off x="3584334" y="1447565"/>
              <a:ext cx="180874" cy="14539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89" name="矩形 88"/>
            <p:cNvSpPr/>
            <p:nvPr/>
          </p:nvSpPr>
          <p:spPr>
            <a:xfrm>
              <a:off x="2826106" y="1447569"/>
              <a:ext cx="180874" cy="14539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90" name="矩形 89"/>
            <p:cNvSpPr/>
            <p:nvPr/>
          </p:nvSpPr>
          <p:spPr>
            <a:xfrm>
              <a:off x="3545382" y="1641949"/>
              <a:ext cx="180874" cy="14539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91" name="矩形 90"/>
            <p:cNvSpPr/>
            <p:nvPr/>
          </p:nvSpPr>
          <p:spPr>
            <a:xfrm>
              <a:off x="3982733" y="3335558"/>
              <a:ext cx="180874" cy="14539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92" name="矩形 91"/>
            <p:cNvSpPr/>
            <p:nvPr/>
          </p:nvSpPr>
          <p:spPr>
            <a:xfrm>
              <a:off x="4079922" y="3144396"/>
              <a:ext cx="180874" cy="14539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93" name="矩形 92"/>
            <p:cNvSpPr/>
            <p:nvPr/>
          </p:nvSpPr>
          <p:spPr>
            <a:xfrm>
              <a:off x="3567420" y="698593"/>
              <a:ext cx="180874" cy="14539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94" name="矩形 93"/>
            <p:cNvSpPr/>
            <p:nvPr/>
          </p:nvSpPr>
          <p:spPr>
            <a:xfrm>
              <a:off x="1553005" y="2386938"/>
              <a:ext cx="180874" cy="14539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95" name="矩形 94"/>
            <p:cNvSpPr/>
            <p:nvPr/>
          </p:nvSpPr>
          <p:spPr>
            <a:xfrm>
              <a:off x="3545382" y="2581316"/>
              <a:ext cx="180874" cy="14539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96" name="矩形 95"/>
            <p:cNvSpPr/>
            <p:nvPr/>
          </p:nvSpPr>
          <p:spPr>
            <a:xfrm>
              <a:off x="973079" y="3517469"/>
              <a:ext cx="141930" cy="14539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 smtClean="0"/>
                <a:t>i</a:t>
              </a:r>
              <a:endParaRPr lang="zh-CN" altLang="en-US" sz="800" b="1" dirty="0"/>
            </a:p>
          </p:txBody>
        </p:sp>
        <p:sp>
          <p:nvSpPr>
            <p:cNvPr id="97" name="矩形 96"/>
            <p:cNvSpPr/>
            <p:nvPr/>
          </p:nvSpPr>
          <p:spPr>
            <a:xfrm>
              <a:off x="1734518" y="3523507"/>
              <a:ext cx="141930" cy="14539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 smtClean="0"/>
                <a:t>i</a:t>
              </a:r>
              <a:endParaRPr lang="zh-CN" altLang="en-US" sz="800" b="1" dirty="0"/>
            </a:p>
          </p:txBody>
        </p:sp>
        <p:sp>
          <p:nvSpPr>
            <p:cNvPr id="98" name="矩形 97"/>
            <p:cNvSpPr/>
            <p:nvPr/>
          </p:nvSpPr>
          <p:spPr>
            <a:xfrm>
              <a:off x="3292758" y="3523507"/>
              <a:ext cx="141930" cy="14539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 smtClean="0"/>
                <a:t>i</a:t>
              </a:r>
              <a:endParaRPr lang="zh-CN" altLang="en-US" sz="800" b="1" dirty="0"/>
            </a:p>
          </p:txBody>
        </p:sp>
        <p:sp>
          <p:nvSpPr>
            <p:cNvPr id="99" name="矩形 98"/>
            <p:cNvSpPr/>
            <p:nvPr/>
          </p:nvSpPr>
          <p:spPr>
            <a:xfrm>
              <a:off x="4070271" y="3523508"/>
              <a:ext cx="141930" cy="14539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 smtClean="0"/>
                <a:t>i</a:t>
              </a:r>
              <a:endParaRPr lang="zh-CN" altLang="en-US" sz="800" b="1" dirty="0"/>
            </a:p>
          </p:txBody>
        </p:sp>
        <p:sp>
          <p:nvSpPr>
            <p:cNvPr id="100" name="矩形 99"/>
            <p:cNvSpPr/>
            <p:nvPr/>
          </p:nvSpPr>
          <p:spPr>
            <a:xfrm>
              <a:off x="2563840" y="3526722"/>
              <a:ext cx="141930" cy="14539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 smtClean="0"/>
                <a:t>i</a:t>
              </a:r>
              <a:endParaRPr lang="zh-CN" altLang="en-US" sz="800" b="1" dirty="0"/>
            </a:p>
          </p:txBody>
        </p:sp>
        <p:sp>
          <p:nvSpPr>
            <p:cNvPr id="101" name="矩形 100"/>
            <p:cNvSpPr/>
            <p:nvPr/>
          </p:nvSpPr>
          <p:spPr>
            <a:xfrm>
              <a:off x="2122635" y="139775"/>
              <a:ext cx="141930" cy="14539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 smtClean="0"/>
                <a:t>i</a:t>
              </a:r>
              <a:endParaRPr lang="zh-CN" altLang="en-US" sz="800" b="1" dirty="0"/>
            </a:p>
          </p:txBody>
        </p:sp>
        <p:sp>
          <p:nvSpPr>
            <p:cNvPr id="102" name="矩形 101"/>
            <p:cNvSpPr/>
            <p:nvPr/>
          </p:nvSpPr>
          <p:spPr>
            <a:xfrm>
              <a:off x="1675761" y="1450784"/>
              <a:ext cx="141930" cy="14539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 smtClean="0"/>
                <a:t>i</a:t>
              </a:r>
              <a:endParaRPr lang="zh-CN" altLang="en-US" sz="800" b="1" dirty="0"/>
            </a:p>
          </p:txBody>
        </p:sp>
        <p:sp>
          <p:nvSpPr>
            <p:cNvPr id="103" name="矩形 102"/>
            <p:cNvSpPr/>
            <p:nvPr/>
          </p:nvSpPr>
          <p:spPr>
            <a:xfrm>
              <a:off x="1873874" y="893367"/>
              <a:ext cx="141930" cy="14539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 smtClean="0"/>
                <a:t>i</a:t>
              </a:r>
              <a:endParaRPr lang="zh-CN" altLang="en-US" sz="800" b="1" dirty="0"/>
            </a:p>
          </p:txBody>
        </p:sp>
        <p:sp>
          <p:nvSpPr>
            <p:cNvPr id="104" name="矩形 103"/>
            <p:cNvSpPr/>
            <p:nvPr/>
          </p:nvSpPr>
          <p:spPr>
            <a:xfrm>
              <a:off x="2952596" y="1641944"/>
              <a:ext cx="141930" cy="14539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 smtClean="0"/>
                <a:t>i</a:t>
              </a:r>
              <a:endParaRPr lang="zh-CN" altLang="en-US" sz="800" b="1" dirty="0"/>
            </a:p>
          </p:txBody>
        </p:sp>
      </p:grpSp>
      <p:pic>
        <p:nvPicPr>
          <p:cNvPr id="106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4811" y="6212594"/>
            <a:ext cx="4548486" cy="159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7" name="矩形 106"/>
          <p:cNvSpPr/>
          <p:nvPr/>
        </p:nvSpPr>
        <p:spPr>
          <a:xfrm>
            <a:off x="120997" y="6588224"/>
            <a:ext cx="6574894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 smtClean="0"/>
              <a:t>Fig</a:t>
            </a:r>
            <a:r>
              <a:rPr lang="en-US" altLang="zh-CN" sz="1200" dirty="0"/>
              <a:t>. </a:t>
            </a:r>
            <a:r>
              <a:rPr lang="en-US" altLang="zh-CN" sz="1200" dirty="0" smtClean="0"/>
              <a:t>S13A  </a:t>
            </a:r>
            <a:r>
              <a:rPr lang="en-US" altLang="zh-CN" sz="1200" dirty="0"/>
              <a:t>Composition and chromosomal relative position of LMW-GS genes in the A (A), B (B), and D (C) subgenomes of different wheat varieties and their related species identified in this study. Different colored boxes represent different LMW-GS genes (with i, s, and m types labeled with corresponding letters for genes with normal coding regions), and the length of the boxes corresponds to the length of the coding region of the gene. </a:t>
            </a:r>
            <a:r>
              <a:rPr lang="en-US" altLang="zh-CN" sz="1200" i="1" dirty="0"/>
              <a:t>A5</a:t>
            </a:r>
            <a:r>
              <a:rPr lang="en-US" altLang="zh-CN" sz="1200" dirty="0"/>
              <a:t>, </a:t>
            </a:r>
            <a:r>
              <a:rPr lang="en-US" altLang="zh-CN" sz="1200" i="1" dirty="0"/>
              <a:t>D10</a:t>
            </a:r>
            <a:r>
              <a:rPr lang="en-US" altLang="zh-CN" sz="1200" dirty="0"/>
              <a:t>, </a:t>
            </a:r>
            <a:r>
              <a:rPr lang="en-US" altLang="zh-CN" sz="1200" i="1" dirty="0"/>
              <a:t>D9</a:t>
            </a:r>
            <a:r>
              <a:rPr lang="en-US" altLang="zh-CN" sz="1200" dirty="0"/>
              <a:t>, and </a:t>
            </a:r>
            <a:r>
              <a:rPr lang="en-US" altLang="zh-CN" sz="1200" i="1" dirty="0"/>
              <a:t>D11</a:t>
            </a:r>
            <a:r>
              <a:rPr lang="en-US" altLang="zh-CN" sz="1200" dirty="0"/>
              <a:t> are orthologous to </a:t>
            </a:r>
            <a:r>
              <a:rPr lang="en-US" altLang="zh-CN" sz="1200" i="1" dirty="0"/>
              <a:t>A3</a:t>
            </a:r>
            <a:r>
              <a:rPr lang="en-US" altLang="zh-CN" sz="1200" dirty="0"/>
              <a:t>, </a:t>
            </a:r>
            <a:r>
              <a:rPr lang="en-US" altLang="zh-CN" sz="1200" i="1" dirty="0"/>
              <a:t>D1</a:t>
            </a:r>
            <a:r>
              <a:rPr lang="en-US" altLang="zh-CN" sz="1200" dirty="0"/>
              <a:t>, </a:t>
            </a:r>
            <a:r>
              <a:rPr lang="en-US" altLang="zh-CN" sz="1200" i="1" dirty="0"/>
              <a:t>D2</a:t>
            </a:r>
            <a:r>
              <a:rPr lang="en-US" altLang="zh-CN" sz="1200" dirty="0"/>
              <a:t>, and </a:t>
            </a:r>
            <a:r>
              <a:rPr lang="en-US" altLang="zh-CN" sz="1200" i="1" dirty="0"/>
              <a:t>D7</a:t>
            </a:r>
            <a:r>
              <a:rPr lang="en-US" altLang="zh-CN" sz="1200" dirty="0"/>
              <a:t> in the CS genome, respectively (see </a:t>
            </a:r>
            <a:r>
              <a:rPr lang="en-US" altLang="zh-CN" sz="1200" dirty="0">
                <a:solidFill>
                  <a:srgbClr val="FF0000"/>
                </a:solidFill>
              </a:rPr>
              <a:t>Table S1 </a:t>
            </a:r>
            <a:r>
              <a:rPr lang="en-US" altLang="zh-CN" sz="1200" dirty="0"/>
              <a:t>for details). Arrows indicate the transcription direction of the genes. The number on the line connecting LMW-GS genes on the same chromosome represents the actual distance between the two genes, measured in kb </a:t>
            </a:r>
            <a:r>
              <a:rPr lang="en-US" altLang="zh-CN" sz="1200" dirty="0" smtClean="0"/>
              <a:t>(Kilobase </a:t>
            </a:r>
            <a:r>
              <a:rPr lang="en-US" altLang="zh-CN" sz="1200" dirty="0"/>
              <a:t>pairs). For visual clarity and convenience, the distance between LMW-GS genes on the same chromosome is assumed to be 1000 bp, as detailed in the annotations of </a:t>
            </a:r>
            <a:r>
              <a:rPr lang="en-US" altLang="zh-CN" sz="1200" dirty="0">
                <a:solidFill>
                  <a:srgbClr val="FF0000"/>
                </a:solidFill>
              </a:rPr>
              <a:t>Table S6</a:t>
            </a:r>
            <a:r>
              <a:rPr lang="en-US" altLang="zh-CN" sz="1200" dirty="0"/>
              <a:t>. Using the homologous region of the TaCSv2.1 genome as a reference, this figure shows whether the corresponding DNA fragments in other wheat varieties or their related species have undergone inversion. The figure was created using the R program with two R packages, tidyverse and gggenes</a:t>
            </a:r>
            <a:r>
              <a:rPr lang="en-US" altLang="zh-CN" sz="1200" dirty="0" smtClean="0"/>
              <a:t>.</a:t>
            </a:r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8118516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293</Words>
  <Application>Microsoft Office PowerPoint</Application>
  <PresentationFormat>全屏显示(4:3)</PresentationFormat>
  <Paragraphs>39</Paragraphs>
  <Slides>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Office 主题​​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张胜利</dc:creator>
  <cp:lastModifiedBy>张胜利</cp:lastModifiedBy>
  <cp:revision>12</cp:revision>
  <dcterms:created xsi:type="dcterms:W3CDTF">2024-10-03T10:11:46Z</dcterms:created>
  <dcterms:modified xsi:type="dcterms:W3CDTF">2024-10-03T11:41:30Z</dcterms:modified>
</cp:coreProperties>
</file>