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1812" y="73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671DF-77EF-4A3E-AEB6-B1B291B04C9B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1E3B-E721-4697-96F6-27A4D720C8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6153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671DF-77EF-4A3E-AEB6-B1B291B04C9B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1E3B-E721-4697-96F6-27A4D720C8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397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671DF-77EF-4A3E-AEB6-B1B291B04C9B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1E3B-E721-4697-96F6-27A4D720C8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4271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671DF-77EF-4A3E-AEB6-B1B291B04C9B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1E3B-E721-4697-96F6-27A4D720C8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402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671DF-77EF-4A3E-AEB6-B1B291B04C9B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1E3B-E721-4697-96F6-27A4D720C8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6610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671DF-77EF-4A3E-AEB6-B1B291B04C9B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1E3B-E721-4697-96F6-27A4D720C8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114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671DF-77EF-4A3E-AEB6-B1B291B04C9B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1E3B-E721-4697-96F6-27A4D720C8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8350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671DF-77EF-4A3E-AEB6-B1B291B04C9B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1E3B-E721-4697-96F6-27A4D720C8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572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671DF-77EF-4A3E-AEB6-B1B291B04C9B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1E3B-E721-4697-96F6-27A4D720C8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4881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671DF-77EF-4A3E-AEB6-B1B291B04C9B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1E3B-E721-4697-96F6-27A4D720C8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558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671DF-77EF-4A3E-AEB6-B1B291B04C9B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1E3B-E721-4697-96F6-27A4D720C8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863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671DF-77EF-4A3E-AEB6-B1B291B04C9B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41E3B-E721-4697-96F6-27A4D720C8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4675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66"/>
          <p:cNvGrpSpPr>
            <a:grpSpLocks noChangeAspect="1"/>
          </p:cNvGrpSpPr>
          <p:nvPr/>
        </p:nvGrpSpPr>
        <p:grpSpPr>
          <a:xfrm>
            <a:off x="0" y="915417"/>
            <a:ext cx="6792280" cy="5528790"/>
            <a:chOff x="188640" y="474812"/>
            <a:chExt cx="4414267" cy="3593132"/>
          </a:xfrm>
        </p:grpSpPr>
        <p:pic>
          <p:nvPicPr>
            <p:cNvPr id="4" name="Picture 19" descr="E:\2.14.0\paper\TableS6geneFig\LMW_Bsubgenome(2)-genometype-Relativeposition-2ok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94"/>
            <a:stretch/>
          </p:blipFill>
          <p:spPr bwMode="auto">
            <a:xfrm>
              <a:off x="188640" y="539216"/>
              <a:ext cx="4414267" cy="35287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矩形 4"/>
            <p:cNvSpPr/>
            <p:nvPr/>
          </p:nvSpPr>
          <p:spPr>
            <a:xfrm>
              <a:off x="236943" y="474812"/>
              <a:ext cx="28245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 smtClean="0"/>
                <a:t>B</a:t>
              </a:r>
              <a:endParaRPr lang="zh-CN" altLang="en-US" sz="1400" dirty="0"/>
            </a:p>
          </p:txBody>
        </p:sp>
        <p:sp>
          <p:nvSpPr>
            <p:cNvPr id="6" name="矩形 5"/>
            <p:cNvSpPr/>
            <p:nvPr/>
          </p:nvSpPr>
          <p:spPr>
            <a:xfrm>
              <a:off x="1612466" y="3509469"/>
              <a:ext cx="2148365" cy="1200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" b="1" i="1" dirty="0"/>
                <a:t>200.3	</a:t>
              </a:r>
              <a:r>
                <a:rPr lang="en-US" altLang="zh-CN" sz="600" b="1" i="1" dirty="0" smtClean="0"/>
                <a:t>                             225.3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                                                       </a:t>
              </a:r>
              <a:r>
                <a:rPr lang="en-US" altLang="zh-CN" sz="600" b="1" i="1" dirty="0" smtClean="0"/>
                <a:t>11542.3</a:t>
              </a:r>
              <a:endParaRPr lang="en-US" altLang="zh-CN" sz="600" b="1" i="1" dirty="0"/>
            </a:p>
          </p:txBody>
        </p:sp>
        <p:sp>
          <p:nvSpPr>
            <p:cNvPr id="7" name="矩形 6"/>
            <p:cNvSpPr/>
            <p:nvPr/>
          </p:nvSpPr>
          <p:spPr>
            <a:xfrm>
              <a:off x="1607026" y="3298955"/>
              <a:ext cx="2171285" cy="1200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" b="1" i="1" dirty="0"/>
                <a:t>20.7	</a:t>
              </a:r>
              <a:r>
                <a:rPr lang="en-US" altLang="zh-CN" sz="600" b="1" i="1" dirty="0" smtClean="0"/>
                <a:t>                                  1005.3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                                                          15948.9</a:t>
              </a:r>
              <a:endParaRPr lang="en-US" altLang="zh-CN" sz="600" b="1" i="1" dirty="0"/>
            </a:p>
          </p:txBody>
        </p:sp>
        <p:sp>
          <p:nvSpPr>
            <p:cNvPr id="8" name="矩形 7"/>
            <p:cNvSpPr/>
            <p:nvPr/>
          </p:nvSpPr>
          <p:spPr>
            <a:xfrm>
              <a:off x="1940711" y="3085194"/>
              <a:ext cx="1521212" cy="1200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" b="1" i="1" dirty="0"/>
                <a:t>170.1	</a:t>
              </a:r>
              <a:r>
                <a:rPr lang="en-US" altLang="zh-CN" sz="600" b="1" i="1" dirty="0" smtClean="0"/>
                <a:t>                      </a:t>
              </a:r>
              <a:r>
                <a:rPr lang="en-US" altLang="zh-CN" sz="600" b="1" i="1" dirty="0" smtClean="0"/>
                <a:t>                                      </a:t>
              </a:r>
              <a:r>
                <a:rPr lang="en-US" altLang="zh-CN" sz="600" b="1" i="1" dirty="0" smtClean="0"/>
                <a:t>750.9</a:t>
              </a:r>
              <a:endParaRPr lang="en-US" altLang="zh-CN" sz="600" b="1" i="1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1381185" y="2871586"/>
              <a:ext cx="2098360" cy="1200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" b="1" i="1" dirty="0"/>
                <a:t>20.7	</a:t>
              </a:r>
              <a:r>
                <a:rPr lang="en-US" altLang="zh-CN" sz="600" b="1" i="1" dirty="0" smtClean="0"/>
                <a:t>                                                    </a:t>
              </a:r>
              <a:r>
                <a:rPr lang="en-US" altLang="zh-CN" sz="600" b="1" i="1" dirty="0" smtClean="0"/>
                <a:t>                                                      14547.4</a:t>
              </a:r>
              <a:endParaRPr lang="en-US" altLang="zh-CN" sz="600" b="1" i="1" dirty="0"/>
            </a:p>
          </p:txBody>
        </p:sp>
        <p:cxnSp>
          <p:nvCxnSpPr>
            <p:cNvPr id="10" name="直接箭头连接符 9"/>
            <p:cNvCxnSpPr/>
            <p:nvPr/>
          </p:nvCxnSpPr>
          <p:spPr>
            <a:xfrm flipH="1">
              <a:off x="1959345" y="2862538"/>
              <a:ext cx="99467" cy="102490"/>
            </a:xfrm>
            <a:prstGeom prst="straightConnector1">
              <a:avLst/>
            </a:prstGeom>
            <a:ln w="9525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/>
            <p:cNvCxnSpPr/>
            <p:nvPr/>
          </p:nvCxnSpPr>
          <p:spPr>
            <a:xfrm>
              <a:off x="2778892" y="2862538"/>
              <a:ext cx="89049" cy="102489"/>
            </a:xfrm>
            <a:prstGeom prst="straightConnector1">
              <a:avLst/>
            </a:prstGeom>
            <a:ln w="9525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矩形 11"/>
            <p:cNvSpPr/>
            <p:nvPr/>
          </p:nvSpPr>
          <p:spPr>
            <a:xfrm>
              <a:off x="2034780" y="2835707"/>
              <a:ext cx="258571" cy="1200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" b="1" i="1" dirty="0"/>
                <a:t>1367.3</a:t>
              </a:r>
              <a:endParaRPr lang="zh-CN" altLang="en-US" sz="600" b="1" dirty="0"/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2058811" y="2862538"/>
              <a:ext cx="720080" cy="0"/>
            </a:xfrm>
            <a:prstGeom prst="line">
              <a:avLst/>
            </a:prstGeom>
            <a:ln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/>
          </p:nvSpPr>
          <p:spPr>
            <a:xfrm>
              <a:off x="1587462" y="2660919"/>
              <a:ext cx="283574" cy="1200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" b="1" i="1" dirty="0"/>
                <a:t>13473.1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1480826" y="2233550"/>
              <a:ext cx="2461942" cy="1200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" b="1" i="1" dirty="0" smtClean="0"/>
                <a:t>71.9                                            </a:t>
              </a:r>
              <a:r>
                <a:rPr lang="en-US" altLang="zh-CN" sz="600" b="1" i="1" dirty="0" smtClean="0"/>
                <a:t>             </a:t>
              </a:r>
              <a:r>
                <a:rPr lang="en-US" altLang="zh-CN" sz="600" b="1" i="1" dirty="0" smtClean="0"/>
                <a:t>111.9                                      </a:t>
              </a:r>
              <a:r>
                <a:rPr lang="en-US" altLang="zh-CN" sz="600" b="1" i="1" dirty="0" smtClean="0"/>
                <a:t>              </a:t>
              </a:r>
              <a:r>
                <a:rPr lang="en-US" altLang="zh-CN" sz="600" b="1" i="1" dirty="0" smtClean="0"/>
                <a:t>1407.3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                   </a:t>
              </a:r>
              <a:r>
                <a:rPr lang="en-US" altLang="zh-CN" sz="600" b="1" i="1" dirty="0" smtClean="0"/>
                <a:t>           </a:t>
              </a:r>
              <a:r>
                <a:rPr lang="en-US" altLang="zh-CN" sz="600" b="1" i="1" dirty="0" smtClean="0"/>
                <a:t>13472.7</a:t>
              </a:r>
              <a:endParaRPr lang="en-US" altLang="zh-CN" sz="600" b="1" i="1" dirty="0"/>
            </a:p>
          </p:txBody>
        </p:sp>
        <p:sp>
          <p:nvSpPr>
            <p:cNvPr id="16" name="矩形 15"/>
            <p:cNvSpPr/>
            <p:nvPr/>
          </p:nvSpPr>
          <p:spPr>
            <a:xfrm>
              <a:off x="1475796" y="2023038"/>
              <a:ext cx="2471318" cy="1200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" b="1" i="1" dirty="0" smtClean="0"/>
                <a:t>63.2                                          </a:t>
              </a:r>
              <a:r>
                <a:rPr lang="en-US" altLang="zh-CN" sz="600" b="1" i="1" dirty="0" smtClean="0"/>
                <a:t>                </a:t>
              </a:r>
              <a:r>
                <a:rPr lang="en-US" altLang="zh-CN" sz="600" b="1" i="1" dirty="0" smtClean="0"/>
                <a:t>13.0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                     </a:t>
              </a:r>
              <a:r>
                <a:rPr lang="en-US" altLang="zh-CN" sz="600" b="1" i="1" dirty="0" smtClean="0"/>
                <a:t>  </a:t>
              </a:r>
              <a:r>
                <a:rPr lang="en-US" altLang="zh-CN" sz="600" b="1" i="1" dirty="0" smtClean="0"/>
                <a:t>99.3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                   </a:t>
              </a:r>
              <a:r>
                <a:rPr lang="en-US" altLang="zh-CN" sz="600" b="1" i="1" dirty="0" smtClean="0"/>
                <a:t>              </a:t>
              </a:r>
              <a:r>
                <a:rPr lang="en-US" altLang="zh-CN" sz="600" b="1" i="1" dirty="0" smtClean="0"/>
                <a:t>1127.9</a:t>
              </a:r>
              <a:endParaRPr lang="en-US" altLang="zh-CN" sz="600" b="1" i="1" dirty="0"/>
            </a:p>
          </p:txBody>
        </p:sp>
        <p:sp>
          <p:nvSpPr>
            <p:cNvPr id="17" name="矩形 16"/>
            <p:cNvSpPr/>
            <p:nvPr/>
          </p:nvSpPr>
          <p:spPr>
            <a:xfrm>
              <a:off x="1519587" y="1806180"/>
              <a:ext cx="2427563" cy="1200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" b="1" i="1" dirty="0" smtClean="0"/>
                <a:t>20.7                                         </a:t>
              </a:r>
              <a:r>
                <a:rPr lang="en-US" altLang="zh-CN" sz="600" b="1" i="1" dirty="0" smtClean="0"/>
                <a:t>               </a:t>
              </a:r>
              <a:r>
                <a:rPr lang="en-US" altLang="zh-CN" sz="600" b="1" i="1" dirty="0" smtClean="0"/>
                <a:t>1515.8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               </a:t>
              </a:r>
              <a:r>
                <a:rPr lang="en-US" altLang="zh-CN" sz="600" b="1" i="1" dirty="0" smtClean="0"/>
                <a:t>    </a:t>
              </a:r>
              <a:r>
                <a:rPr lang="en-US" altLang="zh-CN" sz="600" b="1" i="1" dirty="0" smtClean="0"/>
                <a:t>296.1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                   </a:t>
              </a:r>
              <a:r>
                <a:rPr lang="en-US" altLang="zh-CN" sz="600" b="1" i="1" dirty="0" smtClean="0"/>
                <a:t>         16154.6</a:t>
              </a:r>
              <a:endParaRPr lang="en-US" altLang="zh-CN" sz="600" b="1" i="1" dirty="0"/>
            </a:p>
          </p:txBody>
        </p:sp>
        <p:sp>
          <p:nvSpPr>
            <p:cNvPr id="18" name="矩形 17"/>
            <p:cNvSpPr/>
            <p:nvPr/>
          </p:nvSpPr>
          <p:spPr>
            <a:xfrm>
              <a:off x="1682183" y="1595668"/>
              <a:ext cx="2102527" cy="1200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" b="1" i="1" dirty="0"/>
                <a:t>188.7	</a:t>
              </a:r>
              <a:r>
                <a:rPr lang="en-US" altLang="zh-CN" sz="600" b="1" i="1" dirty="0" smtClean="0"/>
                <a:t>                           1382.2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                                                   15366.8</a:t>
              </a:r>
              <a:endParaRPr lang="en-US" altLang="zh-CN" sz="600" b="1" i="1" dirty="0"/>
            </a:p>
          </p:txBody>
        </p:sp>
        <p:sp>
          <p:nvSpPr>
            <p:cNvPr id="19" name="矩形 18"/>
            <p:cNvSpPr/>
            <p:nvPr/>
          </p:nvSpPr>
          <p:spPr>
            <a:xfrm>
              <a:off x="1524879" y="1383348"/>
              <a:ext cx="2381725" cy="1200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" b="1" i="1" dirty="0" smtClean="0"/>
                <a:t>20.7                                        </a:t>
              </a:r>
              <a:r>
                <a:rPr lang="en-US" altLang="zh-CN" sz="600" b="1" i="1" dirty="0" smtClean="0"/>
                <a:t>             </a:t>
              </a:r>
              <a:r>
                <a:rPr lang="en-US" altLang="zh-CN" sz="600" b="1" i="1" dirty="0" smtClean="0"/>
                <a:t>1481.1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           </a:t>
              </a:r>
              <a:r>
                <a:rPr lang="en-US" altLang="zh-CN" sz="600" b="1" i="1" dirty="0" smtClean="0"/>
                <a:t>  </a:t>
              </a:r>
              <a:r>
                <a:rPr lang="en-US" altLang="zh-CN" sz="600" b="1" i="1" dirty="0" smtClean="0"/>
                <a:t>298.3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              </a:t>
              </a:r>
              <a:r>
                <a:rPr lang="en-US" altLang="zh-CN" sz="600" b="1" i="1" dirty="0" smtClean="0"/>
                <a:t>           19941.3</a:t>
              </a:r>
              <a:endParaRPr lang="en-US" altLang="zh-CN" sz="600" b="1" i="1" dirty="0"/>
            </a:p>
          </p:txBody>
        </p:sp>
        <p:sp>
          <p:nvSpPr>
            <p:cNvPr id="20" name="矩形 19"/>
            <p:cNvSpPr/>
            <p:nvPr/>
          </p:nvSpPr>
          <p:spPr>
            <a:xfrm>
              <a:off x="1479902" y="531705"/>
              <a:ext cx="2450483" cy="1200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" b="1" i="1" dirty="0" smtClean="0"/>
                <a:t>64.2                                            </a:t>
              </a:r>
              <a:r>
                <a:rPr lang="en-US" altLang="zh-CN" sz="600" b="1" i="1" dirty="0" smtClean="0"/>
                <a:t>              </a:t>
              </a:r>
              <a:r>
                <a:rPr lang="en-US" altLang="zh-CN" sz="600" b="1" i="1" dirty="0" smtClean="0"/>
                <a:t>99.5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                    </a:t>
              </a:r>
              <a:r>
                <a:rPr lang="en-US" altLang="zh-CN" sz="600" b="1" i="1" dirty="0" smtClean="0"/>
                <a:t>  </a:t>
              </a:r>
              <a:r>
                <a:rPr lang="en-US" altLang="zh-CN" sz="600" b="1" i="1" dirty="0" smtClean="0"/>
                <a:t>744.0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                    </a:t>
              </a:r>
              <a:r>
                <a:rPr lang="en-US" altLang="zh-CN" sz="600" b="1" i="1" dirty="0" smtClean="0"/>
                <a:t>           16132.4</a:t>
              </a:r>
              <a:endParaRPr lang="en-US" altLang="zh-CN" sz="600" b="1" i="1" dirty="0"/>
            </a:p>
          </p:txBody>
        </p:sp>
        <p:sp>
          <p:nvSpPr>
            <p:cNvPr id="21" name="矩形 20"/>
            <p:cNvSpPr/>
            <p:nvPr/>
          </p:nvSpPr>
          <p:spPr>
            <a:xfrm>
              <a:off x="1463293" y="744023"/>
              <a:ext cx="2484861" cy="1200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" b="1" i="1" dirty="0" smtClean="0"/>
                <a:t>63.4                                            </a:t>
              </a:r>
              <a:r>
                <a:rPr lang="en-US" altLang="zh-CN" sz="600" b="1" i="1" dirty="0" smtClean="0"/>
                <a:t>                  </a:t>
              </a:r>
              <a:r>
                <a:rPr lang="en-US" altLang="zh-CN" sz="600" b="1" i="1" dirty="0" smtClean="0"/>
                <a:t>101.1                                     </a:t>
              </a:r>
              <a:r>
                <a:rPr lang="en-US" altLang="zh-CN" sz="600" b="1" i="1" dirty="0" smtClean="0"/>
                <a:t>                </a:t>
              </a:r>
              <a:r>
                <a:rPr lang="en-US" altLang="zh-CN" sz="600" b="1" i="1" dirty="0" smtClean="0"/>
                <a:t>748.7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                   </a:t>
              </a:r>
              <a:r>
                <a:rPr lang="en-US" altLang="zh-CN" sz="600" b="1" i="1" dirty="0" smtClean="0"/>
                <a:t>              </a:t>
              </a:r>
              <a:r>
                <a:rPr lang="en-US" altLang="zh-CN" sz="600" b="1" i="1" dirty="0" smtClean="0"/>
                <a:t>15748.2</a:t>
              </a:r>
              <a:endParaRPr lang="en-US" altLang="zh-CN" sz="600" b="1" i="1" dirty="0"/>
            </a:p>
          </p:txBody>
        </p:sp>
        <p:sp>
          <p:nvSpPr>
            <p:cNvPr id="22" name="矩形 21"/>
            <p:cNvSpPr/>
            <p:nvPr/>
          </p:nvSpPr>
          <p:spPr>
            <a:xfrm>
              <a:off x="1660388" y="959074"/>
              <a:ext cx="2077524" cy="1200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" b="1" i="1" dirty="0"/>
                <a:t>68.8	</a:t>
              </a:r>
              <a:r>
                <a:rPr lang="en-US" altLang="zh-CN" sz="600" b="1" i="1" dirty="0" smtClean="0"/>
                <a:t>                           108.2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                                                    1116.9</a:t>
              </a:r>
              <a:endParaRPr lang="en-US" altLang="zh-CN" sz="600" b="1" i="1" dirty="0"/>
            </a:p>
          </p:txBody>
        </p:sp>
        <p:sp>
          <p:nvSpPr>
            <p:cNvPr id="23" name="矩形 22"/>
            <p:cNvSpPr/>
            <p:nvPr/>
          </p:nvSpPr>
          <p:spPr>
            <a:xfrm>
              <a:off x="2994916" y="2511450"/>
              <a:ext cx="45719" cy="481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3727696" y="2720781"/>
              <a:ext cx="45719" cy="481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3931020" y="2931447"/>
              <a:ext cx="45719" cy="481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2778892" y="2722116"/>
              <a:ext cx="45719" cy="481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3093213" y="3785207"/>
              <a:ext cx="45719" cy="481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2165745" y="2939466"/>
              <a:ext cx="45719" cy="481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2608207" y="2936124"/>
              <a:ext cx="45719" cy="481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3057201" y="1556728"/>
              <a:ext cx="174186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31" name="矩形 30"/>
            <p:cNvSpPr/>
            <p:nvPr/>
          </p:nvSpPr>
          <p:spPr>
            <a:xfrm>
              <a:off x="3478405" y="1132454"/>
              <a:ext cx="174186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32" name="矩形 31"/>
            <p:cNvSpPr/>
            <p:nvPr/>
          </p:nvSpPr>
          <p:spPr>
            <a:xfrm>
              <a:off x="3995866" y="917403"/>
              <a:ext cx="174186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33" name="矩形 32"/>
            <p:cNvSpPr/>
            <p:nvPr/>
          </p:nvSpPr>
          <p:spPr>
            <a:xfrm>
              <a:off x="3327801" y="701987"/>
              <a:ext cx="174186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34" name="矩形 33"/>
            <p:cNvSpPr/>
            <p:nvPr/>
          </p:nvSpPr>
          <p:spPr>
            <a:xfrm>
              <a:off x="3319288" y="490033"/>
              <a:ext cx="174186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35" name="矩形 34"/>
            <p:cNvSpPr/>
            <p:nvPr/>
          </p:nvSpPr>
          <p:spPr>
            <a:xfrm>
              <a:off x="2609228" y="1765950"/>
              <a:ext cx="174186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36" name="矩形 35"/>
            <p:cNvSpPr/>
            <p:nvPr/>
          </p:nvSpPr>
          <p:spPr>
            <a:xfrm>
              <a:off x="4055046" y="1978270"/>
              <a:ext cx="174186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37" name="矩形 36"/>
            <p:cNvSpPr/>
            <p:nvPr/>
          </p:nvSpPr>
          <p:spPr>
            <a:xfrm>
              <a:off x="3313903" y="2193322"/>
              <a:ext cx="174186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38" name="矩形 37"/>
            <p:cNvSpPr/>
            <p:nvPr/>
          </p:nvSpPr>
          <p:spPr>
            <a:xfrm>
              <a:off x="1442815" y="2405275"/>
              <a:ext cx="174186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39" name="矩形 38"/>
            <p:cNvSpPr/>
            <p:nvPr/>
          </p:nvSpPr>
          <p:spPr>
            <a:xfrm>
              <a:off x="1156760" y="2614500"/>
              <a:ext cx="174186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40" name="矩形 39"/>
            <p:cNvSpPr/>
            <p:nvPr/>
          </p:nvSpPr>
          <p:spPr>
            <a:xfrm>
              <a:off x="2898110" y="2832647"/>
              <a:ext cx="174186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41" name="矩形 40"/>
            <p:cNvSpPr/>
            <p:nvPr/>
          </p:nvSpPr>
          <p:spPr>
            <a:xfrm>
              <a:off x="3900691" y="3044965"/>
              <a:ext cx="174186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42" name="矩形 41"/>
            <p:cNvSpPr/>
            <p:nvPr/>
          </p:nvSpPr>
          <p:spPr>
            <a:xfrm>
              <a:off x="3050884" y="3257283"/>
              <a:ext cx="174186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43" name="矩形 42"/>
            <p:cNvSpPr/>
            <p:nvPr/>
          </p:nvSpPr>
          <p:spPr>
            <a:xfrm>
              <a:off x="1151120" y="3475055"/>
              <a:ext cx="174186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44" name="矩形 43"/>
            <p:cNvSpPr/>
            <p:nvPr/>
          </p:nvSpPr>
          <p:spPr>
            <a:xfrm>
              <a:off x="3930976" y="3471959"/>
              <a:ext cx="174186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45" name="矩形 44"/>
            <p:cNvSpPr/>
            <p:nvPr/>
          </p:nvSpPr>
          <p:spPr>
            <a:xfrm>
              <a:off x="3004360" y="3472334"/>
              <a:ext cx="174186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46" name="矩形 45"/>
            <p:cNvSpPr/>
            <p:nvPr/>
          </p:nvSpPr>
          <p:spPr>
            <a:xfrm>
              <a:off x="3304122" y="1765950"/>
              <a:ext cx="174186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47" name="矩形 46"/>
            <p:cNvSpPr/>
            <p:nvPr/>
          </p:nvSpPr>
          <p:spPr>
            <a:xfrm>
              <a:off x="1843709" y="490032"/>
              <a:ext cx="147100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s</a:t>
              </a:r>
              <a:endParaRPr lang="zh-CN" altLang="en-US" sz="800" b="1" dirty="0"/>
            </a:p>
          </p:txBody>
        </p:sp>
        <p:sp>
          <p:nvSpPr>
            <p:cNvPr id="48" name="矩形 47"/>
            <p:cNvSpPr/>
            <p:nvPr/>
          </p:nvSpPr>
          <p:spPr>
            <a:xfrm>
              <a:off x="1643199" y="1125886"/>
              <a:ext cx="147100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s</a:t>
              </a:r>
              <a:endParaRPr lang="zh-CN" altLang="en-US" sz="800" b="1" dirty="0"/>
            </a:p>
          </p:txBody>
        </p:sp>
        <p:sp>
          <p:nvSpPr>
            <p:cNvPr id="49" name="矩形 48"/>
            <p:cNvSpPr/>
            <p:nvPr/>
          </p:nvSpPr>
          <p:spPr>
            <a:xfrm>
              <a:off x="2257647" y="1126263"/>
              <a:ext cx="147100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s</a:t>
              </a:r>
              <a:endParaRPr lang="zh-CN" altLang="en-US" sz="800" b="1" dirty="0"/>
            </a:p>
          </p:txBody>
        </p:sp>
        <p:sp>
          <p:nvSpPr>
            <p:cNvPr id="50" name="矩形 49"/>
            <p:cNvSpPr/>
            <p:nvPr/>
          </p:nvSpPr>
          <p:spPr>
            <a:xfrm>
              <a:off x="2544625" y="1981366"/>
              <a:ext cx="147100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s</a:t>
              </a:r>
              <a:endParaRPr lang="zh-CN" altLang="en-US" sz="800" b="1" dirty="0"/>
            </a:p>
          </p:txBody>
        </p:sp>
        <p:sp>
          <p:nvSpPr>
            <p:cNvPr id="51" name="矩形 50"/>
            <p:cNvSpPr/>
            <p:nvPr/>
          </p:nvSpPr>
          <p:spPr>
            <a:xfrm>
              <a:off x="1827333" y="1984462"/>
              <a:ext cx="147100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s</a:t>
              </a:r>
              <a:endParaRPr lang="zh-CN" altLang="en-US" sz="800" b="1" dirty="0"/>
            </a:p>
          </p:txBody>
        </p:sp>
        <p:sp>
          <p:nvSpPr>
            <p:cNvPr id="52" name="矩形 51"/>
            <p:cNvSpPr/>
            <p:nvPr/>
          </p:nvSpPr>
          <p:spPr>
            <a:xfrm>
              <a:off x="1855806" y="2199513"/>
              <a:ext cx="147100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s</a:t>
              </a:r>
              <a:endParaRPr lang="zh-CN" altLang="en-US" sz="800" b="1" dirty="0"/>
            </a:p>
          </p:txBody>
        </p:sp>
        <p:sp>
          <p:nvSpPr>
            <p:cNvPr id="53" name="矩形 52"/>
            <p:cNvSpPr/>
            <p:nvPr/>
          </p:nvSpPr>
          <p:spPr>
            <a:xfrm>
              <a:off x="2591422" y="493128"/>
              <a:ext cx="147100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s</a:t>
              </a:r>
              <a:endParaRPr lang="zh-CN" altLang="en-US" sz="800" b="1" dirty="0"/>
            </a:p>
          </p:txBody>
        </p:sp>
        <p:sp>
          <p:nvSpPr>
            <p:cNvPr id="54" name="矩形 53"/>
            <p:cNvSpPr/>
            <p:nvPr/>
          </p:nvSpPr>
          <p:spPr>
            <a:xfrm>
              <a:off x="2618682" y="708178"/>
              <a:ext cx="147100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s</a:t>
              </a:r>
              <a:endParaRPr lang="zh-CN" altLang="en-US" sz="800" b="1" dirty="0"/>
            </a:p>
          </p:txBody>
        </p:sp>
        <p:sp>
          <p:nvSpPr>
            <p:cNvPr id="55" name="矩形 54"/>
            <p:cNvSpPr/>
            <p:nvPr/>
          </p:nvSpPr>
          <p:spPr>
            <a:xfrm>
              <a:off x="3037881" y="917403"/>
              <a:ext cx="147100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s</a:t>
              </a:r>
              <a:endParaRPr lang="zh-CN" altLang="en-US" sz="800" b="1" dirty="0"/>
            </a:p>
          </p:txBody>
        </p:sp>
        <p:sp>
          <p:nvSpPr>
            <p:cNvPr id="56" name="矩形 55"/>
            <p:cNvSpPr/>
            <p:nvPr/>
          </p:nvSpPr>
          <p:spPr>
            <a:xfrm>
              <a:off x="2894951" y="1135550"/>
              <a:ext cx="147100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s</a:t>
              </a:r>
              <a:endParaRPr lang="zh-CN" altLang="en-US" sz="800" b="1" dirty="0"/>
            </a:p>
          </p:txBody>
        </p:sp>
        <p:sp>
          <p:nvSpPr>
            <p:cNvPr id="57" name="矩形 56"/>
            <p:cNvSpPr/>
            <p:nvPr/>
          </p:nvSpPr>
          <p:spPr>
            <a:xfrm>
              <a:off x="2139948" y="1559824"/>
              <a:ext cx="147100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s</a:t>
              </a:r>
              <a:endParaRPr lang="zh-CN" altLang="en-US" sz="800" b="1" dirty="0"/>
            </a:p>
          </p:txBody>
        </p:sp>
        <p:sp>
          <p:nvSpPr>
            <p:cNvPr id="58" name="矩形 57"/>
            <p:cNvSpPr/>
            <p:nvPr/>
          </p:nvSpPr>
          <p:spPr>
            <a:xfrm>
              <a:off x="3337089" y="1984461"/>
              <a:ext cx="147100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s</a:t>
              </a:r>
              <a:endParaRPr lang="zh-CN" altLang="en-US" sz="800" b="1" dirty="0"/>
            </a:p>
          </p:txBody>
        </p:sp>
        <p:sp>
          <p:nvSpPr>
            <p:cNvPr id="59" name="矩形 58"/>
            <p:cNvSpPr/>
            <p:nvPr/>
          </p:nvSpPr>
          <p:spPr>
            <a:xfrm>
              <a:off x="2597158" y="2196417"/>
              <a:ext cx="147100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s</a:t>
              </a:r>
              <a:endParaRPr lang="zh-CN" altLang="en-US" sz="800" b="1" dirty="0"/>
            </a:p>
          </p:txBody>
        </p:sp>
        <p:sp>
          <p:nvSpPr>
            <p:cNvPr id="60" name="矩形 59"/>
            <p:cNvSpPr/>
            <p:nvPr/>
          </p:nvSpPr>
          <p:spPr>
            <a:xfrm>
              <a:off x="4002853" y="2623787"/>
              <a:ext cx="147100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s</a:t>
              </a:r>
              <a:endParaRPr lang="zh-CN" altLang="en-US" sz="800" b="1" dirty="0"/>
            </a:p>
          </p:txBody>
        </p:sp>
        <p:sp>
          <p:nvSpPr>
            <p:cNvPr id="61" name="矩形 60"/>
            <p:cNvSpPr/>
            <p:nvPr/>
          </p:nvSpPr>
          <p:spPr>
            <a:xfrm>
              <a:off x="2585231" y="3050751"/>
              <a:ext cx="147100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s</a:t>
              </a:r>
              <a:endParaRPr lang="zh-CN" altLang="en-US" sz="800" b="1" dirty="0"/>
            </a:p>
          </p:txBody>
        </p:sp>
        <p:sp>
          <p:nvSpPr>
            <p:cNvPr id="62" name="矩形 61"/>
            <p:cNvSpPr/>
            <p:nvPr/>
          </p:nvSpPr>
          <p:spPr>
            <a:xfrm>
              <a:off x="2060807" y="3257283"/>
              <a:ext cx="147100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s</a:t>
              </a:r>
              <a:endParaRPr lang="zh-CN" altLang="en-US" sz="800" b="1" dirty="0"/>
            </a:p>
          </p:txBody>
        </p:sp>
        <p:sp>
          <p:nvSpPr>
            <p:cNvPr id="63" name="矩形 62"/>
            <p:cNvSpPr/>
            <p:nvPr/>
          </p:nvSpPr>
          <p:spPr>
            <a:xfrm>
              <a:off x="2276737" y="2833009"/>
              <a:ext cx="147100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s</a:t>
              </a:r>
              <a:endParaRPr lang="zh-CN" altLang="en-US" sz="800" b="1" dirty="0"/>
            </a:p>
          </p:txBody>
        </p:sp>
        <p:sp>
          <p:nvSpPr>
            <p:cNvPr id="64" name="矩形 63"/>
            <p:cNvSpPr/>
            <p:nvPr/>
          </p:nvSpPr>
          <p:spPr>
            <a:xfrm>
              <a:off x="1664756" y="2833009"/>
              <a:ext cx="147100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s</a:t>
              </a:r>
              <a:endParaRPr lang="zh-CN" altLang="en-US" sz="800" b="1" dirty="0"/>
            </a:p>
          </p:txBody>
        </p:sp>
        <p:sp>
          <p:nvSpPr>
            <p:cNvPr id="65" name="矩形 64"/>
            <p:cNvSpPr/>
            <p:nvPr/>
          </p:nvSpPr>
          <p:spPr>
            <a:xfrm>
              <a:off x="1979023" y="1770221"/>
              <a:ext cx="147100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s</a:t>
              </a:r>
              <a:endParaRPr lang="zh-CN" altLang="en-US" sz="800" b="1" dirty="0"/>
            </a:p>
          </p:txBody>
        </p:sp>
        <p:sp>
          <p:nvSpPr>
            <p:cNvPr id="66" name="矩形 65"/>
            <p:cNvSpPr/>
            <p:nvPr/>
          </p:nvSpPr>
          <p:spPr>
            <a:xfrm>
              <a:off x="1100089" y="1769046"/>
              <a:ext cx="147100" cy="14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s</a:t>
              </a:r>
              <a:endParaRPr lang="zh-CN" altLang="en-US" sz="800" b="1" dirty="0"/>
            </a:p>
          </p:txBody>
        </p:sp>
      </p:grpSp>
      <p:sp>
        <p:nvSpPr>
          <p:cNvPr id="68" name="矩形 67"/>
          <p:cNvSpPr/>
          <p:nvPr/>
        </p:nvSpPr>
        <p:spPr>
          <a:xfrm>
            <a:off x="271217" y="7092280"/>
            <a:ext cx="63770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smtClean="0"/>
              <a:t>Fig. S13B  Composition and chromosomal relative position of LMW-GS genes in the A (A), B (B), and D (C) subgenomes of different wheat varieties and their related species identified in this study. </a:t>
            </a:r>
            <a:endParaRPr lang="zh-CN" altLang="en-US" sz="1600" dirty="0"/>
          </a:p>
        </p:txBody>
      </p:sp>
      <p:pic>
        <p:nvPicPr>
          <p:cNvPr id="69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406" y="6732240"/>
            <a:ext cx="4548486" cy="159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0" name="矩形 69"/>
          <p:cNvSpPr/>
          <p:nvPr/>
        </p:nvSpPr>
        <p:spPr>
          <a:xfrm>
            <a:off x="1822637" y="1991026"/>
            <a:ext cx="4396076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00" b="1" i="1" dirty="0" smtClean="0"/>
              <a:t>65.3                                    </a:t>
            </a:r>
            <a:r>
              <a:rPr lang="en-US" altLang="zh-CN" sz="600" b="1" i="1" dirty="0" smtClean="0"/>
              <a:t>          36.2</a:t>
            </a:r>
            <a:r>
              <a:rPr lang="en-US" altLang="zh-CN" sz="600" b="1" i="1" dirty="0"/>
              <a:t>	</a:t>
            </a:r>
            <a:r>
              <a:rPr lang="en-US" altLang="zh-CN" sz="600" b="1" i="1" dirty="0" smtClean="0"/>
              <a:t>  </a:t>
            </a:r>
            <a:r>
              <a:rPr lang="en-US" altLang="zh-CN" sz="600" b="1" i="1" dirty="0" smtClean="0"/>
              <a:t>108.0                              </a:t>
            </a:r>
            <a:r>
              <a:rPr lang="en-US" altLang="zh-CN" sz="600" b="1" i="1" dirty="0" smtClean="0"/>
              <a:t>            1590.8                                      15657.6</a:t>
            </a:r>
            <a:endParaRPr lang="en-US" altLang="zh-CN" sz="600" b="1" i="1" dirty="0"/>
          </a:p>
        </p:txBody>
      </p:sp>
    </p:spTree>
    <p:extLst>
      <p:ext uri="{BB962C8B-B14F-4D97-AF65-F5344CB8AC3E}">
        <p14:creationId xmlns:p14="http://schemas.microsoft.com/office/powerpoint/2010/main" val="1544338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102</Words>
  <Application>Microsoft Office PowerPoint</Application>
  <PresentationFormat>全屏显示(4:3)</PresentationFormat>
  <Paragraphs>54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张胜利</dc:creator>
  <cp:lastModifiedBy>张胜利</cp:lastModifiedBy>
  <cp:revision>8</cp:revision>
  <dcterms:created xsi:type="dcterms:W3CDTF">2024-10-03T11:02:03Z</dcterms:created>
  <dcterms:modified xsi:type="dcterms:W3CDTF">2024-10-03T11:45:34Z</dcterms:modified>
</cp:coreProperties>
</file>