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89" r:id="rId2"/>
    <p:sldId id="266" r:id="rId3"/>
    <p:sldId id="287" r:id="rId4"/>
    <p:sldId id="288" r:id="rId5"/>
    <p:sldId id="29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乙山美紗恵" initials="乙山美紗恵" lastIdx="1" clrIdx="0">
    <p:extLst>
      <p:ext uri="{19B8F6BF-5375-455C-9EA6-DF929625EA0E}">
        <p15:presenceInfo xmlns:p15="http://schemas.microsoft.com/office/powerpoint/2012/main" userId="S::misae-otoyama@aist.go.jp::0aeaa638-7c92-4e5b-8cfc-7ed6b0c9b8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D4"/>
    <a:srgbClr val="9816D4"/>
    <a:srgbClr val="008011"/>
    <a:srgbClr val="656565"/>
    <a:srgbClr val="FFFF32"/>
    <a:srgbClr val="989898"/>
    <a:srgbClr val="FF3232"/>
    <a:srgbClr val="FF99FF"/>
    <a:srgbClr val="404040"/>
    <a:srgbClr val="BBE0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4660"/>
  </p:normalViewPr>
  <p:slideViewPr>
    <p:cSldViewPr snapToGrid="0">
      <p:cViewPr varScale="1">
        <p:scale>
          <a:sx n="74" d="100"/>
          <a:sy n="74" d="100"/>
        </p:scale>
        <p:origin x="3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64612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532845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21105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49565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236145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2308739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482192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4271988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414134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2806922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1934707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1BD915B-2619-4A26-9310-DF3BA53678A4}" type="datetimeFigureOut">
              <a:rPr kumimoji="1" lang="ja-JP" altLang="en-US" smtClean="0"/>
              <a:t>2020/7/30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62CABC9-565A-45C7-BA5C-8B4B8386BCFB}" type="slidenum">
              <a:rPr kumimoji="1" lang="ja-JP" altLang="en-US" smtClean="0"/>
              <a:t>‹#›</a:t>
            </a:fld>
            <a:endParaRPr kumimoji="1" lang="ja-JP" altLang="en-US"/>
          </a:p>
        </p:txBody>
      </p:sp>
    </p:spTree>
    <p:extLst>
      <p:ext uri="{BB962C8B-B14F-4D97-AF65-F5344CB8AC3E}">
        <p14:creationId xmlns:p14="http://schemas.microsoft.com/office/powerpoint/2010/main" val="2639160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wmf"/><Relationship Id="rId11" Type="http://schemas.openxmlformats.org/officeDocument/2006/relationships/image" Target="../media/image10.wmf"/><Relationship Id="rId5" Type="http://schemas.openxmlformats.org/officeDocument/2006/relationships/oleObject" Target="../embeddings/oleObject7.bin"/><Relationship Id="rId10" Type="http://schemas.openxmlformats.org/officeDocument/2006/relationships/oleObject" Target="../embeddings/oleObject9.bin"/><Relationship Id="rId4" Type="http://schemas.openxmlformats.org/officeDocument/2006/relationships/image" Target="../media/image7.wmf"/><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6.wmf"/><Relationship Id="rId2" Type="http://schemas.openxmlformats.org/officeDocument/2006/relationships/slideLayout" Target="../slideLayouts/slideLayout7.xml"/><Relationship Id="rId16" Type="http://schemas.openxmlformats.org/officeDocument/2006/relationships/image" Target="../media/image18.wmf"/><Relationship Id="rId1" Type="http://schemas.openxmlformats.org/officeDocument/2006/relationships/vmlDrawing" Target="../drawings/vmlDrawing3.vml"/><Relationship Id="rId6" Type="http://schemas.openxmlformats.org/officeDocument/2006/relationships/image" Target="../media/image13.w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13.bin"/><Relationship Id="rId14" Type="http://schemas.openxmlformats.org/officeDocument/2006/relationships/image" Target="../media/image1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5DD837E-20DF-40CF-B1FC-7D5F0F14A9A2}"/>
              </a:ext>
            </a:extLst>
          </p:cNvPr>
          <p:cNvSpPr/>
          <p:nvPr/>
        </p:nvSpPr>
        <p:spPr>
          <a:xfrm>
            <a:off x="607978" y="1122926"/>
            <a:ext cx="2319866"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Ｐゴシック" panose="020B0600070205080204" pitchFamily="50" charset="-128"/>
              </a:rPr>
              <a:t>Supplementary information</a:t>
            </a:r>
            <a:endParaRPr lang="ja-JP" altLang="en-US" sz="1400" dirty="0"/>
          </a:p>
        </p:txBody>
      </p:sp>
      <p:sp>
        <p:nvSpPr>
          <p:cNvPr id="4" name="正方形/長方形 3">
            <a:extLst>
              <a:ext uri="{FF2B5EF4-FFF2-40B4-BE49-F238E27FC236}">
                <a16:creationId xmlns:a16="http://schemas.microsoft.com/office/drawing/2014/main" id="{3AC8CA52-B068-4FC9-B316-1A0C99CE99A1}"/>
              </a:ext>
            </a:extLst>
          </p:cNvPr>
          <p:cNvSpPr/>
          <p:nvPr/>
        </p:nvSpPr>
        <p:spPr>
          <a:xfrm>
            <a:off x="158841" y="1606638"/>
            <a:ext cx="6540319" cy="5760680"/>
          </a:xfrm>
          <a:prstGeom prst="rect">
            <a:avLst/>
          </a:prstGeom>
        </p:spPr>
        <p:txBody>
          <a:bodyPr wrap="square">
            <a:spAutoFit/>
          </a:bodyPr>
          <a:lstStyle/>
          <a:p>
            <a:pPr algn="ctr" defTabSz="447444">
              <a:lnSpc>
                <a:spcPct val="200000"/>
              </a:lnSpc>
            </a:pPr>
            <a:r>
              <a:rPr lang="en-US" altLang="ja-JP" sz="1400" b="1"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t>
            </a:r>
            <a:endParaRPr lang="en-US" altLang="ja-JP" sz="14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endParaRPr>
          </a:p>
          <a:p>
            <a:pPr algn="ctr" defTabSz="447444">
              <a:lnSpc>
                <a:spcPct val="200000"/>
              </a:lnSpc>
            </a:pPr>
            <a:r>
              <a:rPr lang="en-US" altLang="ja-JP" sz="1400" b="1"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Visualizing Local Electrical Properties of Composite Electrodes</a:t>
            </a:r>
          </a:p>
          <a:p>
            <a:pPr algn="ctr" defTabSz="447444">
              <a:lnSpc>
                <a:spcPct val="200000"/>
              </a:lnSpc>
            </a:pPr>
            <a:r>
              <a:rPr lang="en-US" altLang="ja-JP" sz="1400" b="1"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in Sulfide</a:t>
            </a:r>
            <a:r>
              <a:rPr lang="ja-JP" altLang="en-US" sz="1400" b="1"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400" b="1"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All-Solid-State Batteries by Scanning Probe Microscopy</a:t>
            </a:r>
          </a:p>
          <a:p>
            <a:pPr algn="ctr" defTabSz="447444">
              <a:lnSpc>
                <a:spcPct val="200000"/>
              </a:lnSpc>
              <a:tabLst>
                <a:tab pos="264738" algn="l"/>
              </a:tabLst>
            </a:pPr>
            <a:endParaRPr lang="ja-JP"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endParaRPr>
          </a:p>
          <a:p>
            <a:pPr algn="ctr"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Misae Otoyama,</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1,2</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Takehiro</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Yamaoka,</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3</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Hiroyuki Ito,</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3</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Yuki Inagi,</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3</a:t>
            </a:r>
          </a:p>
          <a:p>
            <a:pPr algn="ctr"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Atsushi Sakuda,</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Masahiro Tatsumisago,</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and Akitoshi Hayashi</a:t>
            </a: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a:t>
            </a:r>
          </a:p>
          <a:p>
            <a:pPr algn="ctr"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endParaRPr>
          </a:p>
          <a:p>
            <a:pPr defTabSz="447444">
              <a:lnSpc>
                <a:spcPct val="200000"/>
              </a:lnSpc>
              <a:tabLst>
                <a:tab pos="264738" algn="l"/>
              </a:tabLst>
            </a:pP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Department of Applied Chemistry, Graduate School of Engineering, Osaka Prefecture University,</a:t>
            </a:r>
          </a:p>
          <a:p>
            <a:pPr marL="92075"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1-1 </a:t>
            </a: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Gakuen-cho</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Naka-</a:t>
            </a: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ku</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Sakai, Osaka 599-8531, Japan</a:t>
            </a:r>
          </a:p>
          <a:p>
            <a:pPr defTabSz="447444">
              <a:lnSpc>
                <a:spcPct val="200000"/>
              </a:lnSpc>
              <a:tabLst>
                <a:tab pos="264738" algn="l"/>
              </a:tabLst>
            </a:pP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National Institute of Advanced Industrial Science and Technology (AIST),</a:t>
            </a:r>
          </a:p>
          <a:p>
            <a:pPr indent="92075" defTabSz="447444">
              <a:lnSpc>
                <a:spcPct val="200000"/>
              </a:lnSpc>
              <a:tabLst>
                <a:tab pos="264738" algn="l"/>
              </a:tabLst>
            </a:pP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Midorigaoka</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1-8-31, Ikeda, Osaka 563-8577, Japan</a:t>
            </a:r>
          </a:p>
          <a:p>
            <a:pPr marL="92075" indent="-92075" defTabSz="447444">
              <a:lnSpc>
                <a:spcPct val="200000"/>
              </a:lnSpc>
              <a:tabLst>
                <a:tab pos="264738" algn="l"/>
              </a:tabLst>
            </a:pPr>
            <a:r>
              <a:rPr lang="en-US" altLang="ja-JP" sz="1200" kern="100" baseline="300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3</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Tokyo Solution Group, Analysis System Solution Development Dept., Hitachi High-Tech Corporation, 3-2-1 </a:t>
            </a: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Sakado</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Takatsu-</a:t>
            </a:r>
            <a:r>
              <a:rPr lang="en-US" altLang="ja-JP" sz="1200" kern="100" dirty="0" err="1">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ku</a:t>
            </a: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Kawasaki, Kanagawa 213-0012, Japan</a:t>
            </a:r>
          </a:p>
          <a:p>
            <a:pPr algn="ctr"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endParaRPr>
          </a:p>
          <a:p>
            <a:pPr algn="ctr" defTabSz="447444">
              <a:lnSpc>
                <a:spcPct val="200000"/>
              </a:lnSpc>
              <a:tabLst>
                <a:tab pos="264738" algn="l"/>
              </a:tabLst>
            </a:pPr>
            <a:r>
              <a:rPr lang="en-US"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rPr>
              <a:t>*Correspondence to: saku@chem.osakafu-u.ac.jp</a:t>
            </a:r>
            <a:endParaRPr lang="ja-JP" altLang="ja-JP" sz="1200" kern="100" dirty="0">
              <a:solidFill>
                <a:prstClr val="black"/>
              </a:solidFill>
              <a:latin typeface="Times New Roman" panose="02020603050405020304" pitchFamily="18" charset="0"/>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526282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1680969" y="2790787"/>
            <a:ext cx="3496061" cy="3038388"/>
            <a:chOff x="427885" y="2320721"/>
            <a:chExt cx="3496061" cy="3038388"/>
          </a:xfrm>
        </p:grpSpPr>
        <p:graphicFrame>
          <p:nvGraphicFramePr>
            <p:cNvPr id="3" name="オブジェクト 2"/>
            <p:cNvGraphicFramePr>
              <a:graphicFrameLocks noChangeAspect="1"/>
            </p:cNvGraphicFramePr>
            <p:nvPr>
              <p:extLst>
                <p:ext uri="{D42A27DB-BD31-4B8C-83A1-F6EECF244321}">
                  <p14:modId xmlns:p14="http://schemas.microsoft.com/office/powerpoint/2010/main" val="2643061363"/>
                </p:ext>
              </p:extLst>
            </p:nvPr>
          </p:nvGraphicFramePr>
          <p:xfrm>
            <a:off x="908820" y="2423736"/>
            <a:ext cx="2520455" cy="2513587"/>
          </p:xfrm>
          <a:graphic>
            <a:graphicData uri="http://schemas.openxmlformats.org/presentationml/2006/ole">
              <mc:AlternateContent xmlns:mc="http://schemas.openxmlformats.org/markup-compatibility/2006">
                <mc:Choice xmlns:v="urn:schemas-microsoft-com:vml" Requires="v">
                  <p:oleObj spid="_x0000_s2590" name="KGPlot" r:id="rId3" imgW="4660920" imgH="4647960" progId="KGraph_Plot">
                    <p:embed/>
                  </p:oleObj>
                </mc:Choice>
                <mc:Fallback>
                  <p:oleObj name="KGPlot" r:id="rId3" imgW="4660920" imgH="4647960" progId="KGraph_Plot">
                    <p:embed/>
                    <p:pic>
                      <p:nvPicPr>
                        <p:cNvPr id="0" name=""/>
                        <p:cNvPicPr>
                          <a:picLocks noChangeAspect="1" noChangeArrowheads="1"/>
                        </p:cNvPicPr>
                        <p:nvPr/>
                      </p:nvPicPr>
                      <p:blipFill>
                        <a:blip r:embed="rId4"/>
                        <a:srcRect/>
                        <a:stretch>
                          <a:fillRect/>
                        </a:stretch>
                      </p:blipFill>
                      <p:spPr bwMode="auto">
                        <a:xfrm>
                          <a:off x="908820" y="2423736"/>
                          <a:ext cx="2520455" cy="2513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オブジェクト 3"/>
            <p:cNvGraphicFramePr>
              <a:graphicFrameLocks noChangeAspect="1"/>
            </p:cNvGraphicFramePr>
            <p:nvPr>
              <p:extLst>
                <p:ext uri="{D42A27DB-BD31-4B8C-83A1-F6EECF244321}">
                  <p14:modId xmlns:p14="http://schemas.microsoft.com/office/powerpoint/2010/main" val="186094911"/>
                </p:ext>
              </p:extLst>
            </p:nvPr>
          </p:nvGraphicFramePr>
          <p:xfrm>
            <a:off x="868194" y="4885236"/>
            <a:ext cx="2685281" cy="473873"/>
          </p:xfrm>
          <a:graphic>
            <a:graphicData uri="http://schemas.openxmlformats.org/presentationml/2006/ole">
              <mc:AlternateContent xmlns:mc="http://schemas.openxmlformats.org/markup-compatibility/2006">
                <mc:Choice xmlns:v="urn:schemas-microsoft-com:vml" Requires="v">
                  <p:oleObj spid="_x0000_s2591" name="KGPlot" r:id="rId5" imgW="4965480" imgH="876240" progId="KGraph_Plot">
                    <p:embed/>
                  </p:oleObj>
                </mc:Choice>
                <mc:Fallback>
                  <p:oleObj name="KGPlot" r:id="rId5" imgW="4965480" imgH="876240" progId="KGraph_Plot">
                    <p:embed/>
                    <p:pic>
                      <p:nvPicPr>
                        <p:cNvPr id="0" name=""/>
                        <p:cNvPicPr>
                          <a:picLocks noChangeAspect="1" noChangeArrowheads="1"/>
                        </p:cNvPicPr>
                        <p:nvPr/>
                      </p:nvPicPr>
                      <p:blipFill>
                        <a:blip r:embed="rId6"/>
                        <a:srcRect/>
                        <a:stretch>
                          <a:fillRect/>
                        </a:stretch>
                      </p:blipFill>
                      <p:spPr bwMode="auto">
                        <a:xfrm>
                          <a:off x="868194" y="4885236"/>
                          <a:ext cx="2685281" cy="4738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オブジェクト 4"/>
            <p:cNvGraphicFramePr>
              <a:graphicFrameLocks noChangeAspect="1"/>
            </p:cNvGraphicFramePr>
            <p:nvPr>
              <p:extLst>
                <p:ext uri="{D42A27DB-BD31-4B8C-83A1-F6EECF244321}">
                  <p14:modId xmlns:p14="http://schemas.microsoft.com/office/powerpoint/2010/main" val="2253241273"/>
                </p:ext>
              </p:extLst>
            </p:nvPr>
          </p:nvGraphicFramePr>
          <p:xfrm>
            <a:off x="427885" y="2320721"/>
            <a:ext cx="487608" cy="2719619"/>
          </p:xfrm>
          <a:graphic>
            <a:graphicData uri="http://schemas.openxmlformats.org/presentationml/2006/ole">
              <mc:AlternateContent xmlns:mc="http://schemas.openxmlformats.org/markup-compatibility/2006">
                <mc:Choice xmlns:v="urn:schemas-microsoft-com:vml" Requires="v">
                  <p:oleObj spid="_x0000_s2592" name="KGPlot" r:id="rId7" imgW="901440" imgH="5029200" progId="KGraph_Plot">
                    <p:embed/>
                  </p:oleObj>
                </mc:Choice>
                <mc:Fallback>
                  <p:oleObj name="KGPlot" r:id="rId7" imgW="901440" imgH="5029200" progId="KGraph_Plot">
                    <p:embed/>
                    <p:pic>
                      <p:nvPicPr>
                        <p:cNvPr id="0" name=""/>
                        <p:cNvPicPr>
                          <a:picLocks noChangeAspect="1" noChangeArrowheads="1"/>
                        </p:cNvPicPr>
                        <p:nvPr/>
                      </p:nvPicPr>
                      <p:blipFill>
                        <a:blip r:embed="rId8"/>
                        <a:srcRect/>
                        <a:stretch>
                          <a:fillRect/>
                        </a:stretch>
                      </p:blipFill>
                      <p:spPr bwMode="auto">
                        <a:xfrm>
                          <a:off x="427885" y="2320721"/>
                          <a:ext cx="487608" cy="2719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オブジェクト 5"/>
            <p:cNvGraphicFramePr>
              <a:graphicFrameLocks noChangeAspect="1"/>
            </p:cNvGraphicFramePr>
            <p:nvPr>
              <p:extLst>
                <p:ext uri="{D42A27DB-BD31-4B8C-83A1-F6EECF244321}">
                  <p14:modId xmlns:p14="http://schemas.microsoft.com/office/powerpoint/2010/main" val="772957534"/>
                </p:ext>
              </p:extLst>
            </p:nvPr>
          </p:nvGraphicFramePr>
          <p:xfrm>
            <a:off x="3408867" y="2320721"/>
            <a:ext cx="515079" cy="2719619"/>
          </p:xfrm>
          <a:graphic>
            <a:graphicData uri="http://schemas.openxmlformats.org/presentationml/2006/ole">
              <mc:AlternateContent xmlns:mc="http://schemas.openxmlformats.org/markup-compatibility/2006">
                <mc:Choice xmlns:v="urn:schemas-microsoft-com:vml" Requires="v">
                  <p:oleObj spid="_x0000_s2593" name="KGPlot" r:id="rId9" imgW="952200" imgH="5029200" progId="KGraph_Plot">
                    <p:embed/>
                  </p:oleObj>
                </mc:Choice>
                <mc:Fallback>
                  <p:oleObj name="KGPlot" r:id="rId9" imgW="952200" imgH="5029200" progId="KGraph_Plot">
                    <p:embed/>
                    <p:pic>
                      <p:nvPicPr>
                        <p:cNvPr id="0" name=""/>
                        <p:cNvPicPr>
                          <a:picLocks noChangeAspect="1" noChangeArrowheads="1"/>
                        </p:cNvPicPr>
                        <p:nvPr/>
                      </p:nvPicPr>
                      <p:blipFill>
                        <a:blip r:embed="rId10"/>
                        <a:srcRect/>
                        <a:stretch>
                          <a:fillRect/>
                        </a:stretch>
                      </p:blipFill>
                      <p:spPr bwMode="auto">
                        <a:xfrm>
                          <a:off x="3408867" y="2320721"/>
                          <a:ext cx="515079" cy="2719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オブジェクト 6"/>
            <p:cNvGraphicFramePr>
              <a:graphicFrameLocks noChangeAspect="1"/>
            </p:cNvGraphicFramePr>
            <p:nvPr>
              <p:extLst>
                <p:ext uri="{D42A27DB-BD31-4B8C-83A1-F6EECF244321}">
                  <p14:modId xmlns:p14="http://schemas.microsoft.com/office/powerpoint/2010/main" val="56709631"/>
                </p:ext>
              </p:extLst>
            </p:nvPr>
          </p:nvGraphicFramePr>
          <p:xfrm>
            <a:off x="908820" y="2423736"/>
            <a:ext cx="2520000" cy="2513134"/>
          </p:xfrm>
          <a:graphic>
            <a:graphicData uri="http://schemas.openxmlformats.org/presentationml/2006/ole">
              <mc:AlternateContent xmlns:mc="http://schemas.openxmlformats.org/markup-compatibility/2006">
                <mc:Choice xmlns:v="urn:schemas-microsoft-com:vml" Requires="v">
                  <p:oleObj spid="_x0000_s2594" name="KGPlot" r:id="rId11" imgW="4660920" imgH="4647960" progId="KGraph_Plot">
                    <p:embed/>
                  </p:oleObj>
                </mc:Choice>
                <mc:Fallback>
                  <p:oleObj name="KGPlot" r:id="rId11" imgW="4660920" imgH="4647960" progId="KGraph_Plot">
                    <p:embed/>
                    <p:pic>
                      <p:nvPicPr>
                        <p:cNvPr id="0" name=""/>
                        <p:cNvPicPr/>
                        <p:nvPr/>
                      </p:nvPicPr>
                      <p:blipFill>
                        <a:blip r:embed="rId12"/>
                        <a:stretch>
                          <a:fillRect/>
                        </a:stretch>
                      </p:blipFill>
                      <p:spPr>
                        <a:xfrm>
                          <a:off x="908820" y="2423736"/>
                          <a:ext cx="2520000" cy="2513134"/>
                        </a:xfrm>
                        <a:prstGeom prst="rect">
                          <a:avLst/>
                        </a:prstGeom>
                      </p:spPr>
                    </p:pic>
                  </p:oleObj>
                </mc:Fallback>
              </mc:AlternateContent>
            </a:graphicData>
          </a:graphic>
        </p:graphicFrame>
        <p:sp>
          <p:nvSpPr>
            <p:cNvPr id="8" name="正方形/長方形 7"/>
            <p:cNvSpPr/>
            <p:nvPr/>
          </p:nvSpPr>
          <p:spPr>
            <a:xfrm>
              <a:off x="868194" y="4255737"/>
              <a:ext cx="1871602" cy="523220"/>
            </a:xfrm>
            <a:prstGeom prst="rect">
              <a:avLst/>
            </a:prstGeom>
          </p:spPr>
          <p:txBody>
            <a:bodyPr wrap="square">
              <a:spAutoFit/>
            </a:bodyPr>
            <a:lstStyle/>
            <a:p>
              <a:r>
                <a:rPr lang="ja-JP" altLang="en-US" sz="1400" b="1" dirty="0">
                  <a:latin typeface="Arial Narrow" panose="020B0606020202030204" pitchFamily="34" charset="0"/>
                </a:rPr>
                <a:t>　</a:t>
              </a:r>
              <a:r>
                <a:rPr lang="en-US" altLang="ja-JP" sz="1400" b="1" dirty="0">
                  <a:latin typeface="Arial Narrow" panose="020B0606020202030204" pitchFamily="34" charset="0"/>
                </a:rPr>
                <a:t>25</a:t>
              </a:r>
              <a:r>
                <a:rPr kumimoji="1" lang="en-US" altLang="ja-JP" sz="1400" b="1" dirty="0">
                  <a:latin typeface="Arial Narrow" panose="020B0606020202030204" pitchFamily="34" charset="0"/>
                  <a:ea typeface="Meiryo UI" panose="020B0604030504040204" pitchFamily="50" charset="-128"/>
                  <a:cs typeface="Times New Roman" panose="02020603050405020304" pitchFamily="18" charset="0"/>
                </a:rPr>
                <a:t>°C</a:t>
              </a:r>
              <a:r>
                <a:rPr lang="en-US" altLang="ja-JP" sz="1400" b="1" dirty="0">
                  <a:latin typeface="Arial Narrow" panose="020B0606020202030204" pitchFamily="34" charset="0"/>
                </a:rPr>
                <a:t>, 0.13 mA cm</a:t>
              </a:r>
              <a:r>
                <a:rPr lang="en-US" altLang="ja-JP" sz="1400" b="1" baseline="30000" dirty="0">
                  <a:latin typeface="Arial Narrow" panose="020B0606020202030204" pitchFamily="34" charset="0"/>
                </a:rPr>
                <a:t>-2</a:t>
              </a:r>
            </a:p>
            <a:p>
              <a:r>
                <a:rPr lang="ja-JP" altLang="en-US" sz="1400" b="1" dirty="0">
                  <a:latin typeface="Arial Narrow" panose="020B0606020202030204" pitchFamily="34" charset="0"/>
                </a:rPr>
                <a:t>　</a:t>
              </a:r>
              <a:r>
                <a:rPr lang="en-US" altLang="ja-JP" sz="1400" b="1" dirty="0">
                  <a:latin typeface="Arial Narrow" panose="020B0606020202030204" pitchFamily="34" charset="0"/>
                </a:rPr>
                <a:t>~4.4 V (vs. Li</a:t>
              </a:r>
              <a:r>
                <a:rPr lang="en-US" altLang="ja-JP" sz="1400" b="1" baseline="30000" dirty="0">
                  <a:latin typeface="Arial Narrow" panose="020B0606020202030204" pitchFamily="34" charset="0"/>
                </a:rPr>
                <a:t>+</a:t>
              </a:r>
              <a:r>
                <a:rPr lang="en-US" altLang="ja-JP" sz="1400" b="1" dirty="0">
                  <a:latin typeface="Arial Narrow" panose="020B0606020202030204" pitchFamily="34" charset="0"/>
                </a:rPr>
                <a:t>/Li)</a:t>
              </a:r>
              <a:endParaRPr lang="en-US" altLang="ja-JP" sz="1400" b="1" baseline="30000" dirty="0">
                <a:latin typeface="Arial Narrow" panose="020B0606020202030204" pitchFamily="34" charset="0"/>
              </a:endParaRPr>
            </a:p>
          </p:txBody>
        </p:sp>
        <p:sp>
          <p:nvSpPr>
            <p:cNvPr id="9" name="正方形/長方形 8"/>
            <p:cNvSpPr/>
            <p:nvPr/>
          </p:nvSpPr>
          <p:spPr>
            <a:xfrm>
              <a:off x="991291" y="2517204"/>
              <a:ext cx="748439" cy="307777"/>
            </a:xfrm>
            <a:prstGeom prst="rect">
              <a:avLst/>
            </a:prstGeom>
          </p:spPr>
          <p:txBody>
            <a:bodyPr wrap="square">
              <a:spAutoFit/>
            </a:bodyPr>
            <a:lstStyle/>
            <a:p>
              <a:r>
                <a:rPr lang="en-US" altLang="ja-JP" sz="1400" b="1" dirty="0">
                  <a:latin typeface="Arial Narrow" panose="020B0606020202030204" pitchFamily="34" charset="0"/>
                </a:rPr>
                <a:t>1st</a:t>
              </a:r>
              <a:endParaRPr lang="en-US" altLang="ja-JP" sz="1400" b="1" baseline="30000" dirty="0">
                <a:latin typeface="Arial Narrow" panose="020B0606020202030204" pitchFamily="34" charset="0"/>
              </a:endParaRPr>
            </a:p>
          </p:txBody>
        </p:sp>
      </p:grpSp>
      <p:sp>
        <p:nvSpPr>
          <p:cNvPr id="12" name="テキスト ボックス 11"/>
          <p:cNvSpPr txBox="1"/>
          <p:nvPr/>
        </p:nvSpPr>
        <p:spPr>
          <a:xfrm>
            <a:off x="909000" y="7241414"/>
            <a:ext cx="5040000" cy="461665"/>
          </a:xfrm>
          <a:prstGeom prst="rect">
            <a:avLst/>
          </a:prstGeom>
          <a:noFill/>
        </p:spPr>
        <p:txBody>
          <a:bodyPr wrap="square" rtlCol="0">
            <a:spAutoFit/>
          </a:bodyPr>
          <a:lstStyle/>
          <a:p>
            <a:pPr algn="just"/>
            <a:r>
              <a:rPr kumimoji="1" lang="en-US" altLang="ja-JP" sz="1200" b="1" dirty="0">
                <a:latin typeface="Times New Roman" panose="02020603050405020304" pitchFamily="18" charset="0"/>
                <a:ea typeface="Meiryo UI" panose="020B0604030504040204" pitchFamily="50" charset="-128"/>
                <a:cs typeface="Times New Roman" panose="02020603050405020304" pitchFamily="18" charset="0"/>
              </a:rPr>
              <a:t>Figure S1.</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 Initial charge curve of the all-solid-state cell. The cell was charged to 4.4 V (vs. Li</a:t>
            </a:r>
            <a:r>
              <a:rPr kumimoji="1" lang="en-US" altLang="ja-JP" sz="1200" baseline="30000" dirty="0">
                <a:latin typeface="Times New Roman" panose="02020603050405020304" pitchFamily="18" charset="0"/>
                <a:ea typeface="Meiryo UI" panose="020B0604030504040204" pitchFamily="50" charset="-128"/>
                <a:cs typeface="Times New Roman" panose="02020603050405020304" pitchFamily="18" charset="0"/>
              </a:rPr>
              <a:t>+</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/Li) under a current density of 0.13 A cm</a:t>
            </a:r>
            <a:r>
              <a:rPr kumimoji="1" lang="en-US" altLang="ja-JP" sz="1200" baseline="30000" dirty="0">
                <a:latin typeface="Times New Roman" panose="02020603050405020304" pitchFamily="18" charset="0"/>
                <a:ea typeface="Meiryo UI" panose="020B0604030504040204" pitchFamily="50" charset="-128"/>
                <a:cs typeface="Times New Roman" panose="02020603050405020304" pitchFamily="18" charset="0"/>
              </a:rPr>
              <a:t>-2</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 at 25°C.</a:t>
            </a:r>
          </a:p>
        </p:txBody>
      </p:sp>
    </p:spTree>
    <p:extLst>
      <p:ext uri="{BB962C8B-B14F-4D97-AF65-F5344CB8AC3E}">
        <p14:creationId xmlns:p14="http://schemas.microsoft.com/office/powerpoint/2010/main" val="2523931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529C2B97-3955-4EF1-A3B3-9A5AE365E202}"/>
              </a:ext>
            </a:extLst>
          </p:cNvPr>
          <p:cNvPicPr>
            <a:picLocks noChangeAspect="1"/>
          </p:cNvPicPr>
          <p:nvPr/>
        </p:nvPicPr>
        <p:blipFill>
          <a:blip r:embed="rId2"/>
          <a:stretch>
            <a:fillRect/>
          </a:stretch>
        </p:blipFill>
        <p:spPr>
          <a:xfrm>
            <a:off x="1447142" y="2664586"/>
            <a:ext cx="3963600" cy="2972700"/>
          </a:xfrm>
          <a:prstGeom prst="rect">
            <a:avLst/>
          </a:prstGeom>
        </p:spPr>
      </p:pic>
      <p:sp>
        <p:nvSpPr>
          <p:cNvPr id="2" name="テキスト ボックス 1">
            <a:extLst>
              <a:ext uri="{FF2B5EF4-FFF2-40B4-BE49-F238E27FC236}">
                <a16:creationId xmlns:a16="http://schemas.microsoft.com/office/drawing/2014/main" id="{4D1EFD8D-EF99-4820-A848-45B0F4392376}"/>
              </a:ext>
            </a:extLst>
          </p:cNvPr>
          <p:cNvSpPr txBox="1"/>
          <p:nvPr/>
        </p:nvSpPr>
        <p:spPr>
          <a:xfrm>
            <a:off x="909000" y="7241414"/>
            <a:ext cx="5040000" cy="646331"/>
          </a:xfrm>
          <a:prstGeom prst="rect">
            <a:avLst/>
          </a:prstGeom>
          <a:noFill/>
        </p:spPr>
        <p:txBody>
          <a:bodyPr wrap="square" rtlCol="0">
            <a:spAutoFit/>
          </a:bodyPr>
          <a:lstStyle/>
          <a:p>
            <a:pPr algn="just"/>
            <a:r>
              <a:rPr kumimoji="1" lang="en-US" altLang="ja-JP" sz="1200" b="1" dirty="0">
                <a:latin typeface="Times New Roman" panose="02020603050405020304" pitchFamily="18" charset="0"/>
                <a:ea typeface="Meiryo UI" panose="020B0604030504040204" pitchFamily="50" charset="-128"/>
                <a:cs typeface="Times New Roman" panose="02020603050405020304" pitchFamily="18" charset="0"/>
              </a:rPr>
              <a:t>Figure S2.</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 SEM image of the cross-sectional composite positive electrode layer</a:t>
            </a:r>
            <a:r>
              <a:rPr kumimoji="1" lang="ja-JP" altLang="en-US" sz="1200" dirty="0">
                <a:latin typeface="Times New Roman" panose="02020603050405020304" pitchFamily="18" charset="0"/>
                <a:ea typeface="Meiryo UI" panose="020B0604030504040204" pitchFamily="50" charset="-128"/>
                <a:cs typeface="Times New Roman" panose="02020603050405020304" pitchFamily="18" charset="0"/>
              </a:rPr>
              <a:t> </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before</a:t>
            </a:r>
            <a:r>
              <a:rPr kumimoji="1" lang="ja-JP" altLang="en-US" sz="1200" dirty="0">
                <a:latin typeface="Times New Roman" panose="02020603050405020304" pitchFamily="18" charset="0"/>
                <a:ea typeface="Meiryo UI" panose="020B0604030504040204" pitchFamily="50" charset="-128"/>
                <a:cs typeface="Times New Roman" panose="02020603050405020304" pitchFamily="18" charset="0"/>
              </a:rPr>
              <a:t> </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the charge</a:t>
            </a:r>
            <a:r>
              <a:rPr kumimoji="1" lang="ja-JP" altLang="en-US" sz="1200" dirty="0">
                <a:latin typeface="Times New Roman" panose="02020603050405020304" pitchFamily="18" charset="0"/>
                <a:ea typeface="Meiryo UI" panose="020B0604030504040204" pitchFamily="50" charset="-128"/>
                <a:cs typeface="Times New Roman" panose="02020603050405020304" pitchFamily="18" charset="0"/>
              </a:rPr>
              <a:t> </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test. Red square is a measurement area for KPFM, C-AFM and SSRM.</a:t>
            </a:r>
          </a:p>
        </p:txBody>
      </p:sp>
      <p:sp>
        <p:nvSpPr>
          <p:cNvPr id="4" name="正方形/長方形 3">
            <a:extLst>
              <a:ext uri="{FF2B5EF4-FFF2-40B4-BE49-F238E27FC236}">
                <a16:creationId xmlns:a16="http://schemas.microsoft.com/office/drawing/2014/main" id="{8882D84C-BF38-4984-A789-24246AE265ED}"/>
              </a:ext>
            </a:extLst>
          </p:cNvPr>
          <p:cNvSpPr/>
          <p:nvPr/>
        </p:nvSpPr>
        <p:spPr>
          <a:xfrm>
            <a:off x="3006053" y="4427306"/>
            <a:ext cx="636052" cy="63580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7CBA73F0-F1C1-4321-A05D-9FD94C521F53}"/>
              </a:ext>
            </a:extLst>
          </p:cNvPr>
          <p:cNvGrpSpPr/>
          <p:nvPr/>
        </p:nvGrpSpPr>
        <p:grpSpPr>
          <a:xfrm>
            <a:off x="4801156" y="5337699"/>
            <a:ext cx="591542" cy="293828"/>
            <a:chOff x="1714615" y="4203231"/>
            <a:chExt cx="591542" cy="293828"/>
          </a:xfrm>
        </p:grpSpPr>
        <p:sp useBgFill="1">
          <p:nvSpPr>
            <p:cNvPr id="8" name="正方形/長方形 7">
              <a:extLst>
                <a:ext uri="{FF2B5EF4-FFF2-40B4-BE49-F238E27FC236}">
                  <a16:creationId xmlns:a16="http://schemas.microsoft.com/office/drawing/2014/main" id="{ECDDCAA3-1C06-458F-A0B3-EE4B9DCA805F}"/>
                </a:ext>
              </a:extLst>
            </p:cNvPr>
            <p:cNvSpPr/>
            <p:nvPr/>
          </p:nvSpPr>
          <p:spPr>
            <a:xfrm>
              <a:off x="1723088" y="4203231"/>
              <a:ext cx="574597" cy="275983"/>
            </a:xfrm>
            <a:prstGeom prst="rect">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9" name="テキスト ボックス 8">
              <a:extLst>
                <a:ext uri="{FF2B5EF4-FFF2-40B4-BE49-F238E27FC236}">
                  <a16:creationId xmlns:a16="http://schemas.microsoft.com/office/drawing/2014/main" id="{40895463-622D-4FAE-A949-82F8D1656C09}"/>
                </a:ext>
              </a:extLst>
            </p:cNvPr>
            <p:cNvSpPr txBox="1"/>
            <p:nvPr/>
          </p:nvSpPr>
          <p:spPr>
            <a:xfrm>
              <a:off x="1714615" y="4220060"/>
              <a:ext cx="591542" cy="276999"/>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Arial Narrow" panose="020B0606020202030204" pitchFamily="34" charset="0"/>
                  <a:ea typeface="HGPｺﾞｼｯｸE"/>
                </a:rPr>
                <a:t>10</a:t>
              </a:r>
              <a:r>
                <a:rPr kumimoji="1" lang="ja-JP" altLang="en-US" sz="12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rPr>
                <a:t> </a:t>
              </a:r>
              <a:r>
                <a:rPr kumimoji="1" lang="en-US" altLang="ja-JP" sz="1200" b="1" i="0" u="none" strike="noStrike" kern="1200" cap="none" spc="0" normalizeH="0" baseline="0" noProof="0" dirty="0" err="1">
                  <a:ln>
                    <a:noFill/>
                  </a:ln>
                  <a:solidFill>
                    <a:prstClr val="black"/>
                  </a:solidFill>
                  <a:effectLst/>
                  <a:uLnTx/>
                  <a:uFillTx/>
                  <a:latin typeface="Arial Narrow" panose="020B0606020202030204" pitchFamily="34" charset="0"/>
                  <a:ea typeface="HGPｺﾞｼｯｸE"/>
                </a:rPr>
                <a:t>μm</a:t>
              </a:r>
              <a:endParaRPr kumimoji="1" lang="ja-JP" altLang="en-US" sz="12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10" name="正方形/長方形 9">
              <a:extLst>
                <a:ext uri="{FF2B5EF4-FFF2-40B4-BE49-F238E27FC236}">
                  <a16:creationId xmlns:a16="http://schemas.microsoft.com/office/drawing/2014/main" id="{A29F0DF2-850B-49A1-8489-A86F5AB4D2E4}"/>
                </a:ext>
              </a:extLst>
            </p:cNvPr>
            <p:cNvSpPr/>
            <p:nvPr/>
          </p:nvSpPr>
          <p:spPr bwMode="auto">
            <a:xfrm>
              <a:off x="1850186" y="4242555"/>
              <a:ext cx="320400" cy="42043"/>
            </a:xfrm>
            <a:prstGeom prst="rect">
              <a:avLst/>
            </a:prstGeom>
            <a:solidFill>
              <a:schemeClr val="tx1"/>
            </a:solidFill>
            <a:ln w="9525">
              <a:noFill/>
              <a:miter lim="800000"/>
              <a:headEnd/>
              <a:tailEnd/>
            </a:ln>
            <a:effectLst/>
          </p:spPr>
          <p:txBody>
            <a:bodyPr wrap="none" rtlCol="0" anchor="ctr" anchorCtr="0">
              <a:no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a:noFill/>
                </a:ln>
                <a:solidFill>
                  <a:prstClr val="black"/>
                </a:solidFill>
                <a:effectLst/>
                <a:uLnTx/>
                <a:uFillTx/>
                <a:latin typeface="Arial Narrow" panose="020B0606020202030204" pitchFamily="34" charset="0"/>
                <a:ea typeface="HGPｺﾞｼｯｸE"/>
              </a:endParaRPr>
            </a:p>
          </p:txBody>
        </p:sp>
      </p:grpSp>
      <p:cxnSp>
        <p:nvCxnSpPr>
          <p:cNvPr id="13" name="直線矢印コネクタ 12">
            <a:extLst>
              <a:ext uri="{FF2B5EF4-FFF2-40B4-BE49-F238E27FC236}">
                <a16:creationId xmlns:a16="http://schemas.microsoft.com/office/drawing/2014/main" id="{3FBA15E5-421C-40C7-88EA-5EEF3A5A2D38}"/>
              </a:ext>
            </a:extLst>
          </p:cNvPr>
          <p:cNvCxnSpPr>
            <a:cxnSpLocks/>
          </p:cNvCxnSpPr>
          <p:nvPr/>
        </p:nvCxnSpPr>
        <p:spPr>
          <a:xfrm>
            <a:off x="1533144" y="2664586"/>
            <a:ext cx="0" cy="647574"/>
          </a:xfrm>
          <a:prstGeom prst="straightConnector1">
            <a:avLst/>
          </a:prstGeom>
          <a:ln w="3810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7763E1A5-57D5-4D98-986D-68FE1C19A0F3}"/>
              </a:ext>
            </a:extLst>
          </p:cNvPr>
          <p:cNvCxnSpPr>
            <a:cxnSpLocks/>
          </p:cNvCxnSpPr>
          <p:nvPr/>
        </p:nvCxnSpPr>
        <p:spPr>
          <a:xfrm>
            <a:off x="1533144" y="3312160"/>
            <a:ext cx="0" cy="1706880"/>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60C9775B-A5C5-461C-95D1-BFEF64EDC13D}"/>
              </a:ext>
            </a:extLst>
          </p:cNvPr>
          <p:cNvCxnSpPr>
            <a:cxnSpLocks/>
          </p:cNvCxnSpPr>
          <p:nvPr/>
        </p:nvCxnSpPr>
        <p:spPr>
          <a:xfrm>
            <a:off x="1533144" y="5019040"/>
            <a:ext cx="0" cy="431800"/>
          </a:xfrm>
          <a:prstGeom prst="straightConnector1">
            <a:avLst/>
          </a:prstGeom>
          <a:ln w="38100">
            <a:solidFill>
              <a:srgbClr val="FFFF00"/>
            </a:solidFill>
            <a:headEnd type="triangle"/>
            <a:tailEnd type="none"/>
          </a:ln>
        </p:spPr>
        <p:style>
          <a:lnRef idx="1">
            <a:schemeClr val="accent1"/>
          </a:lnRef>
          <a:fillRef idx="0">
            <a:schemeClr val="accent1"/>
          </a:fillRef>
          <a:effectRef idx="0">
            <a:schemeClr val="accent1"/>
          </a:effectRef>
          <a:fontRef idx="minor">
            <a:schemeClr val="tx1"/>
          </a:fontRef>
        </p:style>
      </p:cxnSp>
      <p:sp useBgFill="1">
        <p:nvSpPr>
          <p:cNvPr id="19" name="正方形/長方形 18">
            <a:extLst>
              <a:ext uri="{FF2B5EF4-FFF2-40B4-BE49-F238E27FC236}">
                <a16:creationId xmlns:a16="http://schemas.microsoft.com/office/drawing/2014/main" id="{F3C8704C-48CD-4698-97CC-DBF2A90D8BD6}"/>
              </a:ext>
            </a:extLst>
          </p:cNvPr>
          <p:cNvSpPr/>
          <p:nvPr/>
        </p:nvSpPr>
        <p:spPr>
          <a:xfrm>
            <a:off x="1597423" y="2788267"/>
            <a:ext cx="871458" cy="40021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Arial Narrow" panose="020B0606020202030204" pitchFamily="34" charset="0"/>
              </a:rPr>
              <a:t>SUS powder</a:t>
            </a:r>
            <a:endParaRPr kumimoji="1" lang="ja-JP" altLang="en-US" sz="1200" b="1" dirty="0">
              <a:solidFill>
                <a:schemeClr val="tx1"/>
              </a:solidFill>
              <a:latin typeface="Arial Narrow" panose="020B0606020202030204" pitchFamily="34" charset="0"/>
            </a:endParaRPr>
          </a:p>
        </p:txBody>
      </p:sp>
      <p:sp useBgFill="1">
        <p:nvSpPr>
          <p:cNvPr id="20" name="正方形/長方形 19">
            <a:extLst>
              <a:ext uri="{FF2B5EF4-FFF2-40B4-BE49-F238E27FC236}">
                <a16:creationId xmlns:a16="http://schemas.microsoft.com/office/drawing/2014/main" id="{99C9745E-8230-4272-9F30-AA0B0F6C2F28}"/>
              </a:ext>
            </a:extLst>
          </p:cNvPr>
          <p:cNvSpPr/>
          <p:nvPr/>
        </p:nvSpPr>
        <p:spPr>
          <a:xfrm>
            <a:off x="1597423" y="3847697"/>
            <a:ext cx="871458" cy="63580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Arial Narrow" panose="020B0606020202030204" pitchFamily="34" charset="0"/>
              </a:rPr>
              <a:t>Composite positive electrode</a:t>
            </a:r>
            <a:endParaRPr kumimoji="1" lang="ja-JP" altLang="en-US" sz="1200" b="1" dirty="0">
              <a:solidFill>
                <a:schemeClr val="tx1"/>
              </a:solidFill>
              <a:latin typeface="Arial Narrow" panose="020B0606020202030204" pitchFamily="34" charset="0"/>
            </a:endParaRPr>
          </a:p>
        </p:txBody>
      </p:sp>
      <p:sp useBgFill="1">
        <p:nvSpPr>
          <p:cNvPr id="21" name="正方形/長方形 20">
            <a:extLst>
              <a:ext uri="{FF2B5EF4-FFF2-40B4-BE49-F238E27FC236}">
                <a16:creationId xmlns:a16="http://schemas.microsoft.com/office/drawing/2014/main" id="{EB062775-2C62-4EFC-AB0C-0B1CC625A2FE}"/>
              </a:ext>
            </a:extLst>
          </p:cNvPr>
          <p:cNvSpPr/>
          <p:nvPr/>
        </p:nvSpPr>
        <p:spPr>
          <a:xfrm>
            <a:off x="1597423" y="5177153"/>
            <a:ext cx="871458" cy="2208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Arial Narrow" panose="020B0606020202030204" pitchFamily="34" charset="0"/>
              </a:rPr>
              <a:t>SE layer</a:t>
            </a:r>
            <a:endParaRPr kumimoji="1" lang="ja-JP" altLang="en-US" sz="1200" b="1" dirty="0">
              <a:solidFill>
                <a:schemeClr val="tx1"/>
              </a:solidFill>
              <a:latin typeface="Arial Narrow" panose="020B0606020202030204" pitchFamily="34" charset="0"/>
            </a:endParaRPr>
          </a:p>
        </p:txBody>
      </p:sp>
      <p:sp useBgFill="1">
        <p:nvSpPr>
          <p:cNvPr id="22" name="正方形/長方形 21">
            <a:extLst>
              <a:ext uri="{FF2B5EF4-FFF2-40B4-BE49-F238E27FC236}">
                <a16:creationId xmlns:a16="http://schemas.microsoft.com/office/drawing/2014/main" id="{4CB57088-49C8-4E77-A9CB-B10EEA217373}"/>
              </a:ext>
            </a:extLst>
          </p:cNvPr>
          <p:cNvSpPr/>
          <p:nvPr/>
        </p:nvSpPr>
        <p:spPr>
          <a:xfrm>
            <a:off x="3742054" y="4703939"/>
            <a:ext cx="1314434" cy="22089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solidFill>
                <a:latin typeface="Arial Narrow" panose="020B0606020202030204" pitchFamily="34" charset="0"/>
              </a:rPr>
              <a:t>Measurement area</a:t>
            </a:r>
            <a:endParaRPr kumimoji="1" lang="ja-JP" altLang="en-US" sz="12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40796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a:extLst>
              <a:ext uri="{FF2B5EF4-FFF2-40B4-BE49-F238E27FC236}">
                <a16:creationId xmlns:a16="http://schemas.microsoft.com/office/drawing/2014/main" id="{BD7F2AF2-7F2E-4D6C-A7D7-9D41F6ABE44F}"/>
              </a:ext>
            </a:extLst>
          </p:cNvPr>
          <p:cNvGraphicFramePr>
            <a:graphicFrameLocks noChangeAspect="1"/>
          </p:cNvGraphicFramePr>
          <p:nvPr>
            <p:extLst>
              <p:ext uri="{D42A27DB-BD31-4B8C-83A1-F6EECF244321}">
                <p14:modId xmlns:p14="http://schemas.microsoft.com/office/powerpoint/2010/main" val="3245717168"/>
              </p:ext>
            </p:extLst>
          </p:nvPr>
        </p:nvGraphicFramePr>
        <p:xfrm>
          <a:off x="3402126" y="3548991"/>
          <a:ext cx="3144531" cy="2111655"/>
        </p:xfrm>
        <a:graphic>
          <a:graphicData uri="http://schemas.openxmlformats.org/presentationml/2006/ole">
            <mc:AlternateContent xmlns:mc="http://schemas.openxmlformats.org/markup-compatibility/2006">
              <mc:Choice xmlns:v="urn:schemas-microsoft-com:vml" Requires="v">
                <p:oleObj spid="_x0000_s6311" name="KGPlot" r:id="rId3" imgW="6959520" imgH="4673520" progId="KGraph_Plot">
                  <p:embed/>
                </p:oleObj>
              </mc:Choice>
              <mc:Fallback>
                <p:oleObj name="KGPlot" r:id="rId3" imgW="6959520" imgH="4673520" progId="KGraph_Plot">
                  <p:embed/>
                  <p:pic>
                    <p:nvPicPr>
                      <p:cNvPr id="26" name="オブジェクト 25"/>
                      <p:cNvPicPr/>
                      <p:nvPr/>
                    </p:nvPicPr>
                    <p:blipFill>
                      <a:blip r:embed="rId4"/>
                      <a:stretch>
                        <a:fillRect/>
                      </a:stretch>
                    </p:blipFill>
                    <p:spPr>
                      <a:xfrm>
                        <a:off x="3402126" y="3548991"/>
                        <a:ext cx="3144531" cy="2111655"/>
                      </a:xfrm>
                      <a:prstGeom prst="rect">
                        <a:avLst/>
                      </a:prstGeom>
                    </p:spPr>
                  </p:pic>
                </p:oleObj>
              </mc:Fallback>
            </mc:AlternateContent>
          </a:graphicData>
        </a:graphic>
      </p:graphicFrame>
      <p:graphicFrame>
        <p:nvGraphicFramePr>
          <p:cNvPr id="5" name="オブジェクト 4">
            <a:extLst>
              <a:ext uri="{FF2B5EF4-FFF2-40B4-BE49-F238E27FC236}">
                <a16:creationId xmlns:a16="http://schemas.microsoft.com/office/drawing/2014/main" id="{59470F95-6482-4907-BEC6-734E4167932C}"/>
              </a:ext>
            </a:extLst>
          </p:cNvPr>
          <p:cNvGraphicFramePr>
            <a:graphicFrameLocks noChangeAspect="1"/>
          </p:cNvGraphicFramePr>
          <p:nvPr>
            <p:extLst>
              <p:ext uri="{D42A27DB-BD31-4B8C-83A1-F6EECF244321}">
                <p14:modId xmlns:p14="http://schemas.microsoft.com/office/powerpoint/2010/main" val="433021828"/>
              </p:ext>
            </p:extLst>
          </p:nvPr>
        </p:nvGraphicFramePr>
        <p:xfrm>
          <a:off x="3341158" y="5628369"/>
          <a:ext cx="3242080" cy="361506"/>
        </p:xfrm>
        <a:graphic>
          <a:graphicData uri="http://schemas.openxmlformats.org/presentationml/2006/ole">
            <mc:AlternateContent xmlns:mc="http://schemas.openxmlformats.org/markup-compatibility/2006">
              <mc:Choice xmlns:v="urn:schemas-microsoft-com:vml" Requires="v">
                <p:oleObj spid="_x0000_s6312" name="KGPlot" r:id="rId5" imgW="7175520" imgH="799920" progId="KGraph_Plot">
                  <p:embed/>
                </p:oleObj>
              </mc:Choice>
              <mc:Fallback>
                <p:oleObj name="KGPlot" r:id="rId5" imgW="7175520" imgH="799920" progId="KGraph_Plot">
                  <p:embed/>
                  <p:pic>
                    <p:nvPicPr>
                      <p:cNvPr id="28" name="オブジェクト 27"/>
                      <p:cNvPicPr>
                        <a:picLocks noChangeAspect="1" noChangeArrowheads="1"/>
                      </p:cNvPicPr>
                      <p:nvPr/>
                    </p:nvPicPr>
                    <p:blipFill>
                      <a:blip r:embed="rId6"/>
                      <a:srcRect/>
                      <a:stretch>
                        <a:fillRect/>
                      </a:stretch>
                    </p:blipFill>
                    <p:spPr bwMode="auto">
                      <a:xfrm>
                        <a:off x="3341158" y="5628369"/>
                        <a:ext cx="3242080" cy="3615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オブジェクト 5">
            <a:extLst>
              <a:ext uri="{FF2B5EF4-FFF2-40B4-BE49-F238E27FC236}">
                <a16:creationId xmlns:a16="http://schemas.microsoft.com/office/drawing/2014/main" id="{A8CF6AAE-C087-4CE9-956E-E5A8DF7C9E29}"/>
              </a:ext>
            </a:extLst>
          </p:cNvPr>
          <p:cNvGraphicFramePr>
            <a:graphicFrameLocks noChangeAspect="1"/>
          </p:cNvGraphicFramePr>
          <p:nvPr>
            <p:extLst>
              <p:ext uri="{D42A27DB-BD31-4B8C-83A1-F6EECF244321}">
                <p14:modId xmlns:p14="http://schemas.microsoft.com/office/powerpoint/2010/main" val="867236350"/>
              </p:ext>
            </p:extLst>
          </p:nvPr>
        </p:nvGraphicFramePr>
        <p:xfrm>
          <a:off x="3058922" y="3463925"/>
          <a:ext cx="350838" cy="2282825"/>
        </p:xfrm>
        <a:graphic>
          <a:graphicData uri="http://schemas.openxmlformats.org/presentationml/2006/ole">
            <mc:AlternateContent xmlns:mc="http://schemas.openxmlformats.org/markup-compatibility/2006">
              <mc:Choice xmlns:v="urn:schemas-microsoft-com:vml" Requires="v">
                <p:oleObj spid="_x0000_s6313" name="KGPlot" r:id="rId7" imgW="774720" imgH="5054400" progId="KGraph_Plot">
                  <p:embed/>
                </p:oleObj>
              </mc:Choice>
              <mc:Fallback>
                <p:oleObj name="KGPlot" r:id="rId7" imgW="774720" imgH="5054400" progId="KGraph_Plot">
                  <p:embed/>
                  <p:pic>
                    <p:nvPicPr>
                      <p:cNvPr id="29" name="オブジェクト 28"/>
                      <p:cNvPicPr>
                        <a:picLocks noChangeAspect="1" noChangeArrowheads="1"/>
                      </p:cNvPicPr>
                      <p:nvPr/>
                    </p:nvPicPr>
                    <p:blipFill>
                      <a:blip r:embed="rId8"/>
                      <a:srcRect/>
                      <a:stretch>
                        <a:fillRect/>
                      </a:stretch>
                    </p:blipFill>
                    <p:spPr bwMode="auto">
                      <a:xfrm>
                        <a:off x="3058922" y="3463925"/>
                        <a:ext cx="350838" cy="228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テキスト ボックス 7">
            <a:extLst>
              <a:ext uri="{FF2B5EF4-FFF2-40B4-BE49-F238E27FC236}">
                <a16:creationId xmlns:a16="http://schemas.microsoft.com/office/drawing/2014/main" id="{C784E62A-EDCD-4458-BBCC-9E9CA57D5D68}"/>
              </a:ext>
            </a:extLst>
          </p:cNvPr>
          <p:cNvSpPr txBox="1"/>
          <p:nvPr/>
        </p:nvSpPr>
        <p:spPr>
          <a:xfrm>
            <a:off x="3280459" y="3206702"/>
            <a:ext cx="562750" cy="307777"/>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rPr>
              <a:t>(b)</a:t>
            </a:r>
            <a:endParaRPr kumimoji="1" lang="ja-JP" altLang="en-US" sz="14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pic>
        <p:nvPicPr>
          <p:cNvPr id="19" name="図 18">
            <a:extLst>
              <a:ext uri="{FF2B5EF4-FFF2-40B4-BE49-F238E27FC236}">
                <a16:creationId xmlns:a16="http://schemas.microsoft.com/office/drawing/2014/main" id="{9E82D7F7-6050-4D37-A3BB-8194D865D89E}"/>
              </a:ext>
            </a:extLst>
          </p:cNvPr>
          <p:cNvPicPr>
            <a:picLocks noChangeAspect="1"/>
          </p:cNvPicPr>
          <p:nvPr/>
        </p:nvPicPr>
        <p:blipFill rotWithShape="1">
          <a:blip r:embed="rId9"/>
          <a:srcRect l="551" t="14223" r="65132" b="60554"/>
          <a:stretch/>
        </p:blipFill>
        <p:spPr>
          <a:xfrm>
            <a:off x="289611" y="4112967"/>
            <a:ext cx="2555240" cy="1257300"/>
          </a:xfrm>
          <a:prstGeom prst="rect">
            <a:avLst/>
          </a:prstGeom>
        </p:spPr>
      </p:pic>
      <p:graphicFrame>
        <p:nvGraphicFramePr>
          <p:cNvPr id="20" name="オブジェクト 19">
            <a:extLst>
              <a:ext uri="{FF2B5EF4-FFF2-40B4-BE49-F238E27FC236}">
                <a16:creationId xmlns:a16="http://schemas.microsoft.com/office/drawing/2014/main" id="{9F9BF7F4-006E-45BC-B886-A6FC6ACB8F78}"/>
              </a:ext>
            </a:extLst>
          </p:cNvPr>
          <p:cNvGraphicFramePr>
            <a:graphicFrameLocks noChangeAspect="1"/>
          </p:cNvGraphicFramePr>
          <p:nvPr>
            <p:extLst>
              <p:ext uri="{D42A27DB-BD31-4B8C-83A1-F6EECF244321}">
                <p14:modId xmlns:p14="http://schemas.microsoft.com/office/powerpoint/2010/main" val="2786784812"/>
              </p:ext>
            </p:extLst>
          </p:nvPr>
        </p:nvGraphicFramePr>
        <p:xfrm>
          <a:off x="3402126" y="3548991"/>
          <a:ext cx="3146400" cy="2113007"/>
        </p:xfrm>
        <a:graphic>
          <a:graphicData uri="http://schemas.openxmlformats.org/presentationml/2006/ole">
            <mc:AlternateContent xmlns:mc="http://schemas.openxmlformats.org/markup-compatibility/2006">
              <mc:Choice xmlns:v="urn:schemas-microsoft-com:vml" Requires="v">
                <p:oleObj spid="_x0000_s6314" name="KGPlot" r:id="rId10" imgW="6959520" imgH="4673520" progId="KGraph_Plot">
                  <p:embed/>
                </p:oleObj>
              </mc:Choice>
              <mc:Fallback>
                <p:oleObj name="KGPlot" r:id="rId10" imgW="6959520" imgH="4673520" progId="KGraph_Plot">
                  <p:embed/>
                  <p:pic>
                    <p:nvPicPr>
                      <p:cNvPr id="0" name=""/>
                      <p:cNvPicPr/>
                      <p:nvPr/>
                    </p:nvPicPr>
                    <p:blipFill>
                      <a:blip r:embed="rId11"/>
                      <a:stretch>
                        <a:fillRect/>
                      </a:stretch>
                    </p:blipFill>
                    <p:spPr>
                      <a:xfrm>
                        <a:off x="3402126" y="3548991"/>
                        <a:ext cx="3146400" cy="2113007"/>
                      </a:xfrm>
                      <a:prstGeom prst="rect">
                        <a:avLst/>
                      </a:prstGeom>
                    </p:spPr>
                  </p:pic>
                </p:oleObj>
              </mc:Fallback>
            </mc:AlternateContent>
          </a:graphicData>
        </a:graphic>
      </p:graphicFrame>
      <p:grpSp>
        <p:nvGrpSpPr>
          <p:cNvPr id="22" name="グループ化 21">
            <a:extLst>
              <a:ext uri="{FF2B5EF4-FFF2-40B4-BE49-F238E27FC236}">
                <a16:creationId xmlns:a16="http://schemas.microsoft.com/office/drawing/2014/main" id="{23498C76-5924-4C1B-A9A8-E84AA0A82817}"/>
              </a:ext>
            </a:extLst>
          </p:cNvPr>
          <p:cNvGrpSpPr/>
          <p:nvPr/>
        </p:nvGrpSpPr>
        <p:grpSpPr>
          <a:xfrm>
            <a:off x="2148856" y="5016642"/>
            <a:ext cx="652657" cy="293828"/>
            <a:chOff x="1660764" y="4203231"/>
            <a:chExt cx="652657" cy="293828"/>
          </a:xfrm>
        </p:grpSpPr>
        <p:sp useBgFill="1">
          <p:nvSpPr>
            <p:cNvPr id="23" name="正方形/長方形 22">
              <a:extLst>
                <a:ext uri="{FF2B5EF4-FFF2-40B4-BE49-F238E27FC236}">
                  <a16:creationId xmlns:a16="http://schemas.microsoft.com/office/drawing/2014/main" id="{BA89361A-CAA6-45AC-B4D6-9340D0B4845D}"/>
                </a:ext>
              </a:extLst>
            </p:cNvPr>
            <p:cNvSpPr/>
            <p:nvPr/>
          </p:nvSpPr>
          <p:spPr>
            <a:xfrm>
              <a:off x="1660764" y="4203231"/>
              <a:ext cx="652657" cy="275983"/>
            </a:xfrm>
            <a:prstGeom prst="rect">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24" name="テキスト ボックス 23">
              <a:extLst>
                <a:ext uri="{FF2B5EF4-FFF2-40B4-BE49-F238E27FC236}">
                  <a16:creationId xmlns:a16="http://schemas.microsoft.com/office/drawing/2014/main" id="{3CFB67A1-9211-4E2F-94CA-B06048CC45E4}"/>
                </a:ext>
              </a:extLst>
            </p:cNvPr>
            <p:cNvSpPr txBox="1"/>
            <p:nvPr/>
          </p:nvSpPr>
          <p:spPr>
            <a:xfrm>
              <a:off x="1707352" y="4220060"/>
              <a:ext cx="559481" cy="276999"/>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rPr>
                <a:t>1</a:t>
              </a:r>
              <a:r>
                <a:rPr kumimoji="1" lang="ja-JP" altLang="en-US" sz="12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rPr>
                <a:t> </a:t>
              </a:r>
              <a:r>
                <a:rPr kumimoji="1" lang="en-US" altLang="ja-JP" sz="1200" b="1" i="0" u="none" strike="noStrike" kern="1200" cap="none" spc="0" normalizeH="0" baseline="0" noProof="0" dirty="0" err="1">
                  <a:ln>
                    <a:noFill/>
                  </a:ln>
                  <a:solidFill>
                    <a:prstClr val="black"/>
                  </a:solidFill>
                  <a:effectLst/>
                  <a:uLnTx/>
                  <a:uFillTx/>
                  <a:latin typeface="Arial Narrow" panose="020B0606020202030204" pitchFamily="34" charset="0"/>
                  <a:ea typeface="HGPｺﾞｼｯｸE"/>
                </a:rPr>
                <a:t>μm</a:t>
              </a:r>
              <a:endParaRPr kumimoji="1" lang="ja-JP" altLang="en-US" sz="12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25" name="正方形/長方形 24">
              <a:extLst>
                <a:ext uri="{FF2B5EF4-FFF2-40B4-BE49-F238E27FC236}">
                  <a16:creationId xmlns:a16="http://schemas.microsoft.com/office/drawing/2014/main" id="{C62A4C12-73C1-44D4-A423-A3E9E8EAAB68}"/>
                </a:ext>
              </a:extLst>
            </p:cNvPr>
            <p:cNvSpPr/>
            <p:nvPr/>
          </p:nvSpPr>
          <p:spPr bwMode="auto">
            <a:xfrm>
              <a:off x="1733292" y="4242555"/>
              <a:ext cx="507600" cy="42043"/>
            </a:xfrm>
            <a:prstGeom prst="rect">
              <a:avLst/>
            </a:prstGeom>
            <a:solidFill>
              <a:schemeClr val="tx1"/>
            </a:solidFill>
            <a:ln w="9525">
              <a:noFill/>
              <a:miter lim="800000"/>
              <a:headEnd/>
              <a:tailEnd/>
            </a:ln>
            <a:effectLst/>
          </p:spPr>
          <p:txBody>
            <a:bodyPr wrap="none" rtlCol="0" anchor="ctr" anchorCtr="0">
              <a:no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a:noFill/>
                </a:ln>
                <a:solidFill>
                  <a:prstClr val="black"/>
                </a:solidFill>
                <a:effectLst/>
                <a:uLnTx/>
                <a:uFillTx/>
                <a:latin typeface="Arial Narrow" panose="020B0606020202030204" pitchFamily="34" charset="0"/>
                <a:ea typeface="HGPｺﾞｼｯｸE"/>
              </a:endParaRPr>
            </a:p>
          </p:txBody>
        </p:sp>
      </p:grpSp>
      <p:sp>
        <p:nvSpPr>
          <p:cNvPr id="27" name="テキスト ボックス 26">
            <a:extLst>
              <a:ext uri="{FF2B5EF4-FFF2-40B4-BE49-F238E27FC236}">
                <a16:creationId xmlns:a16="http://schemas.microsoft.com/office/drawing/2014/main" id="{84E314DF-C38D-4AF8-9DAA-63FE06330813}"/>
              </a:ext>
            </a:extLst>
          </p:cNvPr>
          <p:cNvSpPr txBox="1"/>
          <p:nvPr/>
        </p:nvSpPr>
        <p:spPr>
          <a:xfrm>
            <a:off x="199451" y="3747722"/>
            <a:ext cx="562750" cy="307777"/>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rPr>
              <a:t>(a)</a:t>
            </a:r>
            <a:endParaRPr kumimoji="1" lang="ja-JP" altLang="en-US" sz="1400" b="1" i="0" u="none"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28" name="円/楕円 76">
            <a:extLst>
              <a:ext uri="{FF2B5EF4-FFF2-40B4-BE49-F238E27FC236}">
                <a16:creationId xmlns:a16="http://schemas.microsoft.com/office/drawing/2014/main" id="{0018CCB0-4E49-4923-972F-0980C147C484}"/>
              </a:ext>
            </a:extLst>
          </p:cNvPr>
          <p:cNvSpPr/>
          <p:nvPr/>
        </p:nvSpPr>
        <p:spPr>
          <a:xfrm>
            <a:off x="1548761" y="5154633"/>
            <a:ext cx="72000" cy="72000"/>
          </a:xfrm>
          <a:prstGeom prst="ellipse">
            <a:avLst/>
          </a:prstGeom>
          <a:solidFill>
            <a:srgbClr val="0080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77">
            <a:extLst>
              <a:ext uri="{FF2B5EF4-FFF2-40B4-BE49-F238E27FC236}">
                <a16:creationId xmlns:a16="http://schemas.microsoft.com/office/drawing/2014/main" id="{037D8EA9-D748-4B7D-9877-1E8E9D4FEDE6}"/>
              </a:ext>
            </a:extLst>
          </p:cNvPr>
          <p:cNvSpPr/>
          <p:nvPr/>
        </p:nvSpPr>
        <p:spPr>
          <a:xfrm>
            <a:off x="2025630" y="4705617"/>
            <a:ext cx="72000" cy="72000"/>
          </a:xfrm>
          <a:prstGeom prst="ellipse">
            <a:avLst/>
          </a:prstGeom>
          <a:solidFill>
            <a:srgbClr val="0000D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78">
            <a:extLst>
              <a:ext uri="{FF2B5EF4-FFF2-40B4-BE49-F238E27FC236}">
                <a16:creationId xmlns:a16="http://schemas.microsoft.com/office/drawing/2014/main" id="{4ED49BB1-939E-4F85-A243-08B35E7ED2C3}"/>
              </a:ext>
            </a:extLst>
          </p:cNvPr>
          <p:cNvSpPr/>
          <p:nvPr/>
        </p:nvSpPr>
        <p:spPr>
          <a:xfrm>
            <a:off x="1530448" y="4695434"/>
            <a:ext cx="72000" cy="72000"/>
          </a:xfrm>
          <a:prstGeom prst="ellipse">
            <a:avLst/>
          </a:prstGeom>
          <a:solidFill>
            <a:srgbClr val="FF070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79">
            <a:extLst>
              <a:ext uri="{FF2B5EF4-FFF2-40B4-BE49-F238E27FC236}">
                <a16:creationId xmlns:a16="http://schemas.microsoft.com/office/drawing/2014/main" id="{75FE5BD0-945A-42CA-95D6-2FB574876EDB}"/>
              </a:ext>
            </a:extLst>
          </p:cNvPr>
          <p:cNvSpPr/>
          <p:nvPr/>
        </p:nvSpPr>
        <p:spPr>
          <a:xfrm>
            <a:off x="988863" y="4551685"/>
            <a:ext cx="72000" cy="72000"/>
          </a:xfrm>
          <a:prstGeom prst="ellipse">
            <a:avLst/>
          </a:prstGeom>
          <a:solidFill>
            <a:srgbClr val="6814D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C94FB1FB-F448-489C-BB2A-FEAFE2ADC995}"/>
              </a:ext>
            </a:extLst>
          </p:cNvPr>
          <p:cNvSpPr txBox="1"/>
          <p:nvPr/>
        </p:nvSpPr>
        <p:spPr>
          <a:xfrm>
            <a:off x="1515912" y="4663699"/>
            <a:ext cx="378473" cy="276999"/>
          </a:xfrm>
          <a:prstGeom prst="rect">
            <a:avLst/>
          </a:prstGeom>
          <a:noFill/>
        </p:spPr>
        <p:txBody>
          <a:bodyPr wrap="square" rtlCol="0">
            <a:spAutoFit/>
          </a:bodyPr>
          <a:lstStyle/>
          <a:p>
            <a:r>
              <a:rPr kumimoji="1" lang="en-US" altLang="ja-JP" sz="1200" b="1" dirty="0">
                <a:solidFill>
                  <a:schemeClr val="bg1"/>
                </a:solidFill>
                <a:effectLst>
                  <a:outerShdw blurRad="38100" dist="38100" dir="2700000" algn="tl">
                    <a:srgbClr val="000000">
                      <a:alpha val="43137"/>
                    </a:srgbClr>
                  </a:outerShdw>
                </a:effectLst>
                <a:latin typeface="Arial Narrow" panose="020B0606020202030204" pitchFamily="34" charset="0"/>
              </a:rPr>
              <a:t>(1)</a:t>
            </a:r>
            <a:endParaRPr kumimoji="1" lang="ja-JP" altLang="en-US" sz="1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4" name="テキスト ボックス 33">
            <a:extLst>
              <a:ext uri="{FF2B5EF4-FFF2-40B4-BE49-F238E27FC236}">
                <a16:creationId xmlns:a16="http://schemas.microsoft.com/office/drawing/2014/main" id="{B0DAA61C-FD3A-4006-ADF9-C8C1DBF81D14}"/>
              </a:ext>
            </a:extLst>
          </p:cNvPr>
          <p:cNvSpPr txBox="1"/>
          <p:nvPr/>
        </p:nvSpPr>
        <p:spPr>
          <a:xfrm>
            <a:off x="2013827" y="4663698"/>
            <a:ext cx="378473" cy="276999"/>
          </a:xfrm>
          <a:prstGeom prst="rect">
            <a:avLst/>
          </a:prstGeom>
          <a:noFill/>
        </p:spPr>
        <p:txBody>
          <a:bodyPr wrap="square" rtlCol="0">
            <a:spAutoFit/>
          </a:bodyPr>
          <a:lstStyle/>
          <a:p>
            <a:r>
              <a:rPr kumimoji="1" lang="en-US" altLang="ja-JP" sz="1200" b="1" dirty="0">
                <a:solidFill>
                  <a:schemeClr val="bg1"/>
                </a:solidFill>
                <a:effectLst>
                  <a:outerShdw blurRad="38100" dist="38100" dir="2700000" algn="tl">
                    <a:srgbClr val="000000">
                      <a:alpha val="43137"/>
                    </a:srgbClr>
                  </a:outerShdw>
                </a:effectLst>
                <a:latin typeface="Arial Narrow" panose="020B0606020202030204" pitchFamily="34" charset="0"/>
              </a:rPr>
              <a:t>(2)</a:t>
            </a:r>
            <a:endParaRPr kumimoji="1" lang="ja-JP" altLang="en-US" sz="1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5" name="テキスト ボックス 34">
            <a:extLst>
              <a:ext uri="{FF2B5EF4-FFF2-40B4-BE49-F238E27FC236}">
                <a16:creationId xmlns:a16="http://schemas.microsoft.com/office/drawing/2014/main" id="{485F6783-A6F6-4F17-9B0D-05D123D7C54A}"/>
              </a:ext>
            </a:extLst>
          </p:cNvPr>
          <p:cNvSpPr txBox="1"/>
          <p:nvPr/>
        </p:nvSpPr>
        <p:spPr>
          <a:xfrm>
            <a:off x="1544371" y="5119923"/>
            <a:ext cx="378473" cy="276999"/>
          </a:xfrm>
          <a:prstGeom prst="rect">
            <a:avLst/>
          </a:prstGeom>
          <a:noFill/>
        </p:spPr>
        <p:txBody>
          <a:bodyPr wrap="square" rtlCol="0">
            <a:spAutoFit/>
          </a:bodyPr>
          <a:lstStyle/>
          <a:p>
            <a:r>
              <a:rPr kumimoji="1" lang="en-US" altLang="ja-JP" sz="1200" b="1" dirty="0">
                <a:solidFill>
                  <a:schemeClr val="bg1"/>
                </a:solidFill>
                <a:effectLst>
                  <a:outerShdw blurRad="38100" dist="38100" dir="2700000" algn="tl">
                    <a:srgbClr val="000000">
                      <a:alpha val="43137"/>
                    </a:srgbClr>
                  </a:outerShdw>
                </a:effectLst>
                <a:latin typeface="Arial Narrow" panose="020B0606020202030204" pitchFamily="34" charset="0"/>
              </a:rPr>
              <a:t>(3)</a:t>
            </a:r>
            <a:endParaRPr kumimoji="1" lang="ja-JP" altLang="en-US" sz="1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36" name="テキスト ボックス 35">
            <a:extLst>
              <a:ext uri="{FF2B5EF4-FFF2-40B4-BE49-F238E27FC236}">
                <a16:creationId xmlns:a16="http://schemas.microsoft.com/office/drawing/2014/main" id="{279B6EAB-7647-4FCB-A5D6-AEC46FEF792F}"/>
              </a:ext>
            </a:extLst>
          </p:cNvPr>
          <p:cNvSpPr txBox="1"/>
          <p:nvPr/>
        </p:nvSpPr>
        <p:spPr>
          <a:xfrm>
            <a:off x="986384" y="4525199"/>
            <a:ext cx="378473" cy="276999"/>
          </a:xfrm>
          <a:prstGeom prst="rect">
            <a:avLst/>
          </a:prstGeom>
          <a:noFill/>
        </p:spPr>
        <p:txBody>
          <a:bodyPr wrap="square" rtlCol="0">
            <a:spAutoFit/>
          </a:bodyPr>
          <a:lstStyle/>
          <a:p>
            <a:r>
              <a:rPr kumimoji="1" lang="en-US" altLang="ja-JP" sz="1200" b="1" dirty="0">
                <a:solidFill>
                  <a:schemeClr val="bg1"/>
                </a:solidFill>
                <a:effectLst>
                  <a:outerShdw blurRad="38100" dist="38100" dir="2700000" algn="tl">
                    <a:srgbClr val="000000">
                      <a:alpha val="43137"/>
                    </a:srgbClr>
                  </a:outerShdw>
                </a:effectLst>
                <a:latin typeface="Arial Narrow" panose="020B0606020202030204" pitchFamily="34" charset="0"/>
              </a:rPr>
              <a:t>(4)</a:t>
            </a:r>
            <a:endParaRPr kumimoji="1" lang="ja-JP" altLang="en-US" sz="12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10" name="テキスト ボックス 9">
            <a:extLst>
              <a:ext uri="{FF2B5EF4-FFF2-40B4-BE49-F238E27FC236}">
                <a16:creationId xmlns:a16="http://schemas.microsoft.com/office/drawing/2014/main" id="{C3218174-7567-4BA1-BB95-2E1A3C471E89}"/>
              </a:ext>
            </a:extLst>
          </p:cNvPr>
          <p:cNvSpPr txBox="1"/>
          <p:nvPr/>
        </p:nvSpPr>
        <p:spPr>
          <a:xfrm>
            <a:off x="6017904" y="4913634"/>
            <a:ext cx="378473" cy="276999"/>
          </a:xfrm>
          <a:prstGeom prst="rect">
            <a:avLst/>
          </a:prstGeom>
          <a:noFill/>
        </p:spPr>
        <p:txBody>
          <a:bodyPr wrap="square" rtlCol="0">
            <a:spAutoFit/>
          </a:bodyPr>
          <a:lstStyle/>
          <a:p>
            <a:r>
              <a:rPr kumimoji="1" lang="en-US" altLang="ja-JP" sz="1200" b="1" dirty="0">
                <a:solidFill>
                  <a:srgbClr val="FF0000"/>
                </a:solidFill>
                <a:latin typeface="Arial Narrow" panose="020B0606020202030204" pitchFamily="34" charset="0"/>
              </a:rPr>
              <a:t>(1)</a:t>
            </a:r>
            <a:endParaRPr kumimoji="1" lang="ja-JP" altLang="en-US" sz="1200" b="1" dirty="0">
              <a:solidFill>
                <a:srgbClr val="FF0000"/>
              </a:solidFill>
              <a:latin typeface="Arial Narrow" panose="020B0606020202030204" pitchFamily="34" charset="0"/>
            </a:endParaRPr>
          </a:p>
        </p:txBody>
      </p:sp>
      <p:sp>
        <p:nvSpPr>
          <p:cNvPr id="11" name="テキスト ボックス 10">
            <a:extLst>
              <a:ext uri="{FF2B5EF4-FFF2-40B4-BE49-F238E27FC236}">
                <a16:creationId xmlns:a16="http://schemas.microsoft.com/office/drawing/2014/main" id="{29079AC1-98E8-41F5-A2C1-8DFBCD3DF0E6}"/>
              </a:ext>
            </a:extLst>
          </p:cNvPr>
          <p:cNvSpPr txBox="1"/>
          <p:nvPr/>
        </p:nvSpPr>
        <p:spPr>
          <a:xfrm>
            <a:off x="6086484" y="4000171"/>
            <a:ext cx="378473" cy="276999"/>
          </a:xfrm>
          <a:prstGeom prst="rect">
            <a:avLst/>
          </a:prstGeom>
          <a:noFill/>
        </p:spPr>
        <p:txBody>
          <a:bodyPr wrap="square" rtlCol="0">
            <a:spAutoFit/>
          </a:bodyPr>
          <a:lstStyle/>
          <a:p>
            <a:r>
              <a:rPr kumimoji="1" lang="en-US" altLang="ja-JP" sz="1200" b="1" dirty="0">
                <a:solidFill>
                  <a:srgbClr val="0000D4"/>
                </a:solidFill>
                <a:latin typeface="Arial Narrow" panose="020B0606020202030204" pitchFamily="34" charset="0"/>
              </a:rPr>
              <a:t>(2)</a:t>
            </a:r>
            <a:endParaRPr kumimoji="1" lang="ja-JP" altLang="en-US" sz="1200" b="1" dirty="0">
              <a:solidFill>
                <a:srgbClr val="0000D4"/>
              </a:solidFill>
              <a:latin typeface="Arial Narrow" panose="020B0606020202030204" pitchFamily="34" charset="0"/>
            </a:endParaRPr>
          </a:p>
        </p:txBody>
      </p:sp>
      <p:sp>
        <p:nvSpPr>
          <p:cNvPr id="12" name="テキスト ボックス 11">
            <a:extLst>
              <a:ext uri="{FF2B5EF4-FFF2-40B4-BE49-F238E27FC236}">
                <a16:creationId xmlns:a16="http://schemas.microsoft.com/office/drawing/2014/main" id="{463C0108-9616-481D-A86E-EF56E506FCAD}"/>
              </a:ext>
            </a:extLst>
          </p:cNvPr>
          <p:cNvSpPr txBox="1"/>
          <p:nvPr/>
        </p:nvSpPr>
        <p:spPr>
          <a:xfrm>
            <a:off x="6232188" y="4432925"/>
            <a:ext cx="378473" cy="276999"/>
          </a:xfrm>
          <a:prstGeom prst="rect">
            <a:avLst/>
          </a:prstGeom>
          <a:noFill/>
        </p:spPr>
        <p:txBody>
          <a:bodyPr wrap="square" rtlCol="0">
            <a:spAutoFit/>
          </a:bodyPr>
          <a:lstStyle/>
          <a:p>
            <a:r>
              <a:rPr kumimoji="1" lang="en-US" altLang="ja-JP" sz="1200" b="1" dirty="0">
                <a:solidFill>
                  <a:srgbClr val="008011"/>
                </a:solidFill>
                <a:latin typeface="Arial Narrow" panose="020B0606020202030204" pitchFamily="34" charset="0"/>
              </a:rPr>
              <a:t>(3)</a:t>
            </a:r>
            <a:endParaRPr kumimoji="1" lang="ja-JP" altLang="en-US" sz="1200" b="1" dirty="0">
              <a:solidFill>
                <a:srgbClr val="008011"/>
              </a:solidFill>
              <a:latin typeface="Arial Narrow" panose="020B0606020202030204" pitchFamily="34" charset="0"/>
            </a:endParaRPr>
          </a:p>
        </p:txBody>
      </p:sp>
      <p:sp>
        <p:nvSpPr>
          <p:cNvPr id="13" name="テキスト ボックス 12">
            <a:extLst>
              <a:ext uri="{FF2B5EF4-FFF2-40B4-BE49-F238E27FC236}">
                <a16:creationId xmlns:a16="http://schemas.microsoft.com/office/drawing/2014/main" id="{48BC6419-70B9-4FD6-AD2F-70492FCCA782}"/>
              </a:ext>
            </a:extLst>
          </p:cNvPr>
          <p:cNvSpPr txBox="1"/>
          <p:nvPr/>
        </p:nvSpPr>
        <p:spPr>
          <a:xfrm>
            <a:off x="5679900" y="4294425"/>
            <a:ext cx="378473" cy="276999"/>
          </a:xfrm>
          <a:prstGeom prst="rect">
            <a:avLst/>
          </a:prstGeom>
          <a:noFill/>
        </p:spPr>
        <p:txBody>
          <a:bodyPr wrap="square" rtlCol="0">
            <a:spAutoFit/>
          </a:bodyPr>
          <a:lstStyle/>
          <a:p>
            <a:r>
              <a:rPr kumimoji="1" lang="en-US" altLang="ja-JP" sz="1200" b="1" dirty="0">
                <a:solidFill>
                  <a:srgbClr val="9816D4"/>
                </a:solidFill>
                <a:latin typeface="Arial Narrow" panose="020B0606020202030204" pitchFamily="34" charset="0"/>
              </a:rPr>
              <a:t>(4)</a:t>
            </a:r>
            <a:endParaRPr kumimoji="1" lang="ja-JP" altLang="en-US" sz="1200" b="1" dirty="0">
              <a:solidFill>
                <a:srgbClr val="9816D4"/>
              </a:solidFill>
              <a:latin typeface="Arial Narrow" panose="020B0606020202030204" pitchFamily="34" charset="0"/>
            </a:endParaRPr>
          </a:p>
        </p:txBody>
      </p:sp>
      <p:sp>
        <p:nvSpPr>
          <p:cNvPr id="38" name="テキスト ボックス 37">
            <a:extLst>
              <a:ext uri="{FF2B5EF4-FFF2-40B4-BE49-F238E27FC236}">
                <a16:creationId xmlns:a16="http://schemas.microsoft.com/office/drawing/2014/main" id="{7D524EE2-389E-4594-9659-690C4398398F}"/>
              </a:ext>
            </a:extLst>
          </p:cNvPr>
          <p:cNvSpPr txBox="1"/>
          <p:nvPr/>
        </p:nvSpPr>
        <p:spPr>
          <a:xfrm>
            <a:off x="909000" y="7241414"/>
            <a:ext cx="5040000" cy="646331"/>
          </a:xfrm>
          <a:prstGeom prst="rect">
            <a:avLst/>
          </a:prstGeom>
          <a:noFill/>
        </p:spPr>
        <p:txBody>
          <a:bodyPr wrap="square" rtlCol="0">
            <a:spAutoFit/>
          </a:bodyPr>
          <a:lstStyle/>
          <a:p>
            <a:pPr algn="just"/>
            <a:r>
              <a:rPr kumimoji="1" lang="en-US" altLang="ja-JP" sz="1200" b="1" dirty="0">
                <a:latin typeface="Times New Roman" panose="02020603050405020304" pitchFamily="18" charset="0"/>
                <a:ea typeface="Meiryo UI" panose="020B0604030504040204" pitchFamily="50" charset="-128"/>
                <a:cs typeface="Times New Roman" panose="02020603050405020304" pitchFamily="18" charset="0"/>
              </a:rPr>
              <a:t>Figure S3.</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 (a) C-AFM image and (b) I-V curve of the SE layer before charging. Current changes were investigated with the bias voltage sweep from -2 V to 2 V at the 4 points indicated in the (a) C-AFM image.</a:t>
            </a:r>
          </a:p>
        </p:txBody>
      </p:sp>
    </p:spTree>
    <p:extLst>
      <p:ext uri="{BB962C8B-B14F-4D97-AF65-F5344CB8AC3E}">
        <p14:creationId xmlns:p14="http://schemas.microsoft.com/office/powerpoint/2010/main" val="423052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グループ化 76">
            <a:extLst>
              <a:ext uri="{FF2B5EF4-FFF2-40B4-BE49-F238E27FC236}">
                <a16:creationId xmlns:a16="http://schemas.microsoft.com/office/drawing/2014/main" id="{B9614355-24CB-4665-B33E-BA123281E74C}"/>
              </a:ext>
            </a:extLst>
          </p:cNvPr>
          <p:cNvGrpSpPr/>
          <p:nvPr/>
        </p:nvGrpSpPr>
        <p:grpSpPr>
          <a:xfrm>
            <a:off x="1743284" y="1358606"/>
            <a:ext cx="3371432" cy="5246773"/>
            <a:chOff x="1748970" y="2288246"/>
            <a:chExt cx="3371432" cy="5246773"/>
          </a:xfrm>
        </p:grpSpPr>
        <p:grpSp>
          <p:nvGrpSpPr>
            <p:cNvPr id="5" name="グループ化 4">
              <a:extLst>
                <a:ext uri="{FF2B5EF4-FFF2-40B4-BE49-F238E27FC236}">
                  <a16:creationId xmlns:a16="http://schemas.microsoft.com/office/drawing/2014/main" id="{4394DF64-1F7B-48D6-BF74-119A667F5327}"/>
                </a:ext>
              </a:extLst>
            </p:cNvPr>
            <p:cNvGrpSpPr/>
            <p:nvPr/>
          </p:nvGrpSpPr>
          <p:grpSpPr>
            <a:xfrm>
              <a:off x="1797255" y="5203612"/>
              <a:ext cx="3323147" cy="2331407"/>
              <a:chOff x="1414145" y="6878955"/>
              <a:chExt cx="3608705" cy="2531745"/>
            </a:xfrm>
          </p:grpSpPr>
          <p:graphicFrame>
            <p:nvGraphicFramePr>
              <p:cNvPr id="19" name="オブジェクト 18">
                <a:extLst>
                  <a:ext uri="{FF2B5EF4-FFF2-40B4-BE49-F238E27FC236}">
                    <a16:creationId xmlns:a16="http://schemas.microsoft.com/office/drawing/2014/main" id="{435D913C-1105-412B-8C63-BF59E0EDB6A5}"/>
                  </a:ext>
                </a:extLst>
              </p:cNvPr>
              <p:cNvGraphicFramePr>
                <a:graphicFrameLocks noChangeAspect="1"/>
              </p:cNvGraphicFramePr>
              <p:nvPr/>
            </p:nvGraphicFramePr>
            <p:xfrm>
              <a:off x="1820025" y="6965674"/>
              <a:ext cx="3144531" cy="2111655"/>
            </p:xfrm>
            <a:graphic>
              <a:graphicData uri="http://schemas.openxmlformats.org/presentationml/2006/ole">
                <mc:AlternateContent xmlns:mc="http://schemas.openxmlformats.org/markup-compatibility/2006">
                  <mc:Choice xmlns:v="urn:schemas-microsoft-com:vml" Requires="v">
                    <p:oleObj spid="_x0000_s7250" name="KGPlot" r:id="rId3" imgW="6959520" imgH="4673520" progId="KGraph_Plot">
                      <p:embed/>
                    </p:oleObj>
                  </mc:Choice>
                  <mc:Fallback>
                    <p:oleObj name="KGPlot" r:id="rId3" imgW="6959520" imgH="4673520" progId="KGraph_Plot">
                      <p:embed/>
                      <p:pic>
                        <p:nvPicPr>
                          <p:cNvPr id="77" name="オブジェクト 76">
                            <a:extLst>
                              <a:ext uri="{FF2B5EF4-FFF2-40B4-BE49-F238E27FC236}">
                                <a16:creationId xmlns:a16="http://schemas.microsoft.com/office/drawing/2014/main" id="{5EF5424B-852F-4340-89E6-2F30E26C311A}"/>
                              </a:ext>
                            </a:extLst>
                          </p:cNvPr>
                          <p:cNvPicPr/>
                          <p:nvPr/>
                        </p:nvPicPr>
                        <p:blipFill>
                          <a:blip r:embed="rId4"/>
                          <a:stretch>
                            <a:fillRect/>
                          </a:stretch>
                        </p:blipFill>
                        <p:spPr>
                          <a:xfrm>
                            <a:off x="1820025" y="6965674"/>
                            <a:ext cx="3144531" cy="2111655"/>
                          </a:xfrm>
                          <a:prstGeom prst="rect">
                            <a:avLst/>
                          </a:prstGeom>
                        </p:spPr>
                      </p:pic>
                    </p:oleObj>
                  </mc:Fallback>
                </mc:AlternateContent>
              </a:graphicData>
            </a:graphic>
          </p:graphicFrame>
          <p:graphicFrame>
            <p:nvGraphicFramePr>
              <p:cNvPr id="20" name="オブジェクト 19">
                <a:extLst>
                  <a:ext uri="{FF2B5EF4-FFF2-40B4-BE49-F238E27FC236}">
                    <a16:creationId xmlns:a16="http://schemas.microsoft.com/office/drawing/2014/main" id="{34C85E8F-64F6-497C-BACF-C4768EB563FF}"/>
                  </a:ext>
                </a:extLst>
              </p:cNvPr>
              <p:cNvGraphicFramePr>
                <a:graphicFrameLocks noChangeAspect="1"/>
              </p:cNvGraphicFramePr>
              <p:nvPr/>
            </p:nvGraphicFramePr>
            <p:xfrm>
              <a:off x="1774825" y="9031288"/>
              <a:ext cx="3248025" cy="379412"/>
            </p:xfrm>
            <a:graphic>
              <a:graphicData uri="http://schemas.openxmlformats.org/presentationml/2006/ole">
                <mc:AlternateContent xmlns:mc="http://schemas.openxmlformats.org/markup-compatibility/2006">
                  <mc:Choice xmlns:v="urn:schemas-microsoft-com:vml" Requires="v">
                    <p:oleObj spid="_x0000_s7251" name="KGPlot" r:id="rId5" imgW="7188120" imgH="838080" progId="KGraph_Plot">
                      <p:embed/>
                    </p:oleObj>
                  </mc:Choice>
                  <mc:Fallback>
                    <p:oleObj name="KGPlot" r:id="rId5" imgW="7188120" imgH="838080" progId="KGraph_Plot">
                      <p:embed/>
                      <p:pic>
                        <p:nvPicPr>
                          <p:cNvPr id="78" name="オブジェクト 77">
                            <a:extLst>
                              <a:ext uri="{FF2B5EF4-FFF2-40B4-BE49-F238E27FC236}">
                                <a16:creationId xmlns:a16="http://schemas.microsoft.com/office/drawing/2014/main" id="{C61A285A-41F8-4DDC-B8B7-2DD62ADE7443}"/>
                              </a:ext>
                            </a:extLst>
                          </p:cNvPr>
                          <p:cNvPicPr>
                            <a:picLocks noChangeAspect="1" noChangeArrowheads="1"/>
                          </p:cNvPicPr>
                          <p:nvPr/>
                        </p:nvPicPr>
                        <p:blipFill>
                          <a:blip r:embed="rId6"/>
                          <a:srcRect/>
                          <a:stretch>
                            <a:fillRect/>
                          </a:stretch>
                        </p:blipFill>
                        <p:spPr bwMode="auto">
                          <a:xfrm>
                            <a:off x="1774825" y="9031288"/>
                            <a:ext cx="3248025" cy="379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オブジェクト 20">
                <a:extLst>
                  <a:ext uri="{FF2B5EF4-FFF2-40B4-BE49-F238E27FC236}">
                    <a16:creationId xmlns:a16="http://schemas.microsoft.com/office/drawing/2014/main" id="{BA04F9C1-B948-4AF5-BDB1-BC5130A6CE91}"/>
                  </a:ext>
                </a:extLst>
              </p:cNvPr>
              <p:cNvGraphicFramePr>
                <a:graphicFrameLocks noChangeAspect="1"/>
              </p:cNvGraphicFramePr>
              <p:nvPr>
                <p:extLst>
                  <p:ext uri="{D42A27DB-BD31-4B8C-83A1-F6EECF244321}">
                    <p14:modId xmlns:p14="http://schemas.microsoft.com/office/powerpoint/2010/main" val="1933343023"/>
                  </p:ext>
                </p:extLst>
              </p:nvPr>
            </p:nvGraphicFramePr>
            <p:xfrm>
              <a:off x="1414145" y="6878955"/>
              <a:ext cx="419100" cy="2284413"/>
            </p:xfrm>
            <a:graphic>
              <a:graphicData uri="http://schemas.openxmlformats.org/presentationml/2006/ole">
                <mc:AlternateContent xmlns:mc="http://schemas.openxmlformats.org/markup-compatibility/2006">
                  <mc:Choice xmlns:v="urn:schemas-microsoft-com:vml" Requires="v">
                    <p:oleObj spid="_x0000_s7252" name="KGPlot" r:id="rId7" imgW="927000" imgH="5054400" progId="KGraph_Plot">
                      <p:embed/>
                    </p:oleObj>
                  </mc:Choice>
                  <mc:Fallback>
                    <p:oleObj name="KGPlot" r:id="rId7" imgW="927000" imgH="5054400" progId="KGraph_Plot">
                      <p:embed/>
                      <p:pic>
                        <p:nvPicPr>
                          <p:cNvPr id="79" name="オブジェクト 78">
                            <a:extLst>
                              <a:ext uri="{FF2B5EF4-FFF2-40B4-BE49-F238E27FC236}">
                                <a16:creationId xmlns:a16="http://schemas.microsoft.com/office/drawing/2014/main" id="{C74D8A9C-B4D9-4341-89E4-45BAB8491C0B}"/>
                              </a:ext>
                            </a:extLst>
                          </p:cNvPr>
                          <p:cNvPicPr>
                            <a:picLocks noChangeAspect="1" noChangeArrowheads="1"/>
                          </p:cNvPicPr>
                          <p:nvPr/>
                        </p:nvPicPr>
                        <p:blipFill>
                          <a:blip r:embed="rId8"/>
                          <a:srcRect/>
                          <a:stretch>
                            <a:fillRect/>
                          </a:stretch>
                        </p:blipFill>
                        <p:spPr bwMode="auto">
                          <a:xfrm>
                            <a:off x="1414145" y="6878955"/>
                            <a:ext cx="419100" cy="2284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オブジェクト 21">
                <a:extLst>
                  <a:ext uri="{FF2B5EF4-FFF2-40B4-BE49-F238E27FC236}">
                    <a16:creationId xmlns:a16="http://schemas.microsoft.com/office/drawing/2014/main" id="{9CF17C2F-A4B5-4476-AC22-88D4C236D849}"/>
                  </a:ext>
                </a:extLst>
              </p:cNvPr>
              <p:cNvGraphicFramePr>
                <a:graphicFrameLocks noChangeAspect="1"/>
              </p:cNvGraphicFramePr>
              <p:nvPr>
                <p:extLst>
                  <p:ext uri="{D42A27DB-BD31-4B8C-83A1-F6EECF244321}">
                    <p14:modId xmlns:p14="http://schemas.microsoft.com/office/powerpoint/2010/main" val="2033152046"/>
                  </p:ext>
                </p:extLst>
              </p:nvPr>
            </p:nvGraphicFramePr>
            <p:xfrm>
              <a:off x="1820025" y="6965674"/>
              <a:ext cx="3146400" cy="2113007"/>
            </p:xfrm>
            <a:graphic>
              <a:graphicData uri="http://schemas.openxmlformats.org/presentationml/2006/ole">
                <mc:AlternateContent xmlns:mc="http://schemas.openxmlformats.org/markup-compatibility/2006">
                  <mc:Choice xmlns:v="urn:schemas-microsoft-com:vml" Requires="v">
                    <p:oleObj spid="_x0000_s7253" name="KGPlot" r:id="rId9" imgW="6959520" imgH="4673520" progId="KGraph_Plot">
                      <p:embed/>
                    </p:oleObj>
                  </mc:Choice>
                  <mc:Fallback>
                    <p:oleObj name="KGPlot" r:id="rId9" imgW="6959520" imgH="4673520" progId="KGraph_Plot">
                      <p:embed/>
                      <p:pic>
                        <p:nvPicPr>
                          <p:cNvPr id="2" name="オブジェクト 1">
                            <a:extLst>
                              <a:ext uri="{FF2B5EF4-FFF2-40B4-BE49-F238E27FC236}">
                                <a16:creationId xmlns:a16="http://schemas.microsoft.com/office/drawing/2014/main" id="{A6B3FC83-E308-423C-94B4-25E3314ED969}"/>
                              </a:ext>
                            </a:extLst>
                          </p:cNvPr>
                          <p:cNvPicPr/>
                          <p:nvPr/>
                        </p:nvPicPr>
                        <p:blipFill>
                          <a:blip r:embed="rId10"/>
                          <a:stretch>
                            <a:fillRect/>
                          </a:stretch>
                        </p:blipFill>
                        <p:spPr>
                          <a:xfrm>
                            <a:off x="1820025" y="6965674"/>
                            <a:ext cx="3146400" cy="2113007"/>
                          </a:xfrm>
                          <a:prstGeom prst="rect">
                            <a:avLst/>
                          </a:prstGeom>
                        </p:spPr>
                      </p:pic>
                    </p:oleObj>
                  </mc:Fallback>
                </mc:AlternateContent>
              </a:graphicData>
            </a:graphic>
          </p:graphicFrame>
        </p:grpSp>
        <p:grpSp>
          <p:nvGrpSpPr>
            <p:cNvPr id="6" name="グループ化 5">
              <a:extLst>
                <a:ext uri="{FF2B5EF4-FFF2-40B4-BE49-F238E27FC236}">
                  <a16:creationId xmlns:a16="http://schemas.microsoft.com/office/drawing/2014/main" id="{C9A97860-FDA2-484F-A8D2-48B66E02DA5D}"/>
                </a:ext>
              </a:extLst>
            </p:cNvPr>
            <p:cNvGrpSpPr/>
            <p:nvPr/>
          </p:nvGrpSpPr>
          <p:grpSpPr>
            <a:xfrm>
              <a:off x="1748970" y="2491673"/>
              <a:ext cx="3360060" cy="2331547"/>
              <a:chOff x="-870936" y="6875004"/>
              <a:chExt cx="3648790" cy="2531896"/>
            </a:xfrm>
          </p:grpSpPr>
          <p:graphicFrame>
            <p:nvGraphicFramePr>
              <p:cNvPr id="15" name="オブジェクト 14">
                <a:extLst>
                  <a:ext uri="{FF2B5EF4-FFF2-40B4-BE49-F238E27FC236}">
                    <a16:creationId xmlns:a16="http://schemas.microsoft.com/office/drawing/2014/main" id="{656E845E-803D-411D-8229-7AF383082A5B}"/>
                  </a:ext>
                </a:extLst>
              </p:cNvPr>
              <p:cNvGraphicFramePr>
                <a:graphicFrameLocks noChangeAspect="1"/>
              </p:cNvGraphicFramePr>
              <p:nvPr>
                <p:extLst>
                  <p:ext uri="{D42A27DB-BD31-4B8C-83A1-F6EECF244321}">
                    <p14:modId xmlns:p14="http://schemas.microsoft.com/office/powerpoint/2010/main" val="1756943082"/>
                  </p:ext>
                </p:extLst>
              </p:nvPr>
            </p:nvGraphicFramePr>
            <p:xfrm>
              <a:off x="-424971" y="6961874"/>
              <a:ext cx="3144531" cy="2111655"/>
            </p:xfrm>
            <a:graphic>
              <a:graphicData uri="http://schemas.openxmlformats.org/presentationml/2006/ole">
                <mc:AlternateContent xmlns:mc="http://schemas.openxmlformats.org/markup-compatibility/2006">
                  <mc:Choice xmlns:v="urn:schemas-microsoft-com:vml" Requires="v">
                    <p:oleObj spid="_x0000_s7254" name="KGPlot" r:id="rId11" imgW="6959520" imgH="4673520" progId="KGraph_Plot">
                      <p:embed/>
                    </p:oleObj>
                  </mc:Choice>
                  <mc:Fallback>
                    <p:oleObj name="KGPlot" r:id="rId11" imgW="6959520" imgH="4673520" progId="KGraph_Plot">
                      <p:embed/>
                      <p:pic>
                        <p:nvPicPr>
                          <p:cNvPr id="106" name="オブジェクト 105">
                            <a:extLst>
                              <a:ext uri="{FF2B5EF4-FFF2-40B4-BE49-F238E27FC236}">
                                <a16:creationId xmlns:a16="http://schemas.microsoft.com/office/drawing/2014/main" id="{F49088FB-93CE-460E-A83E-90A8094ABB31}"/>
                              </a:ext>
                            </a:extLst>
                          </p:cNvPr>
                          <p:cNvPicPr/>
                          <p:nvPr/>
                        </p:nvPicPr>
                        <p:blipFill>
                          <a:blip r:embed="rId12"/>
                          <a:stretch>
                            <a:fillRect/>
                          </a:stretch>
                        </p:blipFill>
                        <p:spPr>
                          <a:xfrm>
                            <a:off x="-424971" y="6961874"/>
                            <a:ext cx="3144531" cy="2111655"/>
                          </a:xfrm>
                          <a:prstGeom prst="rect">
                            <a:avLst/>
                          </a:prstGeom>
                        </p:spPr>
                      </p:pic>
                    </p:oleObj>
                  </mc:Fallback>
                </mc:AlternateContent>
              </a:graphicData>
            </a:graphic>
          </p:graphicFrame>
          <p:graphicFrame>
            <p:nvGraphicFramePr>
              <p:cNvPr id="16" name="オブジェクト 15">
                <a:extLst>
                  <a:ext uri="{FF2B5EF4-FFF2-40B4-BE49-F238E27FC236}">
                    <a16:creationId xmlns:a16="http://schemas.microsoft.com/office/drawing/2014/main" id="{E2BF15FA-5E0E-4B03-9C84-86915CE39136}"/>
                  </a:ext>
                </a:extLst>
              </p:cNvPr>
              <p:cNvGraphicFramePr>
                <a:graphicFrameLocks noChangeAspect="1"/>
              </p:cNvGraphicFramePr>
              <p:nvPr>
                <p:extLst>
                  <p:ext uri="{D42A27DB-BD31-4B8C-83A1-F6EECF244321}">
                    <p14:modId xmlns:p14="http://schemas.microsoft.com/office/powerpoint/2010/main" val="2205568902"/>
                  </p:ext>
                </p:extLst>
              </p:nvPr>
            </p:nvGraphicFramePr>
            <p:xfrm>
              <a:off x="-470171" y="9027488"/>
              <a:ext cx="3248025" cy="379412"/>
            </p:xfrm>
            <a:graphic>
              <a:graphicData uri="http://schemas.openxmlformats.org/presentationml/2006/ole">
                <mc:AlternateContent xmlns:mc="http://schemas.openxmlformats.org/markup-compatibility/2006">
                  <mc:Choice xmlns:v="urn:schemas-microsoft-com:vml" Requires="v">
                    <p:oleObj spid="_x0000_s7255" name="KGPlot" r:id="rId5" imgW="7188120" imgH="838080" progId="KGraph_Plot">
                      <p:embed/>
                    </p:oleObj>
                  </mc:Choice>
                  <mc:Fallback>
                    <p:oleObj name="KGPlot" r:id="rId5" imgW="7188120" imgH="838080" progId="KGraph_Plot">
                      <p:embed/>
                      <p:pic>
                        <p:nvPicPr>
                          <p:cNvPr id="107" name="オブジェクト 106">
                            <a:extLst>
                              <a:ext uri="{FF2B5EF4-FFF2-40B4-BE49-F238E27FC236}">
                                <a16:creationId xmlns:a16="http://schemas.microsoft.com/office/drawing/2014/main" id="{35747D1F-AA64-45E4-B6FA-98499B9B3D97}"/>
                              </a:ext>
                            </a:extLst>
                          </p:cNvPr>
                          <p:cNvPicPr>
                            <a:picLocks noChangeAspect="1" noChangeArrowheads="1"/>
                          </p:cNvPicPr>
                          <p:nvPr/>
                        </p:nvPicPr>
                        <p:blipFill>
                          <a:blip r:embed="rId6"/>
                          <a:srcRect/>
                          <a:stretch>
                            <a:fillRect/>
                          </a:stretch>
                        </p:blipFill>
                        <p:spPr bwMode="auto">
                          <a:xfrm>
                            <a:off x="-470171" y="9027488"/>
                            <a:ext cx="3248025" cy="379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オブジェクト 16">
                <a:extLst>
                  <a:ext uri="{FF2B5EF4-FFF2-40B4-BE49-F238E27FC236}">
                    <a16:creationId xmlns:a16="http://schemas.microsoft.com/office/drawing/2014/main" id="{7872AB3A-CD44-4B22-B3E0-C95923F1BEFC}"/>
                  </a:ext>
                </a:extLst>
              </p:cNvPr>
              <p:cNvGraphicFramePr>
                <a:graphicFrameLocks noChangeAspect="1"/>
              </p:cNvGraphicFramePr>
              <p:nvPr>
                <p:extLst>
                  <p:ext uri="{D42A27DB-BD31-4B8C-83A1-F6EECF244321}">
                    <p14:modId xmlns:p14="http://schemas.microsoft.com/office/powerpoint/2010/main" val="1079410580"/>
                  </p:ext>
                </p:extLst>
              </p:nvPr>
            </p:nvGraphicFramePr>
            <p:xfrm>
              <a:off x="-870936" y="6875004"/>
              <a:ext cx="465457" cy="2284185"/>
            </p:xfrm>
            <a:graphic>
              <a:graphicData uri="http://schemas.openxmlformats.org/presentationml/2006/ole">
                <mc:AlternateContent xmlns:mc="http://schemas.openxmlformats.org/markup-compatibility/2006">
                  <mc:Choice xmlns:v="urn:schemas-microsoft-com:vml" Requires="v">
                    <p:oleObj spid="_x0000_s7256" name="KGPlot" r:id="rId13" imgW="1028520" imgH="5054400" progId="KGraph_Plot">
                      <p:embed/>
                    </p:oleObj>
                  </mc:Choice>
                  <mc:Fallback>
                    <p:oleObj name="KGPlot" r:id="rId13" imgW="1028520" imgH="5054400" progId="KGraph_Plot">
                      <p:embed/>
                      <p:pic>
                        <p:nvPicPr>
                          <p:cNvPr id="108" name="オブジェクト 107">
                            <a:extLst>
                              <a:ext uri="{FF2B5EF4-FFF2-40B4-BE49-F238E27FC236}">
                                <a16:creationId xmlns:a16="http://schemas.microsoft.com/office/drawing/2014/main" id="{3DFC58BF-1550-4EE8-BCD8-D3165186F35E}"/>
                              </a:ext>
                            </a:extLst>
                          </p:cNvPr>
                          <p:cNvPicPr>
                            <a:picLocks noChangeAspect="1" noChangeArrowheads="1"/>
                          </p:cNvPicPr>
                          <p:nvPr/>
                        </p:nvPicPr>
                        <p:blipFill>
                          <a:blip r:embed="rId14"/>
                          <a:srcRect/>
                          <a:stretch>
                            <a:fillRect/>
                          </a:stretch>
                        </p:blipFill>
                        <p:spPr bwMode="auto">
                          <a:xfrm>
                            <a:off x="-870936" y="6875004"/>
                            <a:ext cx="465457" cy="22841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オブジェクト 17">
                <a:extLst>
                  <a:ext uri="{FF2B5EF4-FFF2-40B4-BE49-F238E27FC236}">
                    <a16:creationId xmlns:a16="http://schemas.microsoft.com/office/drawing/2014/main" id="{644EF210-5229-429E-A362-90B72318DBC3}"/>
                  </a:ext>
                </a:extLst>
              </p:cNvPr>
              <p:cNvGraphicFramePr>
                <a:graphicFrameLocks noChangeAspect="1"/>
              </p:cNvGraphicFramePr>
              <p:nvPr>
                <p:extLst>
                  <p:ext uri="{D42A27DB-BD31-4B8C-83A1-F6EECF244321}">
                    <p14:modId xmlns:p14="http://schemas.microsoft.com/office/powerpoint/2010/main" val="1655418064"/>
                  </p:ext>
                </p:extLst>
              </p:nvPr>
            </p:nvGraphicFramePr>
            <p:xfrm>
              <a:off x="-424971" y="6961874"/>
              <a:ext cx="3146400" cy="2113007"/>
            </p:xfrm>
            <a:graphic>
              <a:graphicData uri="http://schemas.openxmlformats.org/presentationml/2006/ole">
                <mc:AlternateContent xmlns:mc="http://schemas.openxmlformats.org/markup-compatibility/2006">
                  <mc:Choice xmlns:v="urn:schemas-microsoft-com:vml" Requires="v">
                    <p:oleObj spid="_x0000_s7257" name="KGPlot" r:id="rId15" imgW="6959520" imgH="4673520" progId="KGraph_Plot">
                      <p:embed/>
                    </p:oleObj>
                  </mc:Choice>
                  <mc:Fallback>
                    <p:oleObj name="KGPlot" r:id="rId15" imgW="6959520" imgH="4673520" progId="KGraph_Plot">
                      <p:embed/>
                      <p:pic>
                        <p:nvPicPr>
                          <p:cNvPr id="7" name="オブジェクト 6">
                            <a:extLst>
                              <a:ext uri="{FF2B5EF4-FFF2-40B4-BE49-F238E27FC236}">
                                <a16:creationId xmlns:a16="http://schemas.microsoft.com/office/drawing/2014/main" id="{4F30A133-43F9-4489-9BC7-8555532976B2}"/>
                              </a:ext>
                            </a:extLst>
                          </p:cNvPr>
                          <p:cNvPicPr/>
                          <p:nvPr/>
                        </p:nvPicPr>
                        <p:blipFill>
                          <a:blip r:embed="rId16"/>
                          <a:stretch>
                            <a:fillRect/>
                          </a:stretch>
                        </p:blipFill>
                        <p:spPr>
                          <a:xfrm>
                            <a:off x="-424971" y="6961874"/>
                            <a:ext cx="3146400" cy="2113007"/>
                          </a:xfrm>
                          <a:prstGeom prst="rect">
                            <a:avLst/>
                          </a:prstGeom>
                        </p:spPr>
                      </p:pic>
                    </p:oleObj>
                  </mc:Fallback>
                </mc:AlternateContent>
              </a:graphicData>
            </a:graphic>
          </p:graphicFrame>
        </p:grpSp>
        <p:sp>
          <p:nvSpPr>
            <p:cNvPr id="7" name="矢印: 左右 6">
              <a:extLst>
                <a:ext uri="{FF2B5EF4-FFF2-40B4-BE49-F238E27FC236}">
                  <a16:creationId xmlns:a16="http://schemas.microsoft.com/office/drawing/2014/main" id="{EE17F845-E715-4388-ACD5-DF4FF1E3CB48}"/>
                </a:ext>
              </a:extLst>
            </p:cNvPr>
            <p:cNvSpPr/>
            <p:nvPr/>
          </p:nvSpPr>
          <p:spPr>
            <a:xfrm>
              <a:off x="3124523" y="5425765"/>
              <a:ext cx="1007920" cy="244315"/>
            </a:xfrm>
            <a:prstGeom prst="leftRightArrow">
              <a:avLst/>
            </a:prstGeom>
            <a:gradFill flip="none" rotWithShape="1">
              <a:gsLst>
                <a:gs pos="0">
                  <a:srgbClr val="656565"/>
                </a:gs>
                <a:gs pos="100000">
                  <a:srgbClr val="FFFF32"/>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77B604A-7FB2-45C4-99D2-60DF84AF23AA}"/>
                </a:ext>
              </a:extLst>
            </p:cNvPr>
            <p:cNvSpPr txBox="1"/>
            <p:nvPr/>
          </p:nvSpPr>
          <p:spPr>
            <a:xfrm>
              <a:off x="2444397" y="5409423"/>
              <a:ext cx="703234" cy="276999"/>
            </a:xfrm>
            <a:prstGeom prst="rect">
              <a:avLst/>
            </a:prstGeom>
            <a:noFill/>
          </p:spPr>
          <p:txBody>
            <a:bodyPr wrap="square" rtlCol="0">
              <a:spAutoFit/>
            </a:bodyPr>
            <a:lstStyle/>
            <a:p>
              <a:r>
                <a:rPr kumimoji="1" lang="en-US" altLang="ja-JP" sz="1200" b="1" dirty="0">
                  <a:latin typeface="Arial Narrow" panose="020B0606020202030204" pitchFamily="34" charset="0"/>
                </a:rPr>
                <a:t>CC side</a:t>
              </a:r>
              <a:endParaRPr kumimoji="1" lang="ja-JP" altLang="en-US" sz="1200" b="1" dirty="0">
                <a:latin typeface="Arial Narrow" panose="020B0606020202030204" pitchFamily="34" charset="0"/>
              </a:endParaRPr>
            </a:p>
          </p:txBody>
        </p:sp>
        <p:sp>
          <p:nvSpPr>
            <p:cNvPr id="9" name="テキスト ボックス 8">
              <a:extLst>
                <a:ext uri="{FF2B5EF4-FFF2-40B4-BE49-F238E27FC236}">
                  <a16:creationId xmlns:a16="http://schemas.microsoft.com/office/drawing/2014/main" id="{2DB4A7FE-CF46-4305-B25A-2B27C27698B5}"/>
                </a:ext>
              </a:extLst>
            </p:cNvPr>
            <p:cNvSpPr txBox="1"/>
            <p:nvPr/>
          </p:nvSpPr>
          <p:spPr>
            <a:xfrm>
              <a:off x="4080200" y="5409423"/>
              <a:ext cx="988683" cy="276999"/>
            </a:xfrm>
            <a:prstGeom prst="rect">
              <a:avLst/>
            </a:prstGeom>
            <a:noFill/>
          </p:spPr>
          <p:txBody>
            <a:bodyPr wrap="square" rtlCol="0">
              <a:spAutoFit/>
            </a:bodyPr>
            <a:lstStyle/>
            <a:p>
              <a:r>
                <a:rPr kumimoji="1" lang="en-US" altLang="ja-JP" sz="1200" b="1" dirty="0">
                  <a:latin typeface="Arial Narrow" panose="020B0606020202030204" pitchFamily="34" charset="0"/>
                </a:rPr>
                <a:t>SE layer side</a:t>
              </a:r>
              <a:endParaRPr kumimoji="1" lang="ja-JP" altLang="en-US" sz="1200" b="1" dirty="0">
                <a:latin typeface="Arial Narrow" panose="020B0606020202030204" pitchFamily="34" charset="0"/>
              </a:endParaRPr>
            </a:p>
          </p:txBody>
        </p:sp>
        <p:sp>
          <p:nvSpPr>
            <p:cNvPr id="10" name="テキスト ボックス 9">
              <a:extLst>
                <a:ext uri="{FF2B5EF4-FFF2-40B4-BE49-F238E27FC236}">
                  <a16:creationId xmlns:a16="http://schemas.microsoft.com/office/drawing/2014/main" id="{5E839989-BDC3-4EB1-8AC4-5458482C644B}"/>
                </a:ext>
              </a:extLst>
            </p:cNvPr>
            <p:cNvSpPr txBox="1"/>
            <p:nvPr/>
          </p:nvSpPr>
          <p:spPr>
            <a:xfrm>
              <a:off x="2576895" y="2288246"/>
              <a:ext cx="2206939" cy="283423"/>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prstClr val="black"/>
                  </a:solidFill>
                  <a:effectLst/>
                  <a:uLnTx/>
                  <a:uFillTx/>
                  <a:latin typeface="Arial Narrow" panose="020B0606020202030204" pitchFamily="34" charset="0"/>
                  <a:ea typeface="HGPｺﾞｼｯｸE"/>
                </a:rPr>
                <a:t>Before</a:t>
              </a:r>
              <a:r>
                <a:rPr kumimoji="1" lang="en-US" altLang="ja-JP" sz="1400" b="1" i="0" u="sng" strike="noStrike" kern="1200" cap="none" spc="0" normalizeH="0" noProof="0" dirty="0">
                  <a:ln>
                    <a:noFill/>
                  </a:ln>
                  <a:solidFill>
                    <a:prstClr val="black"/>
                  </a:solidFill>
                  <a:effectLst/>
                  <a:uLnTx/>
                  <a:uFillTx/>
                  <a:latin typeface="Arial Narrow" panose="020B0606020202030204" pitchFamily="34" charset="0"/>
                  <a:ea typeface="HGPｺﾞｼｯｸE"/>
                </a:rPr>
                <a:t> charge test</a:t>
              </a:r>
              <a:endParaRPr kumimoji="1" lang="ja-JP" altLang="en-US" sz="1400" b="1" i="0" u="sng"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11" name="テキスト ボックス 10">
              <a:extLst>
                <a:ext uri="{FF2B5EF4-FFF2-40B4-BE49-F238E27FC236}">
                  <a16:creationId xmlns:a16="http://schemas.microsoft.com/office/drawing/2014/main" id="{1066AD19-1ACC-4F04-BFF1-65E7374773F9}"/>
                </a:ext>
              </a:extLst>
            </p:cNvPr>
            <p:cNvSpPr txBox="1"/>
            <p:nvPr/>
          </p:nvSpPr>
          <p:spPr>
            <a:xfrm>
              <a:off x="2576895" y="4983704"/>
              <a:ext cx="2206939" cy="283423"/>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prstClr val="black"/>
                  </a:solidFill>
                  <a:effectLst/>
                  <a:uLnTx/>
                  <a:uFillTx/>
                  <a:latin typeface="Arial Narrow" panose="020B0606020202030204" pitchFamily="34" charset="0"/>
                  <a:ea typeface="HGPｺﾞｼｯｸE"/>
                </a:rPr>
                <a:t>After</a:t>
              </a:r>
              <a:r>
                <a:rPr kumimoji="1" lang="en-US" altLang="ja-JP" sz="1400" b="1" i="0" u="sng" strike="noStrike" kern="1200" cap="none" spc="0" normalizeH="0" noProof="0" dirty="0">
                  <a:ln>
                    <a:noFill/>
                  </a:ln>
                  <a:solidFill>
                    <a:prstClr val="black"/>
                  </a:solidFill>
                  <a:effectLst/>
                  <a:uLnTx/>
                  <a:uFillTx/>
                  <a:latin typeface="Arial Narrow" panose="020B0606020202030204" pitchFamily="34" charset="0"/>
                  <a:ea typeface="HGPｺﾞｼｯｸE"/>
                </a:rPr>
                <a:t> charge test</a:t>
              </a:r>
              <a:endParaRPr kumimoji="1" lang="ja-JP" altLang="en-US" sz="1400" b="1" i="0" u="sng"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68" name="テキスト ボックス 67">
              <a:extLst>
                <a:ext uri="{FF2B5EF4-FFF2-40B4-BE49-F238E27FC236}">
                  <a16:creationId xmlns:a16="http://schemas.microsoft.com/office/drawing/2014/main" id="{32C4B83A-3607-483D-9771-A4155F81BE30}"/>
                </a:ext>
              </a:extLst>
            </p:cNvPr>
            <p:cNvSpPr txBox="1"/>
            <p:nvPr/>
          </p:nvSpPr>
          <p:spPr>
            <a:xfrm>
              <a:off x="2084743" y="2303912"/>
              <a:ext cx="512093" cy="307777"/>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strike="noStrike" kern="1200" cap="none" spc="0" normalizeH="0" baseline="0" noProof="0" dirty="0">
                  <a:ln>
                    <a:noFill/>
                  </a:ln>
                  <a:solidFill>
                    <a:prstClr val="black"/>
                  </a:solidFill>
                  <a:effectLst/>
                  <a:uLnTx/>
                  <a:uFillTx/>
                  <a:latin typeface="Arial Narrow" panose="020B0606020202030204" pitchFamily="34" charset="0"/>
                  <a:ea typeface="HGPｺﾞｼｯｸE"/>
                </a:rPr>
                <a:t>(a)</a:t>
              </a:r>
              <a:endParaRPr kumimoji="1" lang="ja-JP" altLang="en-US" sz="1400" b="1" i="0"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70" name="テキスト ボックス 69">
              <a:extLst>
                <a:ext uri="{FF2B5EF4-FFF2-40B4-BE49-F238E27FC236}">
                  <a16:creationId xmlns:a16="http://schemas.microsoft.com/office/drawing/2014/main" id="{DD749C0A-4C3D-4E90-BA40-9C2E9D238D50}"/>
                </a:ext>
              </a:extLst>
            </p:cNvPr>
            <p:cNvSpPr txBox="1"/>
            <p:nvPr/>
          </p:nvSpPr>
          <p:spPr>
            <a:xfrm>
              <a:off x="2087196" y="4997307"/>
              <a:ext cx="512093" cy="307777"/>
            </a:xfrm>
            <a:prstGeom prst="rect">
              <a:avLst/>
            </a:prstGeom>
            <a:noFill/>
          </p:spPr>
          <p:txBody>
            <a:bodyPr wrap="square" rtlCol="0">
              <a:spAutoFit/>
            </a:bodyPr>
            <a:lstStyle/>
            <a:p>
              <a:pPr marL="0" marR="0" lvl="0" indent="0" algn="ctr" defTabSz="914207" rtl="0" eaLnBrk="1" fontAlgn="auto" latinLnBrk="0" hangingPunct="1">
                <a:lnSpc>
                  <a:spcPct val="100000"/>
                </a:lnSpc>
                <a:spcBef>
                  <a:spcPts val="0"/>
                </a:spcBef>
                <a:spcAft>
                  <a:spcPts val="0"/>
                </a:spcAft>
                <a:buClrTx/>
                <a:buSzTx/>
                <a:buFontTx/>
                <a:buNone/>
                <a:tabLst/>
                <a:defRPr/>
              </a:pPr>
              <a:r>
                <a:rPr kumimoji="1" lang="en-US" altLang="ja-JP" sz="1400" b="1" i="0" strike="noStrike" kern="1200" cap="none" spc="0" normalizeH="0" baseline="0" noProof="0" dirty="0">
                  <a:ln>
                    <a:noFill/>
                  </a:ln>
                  <a:solidFill>
                    <a:prstClr val="black"/>
                  </a:solidFill>
                  <a:effectLst/>
                  <a:uLnTx/>
                  <a:uFillTx/>
                  <a:latin typeface="Arial Narrow" panose="020B0606020202030204" pitchFamily="34" charset="0"/>
                  <a:ea typeface="HGPｺﾞｼｯｸE"/>
                </a:rPr>
                <a:t>(b)</a:t>
              </a:r>
              <a:endParaRPr kumimoji="1" lang="ja-JP" altLang="en-US" sz="1400" b="1" i="0" strike="noStrike" kern="1200" cap="none" spc="0" normalizeH="0" baseline="0" noProof="0" dirty="0">
                <a:ln>
                  <a:noFill/>
                </a:ln>
                <a:solidFill>
                  <a:prstClr val="black"/>
                </a:solidFill>
                <a:effectLst/>
                <a:uLnTx/>
                <a:uFillTx/>
                <a:latin typeface="Arial Narrow" panose="020B0606020202030204" pitchFamily="34" charset="0"/>
                <a:ea typeface="HGPｺﾞｼｯｸE"/>
              </a:endParaRPr>
            </a:p>
          </p:txBody>
        </p:sp>
        <p:sp>
          <p:nvSpPr>
            <p:cNvPr id="71" name="矢印: 左右 70">
              <a:extLst>
                <a:ext uri="{FF2B5EF4-FFF2-40B4-BE49-F238E27FC236}">
                  <a16:creationId xmlns:a16="http://schemas.microsoft.com/office/drawing/2014/main" id="{88C2DA4E-5C6C-4B69-8469-8D1C1315407B}"/>
                </a:ext>
              </a:extLst>
            </p:cNvPr>
            <p:cNvSpPr/>
            <p:nvPr/>
          </p:nvSpPr>
          <p:spPr>
            <a:xfrm>
              <a:off x="3124261" y="2694027"/>
              <a:ext cx="1007920" cy="244315"/>
            </a:xfrm>
            <a:prstGeom prst="leftRightArrow">
              <a:avLst/>
            </a:prstGeom>
            <a:gradFill flip="none" rotWithShape="1">
              <a:gsLst>
                <a:gs pos="0">
                  <a:srgbClr val="656565"/>
                </a:gs>
                <a:gs pos="100000">
                  <a:srgbClr val="FFFF32"/>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テキスト ボックス 71">
              <a:extLst>
                <a:ext uri="{FF2B5EF4-FFF2-40B4-BE49-F238E27FC236}">
                  <a16:creationId xmlns:a16="http://schemas.microsoft.com/office/drawing/2014/main" id="{D6D2718B-A654-4404-8F19-4816FECF822B}"/>
                </a:ext>
              </a:extLst>
            </p:cNvPr>
            <p:cNvSpPr txBox="1"/>
            <p:nvPr/>
          </p:nvSpPr>
          <p:spPr>
            <a:xfrm>
              <a:off x="2444135" y="2677685"/>
              <a:ext cx="703234" cy="276999"/>
            </a:xfrm>
            <a:prstGeom prst="rect">
              <a:avLst/>
            </a:prstGeom>
            <a:noFill/>
          </p:spPr>
          <p:txBody>
            <a:bodyPr wrap="square" rtlCol="0">
              <a:spAutoFit/>
            </a:bodyPr>
            <a:lstStyle/>
            <a:p>
              <a:r>
                <a:rPr kumimoji="1" lang="en-US" altLang="ja-JP" sz="1200" b="1" dirty="0">
                  <a:latin typeface="Arial Narrow" panose="020B0606020202030204" pitchFamily="34" charset="0"/>
                </a:rPr>
                <a:t>CC side</a:t>
              </a:r>
              <a:endParaRPr kumimoji="1" lang="ja-JP" altLang="en-US" sz="1200" b="1" dirty="0">
                <a:latin typeface="Arial Narrow" panose="020B0606020202030204" pitchFamily="34" charset="0"/>
              </a:endParaRPr>
            </a:p>
          </p:txBody>
        </p:sp>
        <p:sp>
          <p:nvSpPr>
            <p:cNvPr id="73" name="テキスト ボックス 72">
              <a:extLst>
                <a:ext uri="{FF2B5EF4-FFF2-40B4-BE49-F238E27FC236}">
                  <a16:creationId xmlns:a16="http://schemas.microsoft.com/office/drawing/2014/main" id="{AA328166-C22F-424D-A32A-BF4D7B84AF0F}"/>
                </a:ext>
              </a:extLst>
            </p:cNvPr>
            <p:cNvSpPr txBox="1"/>
            <p:nvPr/>
          </p:nvSpPr>
          <p:spPr>
            <a:xfrm>
              <a:off x="4079938" y="2677685"/>
              <a:ext cx="988683" cy="276999"/>
            </a:xfrm>
            <a:prstGeom prst="rect">
              <a:avLst/>
            </a:prstGeom>
            <a:noFill/>
          </p:spPr>
          <p:txBody>
            <a:bodyPr wrap="square" rtlCol="0">
              <a:spAutoFit/>
            </a:bodyPr>
            <a:lstStyle/>
            <a:p>
              <a:r>
                <a:rPr kumimoji="1" lang="en-US" altLang="ja-JP" sz="1200" b="1" dirty="0">
                  <a:latin typeface="Arial Narrow" panose="020B0606020202030204" pitchFamily="34" charset="0"/>
                </a:rPr>
                <a:t>SE layer side</a:t>
              </a:r>
              <a:endParaRPr kumimoji="1" lang="ja-JP" altLang="en-US" sz="1200" b="1" dirty="0">
                <a:latin typeface="Arial Narrow" panose="020B0606020202030204" pitchFamily="34" charset="0"/>
              </a:endParaRPr>
            </a:p>
          </p:txBody>
        </p:sp>
      </p:grpSp>
      <p:sp>
        <p:nvSpPr>
          <p:cNvPr id="78" name="テキスト ボックス 77">
            <a:extLst>
              <a:ext uri="{FF2B5EF4-FFF2-40B4-BE49-F238E27FC236}">
                <a16:creationId xmlns:a16="http://schemas.microsoft.com/office/drawing/2014/main" id="{7799D5EE-93D1-4431-85EC-859957FE41CD}"/>
              </a:ext>
            </a:extLst>
          </p:cNvPr>
          <p:cNvSpPr txBox="1"/>
          <p:nvPr/>
        </p:nvSpPr>
        <p:spPr>
          <a:xfrm>
            <a:off x="909000" y="7241414"/>
            <a:ext cx="5040000" cy="830997"/>
          </a:xfrm>
          <a:prstGeom prst="rect">
            <a:avLst/>
          </a:prstGeom>
          <a:noFill/>
        </p:spPr>
        <p:txBody>
          <a:bodyPr wrap="square" rtlCol="0">
            <a:spAutoFit/>
          </a:bodyPr>
          <a:lstStyle/>
          <a:p>
            <a:pPr algn="just"/>
            <a:r>
              <a:rPr kumimoji="1" lang="en-US" altLang="ja-JP" sz="1200" b="1" dirty="0">
                <a:latin typeface="Times New Roman" panose="02020603050405020304" pitchFamily="18" charset="0"/>
                <a:ea typeface="Meiryo UI" panose="020B0604030504040204" pitchFamily="50" charset="-128"/>
                <a:cs typeface="Times New Roman" panose="02020603050405020304" pitchFamily="18" charset="0"/>
              </a:rPr>
              <a:t>Figure S4.</a:t>
            </a:r>
            <a:r>
              <a:rPr kumimoji="1" lang="ja-JP" altLang="en-US" sz="1200" b="1" dirty="0">
                <a:latin typeface="Times New Roman" panose="02020603050405020304" pitchFamily="18" charset="0"/>
                <a:ea typeface="Meiryo UI" panose="020B0604030504040204" pitchFamily="50" charset="-128"/>
                <a:cs typeface="Times New Roman" panose="02020603050405020304" pitchFamily="18" charset="0"/>
              </a:rPr>
              <a:t> </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V</a:t>
            </a:r>
            <a:r>
              <a:rPr kumimoji="1" lang="en-US" altLang="ja-JP" sz="1200" baseline="-25000" dirty="0">
                <a:latin typeface="Times New Roman" panose="02020603050405020304" pitchFamily="18" charset="0"/>
                <a:ea typeface="Meiryo UI" panose="020B0604030504040204" pitchFamily="50" charset="-128"/>
                <a:cs typeface="Times New Roman" panose="02020603050405020304" pitchFamily="18" charset="0"/>
              </a:rPr>
              <a:t>CPD</a:t>
            </a:r>
            <a:r>
              <a:rPr kumimoji="1" lang="en-US" altLang="ja-JP" sz="1200" dirty="0">
                <a:latin typeface="Times New Roman" panose="02020603050405020304" pitchFamily="18" charset="0"/>
                <a:ea typeface="Meiryo UI" panose="020B0604030504040204" pitchFamily="50" charset="-128"/>
                <a:cs typeface="Times New Roman" panose="02020603050405020304" pitchFamily="18" charset="0"/>
              </a:rPr>
              <a:t>’ of each NMC particle in KPFM images (Figure 4(a) and (c)) before (a) and after (b) the charge test. The higher and lower numbers on the NMC particles indicate their position near the SE layer side and the current collector (CC) side, respectively.</a:t>
            </a:r>
          </a:p>
        </p:txBody>
      </p:sp>
    </p:spTree>
    <p:extLst>
      <p:ext uri="{BB962C8B-B14F-4D97-AF65-F5344CB8AC3E}">
        <p14:creationId xmlns:p14="http://schemas.microsoft.com/office/powerpoint/2010/main" val="13366554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5188</TotalTime>
  <Words>400</Words>
  <Application>Microsoft Office PowerPoint</Application>
  <PresentationFormat>A4 210 x 297 mm</PresentationFormat>
  <Paragraphs>46</Paragraphs>
  <Slides>5</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5</vt:i4>
      </vt:variant>
    </vt:vector>
  </HeadingPairs>
  <TitlesOfParts>
    <vt:vector size="12" baseType="lpstr">
      <vt:lpstr>Arial</vt:lpstr>
      <vt:lpstr>Arial Narrow</vt:lpstr>
      <vt:lpstr>Calibri</vt:lpstr>
      <vt:lpstr>Calibri Light</vt:lpstr>
      <vt:lpstr>Times New Roman</vt:lpstr>
      <vt:lpstr>Office テーマ</vt:lpstr>
      <vt:lpstr>KGPlot</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otoyama</dc:creator>
  <cp:lastModifiedBy>乙山美紗恵</cp:lastModifiedBy>
  <cp:revision>207</cp:revision>
  <dcterms:created xsi:type="dcterms:W3CDTF">2020-03-11T02:52:26Z</dcterms:created>
  <dcterms:modified xsi:type="dcterms:W3CDTF">2020-07-30T02:22:08Z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dc55989-3c9e-4466-8514-eac6f80f6373_Enabled">
    <vt:lpwstr>True</vt:lpwstr>
  </property>
  <property fmtid="{D5CDD505-2E9C-101B-9397-08002B2CF9AE}" pid="3" name="MSIP_Label_ddc55989-3c9e-4466-8514-eac6f80f6373_SiteId">
    <vt:lpwstr>18a7fec8-652f-409b-8369-272d9ce80620</vt:lpwstr>
  </property>
  <property fmtid="{D5CDD505-2E9C-101B-9397-08002B2CF9AE}" pid="4" name="MSIP_Label_ddc55989-3c9e-4466-8514-eac6f80f6373_Owner">
    <vt:lpwstr>misae-otoyama@aist.go.jp</vt:lpwstr>
  </property>
  <property fmtid="{D5CDD505-2E9C-101B-9397-08002B2CF9AE}" pid="5" name="MSIP_Label_ddc55989-3c9e-4466-8514-eac6f80f6373_SetDate">
    <vt:lpwstr>2020-04-06T03:04:02.3533151Z</vt:lpwstr>
  </property>
  <property fmtid="{D5CDD505-2E9C-101B-9397-08002B2CF9AE}" pid="6" name="MSIP_Label_ddc55989-3c9e-4466-8514-eac6f80f6373_Name">
    <vt:lpwstr>No Restrictions</vt:lpwstr>
  </property>
  <property fmtid="{D5CDD505-2E9C-101B-9397-08002B2CF9AE}" pid="7" name="MSIP_Label_ddc55989-3c9e-4466-8514-eac6f80f6373_Application">
    <vt:lpwstr>Microsoft Azure Information Protection</vt:lpwstr>
  </property>
  <property fmtid="{D5CDD505-2E9C-101B-9397-08002B2CF9AE}" pid="8" name="MSIP_Label_ddc55989-3c9e-4466-8514-eac6f80f6373_ActionId">
    <vt:lpwstr>3a971954-c053-4a4f-91ce-0f76ff50e60b</vt:lpwstr>
  </property>
  <property fmtid="{D5CDD505-2E9C-101B-9397-08002B2CF9AE}" pid="9" name="MSIP_Label_ddc55989-3c9e-4466-8514-eac6f80f6373_Extended_MSFT_Method">
    <vt:lpwstr>Automatic</vt:lpwstr>
  </property>
  <property fmtid="{D5CDD505-2E9C-101B-9397-08002B2CF9AE}" pid="10" name="Sensitivity">
    <vt:lpwstr>No Restrictions</vt:lpwstr>
  </property>
</Properties>
</file>