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7559675" cy="10439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8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>
      <p:cViewPr>
        <p:scale>
          <a:sx n="180" d="100"/>
          <a:sy n="180" d="100"/>
        </p:scale>
        <p:origin x="144" y="-2248"/>
      </p:cViewPr>
      <p:guideLst>
        <p:guide orient="horz" pos="328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87788" y="685800"/>
            <a:ext cx="2483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5f9e9e390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87575" y="685800"/>
            <a:ext cx="24828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5f9e9e390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80a37ffd2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87575" y="685800"/>
            <a:ext cx="24828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c80a37ffd2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c52b8ecbac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87575" y="685800"/>
            <a:ext cx="24828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c52b8ecbac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d247f152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87575" y="685800"/>
            <a:ext cx="24828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d247f152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6f5356aff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87575" y="685800"/>
            <a:ext cx="24828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6f5356aff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c39f56ea6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87575" y="685800"/>
            <a:ext cx="24828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c39f56ea6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7712" y="1511298"/>
            <a:ext cx="7044600" cy="416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7705" y="5752555"/>
            <a:ext cx="7044600" cy="16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57705" y="4365680"/>
            <a:ext cx="7044600" cy="170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57705" y="903288"/>
            <a:ext cx="7044600" cy="11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57705" y="2339232"/>
            <a:ext cx="7044600" cy="69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57705" y="903288"/>
            <a:ext cx="7044600" cy="11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57705" y="2339232"/>
            <a:ext cx="3306900" cy="69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995291" y="2339232"/>
            <a:ext cx="3306900" cy="69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57705" y="903288"/>
            <a:ext cx="7044600" cy="11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57705" y="1127727"/>
            <a:ext cx="2321700" cy="153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57705" y="2820535"/>
            <a:ext cx="2321700" cy="64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05325" y="913690"/>
            <a:ext cx="5264700" cy="830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54"/>
            <a:ext cx="3780000" cy="1044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9508" y="2503032"/>
            <a:ext cx="3344400" cy="300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9508" y="5689531"/>
            <a:ext cx="3344400" cy="25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083839" y="1469689"/>
            <a:ext cx="3172200" cy="75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57705" y="8586994"/>
            <a:ext cx="4959600" cy="122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57705" y="2245153"/>
            <a:ext cx="7044600" cy="398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57705" y="6398217"/>
            <a:ext cx="7044600" cy="264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7705" y="903288"/>
            <a:ext cx="7044600" cy="11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7705" y="2339232"/>
            <a:ext cx="7044600" cy="69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004788" y="9465147"/>
            <a:ext cx="453600" cy="7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fid.laayouni@upf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257537" y="763953"/>
            <a:ext cx="7044600" cy="364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s" sz="1640" b="1" dirty="0">
                <a:latin typeface="Times New Roman"/>
                <a:ea typeface="Times New Roman"/>
                <a:cs typeface="Times New Roman"/>
                <a:sym typeface="Times New Roman"/>
              </a:rPr>
              <a:t>Supplementary Figures</a:t>
            </a:r>
            <a:endParaRPr sz="164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endParaRPr sz="164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lnSpc>
                <a:spcPct val="115000"/>
              </a:lnSpc>
              <a:buSzPts val="990"/>
            </a:pPr>
            <a:r>
              <a:rPr lang="en-US" sz="1500" b="1" dirty="0">
                <a:latin typeface="Times New Roman"/>
                <a:cs typeface="Times New Roman"/>
              </a:rPr>
              <a:t>Signatures of genetic variation in human microRNAs point to processes of positive selection and population-specific disease risks</a:t>
            </a:r>
            <a:br>
              <a:rPr lang="en-US" sz="1500" b="1" dirty="0">
                <a:latin typeface="Times New Roman"/>
                <a:cs typeface="Times New Roman"/>
              </a:rPr>
            </a:br>
            <a:br>
              <a:rPr lang="en-US" sz="1500" b="1" dirty="0">
                <a:latin typeface="Times New Roman"/>
                <a:cs typeface="Times New Roman"/>
              </a:rPr>
            </a:br>
            <a:br>
              <a:rPr lang="en-US" sz="1000" dirty="0">
                <a:latin typeface="Times New Roman"/>
                <a:cs typeface="Times New Roman"/>
              </a:rPr>
            </a:br>
            <a:r>
              <a:rPr lang="es" sz="1000" b="1" dirty="0">
                <a:latin typeface="Times New Roman"/>
                <a:cs typeface="Times New Roman"/>
                <a:sym typeface="Times New Roman"/>
              </a:rPr>
              <a:t>Human Genetics</a:t>
            </a:r>
            <a:endParaRPr sz="1000" b="1" dirty="0">
              <a:latin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endParaRPr sz="145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s" sz="1000" dirty="0">
                <a:latin typeface="Times New Roman"/>
                <a:ea typeface="Times New Roman"/>
                <a:cs typeface="Times New Roman"/>
                <a:sym typeface="Times New Roman"/>
              </a:rPr>
              <a:t>Pablo Villegas-Mirón</a:t>
            </a:r>
            <a:r>
              <a:rPr lang="es" sz="10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s" sz="1000" dirty="0">
                <a:latin typeface="Times New Roman"/>
                <a:ea typeface="Times New Roman"/>
                <a:cs typeface="Times New Roman"/>
                <a:sym typeface="Times New Roman"/>
              </a:rPr>
              <a:t>, Alicia Gallego</a:t>
            </a:r>
            <a:r>
              <a:rPr lang="es" sz="10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s" sz="1000" dirty="0">
                <a:latin typeface="Times New Roman"/>
                <a:ea typeface="Times New Roman"/>
                <a:cs typeface="Times New Roman"/>
                <a:sym typeface="Times New Roman"/>
              </a:rPr>
              <a:t>, Jaume Bertranpetit</a:t>
            </a:r>
            <a:r>
              <a:rPr lang="es" sz="10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s" sz="1000" dirty="0">
                <a:latin typeface="Times New Roman"/>
                <a:ea typeface="Times New Roman"/>
                <a:cs typeface="Times New Roman"/>
                <a:sym typeface="Times New Roman"/>
              </a:rPr>
              <a:t>, Hafid Laayouni#</a:t>
            </a:r>
            <a:r>
              <a:rPr lang="es" sz="10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1, 3</a:t>
            </a:r>
            <a:r>
              <a:rPr lang="es" sz="1000" dirty="0">
                <a:latin typeface="Times New Roman"/>
                <a:ea typeface="Times New Roman"/>
                <a:cs typeface="Times New Roman"/>
                <a:sym typeface="Times New Roman"/>
              </a:rPr>
              <a:t> and Yolanda Espinosa-Parrilla#</a:t>
            </a:r>
            <a:r>
              <a:rPr lang="es" sz="10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 4,5,6</a:t>
            </a:r>
            <a:endParaRPr sz="1000" baseline="30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endParaRPr sz="1000" baseline="30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 de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Biologia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Evolutiva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(UPF-CSIC),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Universitat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Pompeu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Fabra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Barcelona, Catalonia, Spain.</a:t>
            </a: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Centro de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Biología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Molecular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Severo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Ochoa, CSIC-UAM, Madrid, Spain.</a:t>
            </a: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Bioinformatics Studies, ESCI-UPF, Pg.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Pujades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 08003 Barcelona, Spain</a:t>
            </a: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Escuela de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Medicina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Universidad de Magallanes, Punta Arenas, Chile</a:t>
            </a: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Laboratorio de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Medicina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Molecular - LMM, Centro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Asistencial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Docente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de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Investigación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CADI, Universidad de Magallanes, Punta Arenas, Chile</a:t>
            </a: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Interuniversity Center on Healthy Aging, Chile </a:t>
            </a: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000" dirty="0"/>
            </a:b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s" sz="1000" dirty="0">
                <a:latin typeface="Times New Roman"/>
                <a:ea typeface="Times New Roman"/>
                <a:cs typeface="Times New Roman"/>
                <a:sym typeface="Times New Roman"/>
              </a:rPr>
              <a:t>*Author for Correspondence: Hafid </a:t>
            </a:r>
            <a:r>
              <a:rPr lang="es" sz="1000" dirty="0">
                <a:latin typeface="Times New Roman"/>
                <a:cs typeface="Times New Roman"/>
                <a:sym typeface="Times New Roman"/>
              </a:rPr>
              <a:t>Laayouni (</a:t>
            </a:r>
            <a:r>
              <a:rPr lang="es" sz="1000" dirty="0">
                <a:latin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hafid.laayouni@upf.edu</a:t>
            </a:r>
            <a:r>
              <a:rPr lang="es" sz="1000" dirty="0">
                <a:latin typeface="Times New Roman"/>
                <a:cs typeface="Times New Roman"/>
                <a:sym typeface="Times New Roman"/>
              </a:rPr>
              <a:t>)  and </a:t>
            </a:r>
            <a:r>
              <a:rPr lang="es" sz="1000" dirty="0">
                <a:latin typeface="Times New Roman"/>
                <a:ea typeface="Times New Roman"/>
                <a:cs typeface="Times New Roman"/>
                <a:sym typeface="Times New Roman"/>
              </a:rPr>
              <a:t>Yolanda Espinosa Parrilla (yolanda.espinosa@umag.cl)</a:t>
            </a: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s" sz="1000" dirty="0">
                <a:latin typeface="Times New Roman"/>
                <a:ea typeface="Times New Roman"/>
                <a:cs typeface="Times New Roman"/>
                <a:sym typeface="Times New Roman"/>
              </a:rPr>
              <a:t># Equally contributors</a:t>
            </a:r>
            <a:endParaRPr sz="33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548275" y="3633350"/>
            <a:ext cx="6163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dirty="0"/>
              <a:t>Supplementary Fig. S1</a:t>
            </a:r>
            <a:r>
              <a:rPr lang="es" sz="1200" dirty="0"/>
              <a:t> Number of miRNAs per chromosome that present both mature sequences in their hairpin (complete annotation) and only one mature sequence in one of their arms (incomplete annotation).</a:t>
            </a:r>
            <a:endParaRPr sz="1200" dirty="0"/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438" y="1034925"/>
            <a:ext cx="6655124" cy="2495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0975" y="3319838"/>
            <a:ext cx="2863641" cy="2290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1625" y="3335100"/>
            <a:ext cx="2114549" cy="211454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1086400" y="1089275"/>
            <a:ext cx="271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/>
              <a:t>a</a:t>
            </a:r>
            <a:endParaRPr sz="1200" b="1"/>
          </a:p>
        </p:txBody>
      </p:sp>
      <p:sp>
        <p:nvSpPr>
          <p:cNvPr id="68" name="Google Shape;68;p15"/>
          <p:cNvSpPr txBox="1"/>
          <p:nvPr/>
        </p:nvSpPr>
        <p:spPr>
          <a:xfrm>
            <a:off x="1086400" y="3175250"/>
            <a:ext cx="271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/>
              <a:t>b</a:t>
            </a:r>
            <a:endParaRPr sz="1200" b="1"/>
          </a:p>
        </p:txBody>
      </p:sp>
      <p:sp>
        <p:nvSpPr>
          <p:cNvPr id="69" name="Google Shape;69;p15"/>
          <p:cNvSpPr txBox="1"/>
          <p:nvPr/>
        </p:nvSpPr>
        <p:spPr>
          <a:xfrm>
            <a:off x="3146175" y="3175250"/>
            <a:ext cx="271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/>
              <a:t>c</a:t>
            </a:r>
            <a:endParaRPr sz="1200" b="1"/>
          </a:p>
        </p:txBody>
      </p:sp>
      <p:sp>
        <p:nvSpPr>
          <p:cNvPr id="70" name="Google Shape;70;p15"/>
          <p:cNvSpPr txBox="1"/>
          <p:nvPr/>
        </p:nvSpPr>
        <p:spPr>
          <a:xfrm>
            <a:off x="491125" y="5747900"/>
            <a:ext cx="61638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dirty="0"/>
              <a:t>Supplementary Fig. S2</a:t>
            </a:r>
            <a:r>
              <a:rPr lang="es" sz="1200" dirty="0"/>
              <a:t> </a:t>
            </a:r>
            <a:r>
              <a:rPr lang="es" sz="1200" b="1" dirty="0"/>
              <a:t>(a)</a:t>
            </a:r>
            <a:r>
              <a:rPr lang="es" sz="1200" dirty="0"/>
              <a:t> Frequencies of transposable elements (T</a:t>
            </a:r>
            <a:r>
              <a:rPr lang="en-US" sz="1200" dirty="0"/>
              <a:t>e</a:t>
            </a:r>
            <a:r>
              <a:rPr lang="es" sz="1200" dirty="0"/>
              <a:t>s) described by the RepeatMasker database (v4.0.5) in the whole genome and found overlapping miRNA sequences. </a:t>
            </a:r>
            <a:r>
              <a:rPr lang="es" sz="1200" b="1" dirty="0"/>
              <a:t>(b)</a:t>
            </a:r>
            <a:r>
              <a:rPr lang="es" sz="1200" dirty="0"/>
              <a:t> Chi square residuals associated with each of the genomic context categories across conservation groups. Dendrograms show the hierarchical clustering performed across rows (genomic context) and columns (conservation). </a:t>
            </a:r>
            <a:r>
              <a:rPr lang="es" sz="1200" b="1" dirty="0"/>
              <a:t>(c)</a:t>
            </a:r>
            <a:r>
              <a:rPr lang="es" sz="1200" dirty="0"/>
              <a:t> Cumulative frequency of the closeness found between miRNAs (distance to the closest miRNA) in each chromosome. The increase of frequency in chromosomes 14, 19 and X shows groups of highly close miRNAs that correspond to the main clustering hotspots in the human genome.</a:t>
            </a:r>
            <a:endParaRPr sz="1200" dirty="0"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7888" y="1407038"/>
            <a:ext cx="4735068" cy="1775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150" y="379725"/>
            <a:ext cx="6741852" cy="462515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626675" y="5262300"/>
            <a:ext cx="6163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dirty="0"/>
              <a:t>Supplementary Fig. S3</a:t>
            </a:r>
            <a:r>
              <a:rPr lang="es" sz="1200" dirty="0"/>
              <a:t> Genomic location of human miRNA clusters.</a:t>
            </a:r>
            <a:endParaRPr sz="1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3838" y="626425"/>
            <a:ext cx="2924774" cy="292477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698100" y="3681525"/>
            <a:ext cx="6163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dirty="0"/>
              <a:t>Supplementary Fig. S4</a:t>
            </a:r>
            <a:r>
              <a:rPr lang="es" sz="1200" dirty="0"/>
              <a:t> Nucleotide diversity (Pi) of miRNAs hosted by the different families of transposable elements (T</a:t>
            </a:r>
            <a:r>
              <a:rPr lang="en-US" sz="1200" dirty="0"/>
              <a:t>E</a:t>
            </a:r>
            <a:r>
              <a:rPr lang="es" sz="1200" dirty="0"/>
              <a:t>s). The “Others” category is made by minor categories represented by less than 1% of the total miRNAs.</a:t>
            </a:r>
            <a:endParaRPr sz="1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/>
        </p:nvSpPr>
        <p:spPr>
          <a:xfrm>
            <a:off x="626675" y="5262300"/>
            <a:ext cx="6163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dirty="0"/>
              <a:t>Supplementary Fig. S5</a:t>
            </a:r>
            <a:r>
              <a:rPr lang="es" sz="1200" dirty="0"/>
              <a:t> Heatmap showing the mean nucleotide diversity values per population of the seed regions harbouring one or more SNPs of the whole dataset. </a:t>
            </a:r>
            <a:r>
              <a:rPr lang="es" sz="1200"/>
              <a:t>The dendrograms represent the hierarchical clustering performed on the miRNAs (rows) and populations (columns).</a:t>
            </a:r>
            <a:endParaRPr sz="1200">
              <a:solidFill>
                <a:srgbClr val="0000FF"/>
              </a:solidFill>
            </a:endParaRPr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0325" y="685800"/>
            <a:ext cx="4576502" cy="4576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</TotalTime>
  <Words>430</Words>
  <Application>Microsoft Macintosh PowerPoint</Application>
  <PresentationFormat>Custom</PresentationFormat>
  <Paragraphs>17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Simple Light</vt:lpstr>
      <vt:lpstr>Supplementary Figures  Signatures of genetic variation in human microRNAs point to processes of positive selection and population-specific disease risks   Human Genetics  Pablo Villegas-Mirón1, Alicia Gallego2, Jaume Bertranpetit1, Hafid Laayouni#1, 3 and Yolanda Espinosa-Parrilla# 4,5,6  1Institut de Biologia Evolutiva (UPF-CSIC), Universitat Pompeu Fabra, Barcelona, Catalonia, Spain. 2Centro de Biología Molecular Severo Ochoa, CSIC-UAM, Madrid, Spain. 3Bioinformatics Studies, ESCI-UPF, Pg. Pujades 1, 08003 Barcelona, Spain 4Escuela de Medicina, Universidad de Magallanes, Punta Arenas, Chile 5Laboratorio de Medicina Molecular - LMM, Centro Asistencial, Docente y de Investigación - CADI, Universidad de Magallanes, Punta Arenas, Chile 6Interuniversity Center on Healthy Aging, Chile    *Author for Correspondence: Hafid Laayouni (hafid.laayouni@upf.edu)  and Yolanda Espinosa Parrilla (yolanda.espinosa@umag.cl) # Equally contributors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Figures  Signatures of genetic variation in human microRNAs point to processes of positive selection related to population-specific diseases  Human Genetics  Pablo Villegas-Mirón1, Alicia Gallego2, Jaume Bertranpetit1, Hafid Laayouni#1, 3 and Yolanda Espinosa-Parrilla# 4,5  1Institut de Biologia Evolutiva (UPF-CSIC), Universitat Pompeu Fabra, Barcelona, Catalonia, Spain. 2Centro de Biología Molecular Severo Ochoa, CSIC-UAM, Madrid, Spain. 3Bioinformatics Studies, ESCI-UPF, Pg. Pujades 1, 08003 Barcelona, Spain 4School of Medicine and Laboratory of Molecular Medicine - LMM, Center for Education, Healthcare and Investigation - CADI, Universidad de Magallanes, Punta Arenas, Chile 5 Interuniversity Center on Healthy Aging, Chile   *Author for Correspondence: Hafid Laayouni (hafid.laayouni@upf.edu)  and Yolanda Espinosa Parrilla (yolanda.espinosa@umag.cl) # Equally contributors</dc:title>
  <cp:lastModifiedBy>YEP</cp:lastModifiedBy>
  <cp:revision>4</cp:revision>
  <dcterms:modified xsi:type="dcterms:W3CDTF">2021-05-29T14:39:38Z</dcterms:modified>
</cp:coreProperties>
</file>