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8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208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04/01/2025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ja-JP" sz="3600" b="1" dirty="0">
                <a:solidFill>
                  <a:schemeClr val="bg1"/>
                </a:solidFill>
                <a:cs typeface="Arial" panose="020B0604020202020204" pitchFamily="34" charset="0"/>
              </a:rPr>
              <a:t>Impact of organ dysfunction on outcomes </a:t>
            </a:r>
            <a:br>
              <a:rPr kumimoji="1" lang="en-US" altLang="ja-JP" sz="36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kumimoji="1" lang="en-US" altLang="ja-JP" sz="3600" b="1" dirty="0">
                <a:solidFill>
                  <a:schemeClr val="bg1"/>
                </a:solidFill>
                <a:cs typeface="Arial" panose="020B0604020202020204" pitchFamily="34" charset="0"/>
              </a:rPr>
              <a:t>in pediatric hypernatremia </a:t>
            </a:r>
            <a:endParaRPr kumimoji="1" lang="ja-JP" altLang="en-US" sz="36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6485" y="1030137"/>
            <a:ext cx="12011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To clarify the clinical backgrounds of contemporary children with hypernatremia and identify prognostic factors, 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including the impact of organ dysfunction on mortality.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7035" y="1806835"/>
            <a:ext cx="245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  <a:latin typeface="+mj-lt"/>
              </a:rPr>
              <a:t>Mihara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et al.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721" y="5787838"/>
            <a:ext cx="7512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000" b="1" dirty="0">
                <a:solidFill>
                  <a:schemeClr val="bg1"/>
                </a:solidFill>
              </a:rPr>
              <a:t>CONCLUSION</a:t>
            </a:r>
            <a:r>
              <a:rPr lang="en-GB" sz="2000" dirty="0">
                <a:solidFill>
                  <a:schemeClr val="bg1"/>
                </a:solidFill>
              </a:rPr>
              <a:t>: </a:t>
            </a:r>
            <a:r>
              <a:rPr lang="en-US" altLang="ja-JP" sz="2000" dirty="0">
                <a:solidFill>
                  <a:schemeClr val="bg1"/>
                </a:solidFill>
                <a:effectLst/>
                <a:ea typeface="游明朝" panose="02020400000000000000" pitchFamily="18" charset="-128"/>
                <a:cs typeface="Arial" panose="020B0604020202020204" pitchFamily="34" charset="0"/>
              </a:rPr>
              <a:t>Pediatric hypernatremia was </a:t>
            </a:r>
            <a:r>
              <a:rPr lang="en-US" altLang="ja-JP" sz="2000" dirty="0">
                <a:solidFill>
                  <a:schemeClr val="bg1"/>
                </a:solidFill>
                <a:ea typeface="游明朝" panose="02020400000000000000" pitchFamily="18" charset="-128"/>
                <a:cs typeface="Arial" panose="020B0604020202020204" pitchFamily="34" charset="0"/>
              </a:rPr>
              <a:t>mostly </a:t>
            </a:r>
            <a:r>
              <a:rPr lang="en-US" altLang="ja-JP" sz="2000" dirty="0">
                <a:solidFill>
                  <a:schemeClr val="bg1"/>
                </a:solidFill>
                <a:effectLst/>
                <a:ea typeface="游明朝" panose="02020400000000000000" pitchFamily="18" charset="-128"/>
                <a:cs typeface="Arial" panose="020B0604020202020204" pitchFamily="34" charset="0"/>
              </a:rPr>
              <a:t>hospital-acquired, and predominantly occurred in children with medical complexities. </a:t>
            </a:r>
            <a:br>
              <a:rPr lang="en-US" altLang="ja-JP" sz="2000" dirty="0">
                <a:solidFill>
                  <a:schemeClr val="bg1"/>
                </a:solidFill>
                <a:effectLst/>
                <a:ea typeface="游明朝" panose="02020400000000000000" pitchFamily="18" charset="-128"/>
                <a:cs typeface="Arial" panose="020B0604020202020204" pitchFamily="34" charset="0"/>
              </a:rPr>
            </a:br>
            <a:r>
              <a:rPr lang="en-US" altLang="ja-JP" sz="2000" dirty="0">
                <a:solidFill>
                  <a:schemeClr val="bg1"/>
                </a:solidFill>
                <a:ea typeface="游明朝" panose="02020400000000000000" pitchFamily="18" charset="-128"/>
                <a:cs typeface="Arial" panose="020B0604020202020204" pitchFamily="34" charset="0"/>
              </a:rPr>
              <a:t>The number of organ dysfunctions was a strong predictor of</a:t>
            </a:r>
            <a:r>
              <a:rPr lang="en-US" altLang="ja-JP" sz="2000" dirty="0">
                <a:solidFill>
                  <a:schemeClr val="bg1"/>
                </a:solidFill>
                <a:effectLst/>
                <a:ea typeface="游明朝" panose="02020400000000000000" pitchFamily="18" charset="-128"/>
                <a:cs typeface="Arial" panose="020B0604020202020204" pitchFamily="34" charset="0"/>
              </a:rPr>
              <a:t> mortality.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3" name="Freeform: Shape 46">
            <a:extLst>
              <a:ext uri="{FF2B5EF4-FFF2-40B4-BE49-F238E27FC236}">
                <a16:creationId xmlns:a16="http://schemas.microsoft.com/office/drawing/2014/main" id="{BF669CE1-4E9E-DF00-B4CC-B3043752F6CE}"/>
              </a:ext>
            </a:extLst>
          </p:cNvPr>
          <p:cNvSpPr/>
          <p:nvPr/>
        </p:nvSpPr>
        <p:spPr>
          <a:xfrm>
            <a:off x="621687" y="2801475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: Shape 46">
            <a:extLst>
              <a:ext uri="{FF2B5EF4-FFF2-40B4-BE49-F238E27FC236}">
                <a16:creationId xmlns:a16="http://schemas.microsoft.com/office/drawing/2014/main" id="{8C850F9F-188B-0EF3-C002-966526EAED24}"/>
              </a:ext>
            </a:extLst>
          </p:cNvPr>
          <p:cNvSpPr/>
          <p:nvPr/>
        </p:nvSpPr>
        <p:spPr>
          <a:xfrm>
            <a:off x="957980" y="2198385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Freeform: Shape 46">
            <a:extLst>
              <a:ext uri="{FF2B5EF4-FFF2-40B4-BE49-F238E27FC236}">
                <a16:creationId xmlns:a16="http://schemas.microsoft.com/office/drawing/2014/main" id="{613A9DCD-7C22-969F-65F7-06ABB6CFC4E1}"/>
              </a:ext>
            </a:extLst>
          </p:cNvPr>
          <p:cNvSpPr/>
          <p:nvPr/>
        </p:nvSpPr>
        <p:spPr>
          <a:xfrm>
            <a:off x="1278988" y="2819179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" name="Freeform: Shape 46">
            <a:extLst>
              <a:ext uri="{FF2B5EF4-FFF2-40B4-BE49-F238E27FC236}">
                <a16:creationId xmlns:a16="http://schemas.microsoft.com/office/drawing/2014/main" id="{837AB7BE-3533-475B-4A64-A15818890F4B}"/>
              </a:ext>
            </a:extLst>
          </p:cNvPr>
          <p:cNvSpPr/>
          <p:nvPr/>
        </p:nvSpPr>
        <p:spPr>
          <a:xfrm>
            <a:off x="1615390" y="2177364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5FA66E3-B0EB-E958-93EC-C7ACA589EBDD}"/>
              </a:ext>
            </a:extLst>
          </p:cNvPr>
          <p:cNvSpPr/>
          <p:nvPr/>
        </p:nvSpPr>
        <p:spPr>
          <a:xfrm>
            <a:off x="2829741" y="4351222"/>
            <a:ext cx="2684591" cy="1202046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>
                <a:cs typeface="Arial" panose="020B0604020202020204" pitchFamily="34" charset="0"/>
              </a:rPr>
              <a:t>18</a:t>
            </a:r>
            <a:r>
              <a:rPr kumimoji="1" lang="en-US" altLang="ja-JP" sz="2000" b="1" dirty="0">
                <a:cs typeface="Arial" panose="020B0604020202020204" pitchFamily="34" charset="0"/>
              </a:rPr>
              <a:t>% Mortality </a:t>
            </a:r>
            <a:endParaRPr kumimoji="1" lang="ja-JP" altLang="en-US" sz="2000" b="1">
              <a:cs typeface="Arial" panose="020B0604020202020204" pitchFamily="34" charset="0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1DE720F8-7067-B714-2562-C1A12BDF1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75000"/>
          </a:blip>
          <a:srcRect l="9752" b="6813"/>
          <a:stretch/>
        </p:blipFill>
        <p:spPr>
          <a:xfrm>
            <a:off x="5825740" y="2098350"/>
            <a:ext cx="3653450" cy="2388272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50F872F-6D20-C955-B8BE-C14098740DB8}"/>
              </a:ext>
            </a:extLst>
          </p:cNvPr>
          <p:cNvSpPr txBox="1"/>
          <p:nvPr/>
        </p:nvSpPr>
        <p:spPr>
          <a:xfrm>
            <a:off x="6482339" y="3608208"/>
            <a:ext cx="28467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ja-JP" sz="2000" b="1" dirty="0">
                <a:effectLst/>
                <a:cs typeface="Arial" panose="020B0604020202020204" pitchFamily="34" charset="0"/>
              </a:rPr>
              <a:t>&lt;4 vs ≥4 </a:t>
            </a:r>
            <a:r>
              <a:rPr lang="en" altLang="ja-JP" dirty="0">
                <a:effectLst/>
                <a:cs typeface="Arial" panose="020B0604020202020204" pitchFamily="34" charset="0"/>
              </a:rPr>
              <a:t>organ dysfunctions</a:t>
            </a:r>
            <a:endParaRPr kumimoji="1" lang="ja-JP" altLang="en-US" sz="1600"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3FA4C72-6B62-98F0-8413-378024D3949E}"/>
              </a:ext>
            </a:extLst>
          </p:cNvPr>
          <p:cNvSpPr txBox="1"/>
          <p:nvPr/>
        </p:nvSpPr>
        <p:spPr>
          <a:xfrm>
            <a:off x="5901536" y="1724018"/>
            <a:ext cx="3880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kern="0">
                <a:effectLst/>
                <a:ea typeface="ＭＳ Ｐゴシック" panose="020B0600070205080204" pitchFamily="34" charset="-128"/>
                <a:cs typeface="Arial" panose="020B0604020202020204" pitchFamily="34" charset="0"/>
              </a:rPr>
              <a:t>■</a:t>
            </a:r>
            <a:r>
              <a:rPr lang="en-US" altLang="ja-JP" sz="1400" kern="0" dirty="0">
                <a:effectLst/>
                <a:ea typeface="ＭＳ Ｐゴシック" panose="020B0600070205080204" pitchFamily="34" charset="-128"/>
                <a:cs typeface="Arial" panose="020B0604020202020204" pitchFamily="34" charset="0"/>
              </a:rPr>
              <a:t>Kaplan–Meier estimated survival rates by   </a:t>
            </a:r>
          </a:p>
          <a:p>
            <a:r>
              <a:rPr lang="en-US" altLang="ja-JP" sz="1400" b="1" kern="0" dirty="0">
                <a:ea typeface="ＭＳ Ｐゴシック" panose="020B0600070205080204" pitchFamily="34" charset="-128"/>
                <a:cs typeface="Arial" panose="020B0604020202020204" pitchFamily="34" charset="0"/>
              </a:rPr>
              <a:t>     </a:t>
            </a:r>
            <a:r>
              <a:rPr lang="en-US" altLang="ja-JP" sz="1400" b="1" kern="0" dirty="0">
                <a:effectLst/>
                <a:ea typeface="ＭＳ Ｐゴシック" panose="020B0600070205080204" pitchFamily="34" charset="-128"/>
                <a:cs typeface="Arial" panose="020B0604020202020204" pitchFamily="34" charset="0"/>
              </a:rPr>
              <a:t>number of organ dysfunctions </a:t>
            </a:r>
            <a:r>
              <a:rPr lang="ja-JP" altLang="ja-JP" sz="1400" b="1">
                <a:effectLst/>
                <a:cs typeface="Arial" panose="020B0604020202020204" pitchFamily="34" charset="0"/>
              </a:rPr>
              <a:t> </a:t>
            </a:r>
            <a:endParaRPr kumimoji="1" lang="ja-JP" altLang="en-US" sz="1400" b="1"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D1E7E35-8A07-8727-D4A9-5362E84BC45C}"/>
              </a:ext>
            </a:extLst>
          </p:cNvPr>
          <p:cNvSpPr txBox="1"/>
          <p:nvPr/>
        </p:nvSpPr>
        <p:spPr>
          <a:xfrm rot="16200000">
            <a:off x="5062047" y="2973443"/>
            <a:ext cx="1397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cs typeface="Arial" panose="020B0604020202020204" pitchFamily="34" charset="0"/>
              </a:rPr>
              <a:t>Survival rate (%)</a:t>
            </a:r>
            <a:endParaRPr kumimoji="1" lang="ja-JP" altLang="en-US" sz="1400"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425269F-2203-9FF7-D599-78848979DDE9}"/>
              </a:ext>
            </a:extLst>
          </p:cNvPr>
          <p:cNvSpPr txBox="1"/>
          <p:nvPr/>
        </p:nvSpPr>
        <p:spPr>
          <a:xfrm>
            <a:off x="6476966" y="4487598"/>
            <a:ext cx="3190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ea typeface="MS PGothic" panose="020B0600070205080204" pitchFamily="34" charset="-128"/>
                <a:cs typeface="Arial" panose="020B0604020202020204" pitchFamily="34" charset="0"/>
              </a:rPr>
              <a:t>Days from onset of hypernatremia</a:t>
            </a:r>
            <a:endParaRPr kumimoji="1" lang="ja-JP" altLang="en-US" sz="1400"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0679306-9E13-6B2A-7B20-B55EED227B0B}"/>
              </a:ext>
            </a:extLst>
          </p:cNvPr>
          <p:cNvSpPr txBox="1"/>
          <p:nvPr/>
        </p:nvSpPr>
        <p:spPr>
          <a:xfrm>
            <a:off x="5727201" y="4690114"/>
            <a:ext cx="4157028" cy="865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" altLang="ja-JP" sz="2000" b="1" dirty="0">
                <a:solidFill>
                  <a:schemeClr val="accent5"/>
                </a:solidFill>
                <a:effectLst/>
                <a:cs typeface="Arial" panose="020B0604020202020204" pitchFamily="34" charset="0"/>
              </a:rPr>
              <a:t>Children with ≥4 organ dysfunctions</a:t>
            </a:r>
            <a:br>
              <a:rPr lang="en" altLang="ja-JP" sz="2000" b="1" dirty="0">
                <a:solidFill>
                  <a:schemeClr val="accent5"/>
                </a:solidFill>
                <a:effectLst/>
                <a:cs typeface="Arial" panose="020B0604020202020204" pitchFamily="34" charset="0"/>
              </a:rPr>
            </a:br>
            <a:r>
              <a:rPr lang="en" altLang="ja-JP" sz="2000" b="1" dirty="0">
                <a:solidFill>
                  <a:schemeClr val="accent5"/>
                </a:solidFill>
                <a:effectLst/>
                <a:cs typeface="Arial" panose="020B0604020202020204" pitchFamily="34" charset="0"/>
              </a:rPr>
              <a:t>at onset of hypernatremia had higher mortality </a:t>
            </a:r>
            <a:r>
              <a:rPr lang="en" altLang="ja-JP" sz="1200" b="1" dirty="0">
                <a:solidFill>
                  <a:schemeClr val="accent5"/>
                </a:solidFill>
                <a:effectLst/>
                <a:cs typeface="Arial" panose="020B0604020202020204" pitchFamily="34" charset="0"/>
              </a:rPr>
              <a:t>(OR 5.83, 95% CI 1.92-17.7)</a:t>
            </a:r>
            <a:endParaRPr lang="en" altLang="ja-JP" b="1" dirty="0">
              <a:solidFill>
                <a:schemeClr val="accent5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813F060-9307-4DE5-DB09-2209EB7491F2}"/>
              </a:ext>
            </a:extLst>
          </p:cNvPr>
          <p:cNvSpPr txBox="1"/>
          <p:nvPr/>
        </p:nvSpPr>
        <p:spPr>
          <a:xfrm>
            <a:off x="125586" y="3992967"/>
            <a:ext cx="268459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000" b="1" dirty="0">
                <a:cs typeface="Arial" panose="020B0604020202020204" pitchFamily="34" charset="0"/>
              </a:rPr>
              <a:t>11</a:t>
            </a:r>
            <a:r>
              <a:rPr lang="en-US" altLang="ja-JP" sz="2000" b="1" dirty="0">
                <a:cs typeface="Arial" panose="020B0604020202020204" pitchFamily="34" charset="0"/>
              </a:rPr>
              <a:t>6</a:t>
            </a:r>
            <a:r>
              <a:rPr lang="en-US" altLang="ja-JP" sz="1400" b="1" dirty="0">
                <a:cs typeface="Arial" panose="020B0604020202020204" pitchFamily="34" charset="0"/>
              </a:rPr>
              <a:t> </a:t>
            </a:r>
            <a:r>
              <a:rPr lang="en-US" altLang="ja-JP" sz="2000" dirty="0">
                <a:cs typeface="Arial" panose="020B0604020202020204" pitchFamily="34" charset="0"/>
              </a:rPr>
              <a:t>children with </a:t>
            </a:r>
            <a:br>
              <a:rPr lang="en-US" altLang="ja-JP" sz="1800" dirty="0">
                <a:cs typeface="Arial" panose="020B0604020202020204" pitchFamily="34" charset="0"/>
              </a:rPr>
            </a:br>
            <a:r>
              <a:rPr lang="en-US" altLang="ja-JP" sz="2000" b="1" dirty="0">
                <a:cs typeface="Arial" panose="020B0604020202020204" pitchFamily="34" charset="0"/>
              </a:rPr>
              <a:t>serum Na ≥150mmol/L </a:t>
            </a:r>
          </a:p>
          <a:p>
            <a:r>
              <a:rPr lang="en-US" altLang="ja-JP" sz="2000" dirty="0">
                <a:cs typeface="Arial" panose="020B0604020202020204" pitchFamily="34" charset="0"/>
              </a:rPr>
              <a:t>on or during admission</a:t>
            </a:r>
          </a:p>
        </p:txBody>
      </p:sp>
      <p:sp>
        <p:nvSpPr>
          <p:cNvPr id="34" name="Rectangle 48">
            <a:extLst>
              <a:ext uri="{FF2B5EF4-FFF2-40B4-BE49-F238E27FC236}">
                <a16:creationId xmlns:a16="http://schemas.microsoft.com/office/drawing/2014/main" id="{EE03964E-F4AE-D2C5-6003-22D448AAE0E6}"/>
              </a:ext>
            </a:extLst>
          </p:cNvPr>
          <p:cNvSpPr/>
          <p:nvPr/>
        </p:nvSpPr>
        <p:spPr>
          <a:xfrm>
            <a:off x="2826314" y="3068507"/>
            <a:ext cx="2677782" cy="1202046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296DC0"/>
                </a:solidFill>
              </a:rPr>
              <a:t>91% </a:t>
            </a:r>
            <a:r>
              <a:rPr lang="en-GB" sz="2000" dirty="0">
                <a:solidFill>
                  <a:srgbClr val="296DC0"/>
                </a:solidFill>
              </a:rPr>
              <a:t>with underlying chronic diseases</a:t>
            </a:r>
            <a:endParaRPr lang="en-GB" dirty="0">
              <a:solidFill>
                <a:srgbClr val="296DC0"/>
              </a:solidFill>
            </a:endParaRPr>
          </a:p>
        </p:txBody>
      </p:sp>
      <p:sp>
        <p:nvSpPr>
          <p:cNvPr id="35" name="Rectangle 19">
            <a:extLst>
              <a:ext uri="{FF2B5EF4-FFF2-40B4-BE49-F238E27FC236}">
                <a16:creationId xmlns:a16="http://schemas.microsoft.com/office/drawing/2014/main" id="{7B3A67D4-190C-C93E-5E85-B6432649C6B3}"/>
              </a:ext>
            </a:extLst>
          </p:cNvPr>
          <p:cNvSpPr/>
          <p:nvPr/>
        </p:nvSpPr>
        <p:spPr>
          <a:xfrm>
            <a:off x="2826314" y="1729741"/>
            <a:ext cx="2706659" cy="1285493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91% Hospital-</a:t>
            </a:r>
            <a:r>
              <a:rPr lang="en-GB" sz="2000" dirty="0" err="1"/>
              <a:t>aquired</a:t>
            </a:r>
            <a:r>
              <a:rPr lang="en-GB" sz="2000" dirty="0"/>
              <a:t> </a:t>
            </a:r>
            <a:br>
              <a:rPr lang="en-GB" sz="2000" dirty="0"/>
            </a:br>
            <a:r>
              <a:rPr lang="en-GB" sz="2000" dirty="0"/>
              <a:t>hypernatremia</a:t>
            </a:r>
            <a:endParaRPr lang="en-GB" sz="1600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9250BE4-5672-30D6-8592-3CF154009D7F}"/>
              </a:ext>
            </a:extLst>
          </p:cNvPr>
          <p:cNvSpPr txBox="1"/>
          <p:nvPr/>
        </p:nvSpPr>
        <p:spPr>
          <a:xfrm>
            <a:off x="10124799" y="1673203"/>
            <a:ext cx="1821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Variables of organ dysfunctions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グラフィックス 37" descr="心臓 枠線">
            <a:extLst>
              <a:ext uri="{FF2B5EF4-FFF2-40B4-BE49-F238E27FC236}">
                <a16:creationId xmlns:a16="http://schemas.microsoft.com/office/drawing/2014/main" id="{49BAB526-BCBD-52B3-B494-9FA4908C9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437" y="4644238"/>
            <a:ext cx="759774" cy="759774"/>
          </a:xfrm>
          <a:prstGeom prst="rect">
            <a:avLst/>
          </a:prstGeom>
        </p:spPr>
      </p:pic>
      <p:pic>
        <p:nvPicPr>
          <p:cNvPr id="39" name="グラフィックス 38" descr="肺 枠線">
            <a:extLst>
              <a:ext uri="{FF2B5EF4-FFF2-40B4-BE49-F238E27FC236}">
                <a16:creationId xmlns:a16="http://schemas.microsoft.com/office/drawing/2014/main" id="{221E3614-D960-6CFC-891A-157301B85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20730" y="2434931"/>
            <a:ext cx="759600" cy="759600"/>
          </a:xfrm>
          <a:prstGeom prst="rect">
            <a:avLst/>
          </a:prstGeom>
        </p:spPr>
      </p:pic>
      <p:pic>
        <p:nvPicPr>
          <p:cNvPr id="40" name="グラフィックス 39" descr="頭の中の脳 枠線">
            <a:extLst>
              <a:ext uri="{FF2B5EF4-FFF2-40B4-BE49-F238E27FC236}">
                <a16:creationId xmlns:a16="http://schemas.microsoft.com/office/drawing/2014/main" id="{DF0EC674-6C73-E148-8AA0-CB25ED0085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94703" y="3383752"/>
            <a:ext cx="849023" cy="849023"/>
          </a:xfrm>
          <a:prstGeom prst="rect">
            <a:avLst/>
          </a:prstGeom>
        </p:spPr>
      </p:pic>
      <p:pic>
        <p:nvPicPr>
          <p:cNvPr id="41" name="グラフィックス 40" descr="試験管 単色塗りつぶし">
            <a:extLst>
              <a:ext uri="{FF2B5EF4-FFF2-40B4-BE49-F238E27FC236}">
                <a16:creationId xmlns:a16="http://schemas.microsoft.com/office/drawing/2014/main" id="{549A8ED9-5FAE-B0E7-A436-AC473BD20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35778" y="3499838"/>
            <a:ext cx="703071" cy="703071"/>
          </a:xfrm>
          <a:prstGeom prst="rect">
            <a:avLst/>
          </a:prstGeom>
        </p:spPr>
      </p:pic>
      <p:pic>
        <p:nvPicPr>
          <p:cNvPr id="43" name="図 42" descr="図形&#10;&#10;自動的に生成された説明">
            <a:extLst>
              <a:ext uri="{FF2B5EF4-FFF2-40B4-BE49-F238E27FC236}">
                <a16:creationId xmlns:a16="http://schemas.microsoft.com/office/drawing/2014/main" id="{16987F13-BA14-9FD4-EA04-9737BF5C7E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4239" y="4879695"/>
            <a:ext cx="821837" cy="524317"/>
          </a:xfrm>
          <a:prstGeom prst="rect">
            <a:avLst/>
          </a:prstGeom>
        </p:spPr>
      </p:pic>
      <p:sp>
        <p:nvSpPr>
          <p:cNvPr id="44" name="フリーフォーム 43">
            <a:extLst>
              <a:ext uri="{FF2B5EF4-FFF2-40B4-BE49-F238E27FC236}">
                <a16:creationId xmlns:a16="http://schemas.microsoft.com/office/drawing/2014/main" id="{C6738986-981F-0D45-2C73-6A9C2B88A9A8}"/>
              </a:ext>
            </a:extLst>
          </p:cNvPr>
          <p:cNvSpPr/>
          <p:nvPr/>
        </p:nvSpPr>
        <p:spPr>
          <a:xfrm>
            <a:off x="10538555" y="2517625"/>
            <a:ext cx="361950" cy="615803"/>
          </a:xfrm>
          <a:custGeom>
            <a:avLst/>
            <a:gdLst>
              <a:gd name="connsiteX0" fmla="*/ 238792 w 361950"/>
              <a:gd name="connsiteY0" fmla="*/ 12585 h 615803"/>
              <a:gd name="connsiteX1" fmla="*/ 108395 w 361950"/>
              <a:gd name="connsiteY1" fmla="*/ 46399 h 615803"/>
              <a:gd name="connsiteX2" fmla="*/ 130588 w 361950"/>
              <a:gd name="connsiteY2" fmla="*/ 244329 h 615803"/>
              <a:gd name="connsiteX3" fmla="*/ 57150 w 361950"/>
              <a:gd name="connsiteY3" fmla="*/ 244329 h 615803"/>
              <a:gd name="connsiteX4" fmla="*/ 0 w 361950"/>
              <a:gd name="connsiteY4" fmla="*/ 301479 h 615803"/>
              <a:gd name="connsiteX5" fmla="*/ 0 w 361950"/>
              <a:gd name="connsiteY5" fmla="*/ 615804 h 615803"/>
              <a:gd name="connsiteX6" fmla="*/ 38100 w 361950"/>
              <a:gd name="connsiteY6" fmla="*/ 615804 h 615803"/>
              <a:gd name="connsiteX7" fmla="*/ 38100 w 361950"/>
              <a:gd name="connsiteY7" fmla="*/ 301479 h 615803"/>
              <a:gd name="connsiteX8" fmla="*/ 57150 w 361950"/>
              <a:gd name="connsiteY8" fmla="*/ 282429 h 615803"/>
              <a:gd name="connsiteX9" fmla="*/ 130588 w 361950"/>
              <a:gd name="connsiteY9" fmla="*/ 282429 h 615803"/>
              <a:gd name="connsiteX10" fmla="*/ 108395 w 361950"/>
              <a:gd name="connsiteY10" fmla="*/ 480358 h 615803"/>
              <a:gd name="connsiteX11" fmla="*/ 238792 w 361950"/>
              <a:gd name="connsiteY11" fmla="*/ 514172 h 615803"/>
              <a:gd name="connsiteX12" fmla="*/ 361950 w 361950"/>
              <a:gd name="connsiteY12" fmla="*/ 263379 h 615803"/>
              <a:gd name="connsiteX13" fmla="*/ 238792 w 361950"/>
              <a:gd name="connsiteY13" fmla="*/ 12585 h 615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1950" h="615803">
                <a:moveTo>
                  <a:pt x="238792" y="12585"/>
                </a:moveTo>
                <a:cubicBezTo>
                  <a:pt x="193320" y="-13157"/>
                  <a:pt x="135626" y="1803"/>
                  <a:pt x="108395" y="46399"/>
                </a:cubicBezTo>
                <a:cubicBezTo>
                  <a:pt x="54197" y="129362"/>
                  <a:pt x="116396" y="191369"/>
                  <a:pt x="130588" y="244329"/>
                </a:cubicBezTo>
                <a:lnTo>
                  <a:pt x="57150" y="244329"/>
                </a:lnTo>
                <a:cubicBezTo>
                  <a:pt x="25587" y="244329"/>
                  <a:pt x="0" y="269916"/>
                  <a:pt x="0" y="301479"/>
                </a:cubicBezTo>
                <a:lnTo>
                  <a:pt x="0" y="615804"/>
                </a:lnTo>
                <a:lnTo>
                  <a:pt x="38100" y="615804"/>
                </a:lnTo>
                <a:lnTo>
                  <a:pt x="38100" y="301479"/>
                </a:lnTo>
                <a:cubicBezTo>
                  <a:pt x="38100" y="290957"/>
                  <a:pt x="46629" y="282429"/>
                  <a:pt x="57150" y="282429"/>
                </a:cubicBezTo>
                <a:lnTo>
                  <a:pt x="130588" y="282429"/>
                </a:lnTo>
                <a:cubicBezTo>
                  <a:pt x="116396" y="335388"/>
                  <a:pt x="54388" y="397395"/>
                  <a:pt x="108395" y="480358"/>
                </a:cubicBezTo>
                <a:cubicBezTo>
                  <a:pt x="135626" y="524954"/>
                  <a:pt x="193320" y="539914"/>
                  <a:pt x="238792" y="514172"/>
                </a:cubicBezTo>
                <a:cubicBezTo>
                  <a:pt x="314325" y="469500"/>
                  <a:pt x="361950" y="373392"/>
                  <a:pt x="361950" y="263379"/>
                </a:cubicBezTo>
                <a:cubicBezTo>
                  <a:pt x="361950" y="153365"/>
                  <a:pt x="314325" y="57258"/>
                  <a:pt x="238792" y="12585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45" name="フリーフォーム 44">
            <a:extLst>
              <a:ext uri="{FF2B5EF4-FFF2-40B4-BE49-F238E27FC236}">
                <a16:creationId xmlns:a16="http://schemas.microsoft.com/office/drawing/2014/main" id="{0FA36F77-73FD-F3F7-AEBF-1354153FFC44}"/>
              </a:ext>
            </a:extLst>
          </p:cNvPr>
          <p:cNvSpPr/>
          <p:nvPr/>
        </p:nvSpPr>
        <p:spPr>
          <a:xfrm>
            <a:off x="10141124" y="2517625"/>
            <a:ext cx="361950" cy="615803"/>
          </a:xfrm>
          <a:custGeom>
            <a:avLst/>
            <a:gdLst>
              <a:gd name="connsiteX0" fmla="*/ 304800 w 361950"/>
              <a:gd name="connsiteY0" fmla="*/ 244329 h 615803"/>
              <a:gd name="connsiteX1" fmla="*/ 231362 w 361950"/>
              <a:gd name="connsiteY1" fmla="*/ 244329 h 615803"/>
              <a:gd name="connsiteX2" fmla="*/ 253555 w 361950"/>
              <a:gd name="connsiteY2" fmla="*/ 46399 h 615803"/>
              <a:gd name="connsiteX3" fmla="*/ 123158 w 361950"/>
              <a:gd name="connsiteY3" fmla="*/ 12585 h 615803"/>
              <a:gd name="connsiteX4" fmla="*/ 0 w 361950"/>
              <a:gd name="connsiteY4" fmla="*/ 263379 h 615803"/>
              <a:gd name="connsiteX5" fmla="*/ 123158 w 361950"/>
              <a:gd name="connsiteY5" fmla="*/ 514172 h 615803"/>
              <a:gd name="connsiteX6" fmla="*/ 253555 w 361950"/>
              <a:gd name="connsiteY6" fmla="*/ 480358 h 615803"/>
              <a:gd name="connsiteX7" fmla="*/ 231362 w 361950"/>
              <a:gd name="connsiteY7" fmla="*/ 282429 h 615803"/>
              <a:gd name="connsiteX8" fmla="*/ 304800 w 361950"/>
              <a:gd name="connsiteY8" fmla="*/ 282429 h 615803"/>
              <a:gd name="connsiteX9" fmla="*/ 323850 w 361950"/>
              <a:gd name="connsiteY9" fmla="*/ 301479 h 615803"/>
              <a:gd name="connsiteX10" fmla="*/ 323850 w 361950"/>
              <a:gd name="connsiteY10" fmla="*/ 615804 h 615803"/>
              <a:gd name="connsiteX11" fmla="*/ 361950 w 361950"/>
              <a:gd name="connsiteY11" fmla="*/ 615804 h 615803"/>
              <a:gd name="connsiteX12" fmla="*/ 361950 w 361950"/>
              <a:gd name="connsiteY12" fmla="*/ 301479 h 615803"/>
              <a:gd name="connsiteX13" fmla="*/ 304800 w 361950"/>
              <a:gd name="connsiteY13" fmla="*/ 244329 h 615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1950" h="615803">
                <a:moveTo>
                  <a:pt x="304800" y="244329"/>
                </a:moveTo>
                <a:lnTo>
                  <a:pt x="231362" y="244329"/>
                </a:lnTo>
                <a:cubicBezTo>
                  <a:pt x="245554" y="191369"/>
                  <a:pt x="307562" y="129362"/>
                  <a:pt x="253555" y="46399"/>
                </a:cubicBezTo>
                <a:cubicBezTo>
                  <a:pt x="226324" y="1803"/>
                  <a:pt x="168630" y="-13157"/>
                  <a:pt x="123158" y="12585"/>
                </a:cubicBezTo>
                <a:cubicBezTo>
                  <a:pt x="47625" y="57258"/>
                  <a:pt x="0" y="153365"/>
                  <a:pt x="0" y="263379"/>
                </a:cubicBezTo>
                <a:cubicBezTo>
                  <a:pt x="0" y="373392"/>
                  <a:pt x="47625" y="469500"/>
                  <a:pt x="123158" y="514172"/>
                </a:cubicBezTo>
                <a:cubicBezTo>
                  <a:pt x="168630" y="539914"/>
                  <a:pt x="226324" y="524954"/>
                  <a:pt x="253555" y="480358"/>
                </a:cubicBezTo>
                <a:cubicBezTo>
                  <a:pt x="307753" y="397395"/>
                  <a:pt x="245554" y="335388"/>
                  <a:pt x="231362" y="282429"/>
                </a:cubicBezTo>
                <a:lnTo>
                  <a:pt x="304800" y="282429"/>
                </a:lnTo>
                <a:cubicBezTo>
                  <a:pt x="315321" y="282429"/>
                  <a:pt x="323850" y="290957"/>
                  <a:pt x="323850" y="301479"/>
                </a:cubicBezTo>
                <a:lnTo>
                  <a:pt x="323850" y="615804"/>
                </a:lnTo>
                <a:lnTo>
                  <a:pt x="361950" y="615804"/>
                </a:lnTo>
                <a:lnTo>
                  <a:pt x="361950" y="301479"/>
                </a:lnTo>
                <a:cubicBezTo>
                  <a:pt x="361950" y="269916"/>
                  <a:pt x="336363" y="244329"/>
                  <a:pt x="304800" y="244329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A591DE8-3B29-27AF-D585-E294B9084379}"/>
              </a:ext>
            </a:extLst>
          </p:cNvPr>
          <p:cNvSpPr txBox="1"/>
          <p:nvPr/>
        </p:nvSpPr>
        <p:spPr>
          <a:xfrm>
            <a:off x="10829467" y="5371140"/>
            <a:ext cx="1461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diovascular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B8B575A-2BE5-B3F3-0988-F1DA6521F963}"/>
              </a:ext>
            </a:extLst>
          </p:cNvPr>
          <p:cNvSpPr txBox="1"/>
          <p:nvPr/>
        </p:nvSpPr>
        <p:spPr>
          <a:xfrm>
            <a:off x="10179947" y="3128058"/>
            <a:ext cx="823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Kidney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3A16418-F8EB-FF80-0711-D98E83F698F2}"/>
              </a:ext>
            </a:extLst>
          </p:cNvPr>
          <p:cNvSpPr txBox="1"/>
          <p:nvPr/>
        </p:nvSpPr>
        <p:spPr>
          <a:xfrm>
            <a:off x="10924925" y="3117740"/>
            <a:ext cx="1245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Respiratory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9CEACA8-2255-58DA-D318-B789BE77E099}"/>
              </a:ext>
            </a:extLst>
          </p:cNvPr>
          <p:cNvSpPr txBox="1"/>
          <p:nvPr/>
        </p:nvSpPr>
        <p:spPr>
          <a:xfrm>
            <a:off x="10096856" y="4162323"/>
            <a:ext cx="12453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Central Nervous System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D7E3C61-C94A-C605-BC21-2C97576CDC2D}"/>
              </a:ext>
            </a:extLst>
          </p:cNvPr>
          <p:cNvSpPr txBox="1"/>
          <p:nvPr/>
        </p:nvSpPr>
        <p:spPr>
          <a:xfrm>
            <a:off x="10104239" y="5358326"/>
            <a:ext cx="1245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F2A2621-D195-943F-F06B-EE07C3A6ED9C}"/>
              </a:ext>
            </a:extLst>
          </p:cNvPr>
          <p:cNvSpPr txBox="1"/>
          <p:nvPr/>
        </p:nvSpPr>
        <p:spPr>
          <a:xfrm>
            <a:off x="10877754" y="4175834"/>
            <a:ext cx="1245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Coagulation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085D5BA-A9D7-C704-99D7-CCAD1662F15A}"/>
              </a:ext>
            </a:extLst>
          </p:cNvPr>
          <p:cNvSpPr txBox="1"/>
          <p:nvPr/>
        </p:nvSpPr>
        <p:spPr>
          <a:xfrm>
            <a:off x="9327962" y="2203422"/>
            <a:ext cx="454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ja-JP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&lt;4 </a:t>
            </a:r>
            <a:endParaRPr lang="ja-JP" altLang="en-US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E0E4870-95EE-FCDE-0308-76D69A9984DE}"/>
              </a:ext>
            </a:extLst>
          </p:cNvPr>
          <p:cNvSpPr txBox="1"/>
          <p:nvPr/>
        </p:nvSpPr>
        <p:spPr>
          <a:xfrm>
            <a:off x="9322152" y="2848643"/>
            <a:ext cx="4708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ja-JP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" altLang="ja-JP" b="1" dirty="0">
                <a:solidFill>
                  <a:schemeClr val="accent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endParaRPr lang="ja-JP" altLang="en-US">
              <a:solidFill>
                <a:schemeClr val="accent5"/>
              </a:solidFill>
            </a:endParaRPr>
          </a:p>
        </p:txBody>
      </p:sp>
      <p:sp>
        <p:nvSpPr>
          <p:cNvPr id="54" name="Rectangle 3">
            <a:extLst>
              <a:ext uri="{FF2B5EF4-FFF2-40B4-BE49-F238E27FC236}">
                <a16:creationId xmlns:a16="http://schemas.microsoft.com/office/drawing/2014/main" id="{47DE093A-0B67-FBB0-7AD3-47F777F1B008}"/>
              </a:ext>
            </a:extLst>
          </p:cNvPr>
          <p:cNvSpPr/>
          <p:nvPr/>
        </p:nvSpPr>
        <p:spPr>
          <a:xfrm>
            <a:off x="5583856" y="1742867"/>
            <a:ext cx="4451567" cy="3818765"/>
          </a:xfrm>
          <a:prstGeom prst="rect">
            <a:avLst/>
          </a:prstGeom>
          <a:noFill/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b="1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63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3172</TotalTime>
  <Words>171</Words>
  <Application>Microsoft Macintosh PowerPoint</Application>
  <PresentationFormat>ワイド画面</PresentationFormat>
  <Paragraphs>25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MS PGothic</vt:lpstr>
      <vt:lpstr>MS PGothic</vt:lpstr>
      <vt:lpstr>游明朝</vt:lpstr>
      <vt:lpstr>Arial</vt:lpstr>
      <vt:lpstr>Calibri</vt:lpstr>
      <vt:lpstr>Calibri Light</vt:lpstr>
      <vt:lpstr>Office Theme</vt:lpstr>
      <vt:lpstr>PowerPoint プレゼンテーション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あゆみ 三原</cp:lastModifiedBy>
  <cp:revision>65</cp:revision>
  <dcterms:created xsi:type="dcterms:W3CDTF">2019-06-13T12:30:18Z</dcterms:created>
  <dcterms:modified xsi:type="dcterms:W3CDTF">2025-01-03T19:39:19Z</dcterms:modified>
</cp:coreProperties>
</file>