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C9D"/>
    <a:srgbClr val="0110D1"/>
    <a:srgbClr val="AED6F9"/>
    <a:srgbClr val="8C97EC"/>
    <a:srgbClr val="99B2DF"/>
    <a:srgbClr val="E49991"/>
    <a:srgbClr val="FFC9C2"/>
    <a:srgbClr val="7B0101"/>
    <a:srgbClr val="950101"/>
    <a:srgbClr val="FFA9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26" autoAdjust="0"/>
    <p:restoredTop sz="92947"/>
  </p:normalViewPr>
  <p:slideViewPr>
    <p:cSldViewPr snapToGrid="0">
      <p:cViewPr>
        <p:scale>
          <a:sx n="70" d="100"/>
          <a:sy n="70" d="100"/>
        </p:scale>
        <p:origin x="83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milia%20Muriel\AppData\Roaming\Microsoft\Excel\base%20bariatrica%2013.9%20(version%201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'Evolucion de peso'!$A$15</c:f>
              <c:strCache>
                <c:ptCount val="1"/>
                <c:pt idx="0">
                  <c:v>%TWL</c:v>
                </c:pt>
              </c:strCache>
            </c:strRef>
          </c:tx>
          <c:spPr>
            <a:ln>
              <a:solidFill>
                <a:schemeClr val="accent2"/>
              </a:solidFill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1201443569553804E-2"/>
                  <c:y val="-9.415700086669494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8.3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8243219597550305E-2"/>
                  <c:y val="-9.415700086669494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11.6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7132108486439191E-2"/>
                  <c:y val="-9.18150804919876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14.9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152887139107614E-2"/>
                      <c:h val="7.5901823747441408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errBars>
            <c:errDir val="y"/>
            <c:errBarType val="both"/>
            <c:errValType val="stdErr"/>
            <c:noEndCap val="0"/>
          </c:errBars>
          <c:cat>
            <c:numRef>
              <c:f>'Evolucion de peso'!$B$14:$D$14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12</c:v>
                </c:pt>
              </c:numCache>
            </c:numRef>
          </c:cat>
          <c:val>
            <c:numRef>
              <c:f>'Evolucion de peso'!$B$15:$D$15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11.6</c:v>
                </c:pt>
                <c:pt idx="2">
                  <c:v>14.9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1205206800"/>
        <c:axId val="-1205198096"/>
      </c:lineChart>
      <c:catAx>
        <c:axId val="-12052068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Follow up time (months)</a:t>
                </a:r>
              </a:p>
            </c:rich>
          </c:tx>
          <c:layout>
            <c:manualLayout>
              <c:xMode val="edge"/>
              <c:yMode val="edge"/>
              <c:x val="0.38833623897340402"/>
              <c:y val="0.775546143538961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205198096"/>
        <c:crosses val="autoZero"/>
        <c:auto val="1"/>
        <c:lblAlgn val="ctr"/>
        <c:lblOffset val="100"/>
        <c:noMultiLvlLbl val="0"/>
      </c:catAx>
      <c:valAx>
        <c:axId val="-120519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% TWL</a:t>
                </a:r>
              </a:p>
            </c:rich>
          </c:tx>
          <c:layout>
            <c:manualLayout>
              <c:xMode val="edge"/>
              <c:yMode val="edge"/>
              <c:x val="2.7777777777777776E-2"/>
              <c:y val="0.3961164690479264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-120520680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C72DB-605E-0F4B-BEFA-F419CD777762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32445-0623-A84C-A2C0-69350AC3936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0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LU Biter, MMA Van </a:t>
            </a:r>
            <a:r>
              <a:rPr lang="en-US" dirty="0" err="1"/>
              <a:t>Buuren</a:t>
            </a:r>
            <a:r>
              <a:rPr lang="en-US" dirty="0"/>
              <a:t>, GHH </a:t>
            </a:r>
            <a:r>
              <a:rPr lang="en-US" dirty="0" err="1"/>
              <a:t>Mannaerts</a:t>
            </a:r>
            <a:endParaRPr lang="en-US" dirty="0"/>
          </a:p>
          <a:p>
            <a:pPr algn="ctr"/>
            <a:r>
              <a:rPr lang="en-US" dirty="0"/>
              <a:t>JA </a:t>
            </a:r>
            <a:r>
              <a:rPr lang="en-US" dirty="0" err="1"/>
              <a:t>Apers</a:t>
            </a:r>
            <a:r>
              <a:rPr lang="en-US" dirty="0"/>
              <a:t>, M </a:t>
            </a:r>
            <a:r>
              <a:rPr lang="en-US" dirty="0" err="1"/>
              <a:t>Dunkelgrun</a:t>
            </a:r>
            <a:r>
              <a:rPr lang="en-US" dirty="0"/>
              <a:t>, GHEJ </a:t>
            </a:r>
            <a:r>
              <a:rPr lang="en-US" dirty="0" err="1"/>
              <a:t>Vikgen</a:t>
            </a:r>
            <a:r>
              <a:rPr lang="en-US" dirty="0"/>
              <a:t>, </a:t>
            </a:r>
            <a:r>
              <a:rPr lang="en-US" i="1" dirty="0"/>
              <a:t>May 2017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32445-0623-A84C-A2C0-69350AC393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4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5C3EE756-DF6A-4713-89FB-98A46E28C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2C860C0B-2E9F-49F2-9460-46107BB63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66825DCB-86FC-4DA3-AAA0-627B9BBD9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C5987355-6512-4423-AC1B-44E24981C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E1233452-DDA1-4B3F-9C13-132C5DEA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95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C7F0807-81D0-4253-B234-B374B0C60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DC57DABB-378F-4D89-A706-F66973DD9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19442D99-3C3A-4B78-BE35-4A3FB9255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E0E2A6A-BA6C-49EA-8ACD-3324BB111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4BB33F4-9B5D-430C-B6B8-2BF170C4B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18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="" xmlns:a16="http://schemas.microsoft.com/office/drawing/2014/main" id="{4087BF07-E783-4E4B-8E99-782AE0353A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="" xmlns:a16="http://schemas.microsoft.com/office/drawing/2014/main" id="{F20F25FB-97CC-44E1-A9BF-2361087D8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AC3D29A0-66AF-4AC9-BDD4-CCEC78537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41B806D9-654B-4B39-ACBB-2178013F6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0A6EF732-C326-4E32-BE60-3B42041F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830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0DCD913-2CE9-47F7-8DF5-B55ADD101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00A6B60-4094-4F4D-BD34-EE380470B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A5FD9612-5AA2-4662-A788-6D5E9D83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53694D7-CE1C-425E-97DC-4AF93B823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125BF268-142F-4DBE-BB43-8764EE7CD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14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7F7D608-CC5D-4254-A13D-6149D786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163DE456-BABE-4339-B81C-0221CB9A7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B56B46DD-355D-47F9-89D6-3C8FD871F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C932A418-F68D-40C2-B56B-EC7B0CC8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56304BAF-57B9-4258-97AA-43E4FA100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1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EDB117F-BC84-42A5-80C3-4D888B60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3478E9A-D498-424D-9EE8-2B0E59BD9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C19E52A5-B8D8-487B-B656-EFCE9EB0A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FCFA8D9E-F1A2-4B9C-9A32-A9D0783E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5982C0B3-010E-4F67-BAC5-B6226BEB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A754FCA9-6502-43C3-9124-9FD237787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67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4E98D27-7505-46CB-B8CA-7760BED6A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420B258A-83CD-4E3A-A4DC-155F400B0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="" xmlns:a16="http://schemas.microsoft.com/office/drawing/2014/main" id="{0BE29E82-81E4-447F-9030-CF239E877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="" xmlns:a16="http://schemas.microsoft.com/office/drawing/2014/main" id="{1954D1AA-0AC7-4212-8332-5D5D359139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="" xmlns:a16="http://schemas.microsoft.com/office/drawing/2014/main" id="{95ABE488-E097-45CF-A269-E06BBEE5A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="" xmlns:a16="http://schemas.microsoft.com/office/drawing/2014/main" id="{D77A92D5-E2FC-4B8D-B28A-733544C12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="" xmlns:a16="http://schemas.microsoft.com/office/drawing/2014/main" id="{2B4839BF-D838-4C3D-9567-9797435B8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="" xmlns:a16="http://schemas.microsoft.com/office/drawing/2014/main" id="{1C683122-6F71-40F3-9FE4-0E271C1D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60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FDB1BDF-B62F-4DD8-8A1C-00717103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="" xmlns:a16="http://schemas.microsoft.com/office/drawing/2014/main" id="{8867A061-5397-43AE-857F-84831617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="" xmlns:a16="http://schemas.microsoft.com/office/drawing/2014/main" id="{79BDDE2E-0059-4B34-A48B-D3C8D242C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="" xmlns:a16="http://schemas.microsoft.com/office/drawing/2014/main" id="{50DB4436-B0AA-4133-9FCF-32D245D9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69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="" xmlns:a16="http://schemas.microsoft.com/office/drawing/2014/main" id="{BA02C732-CCD5-4ADA-B6AD-A92323F5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="" xmlns:a16="http://schemas.microsoft.com/office/drawing/2014/main" id="{DD31A62A-4978-4089-8105-BDD96727D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="" xmlns:a16="http://schemas.microsoft.com/office/drawing/2014/main" id="{9F505B86-1899-4229-8FCF-49302570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54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5822F80-6FCE-432B-B81C-621EE802A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738CBAF-9ED8-473F-9938-BC785CD39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3D2B786E-0C7B-4C02-9BF9-F64BB8017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5CC700F8-1C90-435C-8F29-C932B7D1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194CDB35-1EDE-41BA-9492-286F1368D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D60AF755-D296-4197-8C45-EDF1CDA9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93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A7F0283-8A56-4501-A1BC-4CFA1C97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="" xmlns:a16="http://schemas.microsoft.com/office/drawing/2014/main" id="{B41ADA50-9ECC-4627-8967-B457905C1E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="" xmlns:a16="http://schemas.microsoft.com/office/drawing/2014/main" id="{80699504-8609-4515-AC65-4B9187F9A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="" xmlns:a16="http://schemas.microsoft.com/office/drawing/2014/main" id="{A1EFFA4E-9FAB-4AB5-96AA-8E05FB8C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="" xmlns:a16="http://schemas.microsoft.com/office/drawing/2014/main" id="{61919DB2-E3CE-4DB6-8C6E-6DD387AB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="" xmlns:a16="http://schemas.microsoft.com/office/drawing/2014/main" id="{0D2811A8-F934-493D-8B84-59CE2D22C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73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="" xmlns:a16="http://schemas.microsoft.com/office/drawing/2014/main" id="{108BE410-AACE-489A-830B-919842636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="" xmlns:a16="http://schemas.microsoft.com/office/drawing/2014/main" id="{2A74C952-12DB-44E4-8E5F-CD7FAB1C8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13FEA6A1-94CC-4E43-9EB0-CB7BA1DD8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ACE20-333B-44FF-8048-BDE66E2D3417}" type="datetimeFigureOut">
              <a:rPr lang="it-IT" smtClean="0"/>
              <a:t>05/01/2025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863ACA87-6133-4DF5-A554-934070FFF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CA6DE944-0076-43EB-8EE2-25BA726A9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3E80D-EAF7-4F5F-BA7C-AA9D8D9D1671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chart" Target="../charts/chart1.xml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E806FAF-9D3E-49D9-BF3D-E9CCC82B4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="" xmlns:a16="http://schemas.microsoft.com/office/drawing/2014/main" id="{5C047ED4-52E3-4A2A-948B-20CE7D7233A4}"/>
              </a:ext>
            </a:extLst>
          </p:cNvPr>
          <p:cNvSpPr/>
          <p:nvPr/>
        </p:nvSpPr>
        <p:spPr>
          <a:xfrm>
            <a:off x="1" y="720045"/>
            <a:ext cx="12192000" cy="4805131"/>
          </a:xfrm>
          <a:prstGeom prst="rect">
            <a:avLst/>
          </a:prstGeom>
          <a:solidFill>
            <a:srgbClr val="99B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smtClean="0"/>
              <a:t>Conclusion</a:t>
            </a:r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="" xmlns:a16="http://schemas.microsoft.com/office/drawing/2014/main" id="{57C6657B-C862-4624-AF23-0815F276EF35}"/>
              </a:ext>
            </a:extLst>
          </p:cNvPr>
          <p:cNvSpPr/>
          <p:nvPr/>
        </p:nvSpPr>
        <p:spPr>
          <a:xfrm>
            <a:off x="3961050" y="720045"/>
            <a:ext cx="4175760" cy="480513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7" name="Immagine 6">
            <a:extLst>
              <a:ext uri="{FF2B5EF4-FFF2-40B4-BE49-F238E27FC236}">
                <a16:creationId xmlns="" xmlns:a16="http://schemas.microsoft.com/office/drawing/2014/main" id="{9D7F0B6B-053D-4EF4-A94B-964FCCCAB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8570" y="5788510"/>
            <a:ext cx="3425124" cy="714488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="" xmlns:a16="http://schemas.microsoft.com/office/drawing/2014/main" id="{40F199E0-EF0A-4852-8CD5-FCA17ED84623}"/>
              </a:ext>
            </a:extLst>
          </p:cNvPr>
          <p:cNvSpPr txBox="1"/>
          <p:nvPr/>
        </p:nvSpPr>
        <p:spPr>
          <a:xfrm>
            <a:off x="560060" y="806755"/>
            <a:ext cx="3027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    </a:t>
            </a:r>
            <a:r>
              <a:rPr lang="it-IT" sz="2400" b="1" dirty="0"/>
              <a:t>METHOD</a:t>
            </a:r>
            <a:r>
              <a:rPr lang="it-IT" sz="1600" b="1" dirty="0"/>
              <a:t>	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="" xmlns:a16="http://schemas.microsoft.com/office/drawing/2014/main" id="{F89B844B-5329-4EF8-A25F-1F177F64B210}"/>
              </a:ext>
            </a:extLst>
          </p:cNvPr>
          <p:cNvSpPr txBox="1"/>
          <p:nvPr/>
        </p:nvSpPr>
        <p:spPr>
          <a:xfrm>
            <a:off x="4537246" y="797929"/>
            <a:ext cx="3058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RESULTS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="" xmlns:a16="http://schemas.microsoft.com/office/drawing/2014/main" id="{E2FD73DB-5170-483D-8AED-73807F7EFBA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2"/>
          <a:stretch/>
        </p:blipFill>
        <p:spPr>
          <a:xfrm>
            <a:off x="0" y="5589917"/>
            <a:ext cx="2592354" cy="126808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="" xmlns:a16="http://schemas.microsoft.com/office/drawing/2014/main" id="{7E841DD3-FD98-4EB0-9BD3-D2A17CABA7C9}"/>
              </a:ext>
            </a:extLst>
          </p:cNvPr>
          <p:cNvSpPr txBox="1"/>
          <p:nvPr/>
        </p:nvSpPr>
        <p:spPr>
          <a:xfrm>
            <a:off x="-41990" y="55552"/>
            <a:ext cx="12181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ASSESSING THE EFFICACY AND SAFETY OF THE ALLURION® GASTRIC BALLOON IN LATIN AMERICAN PATIENTS: </a:t>
            </a:r>
          </a:p>
          <a:p>
            <a:pPr algn="ctr"/>
            <a:r>
              <a:rPr lang="en-US" sz="2000" dirty="0"/>
              <a:t>A MULTICENTER CASE SERIES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9214392" y="800881"/>
            <a:ext cx="1880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400" b="1" dirty="0"/>
              <a:t>CONCLUSION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03F1B40-FED4-94F2-5A90-654A90DDD565}"/>
              </a:ext>
            </a:extLst>
          </p:cNvPr>
          <p:cNvSpPr/>
          <p:nvPr/>
        </p:nvSpPr>
        <p:spPr>
          <a:xfrm>
            <a:off x="2702935" y="5777553"/>
            <a:ext cx="5653413" cy="714487"/>
          </a:xfrm>
          <a:prstGeom prst="rect">
            <a:avLst/>
          </a:prstGeom>
          <a:noFill/>
          <a:ln w="28575">
            <a:solidFill>
              <a:srgbClr val="010C9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redondeado 8"/>
          <p:cNvSpPr/>
          <p:nvPr/>
        </p:nvSpPr>
        <p:spPr>
          <a:xfrm>
            <a:off x="55782" y="4906508"/>
            <a:ext cx="3806472" cy="4255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ángulo redondeado 14"/>
          <p:cNvSpPr/>
          <p:nvPr/>
        </p:nvSpPr>
        <p:spPr>
          <a:xfrm>
            <a:off x="4050192" y="4894437"/>
            <a:ext cx="3980232" cy="4255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redondeado 15"/>
          <p:cNvSpPr/>
          <p:nvPr/>
        </p:nvSpPr>
        <p:spPr>
          <a:xfrm>
            <a:off x="8235606" y="4906508"/>
            <a:ext cx="3838088" cy="42551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En qué consiste el programa balón Gástrico Allurion ? - Javier Acuñ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086" y="3701147"/>
            <a:ext cx="858404" cy="113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0" descr="balón Elipse - Nutramedical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3555281"/>
            <a:ext cx="1339191" cy="138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/>
          <p:cNvSpPr txBox="1"/>
          <p:nvPr/>
        </p:nvSpPr>
        <p:spPr>
          <a:xfrm>
            <a:off x="199429" y="1328189"/>
            <a:ext cx="34634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1400" dirty="0" smtClean="0"/>
              <a:t>Patients </a:t>
            </a:r>
            <a:r>
              <a:rPr lang="es-AR" sz="1400" dirty="0"/>
              <a:t>undergoing Allurion® gastric ballon </a:t>
            </a:r>
            <a:r>
              <a:rPr lang="es-AR" sz="1400" dirty="0" smtClean="0"/>
              <a:t>(mean </a:t>
            </a:r>
            <a:r>
              <a:rPr lang="es-AR" sz="1400" dirty="0"/>
              <a:t>BMI 32.81 </a:t>
            </a:r>
            <a:r>
              <a:rPr lang="es-AR" sz="1400" dirty="0" smtClean="0"/>
              <a:t>kg/m², n=402).</a:t>
            </a:r>
            <a:endParaRPr lang="en-US" sz="1400" dirty="0"/>
          </a:p>
          <a:p>
            <a:pPr algn="just"/>
            <a:endParaRPr lang="es-AR" sz="1400" dirty="0" smtClean="0"/>
          </a:p>
          <a:p>
            <a:pPr algn="just"/>
            <a:r>
              <a:rPr lang="en-US" sz="1400" dirty="0" smtClean="0"/>
              <a:t>Evaluate </a:t>
            </a:r>
            <a:r>
              <a:rPr lang="en-US" sz="1400" dirty="0"/>
              <a:t>the efficacy and safety of the AGB in a multicentric cohort of Latin America. </a:t>
            </a:r>
            <a:endParaRPr lang="es-AR" sz="1400" dirty="0"/>
          </a:p>
          <a:p>
            <a:pPr algn="just"/>
            <a:endParaRPr lang="es-AR" sz="1400" dirty="0"/>
          </a:p>
          <a:p>
            <a:pPr algn="just"/>
            <a:r>
              <a:rPr lang="en-US" sz="1400" dirty="0"/>
              <a:t>This swallowable balloon </a:t>
            </a:r>
            <a:r>
              <a:rPr lang="en-US" sz="1400" dirty="0" smtClean="0"/>
              <a:t>is the first device designed for ambulatory </a:t>
            </a:r>
            <a:r>
              <a:rPr lang="en-US" sz="1400" dirty="0"/>
              <a:t>placement under radioscopic control, without anesthesia or </a:t>
            </a:r>
            <a:r>
              <a:rPr lang="en-US" sz="1400" dirty="0" smtClean="0"/>
              <a:t>endoscopy. </a:t>
            </a:r>
            <a:endParaRPr lang="en-US" sz="1200" dirty="0" smtClean="0"/>
          </a:p>
        </p:txBody>
      </p:sp>
      <p:sp>
        <p:nvSpPr>
          <p:cNvPr id="23" name="CuadroTexto 22"/>
          <p:cNvSpPr txBox="1"/>
          <p:nvPr/>
        </p:nvSpPr>
        <p:spPr>
          <a:xfrm>
            <a:off x="151514" y="4968693"/>
            <a:ext cx="3779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Study period: From September 2021 to September 2022</a:t>
            </a:r>
            <a:endParaRPr lang="en-US" sz="12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4076210" y="4980764"/>
            <a:ext cx="3980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 smtClean="0"/>
              <a:t>Follow up rate: </a:t>
            </a:r>
            <a:r>
              <a:rPr lang="en-US" sz="1200" dirty="0"/>
              <a:t>93.03</a:t>
            </a:r>
            <a:r>
              <a:rPr lang="en-US" sz="1200" dirty="0" smtClean="0"/>
              <a:t>% (3 m), </a:t>
            </a:r>
            <a:r>
              <a:rPr lang="en-US" sz="1200" dirty="0"/>
              <a:t>75.37% </a:t>
            </a:r>
            <a:r>
              <a:rPr lang="en-US" sz="1200" dirty="0" smtClean="0"/>
              <a:t>(6 m) and 40.54% (1 y)</a:t>
            </a:r>
            <a:endParaRPr lang="en-US" sz="1200" dirty="0"/>
          </a:p>
        </p:txBody>
      </p:sp>
      <p:sp>
        <p:nvSpPr>
          <p:cNvPr id="25" name="CuadroTexto 24"/>
          <p:cNvSpPr txBox="1"/>
          <p:nvPr/>
        </p:nvSpPr>
        <p:spPr>
          <a:xfrm>
            <a:off x="9384599" y="4971754"/>
            <a:ext cx="1867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/>
              <a:t>Take home messages</a:t>
            </a:r>
            <a:endParaRPr lang="en-US" sz="1400" dirty="0"/>
          </a:p>
        </p:txBody>
      </p:sp>
      <p:sp>
        <p:nvSpPr>
          <p:cNvPr id="27" name="CuadroTexto 26"/>
          <p:cNvSpPr txBox="1"/>
          <p:nvPr/>
        </p:nvSpPr>
        <p:spPr>
          <a:xfrm>
            <a:off x="4173924" y="1233124"/>
            <a:ext cx="3980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i="1" dirty="0" smtClean="0"/>
              <a:t>Key finding </a:t>
            </a:r>
            <a:r>
              <a:rPr lang="es-AR" sz="1400" i="1" dirty="0" smtClean="0"/>
              <a:t>1: Safety</a:t>
            </a:r>
            <a:endParaRPr lang="es-AR" sz="1400" i="1" dirty="0" smtClean="0"/>
          </a:p>
          <a:p>
            <a:pPr marL="171450" indent="-171450">
              <a:buFontTx/>
              <a:buChar char="-"/>
            </a:pPr>
            <a:r>
              <a:rPr lang="en-US" sz="1400" dirty="0" smtClean="0"/>
              <a:t>Complication </a:t>
            </a:r>
            <a:r>
              <a:rPr lang="en-US" sz="1400" dirty="0"/>
              <a:t>rate was 6.46% (n=26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pPr marL="171450" indent="-171450">
              <a:buFontTx/>
              <a:buChar char="-"/>
            </a:pPr>
            <a:r>
              <a:rPr lang="en-US" sz="1400" dirty="0"/>
              <a:t>Readmission index was 4.97% (n=20</a:t>
            </a:r>
            <a:r>
              <a:rPr lang="en-US" sz="1400" dirty="0" smtClean="0"/>
              <a:t>) </a:t>
            </a:r>
            <a:endParaRPr lang="en-US" sz="1400" dirty="0" smtClean="0"/>
          </a:p>
          <a:p>
            <a:pPr marL="171450" indent="-171450">
              <a:buFontTx/>
              <a:buChar char="-"/>
            </a:pPr>
            <a:r>
              <a:rPr lang="en-US" sz="1400" dirty="0" smtClean="0"/>
              <a:t>Reintervention </a:t>
            </a:r>
            <a:r>
              <a:rPr lang="en-US" sz="1400" dirty="0"/>
              <a:t>was 2.23% (n=9</a:t>
            </a:r>
            <a:r>
              <a:rPr lang="en-US" sz="1400" dirty="0" smtClean="0"/>
              <a:t>)</a:t>
            </a:r>
            <a:endParaRPr lang="en-US" sz="1400" i="1" dirty="0"/>
          </a:p>
        </p:txBody>
      </p:sp>
      <p:sp>
        <p:nvSpPr>
          <p:cNvPr id="28" name="CuadroTexto 27"/>
          <p:cNvSpPr txBox="1"/>
          <p:nvPr/>
        </p:nvSpPr>
        <p:spPr>
          <a:xfrm>
            <a:off x="4156578" y="2187231"/>
            <a:ext cx="3980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i="1" dirty="0" smtClean="0"/>
              <a:t>Key finding </a:t>
            </a:r>
            <a:r>
              <a:rPr lang="es-AR" sz="1400" i="1" dirty="0" smtClean="0"/>
              <a:t>2: Weight evolution</a:t>
            </a:r>
            <a:r>
              <a:rPr lang="en-US" sz="1400" dirty="0" smtClean="0"/>
              <a:t> </a:t>
            </a:r>
            <a:endParaRPr lang="en-US" sz="1400" i="1" dirty="0"/>
          </a:p>
        </p:txBody>
      </p:sp>
      <p:sp>
        <p:nvSpPr>
          <p:cNvPr id="29" name="CuadroTexto 28"/>
          <p:cNvSpPr txBox="1"/>
          <p:nvPr/>
        </p:nvSpPr>
        <p:spPr>
          <a:xfrm>
            <a:off x="4165251" y="3667498"/>
            <a:ext cx="39802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i="1" dirty="0" smtClean="0"/>
              <a:t>Key finding </a:t>
            </a:r>
            <a:r>
              <a:rPr lang="es-AR" sz="1400" i="1" dirty="0" smtClean="0"/>
              <a:t>3: Ballon excretion time</a:t>
            </a:r>
            <a:endParaRPr lang="es-AR" sz="1400" i="1" dirty="0" smtClean="0"/>
          </a:p>
          <a:p>
            <a:pPr marL="171450" indent="-171450">
              <a:buFontTx/>
              <a:buChar char="-"/>
            </a:pPr>
            <a:r>
              <a:rPr lang="en-US" sz="1400" dirty="0" smtClean="0"/>
              <a:t>5.7</a:t>
            </a:r>
            <a:r>
              <a:rPr lang="en-US" sz="1400" dirty="0" smtClean="0"/>
              <a:t>% (n=23) “premature” (first </a:t>
            </a:r>
            <a:r>
              <a:rPr lang="en-US" sz="1400" dirty="0"/>
              <a:t>14 </a:t>
            </a:r>
            <a:r>
              <a:rPr lang="en-US" sz="1400" dirty="0" smtClean="0"/>
              <a:t>days) </a:t>
            </a:r>
          </a:p>
          <a:p>
            <a:pPr marL="171450" indent="-171450">
              <a:buFontTx/>
              <a:buChar char="-"/>
            </a:pPr>
            <a:r>
              <a:rPr lang="en-US" sz="1400" dirty="0" smtClean="0"/>
              <a:t>29.10</a:t>
            </a:r>
            <a:r>
              <a:rPr lang="en-US" sz="1400" dirty="0" smtClean="0"/>
              <a:t>% (n=117) “early” (before the 3rd month) </a:t>
            </a:r>
          </a:p>
          <a:p>
            <a:pPr marL="171450" indent="-171450">
              <a:buFontTx/>
              <a:buChar char="-"/>
            </a:pPr>
            <a:r>
              <a:rPr lang="en-US" sz="1400" dirty="0" smtClean="0"/>
              <a:t>62.68</a:t>
            </a:r>
            <a:r>
              <a:rPr lang="en-US" sz="1400" dirty="0"/>
              <a:t>% (n=252) </a:t>
            </a:r>
            <a:r>
              <a:rPr lang="en-US" sz="1400" dirty="0" smtClean="0"/>
              <a:t>“on time” (after </a:t>
            </a:r>
            <a:r>
              <a:rPr lang="en-US" sz="1400" dirty="0"/>
              <a:t>the 16th </a:t>
            </a:r>
            <a:r>
              <a:rPr lang="en-US" sz="1400" dirty="0" smtClean="0"/>
              <a:t>week) </a:t>
            </a:r>
            <a:endParaRPr lang="en-US" sz="1400" dirty="0" smtClean="0"/>
          </a:p>
          <a:p>
            <a:pPr marL="171450" indent="-171450">
              <a:buFontTx/>
              <a:buChar char="-"/>
            </a:pPr>
            <a:r>
              <a:rPr lang="en-US" sz="1400" dirty="0" smtClean="0"/>
              <a:t>Early </a:t>
            </a:r>
            <a:r>
              <a:rPr lang="en-US" sz="1400" dirty="0"/>
              <a:t>deflation rate was 2.73% (n=11). </a:t>
            </a:r>
            <a:endParaRPr lang="en-US" sz="1400" dirty="0" smtClean="0"/>
          </a:p>
        </p:txBody>
      </p:sp>
      <p:sp>
        <p:nvSpPr>
          <p:cNvPr id="30" name="CuadroTexto 29"/>
          <p:cNvSpPr txBox="1"/>
          <p:nvPr/>
        </p:nvSpPr>
        <p:spPr>
          <a:xfrm>
            <a:off x="8561786" y="1540900"/>
            <a:ext cx="318572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Allurion gastric balloon is an effective and safe option for short term overweight and obesity treatment. Combination with lifestyle change and a continuous multidisciplinary team support are fundamental for the achievement of long lasting </a:t>
            </a:r>
            <a:r>
              <a:rPr lang="en-US" sz="1400" dirty="0" smtClean="0"/>
              <a:t>results.</a:t>
            </a:r>
            <a:endParaRPr lang="en-US" sz="1400" dirty="0"/>
          </a:p>
        </p:txBody>
      </p:sp>
      <p:pic>
        <p:nvPicPr>
          <p:cNvPr id="1030" name="Picture 6" descr="A team of experts to support your personalised nutrition and lifestyle plan with Allurio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5789" y="3528628"/>
            <a:ext cx="981075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 state-of-the-art gastric pill balloon will be inflated in your stomach, checked using quick x-ray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076" y="3556565"/>
            <a:ext cx="981075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11"/>
          <p:cNvSpPr/>
          <p:nvPr/>
        </p:nvSpPr>
        <p:spPr>
          <a:xfrm>
            <a:off x="9312808" y="3653395"/>
            <a:ext cx="413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+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34" name="Picture 10" descr="weight loss is sustainable in the long term with Allurion Program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4737" y="3533174"/>
            <a:ext cx="1023487" cy="102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 12"/>
          <p:cNvSpPr/>
          <p:nvPr/>
        </p:nvSpPr>
        <p:spPr>
          <a:xfrm>
            <a:off x="10669316" y="3678128"/>
            <a:ext cx="413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3600" dirty="0">
                <a:solidFill>
                  <a:schemeClr val="tx2">
                    <a:lumMod val="75000"/>
                  </a:schemeClr>
                </a:solidFill>
              </a:rPr>
              <a:t>=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36" name="Picture 12" descr="No surgery is required in the Allurion Program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674" y="3735077"/>
            <a:ext cx="1060452" cy="1060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5" name="Gráfico 34"/>
          <p:cNvGraphicFramePr/>
          <p:nvPr>
            <p:extLst>
              <p:ext uri="{D42A27DB-BD31-4B8C-83A1-F6EECF244321}">
                <p14:modId xmlns:p14="http://schemas.microsoft.com/office/powerpoint/2010/main" val="2807463066"/>
              </p:ext>
            </p:extLst>
          </p:nvPr>
        </p:nvGraphicFramePr>
        <p:xfrm>
          <a:off x="4110129" y="2515916"/>
          <a:ext cx="3813847" cy="1187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121906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3899</TotalTime>
  <Words>273</Words>
  <Application>Microsoft Office PowerPoint</Application>
  <PresentationFormat>Panorámica</PresentationFormat>
  <Paragraphs>35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M.mazzarella</dc:creator>
  <cp:lastModifiedBy>Emilia Muriel</cp:lastModifiedBy>
  <cp:revision>99</cp:revision>
  <dcterms:created xsi:type="dcterms:W3CDTF">2017-10-03T08:27:08Z</dcterms:created>
  <dcterms:modified xsi:type="dcterms:W3CDTF">2025-01-06T15:03:33Z</dcterms:modified>
</cp:coreProperties>
</file>