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353" r:id="rId2"/>
    <p:sldId id="348" r:id="rId3"/>
    <p:sldId id="350" r:id="rId4"/>
    <p:sldId id="259" r:id="rId5"/>
    <p:sldId id="257" r:id="rId6"/>
    <p:sldId id="258" r:id="rId7"/>
    <p:sldId id="322" r:id="rId8"/>
    <p:sldId id="351" r:id="rId9"/>
    <p:sldId id="352" r:id="rId10"/>
    <p:sldId id="345" r:id="rId11"/>
    <p:sldId id="347" r:id="rId12"/>
    <p:sldId id="354" r:id="rId13"/>
  </p:sldIdLst>
  <p:sldSz cx="6858000" cy="1026636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5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3" autoAdjust="0"/>
    <p:restoredTop sz="93447" autoAdjust="0"/>
  </p:normalViewPr>
  <p:slideViewPr>
    <p:cSldViewPr snapToGrid="0" snapToObjects="1" showGuides="1">
      <p:cViewPr varScale="1">
        <p:scale>
          <a:sx n="42" d="100"/>
          <a:sy n="42" d="100"/>
        </p:scale>
        <p:origin x="2252" y="56"/>
      </p:cViewPr>
      <p:guideLst>
        <p:guide orient="horz" pos="1753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80167"/>
            <a:ext cx="5829300" cy="3574215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392218"/>
            <a:ext cx="5143500" cy="2478661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2D8B1-8BEC-8847-B4A2-8251423FED06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DEC22-1DFF-B048-8411-6628DC09D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009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2D8B1-8BEC-8847-B4A2-8251423FED06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DEC22-1DFF-B048-8411-6628DC09D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143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559464"/>
            <a:ext cx="5915025" cy="427052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870386"/>
            <a:ext cx="5915025" cy="224576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2D8B1-8BEC-8847-B4A2-8251423FED06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DEC22-1DFF-B048-8411-6628DC09D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575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732944"/>
            <a:ext cx="2914650" cy="6513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732944"/>
            <a:ext cx="2914650" cy="6513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2D8B1-8BEC-8847-B4A2-8251423FED06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DEC22-1DFF-B048-8411-6628DC09D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455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46591"/>
            <a:ext cx="5915025" cy="19843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516685"/>
            <a:ext cx="2901255" cy="123338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750074"/>
            <a:ext cx="2901255" cy="55157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516685"/>
            <a:ext cx="2915543" cy="123338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750074"/>
            <a:ext cx="2915543" cy="55157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2D8B1-8BEC-8847-B4A2-8251423FED06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DEC22-1DFF-B048-8411-6628DC09D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953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2D8B1-8BEC-8847-B4A2-8251423FED06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DEC22-1DFF-B048-8411-6628DC09D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339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2D8B1-8BEC-8847-B4A2-8251423FED06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DEC22-1DFF-B048-8411-6628DC09D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122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84424"/>
            <a:ext cx="2211884" cy="239548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78168"/>
            <a:ext cx="3471863" cy="729577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079909"/>
            <a:ext cx="2211884" cy="570591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2D8B1-8BEC-8847-B4A2-8251423FED06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DEC22-1DFF-B048-8411-6628DC09D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758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84424"/>
            <a:ext cx="2211884" cy="239548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78168"/>
            <a:ext cx="3471863" cy="729577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079909"/>
            <a:ext cx="2211884" cy="570591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2D8B1-8BEC-8847-B4A2-8251423FED06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DEC22-1DFF-B048-8411-6628DC09D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510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2D8B1-8BEC-8847-B4A2-8251423FED06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DEC22-1DFF-B048-8411-6628DC09D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220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46589"/>
            <a:ext cx="1478756" cy="870026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46589"/>
            <a:ext cx="4350544" cy="870026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2D8B1-8BEC-8847-B4A2-8251423FED06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DEC22-1DFF-B048-8411-6628DC09D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983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46591"/>
            <a:ext cx="5915025" cy="1984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732944"/>
            <a:ext cx="5915025" cy="65139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515400"/>
            <a:ext cx="1543050" cy="5465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D8B1-8BEC-8847-B4A2-8251423FED06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515400"/>
            <a:ext cx="2314575" cy="5465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515400"/>
            <a:ext cx="1543050" cy="5465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DEC22-1DFF-B048-8411-6628DC09D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09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3" Type="http://schemas.microsoft.com/office/2007/relationships/hdphoto" Target="../media/hdphoto3.wdp"/><Relationship Id="rId18" Type="http://schemas.microsoft.com/office/2007/relationships/hdphoto" Target="../media/hdphoto5.wdp"/><Relationship Id="rId26" Type="http://schemas.microsoft.com/office/2007/relationships/hdphoto" Target="../media/hdphoto8.wdp"/><Relationship Id="rId39" Type="http://schemas.openxmlformats.org/officeDocument/2006/relationships/image" Target="../media/image32.jpg"/><Relationship Id="rId21" Type="http://schemas.openxmlformats.org/officeDocument/2006/relationships/image" Target="../media/image19.jpg"/><Relationship Id="rId34" Type="http://schemas.microsoft.com/office/2007/relationships/hdphoto" Target="../media/hdphoto10.wdp"/><Relationship Id="rId42" Type="http://schemas.openxmlformats.org/officeDocument/2006/relationships/image" Target="../media/image35.jpg"/><Relationship Id="rId7" Type="http://schemas.openxmlformats.org/officeDocument/2006/relationships/image" Target="../media/image10.jpg"/><Relationship Id="rId2" Type="http://schemas.openxmlformats.org/officeDocument/2006/relationships/image" Target="../media/image6.png"/><Relationship Id="rId16" Type="http://schemas.openxmlformats.org/officeDocument/2006/relationships/image" Target="../media/image16.jpg"/><Relationship Id="rId20" Type="http://schemas.microsoft.com/office/2007/relationships/hdphoto" Target="../media/hdphoto6.wdp"/><Relationship Id="rId29" Type="http://schemas.openxmlformats.org/officeDocument/2006/relationships/image" Target="../media/image25.jpg"/><Relationship Id="rId41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11" Type="http://schemas.microsoft.com/office/2007/relationships/hdphoto" Target="../media/hdphoto2.wdp"/><Relationship Id="rId24" Type="http://schemas.microsoft.com/office/2007/relationships/hdphoto" Target="../media/hdphoto7.wdp"/><Relationship Id="rId32" Type="http://schemas.microsoft.com/office/2007/relationships/hdphoto" Target="../media/hdphoto9.wdp"/><Relationship Id="rId37" Type="http://schemas.openxmlformats.org/officeDocument/2006/relationships/image" Target="../media/image30.jpg"/><Relationship Id="rId40" Type="http://schemas.openxmlformats.org/officeDocument/2006/relationships/image" Target="../media/image33.jpg"/><Relationship Id="rId5" Type="http://schemas.openxmlformats.org/officeDocument/2006/relationships/image" Target="../media/image8.jpg"/><Relationship Id="rId15" Type="http://schemas.microsoft.com/office/2007/relationships/hdphoto" Target="../media/hdphoto4.wdp"/><Relationship Id="rId23" Type="http://schemas.openxmlformats.org/officeDocument/2006/relationships/image" Target="../media/image21.png"/><Relationship Id="rId28" Type="http://schemas.openxmlformats.org/officeDocument/2006/relationships/image" Target="../media/image24.jpg"/><Relationship Id="rId36" Type="http://schemas.microsoft.com/office/2007/relationships/hdphoto" Target="../media/hdphoto11.wdp"/><Relationship Id="rId10" Type="http://schemas.openxmlformats.org/officeDocument/2006/relationships/image" Target="../media/image13.png"/><Relationship Id="rId19" Type="http://schemas.openxmlformats.org/officeDocument/2006/relationships/image" Target="../media/image18.png"/><Relationship Id="rId31" Type="http://schemas.openxmlformats.org/officeDocument/2006/relationships/image" Target="../media/image27.png"/><Relationship Id="rId4" Type="http://schemas.openxmlformats.org/officeDocument/2006/relationships/image" Target="../media/image7.jpg"/><Relationship Id="rId9" Type="http://schemas.openxmlformats.org/officeDocument/2006/relationships/image" Target="../media/image12.jpg"/><Relationship Id="rId14" Type="http://schemas.openxmlformats.org/officeDocument/2006/relationships/image" Target="../media/image15.png"/><Relationship Id="rId22" Type="http://schemas.openxmlformats.org/officeDocument/2006/relationships/image" Target="../media/image20.jpg"/><Relationship Id="rId27" Type="http://schemas.openxmlformats.org/officeDocument/2006/relationships/image" Target="../media/image23.jpg"/><Relationship Id="rId30" Type="http://schemas.openxmlformats.org/officeDocument/2006/relationships/image" Target="../media/image26.jpg"/><Relationship Id="rId35" Type="http://schemas.openxmlformats.org/officeDocument/2006/relationships/image" Target="../media/image29.png"/><Relationship Id="rId8" Type="http://schemas.openxmlformats.org/officeDocument/2006/relationships/image" Target="../media/image11.jpg"/><Relationship Id="rId3" Type="http://schemas.microsoft.com/office/2007/relationships/hdphoto" Target="../media/hdphoto1.wdp"/><Relationship Id="rId12" Type="http://schemas.openxmlformats.org/officeDocument/2006/relationships/image" Target="../media/image14.png"/><Relationship Id="rId17" Type="http://schemas.openxmlformats.org/officeDocument/2006/relationships/image" Target="../media/image17.png"/><Relationship Id="rId25" Type="http://schemas.openxmlformats.org/officeDocument/2006/relationships/image" Target="../media/image22.png"/><Relationship Id="rId33" Type="http://schemas.openxmlformats.org/officeDocument/2006/relationships/image" Target="../media/image28.png"/><Relationship Id="rId38" Type="http://schemas.openxmlformats.org/officeDocument/2006/relationships/image" Target="../media/image31.jp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microsoft.com/office/2007/relationships/hdphoto" Target="../media/hdphoto16.wdp"/><Relationship Id="rId18" Type="http://schemas.microsoft.com/office/2007/relationships/hdphoto" Target="../media/hdphoto18.wdp"/><Relationship Id="rId3" Type="http://schemas.openxmlformats.org/officeDocument/2006/relationships/image" Target="../media/image37.png"/><Relationship Id="rId21" Type="http://schemas.openxmlformats.org/officeDocument/2006/relationships/image" Target="../media/image48.jpg"/><Relationship Id="rId7" Type="http://schemas.openxmlformats.org/officeDocument/2006/relationships/image" Target="../media/image39.png"/><Relationship Id="rId12" Type="http://schemas.openxmlformats.org/officeDocument/2006/relationships/image" Target="../media/image42.png"/><Relationship Id="rId17" Type="http://schemas.openxmlformats.org/officeDocument/2006/relationships/image" Target="../media/image45.png"/><Relationship Id="rId2" Type="http://schemas.openxmlformats.org/officeDocument/2006/relationships/image" Target="../media/image36.jpeg"/><Relationship Id="rId16" Type="http://schemas.openxmlformats.org/officeDocument/2006/relationships/image" Target="../media/image44.tif"/><Relationship Id="rId20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6" Type="http://schemas.microsoft.com/office/2007/relationships/hdphoto" Target="../media/hdphoto13.wdp"/><Relationship Id="rId11" Type="http://schemas.openxmlformats.org/officeDocument/2006/relationships/image" Target="../media/image41.tif"/><Relationship Id="rId5" Type="http://schemas.openxmlformats.org/officeDocument/2006/relationships/image" Target="../media/image38.png"/><Relationship Id="rId15" Type="http://schemas.microsoft.com/office/2007/relationships/hdphoto" Target="../media/hdphoto17.wdp"/><Relationship Id="rId10" Type="http://schemas.microsoft.com/office/2007/relationships/hdphoto" Target="../media/hdphoto15.wdp"/><Relationship Id="rId19" Type="http://schemas.openxmlformats.org/officeDocument/2006/relationships/image" Target="../media/image46.jpg"/><Relationship Id="rId4" Type="http://schemas.microsoft.com/office/2007/relationships/hdphoto" Target="../media/hdphoto12.wdp"/><Relationship Id="rId9" Type="http://schemas.openxmlformats.org/officeDocument/2006/relationships/image" Target="../media/image40.png"/><Relationship Id="rId14" Type="http://schemas.openxmlformats.org/officeDocument/2006/relationships/image" Target="../media/image4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tif"/><Relationship Id="rId2" Type="http://schemas.openxmlformats.org/officeDocument/2006/relationships/image" Target="../media/image61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tif"/><Relationship Id="rId4" Type="http://schemas.openxmlformats.org/officeDocument/2006/relationships/image" Target="../media/image63.t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Box 112">
            <a:extLst>
              <a:ext uri="{FF2B5EF4-FFF2-40B4-BE49-F238E27FC236}">
                <a16:creationId xmlns:a16="http://schemas.microsoft.com/office/drawing/2014/main" id="{3F6C2522-3093-BC40-803B-5B84D84FC407}"/>
              </a:ext>
            </a:extLst>
          </p:cNvPr>
          <p:cNvSpPr txBox="1"/>
          <p:nvPr/>
        </p:nvSpPr>
        <p:spPr>
          <a:xfrm>
            <a:off x="206368" y="42720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7EE158B-F92D-422C-BE89-7F16A793B9AC}"/>
              </a:ext>
            </a:extLst>
          </p:cNvPr>
          <p:cNvSpPr txBox="1"/>
          <p:nvPr/>
        </p:nvSpPr>
        <p:spPr>
          <a:xfrm>
            <a:off x="501642" y="411812"/>
            <a:ext cx="22589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Magnetic Isolation Method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309D0F77-D3CE-A140-A253-EACF3F8FA3BA}"/>
              </a:ext>
            </a:extLst>
          </p:cNvPr>
          <p:cNvSpPr txBox="1"/>
          <p:nvPr/>
        </p:nvSpPr>
        <p:spPr>
          <a:xfrm>
            <a:off x="214384" y="3664100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E496969-8111-422A-AB1D-6A44FBB87E32}"/>
              </a:ext>
            </a:extLst>
          </p:cNvPr>
          <p:cNvSpPr txBox="1"/>
          <p:nvPr/>
        </p:nvSpPr>
        <p:spPr>
          <a:xfrm>
            <a:off x="501642" y="3649344"/>
            <a:ext cx="2268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Chemical Isolation Method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44079EC-B365-EA33-F200-07994DC4F47C}"/>
              </a:ext>
            </a:extLst>
          </p:cNvPr>
          <p:cNvSpPr txBox="1"/>
          <p:nvPr/>
        </p:nvSpPr>
        <p:spPr>
          <a:xfrm>
            <a:off x="0" y="-19639"/>
            <a:ext cx="16525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Suppl. Figure -1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DAACBD-F151-227D-AA72-0BC1C7C9ACFA}"/>
              </a:ext>
            </a:extLst>
          </p:cNvPr>
          <p:cNvSpPr txBox="1"/>
          <p:nvPr/>
        </p:nvSpPr>
        <p:spPr>
          <a:xfrm>
            <a:off x="320708" y="7087173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722C33-F4C7-EA1F-A76C-684F59E827AC}"/>
              </a:ext>
            </a:extLst>
          </p:cNvPr>
          <p:cNvSpPr txBox="1"/>
          <p:nvPr/>
        </p:nvSpPr>
        <p:spPr>
          <a:xfrm>
            <a:off x="613410" y="7070687"/>
            <a:ext cx="19559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Proteome comparison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9643518-E5D1-EE3A-9FED-6E1946584D78}"/>
              </a:ext>
            </a:extLst>
          </p:cNvPr>
          <p:cNvGrpSpPr/>
          <p:nvPr/>
        </p:nvGrpSpPr>
        <p:grpSpPr>
          <a:xfrm>
            <a:off x="672354" y="838471"/>
            <a:ext cx="5551616" cy="2684322"/>
            <a:chOff x="971485" y="844847"/>
            <a:chExt cx="5551616" cy="268432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1DA68F9-40EC-364C-B7DE-66CD908FEA6E}"/>
                </a:ext>
              </a:extLst>
            </p:cNvPr>
            <p:cNvGrpSpPr/>
            <p:nvPr/>
          </p:nvGrpSpPr>
          <p:grpSpPr>
            <a:xfrm>
              <a:off x="971485" y="1319236"/>
              <a:ext cx="3836327" cy="2120856"/>
              <a:chOff x="1087773" y="1713155"/>
              <a:chExt cx="4219960" cy="2566235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id="{9FC5C2AF-34D6-834B-95BB-D12F8C3099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03506" y="1713155"/>
                <a:ext cx="3214625" cy="2566235"/>
              </a:xfrm>
              <a:prstGeom prst="rect">
                <a:avLst/>
              </a:prstGeom>
            </p:spPr>
          </p:pic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9C53D18-811F-1744-990B-78A4BA7C0FBB}"/>
                  </a:ext>
                </a:extLst>
              </p:cNvPr>
              <p:cNvSpPr txBox="1"/>
              <p:nvPr/>
            </p:nvSpPr>
            <p:spPr>
              <a:xfrm>
                <a:off x="4222448" y="3675981"/>
                <a:ext cx="1085285" cy="484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Food Vacuoles </a:t>
                </a:r>
              </a:p>
              <a:p>
                <a:pPr algn="ctr"/>
                <a:r>
                  <a:rPr lang="en-US" sz="1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iRPMI</a:t>
                </a:r>
              </a:p>
            </p:txBody>
          </p:sp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70301366-7AD7-454F-B1C4-1428250F5166}"/>
                  </a:ext>
                </a:extLst>
              </p:cNvPr>
              <p:cNvCxnSpPr/>
              <p:nvPr/>
            </p:nvCxnSpPr>
            <p:spPr>
              <a:xfrm flipH="1">
                <a:off x="2593438" y="2236347"/>
                <a:ext cx="241181" cy="1459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0068940A-0529-FD4A-A34C-952E75BCA07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161599" y="3918048"/>
                <a:ext cx="163330" cy="3724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E3264A0-31BE-C149-ACFE-6D026C276F95}"/>
                  </a:ext>
                </a:extLst>
              </p:cNvPr>
              <p:cNvSpPr txBox="1"/>
              <p:nvPr/>
            </p:nvSpPr>
            <p:spPr>
              <a:xfrm>
                <a:off x="2740276" y="1847638"/>
                <a:ext cx="1089499" cy="484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Vario-Macs Columns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B89B219-16D2-694E-9271-12ED4B17A5A4}"/>
                  </a:ext>
                </a:extLst>
              </p:cNvPr>
              <p:cNvSpPr txBox="1"/>
              <p:nvPr/>
            </p:nvSpPr>
            <p:spPr>
              <a:xfrm>
                <a:off x="1087773" y="1988719"/>
                <a:ext cx="1247617" cy="484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Vario Macs</a:t>
                </a:r>
              </a:p>
              <a:p>
                <a:pPr algn="ctr"/>
                <a:r>
                  <a:rPr lang="en-US" sz="1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Supermagnets</a:t>
                </a:r>
              </a:p>
            </p:txBody>
          </p: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47D1A480-ACD4-9A4F-A440-E6A337F700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43296" y="2521695"/>
                <a:ext cx="97589" cy="20205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55C82B4-D461-7744-95CB-627B042C0D58}"/>
                </a:ext>
              </a:extLst>
            </p:cNvPr>
            <p:cNvSpPr/>
            <p:nvPr/>
          </p:nvSpPr>
          <p:spPr>
            <a:xfrm>
              <a:off x="1008426" y="844847"/>
              <a:ext cx="5498700" cy="26843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2712FB0-67C6-5348-BD85-67D334384DF4}"/>
                </a:ext>
              </a:extLst>
            </p:cNvPr>
            <p:cNvSpPr txBox="1"/>
            <p:nvPr/>
          </p:nvSpPr>
          <p:spPr>
            <a:xfrm>
              <a:off x="998700" y="2610513"/>
              <a:ext cx="10089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Trophozoite lysate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9CD2E16-3FE5-974D-827B-D22A213E4C32}"/>
                </a:ext>
              </a:extLst>
            </p:cNvPr>
            <p:cNvSpPr txBox="1"/>
            <p:nvPr/>
          </p:nvSpPr>
          <p:spPr>
            <a:xfrm>
              <a:off x="2401058" y="3034537"/>
              <a:ext cx="99045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Wash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96627E30-5506-264A-B751-46430045BA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74451" y="3171920"/>
              <a:ext cx="31990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12CD047-8962-D9D0-8B14-CF5996AC23AF}"/>
                </a:ext>
              </a:extLst>
            </p:cNvPr>
            <p:cNvSpPr txBox="1"/>
            <p:nvPr/>
          </p:nvSpPr>
          <p:spPr>
            <a:xfrm>
              <a:off x="4572041" y="1114632"/>
              <a:ext cx="18561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Confocal Image isolated Food Vacuole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BF575F6-38DD-04DF-7D1F-98DB4F7EE646}"/>
                </a:ext>
              </a:extLst>
            </p:cNvPr>
            <p:cNvSpPr txBox="1"/>
            <p:nvPr/>
          </p:nvSpPr>
          <p:spPr>
            <a:xfrm>
              <a:off x="4745137" y="2855492"/>
              <a:ext cx="17779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Dark spot is Hemozoin </a:t>
              </a:r>
            </a:p>
            <a:p>
              <a:pPr algn="ctr"/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surrounded by FV membrane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E25ED01-0A71-847A-6ECB-8A27C2DF85CC}"/>
              </a:ext>
            </a:extLst>
          </p:cNvPr>
          <p:cNvGrpSpPr/>
          <p:nvPr/>
        </p:nvGrpSpPr>
        <p:grpSpPr>
          <a:xfrm>
            <a:off x="655474" y="4081276"/>
            <a:ext cx="5563150" cy="2757566"/>
            <a:chOff x="943976" y="4077019"/>
            <a:chExt cx="5563150" cy="2757566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14500FDC-F212-9340-AA6E-98B61EE3D34E}"/>
                </a:ext>
              </a:extLst>
            </p:cNvPr>
            <p:cNvSpPr txBox="1"/>
            <p:nvPr/>
          </p:nvSpPr>
          <p:spPr>
            <a:xfrm>
              <a:off x="943976" y="6032165"/>
              <a:ext cx="12271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Trophozoite lysate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858EE08-90B7-E443-98B2-15AF8F85DA68}"/>
                </a:ext>
              </a:extLst>
            </p:cNvPr>
            <p:cNvSpPr txBox="1"/>
            <p:nvPr/>
          </p:nvSpPr>
          <p:spPr>
            <a:xfrm>
              <a:off x="2076819" y="6032164"/>
              <a:ext cx="127926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42 % Percol </a:t>
              </a:r>
            </a:p>
            <a:p>
              <a:pPr algn="ctr"/>
              <a:r>
                <a: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 </a:t>
              </a:r>
            </a:p>
            <a:p>
              <a:pPr algn="ctr"/>
              <a:r>
                <a: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0.25 M Sucrose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D1D9C9D-ADB5-E64C-9F56-AC301EFBBE45}"/>
                </a:ext>
              </a:extLst>
            </p:cNvPr>
            <p:cNvSpPr txBox="1"/>
            <p:nvPr/>
          </p:nvSpPr>
          <p:spPr>
            <a:xfrm>
              <a:off x="2225055" y="5831283"/>
              <a:ext cx="10234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Mixed Gently 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C167BCEF-426A-1143-9F0C-3062A8BA0DA4}"/>
                </a:ext>
              </a:extLst>
            </p:cNvPr>
            <p:cNvSpPr txBox="1"/>
            <p:nvPr/>
          </p:nvSpPr>
          <p:spPr>
            <a:xfrm>
              <a:off x="3835114" y="5331558"/>
              <a:ext cx="8574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Food Vacuoles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00B48D7A-7737-F74E-8C1F-FAD0CD833647}"/>
                </a:ext>
              </a:extLst>
            </p:cNvPr>
            <p:cNvSpPr txBox="1"/>
            <p:nvPr/>
          </p:nvSpPr>
          <p:spPr>
            <a:xfrm>
              <a:off x="3816883" y="4853344"/>
              <a:ext cx="7457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Debris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461DDA69-4D1B-3A42-A317-98D8E7D947F6}"/>
                </a:ext>
              </a:extLst>
            </p:cNvPr>
            <p:cNvSpPr txBox="1"/>
            <p:nvPr/>
          </p:nvSpPr>
          <p:spPr>
            <a:xfrm>
              <a:off x="3207850" y="6032164"/>
              <a:ext cx="119324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Centrifuge at 13000 rpm for</a:t>
              </a:r>
            </a:p>
            <a:p>
              <a:pPr algn="ctr"/>
              <a:r>
                <a: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 mins </a:t>
              </a:r>
            </a:p>
          </p:txBody>
        </p:sp>
        <p:sp>
          <p:nvSpPr>
            <p:cNvPr id="109" name="Circular Arrow 108">
              <a:extLst>
                <a:ext uri="{FF2B5EF4-FFF2-40B4-BE49-F238E27FC236}">
                  <a16:creationId xmlns:a16="http://schemas.microsoft.com/office/drawing/2014/main" id="{EBBE3A01-710F-EF4B-9F2B-C83FA2B87017}"/>
                </a:ext>
              </a:extLst>
            </p:cNvPr>
            <p:cNvSpPr/>
            <p:nvPr/>
          </p:nvSpPr>
          <p:spPr>
            <a:xfrm rot="15553075">
              <a:off x="3296510" y="5515486"/>
              <a:ext cx="270146" cy="311488"/>
            </a:xfrm>
            <a:prstGeom prst="circular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2403DB5C-6321-8244-9358-2885EF440493}"/>
                </a:ext>
              </a:extLst>
            </p:cNvPr>
            <p:cNvSpPr/>
            <p:nvPr/>
          </p:nvSpPr>
          <p:spPr>
            <a:xfrm>
              <a:off x="1008536" y="4077019"/>
              <a:ext cx="5498590" cy="275756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Circular Arrow 45">
              <a:extLst>
                <a:ext uri="{FF2B5EF4-FFF2-40B4-BE49-F238E27FC236}">
                  <a16:creationId xmlns:a16="http://schemas.microsoft.com/office/drawing/2014/main" id="{DE015E83-B72F-AC42-AE3B-9C68D1ABBB38}"/>
                </a:ext>
              </a:extLst>
            </p:cNvPr>
            <p:cNvSpPr/>
            <p:nvPr/>
          </p:nvSpPr>
          <p:spPr>
            <a:xfrm rot="14781759">
              <a:off x="2629023" y="5505896"/>
              <a:ext cx="270146" cy="311488"/>
            </a:xfrm>
            <a:prstGeom prst="circular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52080" y="4547407"/>
              <a:ext cx="2769554" cy="1104314"/>
            </a:xfrm>
            <a:prstGeom prst="rect">
              <a:avLst/>
            </a:prstGeom>
          </p:spPr>
        </p:pic>
        <p:sp>
          <p:nvSpPr>
            <p:cNvPr id="48" name="Circular Arrow 47">
              <a:extLst>
                <a:ext uri="{FF2B5EF4-FFF2-40B4-BE49-F238E27FC236}">
                  <a16:creationId xmlns:a16="http://schemas.microsoft.com/office/drawing/2014/main" id="{EBBE3A01-710F-EF4B-9F2B-C83FA2B87017}"/>
                </a:ext>
              </a:extLst>
            </p:cNvPr>
            <p:cNvSpPr/>
            <p:nvPr/>
          </p:nvSpPr>
          <p:spPr>
            <a:xfrm rot="15553075">
              <a:off x="3296510" y="5515487"/>
              <a:ext cx="270146" cy="311488"/>
            </a:xfrm>
            <a:prstGeom prst="circular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9" name="Circular Arrow 48">
              <a:extLst>
                <a:ext uri="{FF2B5EF4-FFF2-40B4-BE49-F238E27FC236}">
                  <a16:creationId xmlns:a16="http://schemas.microsoft.com/office/drawing/2014/main" id="{DE015E83-B72F-AC42-AE3B-9C68D1ABBB38}"/>
                </a:ext>
              </a:extLst>
            </p:cNvPr>
            <p:cNvSpPr/>
            <p:nvPr/>
          </p:nvSpPr>
          <p:spPr>
            <a:xfrm rot="14781759">
              <a:off x="2629023" y="5505897"/>
              <a:ext cx="270146" cy="311488"/>
            </a:xfrm>
            <a:prstGeom prst="circular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H="1">
              <a:off x="3804471" y="4990333"/>
              <a:ext cx="172091" cy="513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 flipH="1" flipV="1">
              <a:off x="3743511" y="5503985"/>
              <a:ext cx="233050" cy="3850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C4EF371-5E8B-10BD-ECFA-EB23914A6FD4}"/>
                </a:ext>
              </a:extLst>
            </p:cNvPr>
            <p:cNvSpPr txBox="1"/>
            <p:nvPr/>
          </p:nvSpPr>
          <p:spPr>
            <a:xfrm>
              <a:off x="4550778" y="4299162"/>
              <a:ext cx="18561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Confocal Image isolated Food Vacuole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F658FFF-DA37-FFE9-DEF6-2B757D4CBF6E}"/>
                </a:ext>
              </a:extLst>
            </p:cNvPr>
            <p:cNvSpPr txBox="1"/>
            <p:nvPr/>
          </p:nvSpPr>
          <p:spPr>
            <a:xfrm>
              <a:off x="4695074" y="6012564"/>
              <a:ext cx="17779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Dark spot is Hemozoin </a:t>
              </a:r>
            </a:p>
            <a:p>
              <a:pPr algn="ctr"/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surrounded by FV membrane</a:t>
              </a: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37B2EE11-5FD3-D052-60BC-9F5CA4F8D6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595" t="70860" r="12459" b="15597"/>
          <a:stretch/>
        </p:blipFill>
        <p:spPr>
          <a:xfrm>
            <a:off x="4307885" y="1564549"/>
            <a:ext cx="1786229" cy="127683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AAB0A7C-2EA7-2A82-A146-BECFF6DDE2A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9443" t="59474" b="27038"/>
          <a:stretch/>
        </p:blipFill>
        <p:spPr>
          <a:xfrm>
            <a:off x="4319110" y="4719687"/>
            <a:ext cx="1775004" cy="12826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9E79D4-44BC-6C33-B323-0CA121A2D1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0840" y="7588236"/>
            <a:ext cx="3851802" cy="239491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85130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3D9429F3-402C-315B-6DC4-C0C0AD355C4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10590" t="42753" r="66316" b="35493"/>
          <a:stretch/>
        </p:blipFill>
        <p:spPr>
          <a:xfrm>
            <a:off x="2462065" y="2679029"/>
            <a:ext cx="1080000" cy="1080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261C37D-E7C2-E903-FA21-8A8DE9E177B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/>
          <a:srcRect l="10590" t="42753" r="66316" b="35493"/>
          <a:stretch/>
        </p:blipFill>
        <p:spPr>
          <a:xfrm>
            <a:off x="3604292" y="2679029"/>
            <a:ext cx="1080000" cy="1080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5BD73F2-3E1E-8408-D7B9-1DD4A23C710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/>
          <a:srcRect l="39533" t="11174" r="35906" b="67773"/>
          <a:stretch/>
        </p:blipFill>
        <p:spPr>
          <a:xfrm>
            <a:off x="2469439" y="1481049"/>
            <a:ext cx="1080000" cy="1080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D1CBF14-165A-C791-AD05-8B80BC8C3139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/>
          <a:srcRect l="39533" t="11174" r="35906" b="67773"/>
          <a:stretch/>
        </p:blipFill>
        <p:spPr>
          <a:xfrm>
            <a:off x="3604292" y="1481049"/>
            <a:ext cx="1080000" cy="108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DE7347D-E449-DAAB-7266-DEE02192088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/>
          <a:srcRect l="39533" t="11174" r="35906" b="67773"/>
          <a:stretch/>
        </p:blipFill>
        <p:spPr>
          <a:xfrm>
            <a:off x="1319839" y="1481049"/>
            <a:ext cx="1080000" cy="1080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3D2B1A8-8788-0943-93F4-30433069C76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/>
          <a:srcRect l="39533" t="11174" r="35906" b="67773"/>
          <a:stretch/>
        </p:blipFill>
        <p:spPr>
          <a:xfrm>
            <a:off x="4764501" y="1481049"/>
            <a:ext cx="1080000" cy="1080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E270FAE-67DB-BB91-0E70-92509D3EF812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10590" t="42753" r="66316" b="35493"/>
          <a:stretch/>
        </p:blipFill>
        <p:spPr>
          <a:xfrm>
            <a:off x="1319839" y="2679029"/>
            <a:ext cx="1080000" cy="1080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3D6692B-134D-772A-009F-1E79224C097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0590" t="42753" r="66316" b="35493"/>
          <a:stretch/>
        </p:blipFill>
        <p:spPr>
          <a:xfrm>
            <a:off x="4764501" y="2679029"/>
            <a:ext cx="1080000" cy="1080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B975291-0940-8D18-12B4-F0160984D01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23158" t="25209" r="52047" b="52335"/>
          <a:stretch/>
        </p:blipFill>
        <p:spPr>
          <a:xfrm>
            <a:off x="2462065" y="3877009"/>
            <a:ext cx="1080000" cy="1080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B45A339-7F87-C264-4936-946EA64DF9D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23158" t="25209" r="52047" b="52335"/>
          <a:stretch/>
        </p:blipFill>
        <p:spPr>
          <a:xfrm>
            <a:off x="3604292" y="3877009"/>
            <a:ext cx="1080000" cy="10800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8585A4A-7775-542A-1154-8C4F3073C87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6"/>
          <a:srcRect l="23158" t="25209" r="52047" b="52335"/>
          <a:stretch/>
        </p:blipFill>
        <p:spPr>
          <a:xfrm>
            <a:off x="1319839" y="3877009"/>
            <a:ext cx="1080000" cy="10800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5FB8BAD-99AB-7C74-EC6B-A183B106182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3158" t="25209" r="52047" b="52335"/>
          <a:stretch/>
        </p:blipFill>
        <p:spPr>
          <a:xfrm>
            <a:off x="4768638" y="3877009"/>
            <a:ext cx="1080000" cy="10800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4F76E53-B053-2E37-F414-1DC83E830579}"/>
              </a:ext>
            </a:extLst>
          </p:cNvPr>
          <p:cNvSpPr txBox="1"/>
          <p:nvPr/>
        </p:nvSpPr>
        <p:spPr>
          <a:xfrm rot="10800000" flipV="1">
            <a:off x="950506" y="2925355"/>
            <a:ext cx="369332" cy="62279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l-GR" sz="1200" b="1" dirty="0">
                <a:latin typeface="Times" panose="02020603050405020304" pitchFamily="18" charset="0"/>
                <a:cs typeface="Times" panose="02020603050405020304" pitchFamily="18" charset="0"/>
              </a:rPr>
              <a:t>α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-CRT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2F5305-7C94-CA50-3405-DD4289653603}"/>
              </a:ext>
            </a:extLst>
          </p:cNvPr>
          <p:cNvSpPr txBox="1"/>
          <p:nvPr/>
        </p:nvSpPr>
        <p:spPr>
          <a:xfrm rot="10800000" flipV="1">
            <a:off x="950507" y="1645465"/>
            <a:ext cx="369332" cy="75116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l-GR" sz="1200" b="1" dirty="0">
                <a:latin typeface="Times" panose="02020603050405020304" pitchFamily="18" charset="0"/>
                <a:cs typeface="Times" panose="02020603050405020304" pitchFamily="18" charset="0"/>
              </a:rPr>
              <a:t>α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-MDR1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1AB69F8-C16D-C18C-8693-D47F4762B0BA}"/>
              </a:ext>
            </a:extLst>
          </p:cNvPr>
          <p:cNvSpPr txBox="1"/>
          <p:nvPr/>
        </p:nvSpPr>
        <p:spPr>
          <a:xfrm rot="10800000" flipV="1">
            <a:off x="950506" y="4186321"/>
            <a:ext cx="369332" cy="594073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l-GR" sz="1200" b="1" dirty="0">
                <a:latin typeface="Times" panose="02020603050405020304" pitchFamily="18" charset="0"/>
                <a:cs typeface="Times" panose="02020603050405020304" pitchFamily="18" charset="0"/>
              </a:rPr>
              <a:t>α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-AQP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CB93170-8A57-B935-27D3-7EE3F524D340}"/>
              </a:ext>
            </a:extLst>
          </p:cNvPr>
          <p:cNvSpPr txBox="1"/>
          <p:nvPr/>
        </p:nvSpPr>
        <p:spPr>
          <a:xfrm rot="10800000" flipV="1">
            <a:off x="954863" y="5173428"/>
            <a:ext cx="369332" cy="83452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l-GR" sz="1200" b="1" dirty="0">
                <a:latin typeface="Times" panose="02020603050405020304" pitchFamily="18" charset="0"/>
                <a:cs typeface="Times" panose="02020603050405020304" pitchFamily="18" charset="0"/>
              </a:rPr>
              <a:t>α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-SNAP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541A0EB2-8B62-8022-8B0D-CB17A266A09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28537" t="40648" r="41989" b="31750"/>
          <a:stretch/>
        </p:blipFill>
        <p:spPr>
          <a:xfrm>
            <a:off x="2459997" y="5074989"/>
            <a:ext cx="1080000" cy="10800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50929C1B-A2DC-7333-CACD-0B04E27FEBA9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1"/>
          <a:srcRect l="28537" t="40648" r="41989" b="31750"/>
          <a:stretch/>
        </p:blipFill>
        <p:spPr>
          <a:xfrm>
            <a:off x="3600155" y="5074989"/>
            <a:ext cx="1080000" cy="108000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823DB94-3F1D-F292-C39C-38E3BA254DD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2"/>
          <a:srcRect l="28537" t="40648" r="41989" b="31750"/>
          <a:stretch/>
        </p:blipFill>
        <p:spPr>
          <a:xfrm>
            <a:off x="1319839" y="5074989"/>
            <a:ext cx="1080000" cy="108000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336DC68-7008-56C8-0758-6EEE9CF83B72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8537" t="40648" r="41989" b="31750"/>
          <a:stretch/>
        </p:blipFill>
        <p:spPr>
          <a:xfrm>
            <a:off x="4768638" y="5074989"/>
            <a:ext cx="1080000" cy="1080000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4CB2161B-D8D0-B0C8-3ED1-25EED9D1340C}"/>
              </a:ext>
            </a:extLst>
          </p:cNvPr>
          <p:cNvSpPr txBox="1"/>
          <p:nvPr/>
        </p:nvSpPr>
        <p:spPr>
          <a:xfrm>
            <a:off x="1684509" y="1175315"/>
            <a:ext cx="536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TD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F9C2FA7-AB14-5B28-756D-F4E50A87458C}"/>
              </a:ext>
            </a:extLst>
          </p:cNvPr>
          <p:cNvSpPr txBox="1"/>
          <p:nvPr/>
        </p:nvSpPr>
        <p:spPr>
          <a:xfrm>
            <a:off x="4965369" y="1170797"/>
            <a:ext cx="6782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Merge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0EBCADE-299E-870E-DEE1-5AC0B2AA0E2E}"/>
              </a:ext>
            </a:extLst>
          </p:cNvPr>
          <p:cNvSpPr txBox="1"/>
          <p:nvPr/>
        </p:nvSpPr>
        <p:spPr>
          <a:xfrm>
            <a:off x="3549439" y="1170798"/>
            <a:ext cx="12765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>
                <a:latin typeface="Times" panose="02020603050405020304" pitchFamily="18" charset="0"/>
                <a:cs typeface="Times" panose="02020603050405020304" pitchFamily="18" charset="0"/>
              </a:rPr>
              <a:t>α </a:t>
            </a:r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Peptide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3DDAF9D-A777-76E6-C624-6A8DAA3029C5}"/>
              </a:ext>
            </a:extLst>
          </p:cNvPr>
          <p:cNvSpPr txBox="1"/>
          <p:nvPr/>
        </p:nvSpPr>
        <p:spPr>
          <a:xfrm>
            <a:off x="2778372" y="1175315"/>
            <a:ext cx="6630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DAPI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AD943E4-5D6C-8418-46B2-D2957351AFC8}"/>
              </a:ext>
            </a:extLst>
          </p:cNvPr>
          <p:cNvSpPr txBox="1"/>
          <p:nvPr/>
        </p:nvSpPr>
        <p:spPr>
          <a:xfrm rot="10800000" flipV="1">
            <a:off x="950507" y="6154989"/>
            <a:ext cx="369332" cy="102201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l-GR" sz="1200" b="1" dirty="0">
                <a:latin typeface="Times" panose="02020603050405020304" pitchFamily="18" charset="0"/>
                <a:cs typeface="Times" panose="02020603050405020304" pitchFamily="18" charset="0"/>
              </a:rPr>
              <a:t>α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-VDAC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523ED55-8759-E89C-A5E6-0F114FD66197}"/>
              </a:ext>
            </a:extLst>
          </p:cNvPr>
          <p:cNvSpPr txBox="1"/>
          <p:nvPr/>
        </p:nvSpPr>
        <p:spPr>
          <a:xfrm>
            <a:off x="-19291" y="307565"/>
            <a:ext cx="17038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Suppl. Figure -2  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EBB4867-4BB2-0767-B1F4-3A6362DCA81E}"/>
              </a:ext>
            </a:extLst>
          </p:cNvPr>
          <p:cNvGrpSpPr/>
          <p:nvPr/>
        </p:nvGrpSpPr>
        <p:grpSpPr>
          <a:xfrm>
            <a:off x="807154" y="7510646"/>
            <a:ext cx="5356494" cy="2197325"/>
            <a:chOff x="955300" y="7448880"/>
            <a:chExt cx="5356494" cy="219732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BF02B5D-1ECC-955D-896C-78C03E614940}"/>
                </a:ext>
              </a:extLst>
            </p:cNvPr>
            <p:cNvSpPr txBox="1"/>
            <p:nvPr/>
          </p:nvSpPr>
          <p:spPr>
            <a:xfrm>
              <a:off x="2509842" y="7465882"/>
              <a:ext cx="6869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>
                  <a:latin typeface="Times" panose="02020603050405020304" pitchFamily="18" charset="0"/>
                  <a:cs typeface="Times" panose="02020603050405020304" pitchFamily="18" charset="0"/>
                </a:rPr>
                <a:t>DAPI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F7FF097-214A-17E5-E166-0BAA70616D60}"/>
                </a:ext>
              </a:extLst>
            </p:cNvPr>
            <p:cNvSpPr txBox="1"/>
            <p:nvPr/>
          </p:nvSpPr>
          <p:spPr>
            <a:xfrm>
              <a:off x="5385481" y="7448880"/>
              <a:ext cx="926313" cy="278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>
                  <a:latin typeface="Times" panose="02020603050405020304" pitchFamily="18" charset="0"/>
                  <a:cs typeface="Times" panose="02020603050405020304" pitchFamily="18" charset="0"/>
                </a:rPr>
                <a:t>Merge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D547375-D4F7-2BCE-99C0-0BFC2073A233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25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824" t="33007" r="2353" b="38005"/>
            <a:stretch/>
          </p:blipFill>
          <p:spPr>
            <a:xfrm>
              <a:off x="2314255" y="7697707"/>
              <a:ext cx="896112" cy="896112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E36EB74-B617-D673-1F65-D3515B5C376B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824" t="33007" r="2353" b="38005"/>
            <a:stretch/>
          </p:blipFill>
          <p:spPr>
            <a:xfrm>
              <a:off x="3291619" y="7700655"/>
              <a:ext cx="896112" cy="89611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16D9CC4-ECB7-D27C-C7D8-706715BBE5E8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824" t="33007" r="2353" b="38005"/>
            <a:stretch/>
          </p:blipFill>
          <p:spPr>
            <a:xfrm>
              <a:off x="4268983" y="7698553"/>
              <a:ext cx="896112" cy="896112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1CA6BA0-F4B9-E5B0-96DC-9333EFE4DAD5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824" t="33007" r="2353" b="38005"/>
            <a:stretch/>
          </p:blipFill>
          <p:spPr>
            <a:xfrm>
              <a:off x="1331744" y="7697707"/>
              <a:ext cx="896112" cy="89611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24BE48B-454A-8D83-9FE6-488C45619E2E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824" t="33007" r="2353" b="38005"/>
            <a:stretch/>
          </p:blipFill>
          <p:spPr>
            <a:xfrm>
              <a:off x="5246347" y="7697707"/>
              <a:ext cx="896112" cy="89611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908B09-0567-099B-54D8-DD4F17F71DFB}"/>
                </a:ext>
              </a:extLst>
            </p:cNvPr>
            <p:cNvSpPr txBox="1"/>
            <p:nvPr/>
          </p:nvSpPr>
          <p:spPr>
            <a:xfrm>
              <a:off x="1644450" y="7459742"/>
              <a:ext cx="4703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>
                  <a:latin typeface="Times" panose="02020603050405020304" pitchFamily="18" charset="0"/>
                  <a:cs typeface="Times" panose="02020603050405020304" pitchFamily="18" charset="0"/>
                </a:rPr>
                <a:t>TD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54931E0-A9F6-E839-425A-21A9827F8B24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31"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sharpenSoften amount="-25000"/>
                      </a14:imgEffect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344" t="14446" r="13890" b="54439"/>
            <a:stretch/>
          </p:blipFill>
          <p:spPr>
            <a:xfrm>
              <a:off x="2314255" y="8687141"/>
              <a:ext cx="896112" cy="896112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EA24832-40DC-DC7B-6869-06DEC28D3774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33">
              <a:extLst>
                <a:ext uri="{BEBA8EAE-BF5A-486C-A8C5-ECC9F3942E4B}">
                  <a14:imgProps xmlns:a14="http://schemas.microsoft.com/office/drawing/2010/main">
                    <a14:imgLayer r:embed="rId34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344" t="14446" r="13890" b="54439"/>
            <a:stretch/>
          </p:blipFill>
          <p:spPr>
            <a:xfrm>
              <a:off x="3296766" y="8687141"/>
              <a:ext cx="896112" cy="896112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ED8BD26-3631-E201-9666-D34E0AE107E4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35">
              <a:extLst>
                <a:ext uri="{BEBA8EAE-BF5A-486C-A8C5-ECC9F3942E4B}">
                  <a14:imgProps xmlns:a14="http://schemas.microsoft.com/office/drawing/2010/main">
                    <a14:imgLayer r:embed="rId36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344" t="14446" r="13890" b="54439"/>
            <a:stretch/>
          </p:blipFill>
          <p:spPr>
            <a:xfrm>
              <a:off x="4268983" y="8687551"/>
              <a:ext cx="896112" cy="896112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D3685EC-7DAB-8FE7-1F71-62B4B929A1F6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344" t="14446" r="13890" b="54439"/>
            <a:stretch/>
          </p:blipFill>
          <p:spPr>
            <a:xfrm>
              <a:off x="5267536" y="8687551"/>
              <a:ext cx="896112" cy="896112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134DA7C-C28F-3B6C-D1D8-A5ACBDD77431}"/>
                </a:ext>
              </a:extLst>
            </p:cNvPr>
            <p:cNvSpPr txBox="1"/>
            <p:nvPr/>
          </p:nvSpPr>
          <p:spPr>
            <a:xfrm>
              <a:off x="3478807" y="7465882"/>
              <a:ext cx="11118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>
                  <a:latin typeface="Times" panose="02020603050405020304" pitchFamily="18" charset="0"/>
                  <a:cs typeface="Times" panose="02020603050405020304" pitchFamily="18" charset="0"/>
                </a:rPr>
                <a:t>GFP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6F43C20-9C74-EE91-31F6-A48FBC0440FA}"/>
                </a:ext>
              </a:extLst>
            </p:cNvPr>
            <p:cNvSpPr txBox="1"/>
            <p:nvPr/>
          </p:nvSpPr>
          <p:spPr>
            <a:xfrm>
              <a:off x="4387152" y="7449981"/>
              <a:ext cx="7989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b="1" dirty="0">
                  <a:latin typeface="Times" panose="02020603050405020304" pitchFamily="18" charset="0"/>
                  <a:cs typeface="Times" panose="02020603050405020304" pitchFamily="18" charset="0"/>
                </a:rPr>
                <a:t>α</a:t>
              </a:r>
              <a:r>
                <a:rPr lang="en-IN" sz="1200" b="1" dirty="0">
                  <a:latin typeface="Times" panose="02020603050405020304" pitchFamily="18" charset="0"/>
                  <a:cs typeface="Times" panose="02020603050405020304" pitchFamily="18" charset="0"/>
                </a:rPr>
                <a:t>-CRT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9778232-BEA9-E852-D0B0-06845EB93810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344" t="14446" r="13890" b="54439"/>
            <a:stretch/>
          </p:blipFill>
          <p:spPr>
            <a:xfrm>
              <a:off x="1315702" y="8688810"/>
              <a:ext cx="896112" cy="896112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535A03C-6703-FFBD-1008-A85696A4C39C}"/>
                </a:ext>
              </a:extLst>
            </p:cNvPr>
            <p:cNvSpPr txBox="1"/>
            <p:nvPr/>
          </p:nvSpPr>
          <p:spPr>
            <a:xfrm rot="10800000" flipV="1">
              <a:off x="955300" y="7746722"/>
              <a:ext cx="369332" cy="778418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AQP-GFP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52D9275-2AF0-E933-2617-783B406325F2}"/>
                </a:ext>
              </a:extLst>
            </p:cNvPr>
            <p:cNvSpPr txBox="1"/>
            <p:nvPr/>
          </p:nvSpPr>
          <p:spPr>
            <a:xfrm rot="10800000" flipV="1">
              <a:off x="955300" y="8624189"/>
              <a:ext cx="369332" cy="1022016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VDAC-GFP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64081AEA-9798-92CC-E630-5279DAE6323C}"/>
              </a:ext>
            </a:extLst>
          </p:cNvPr>
          <p:cNvSpPr txBox="1"/>
          <p:nvPr/>
        </p:nvSpPr>
        <p:spPr>
          <a:xfrm>
            <a:off x="287327" y="7372146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7C56B8E-9ED9-F912-5AE7-2377CDD55A24}"/>
              </a:ext>
            </a:extLst>
          </p:cNvPr>
          <p:cNvSpPr txBox="1"/>
          <p:nvPr/>
        </p:nvSpPr>
        <p:spPr>
          <a:xfrm>
            <a:off x="289936" y="909349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AB343F-5755-67AB-BDF0-612A327F29D2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9"/>
          <a:srcRect l="20414" t="44125" r="58284" b="32207"/>
          <a:stretch/>
        </p:blipFill>
        <p:spPr>
          <a:xfrm>
            <a:off x="2451050" y="6247996"/>
            <a:ext cx="1080000" cy="1080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B508C41-1F90-091F-BDD8-1795302DFAE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0"/>
          <a:srcRect l="20414" t="44125" r="58284" b="32207"/>
          <a:stretch/>
        </p:blipFill>
        <p:spPr>
          <a:xfrm>
            <a:off x="3600155" y="6245363"/>
            <a:ext cx="1080000" cy="1080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71DC43D-4569-9DEA-B08C-185701A9AE4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1"/>
          <a:srcRect l="20414" t="44125" r="58284" b="32207"/>
          <a:stretch/>
        </p:blipFill>
        <p:spPr>
          <a:xfrm>
            <a:off x="1310798" y="6248311"/>
            <a:ext cx="1080000" cy="1080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D35236C-0832-0663-C044-3B51A6C3318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2"/>
          <a:srcRect l="20414" t="44125" r="58284" b="32207"/>
          <a:stretch/>
        </p:blipFill>
        <p:spPr>
          <a:xfrm>
            <a:off x="4764500" y="6247996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529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4D8B5937-00C8-86C1-7F7D-337E7FFE5170}"/>
              </a:ext>
            </a:extLst>
          </p:cNvPr>
          <p:cNvGrpSpPr/>
          <p:nvPr/>
        </p:nvGrpSpPr>
        <p:grpSpPr>
          <a:xfrm>
            <a:off x="1211652" y="1733881"/>
            <a:ext cx="5173370" cy="2752103"/>
            <a:chOff x="703448" y="5794196"/>
            <a:chExt cx="6016340" cy="3550278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2505218D-6D00-C452-FA5F-5F89C4B8C5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78" r="70366"/>
            <a:stretch/>
          </p:blipFill>
          <p:spPr>
            <a:xfrm flipH="1">
              <a:off x="972088" y="6925996"/>
              <a:ext cx="636213" cy="241847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C56B2334-3694-C828-B737-2EB0C041F8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67" r="32258"/>
            <a:stretch/>
          </p:blipFill>
          <p:spPr>
            <a:xfrm flipH="1">
              <a:off x="3776366" y="6925996"/>
              <a:ext cx="603316" cy="241847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FC6C333-E189-E705-08D4-B247B3E2B6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413" r="13902"/>
            <a:stretch/>
          </p:blipFill>
          <p:spPr>
            <a:xfrm flipH="1">
              <a:off x="5268059" y="6925996"/>
              <a:ext cx="563352" cy="241847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A3F7D9F-3F2B-6E5A-336F-0462960B2F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57" r="51789"/>
            <a:stretch/>
          </p:blipFill>
          <p:spPr>
            <a:xfrm flipH="1">
              <a:off x="2411837" y="6925996"/>
              <a:ext cx="617553" cy="241847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87EFBEE-2AAD-33C0-3FBC-EC02F7B1A9E4}"/>
                </a:ext>
              </a:extLst>
            </p:cNvPr>
            <p:cNvSpPr txBox="1"/>
            <p:nvPr/>
          </p:nvSpPr>
          <p:spPr>
            <a:xfrm rot="17658122">
              <a:off x="988675" y="6327285"/>
              <a:ext cx="977196" cy="4035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Anti-clag9</a:t>
              </a:r>
            </a:p>
            <a:p>
              <a:pPr algn="ctr"/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 Ab, rabbit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C2E7163-4714-8FB5-9785-7F6B4B7FF3A0}"/>
                </a:ext>
              </a:extLst>
            </p:cNvPr>
            <p:cNvSpPr txBox="1"/>
            <p:nvPr/>
          </p:nvSpPr>
          <p:spPr>
            <a:xfrm>
              <a:off x="883847" y="6637702"/>
              <a:ext cx="334739" cy="3155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59F5BC1-6361-A2DE-3AB9-351483DBD289}"/>
                </a:ext>
              </a:extLst>
            </p:cNvPr>
            <p:cNvSpPr txBox="1"/>
            <p:nvPr/>
          </p:nvSpPr>
          <p:spPr>
            <a:xfrm rot="17658122">
              <a:off x="2341082" y="6299757"/>
              <a:ext cx="1146246" cy="4035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Anti-KAHRP</a:t>
              </a:r>
            </a:p>
            <a:p>
              <a:pPr algn="ctr"/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 Ab, rabbit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10E8DAB-71F2-0F54-AB15-6F383AE08336}"/>
                </a:ext>
              </a:extLst>
            </p:cNvPr>
            <p:cNvSpPr txBox="1"/>
            <p:nvPr/>
          </p:nvSpPr>
          <p:spPr>
            <a:xfrm>
              <a:off x="2346578" y="6640064"/>
              <a:ext cx="334739" cy="3155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C3DA4BD-51B0-039B-6FF2-E1097D4597D6}"/>
                </a:ext>
              </a:extLst>
            </p:cNvPr>
            <p:cNvSpPr txBox="1"/>
            <p:nvPr/>
          </p:nvSpPr>
          <p:spPr>
            <a:xfrm rot="17658122">
              <a:off x="3759636" y="6329390"/>
              <a:ext cx="995979" cy="4035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Anti-MSP3</a:t>
              </a:r>
            </a:p>
            <a:p>
              <a:pPr algn="ctr"/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 Ab, rabbit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EE55C1F-8853-2EC9-389E-9A21DD5C4733}"/>
                </a:ext>
              </a:extLst>
            </p:cNvPr>
            <p:cNvSpPr txBox="1"/>
            <p:nvPr/>
          </p:nvSpPr>
          <p:spPr>
            <a:xfrm>
              <a:off x="3696181" y="6650269"/>
              <a:ext cx="334739" cy="3155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A391028-30F1-78F6-5032-4601C41E4728}"/>
                </a:ext>
              </a:extLst>
            </p:cNvPr>
            <p:cNvSpPr txBox="1"/>
            <p:nvPr/>
          </p:nvSpPr>
          <p:spPr>
            <a:xfrm rot="17658122">
              <a:off x="5135463" y="6231299"/>
              <a:ext cx="1277728" cy="4035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Anti-</a:t>
              </a:r>
              <a:r>
                <a:rPr lang="en-US" sz="800" b="1" dirty="0" err="1">
                  <a:latin typeface="Times" panose="02020603050405020304" pitchFamily="18" charset="0"/>
                  <a:cs typeface="Times" panose="02020603050405020304" pitchFamily="18" charset="0"/>
                </a:rPr>
                <a:t>falcipain</a:t>
              </a:r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 2</a:t>
              </a:r>
            </a:p>
            <a:p>
              <a:pPr algn="ctr"/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 Ab, mice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42D838B-821F-CA97-1307-B9896EAE2A35}"/>
                </a:ext>
              </a:extLst>
            </p:cNvPr>
            <p:cNvSpPr txBox="1"/>
            <p:nvPr/>
          </p:nvSpPr>
          <p:spPr>
            <a:xfrm>
              <a:off x="5205050" y="6643603"/>
              <a:ext cx="334739" cy="3155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3D1873C-8C14-1011-2748-77BA60EA6B3A}"/>
                </a:ext>
              </a:extLst>
            </p:cNvPr>
            <p:cNvSpPr txBox="1"/>
            <p:nvPr/>
          </p:nvSpPr>
          <p:spPr>
            <a:xfrm>
              <a:off x="711453" y="6922799"/>
              <a:ext cx="351442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250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761126A-7C78-6030-CE45-52DF5D431CAB}"/>
                </a:ext>
              </a:extLst>
            </p:cNvPr>
            <p:cNvSpPr txBox="1"/>
            <p:nvPr/>
          </p:nvSpPr>
          <p:spPr>
            <a:xfrm>
              <a:off x="706907" y="7041329"/>
              <a:ext cx="339515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130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A93CD87-C8A3-5553-E920-A88C1ABB47C7}"/>
                </a:ext>
              </a:extLst>
            </p:cNvPr>
            <p:cNvSpPr txBox="1"/>
            <p:nvPr/>
          </p:nvSpPr>
          <p:spPr>
            <a:xfrm>
              <a:off x="703448" y="7151998"/>
              <a:ext cx="360258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100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56F5201-B9B7-7F8B-E787-DE35A586FA56}"/>
                </a:ext>
              </a:extLst>
            </p:cNvPr>
            <p:cNvSpPr txBox="1"/>
            <p:nvPr/>
          </p:nvSpPr>
          <p:spPr>
            <a:xfrm>
              <a:off x="753579" y="7310596"/>
              <a:ext cx="327872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70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6D6F03C-564E-CAD9-6607-443EA61A51EE}"/>
                </a:ext>
              </a:extLst>
            </p:cNvPr>
            <p:cNvSpPr txBox="1"/>
            <p:nvPr/>
          </p:nvSpPr>
          <p:spPr>
            <a:xfrm>
              <a:off x="756280" y="7499129"/>
              <a:ext cx="318500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55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0FB38B2-F4B2-326E-7579-724902C1303E}"/>
                </a:ext>
              </a:extLst>
            </p:cNvPr>
            <p:cNvSpPr txBox="1"/>
            <p:nvPr/>
          </p:nvSpPr>
          <p:spPr>
            <a:xfrm>
              <a:off x="756280" y="7901297"/>
              <a:ext cx="318500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35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CE74793-1A1D-4674-8DCE-3AE4F15F9D9E}"/>
                </a:ext>
              </a:extLst>
            </p:cNvPr>
            <p:cNvSpPr txBox="1"/>
            <p:nvPr/>
          </p:nvSpPr>
          <p:spPr>
            <a:xfrm>
              <a:off x="755471" y="8203832"/>
              <a:ext cx="318500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25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8E5D5EB-CC2F-B144-EA17-6B0A93291AF9}"/>
                </a:ext>
              </a:extLst>
            </p:cNvPr>
            <p:cNvSpPr txBox="1"/>
            <p:nvPr/>
          </p:nvSpPr>
          <p:spPr>
            <a:xfrm>
              <a:off x="756284" y="8750232"/>
              <a:ext cx="318500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15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DDD6E19-67C7-7A98-3F68-CBA6E13C0FD6}"/>
                </a:ext>
              </a:extLst>
            </p:cNvPr>
            <p:cNvSpPr txBox="1"/>
            <p:nvPr/>
          </p:nvSpPr>
          <p:spPr>
            <a:xfrm>
              <a:off x="2151203" y="6922802"/>
              <a:ext cx="351021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250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E6CC084-5169-3D04-7277-2EC101E126F6}"/>
                </a:ext>
              </a:extLst>
            </p:cNvPr>
            <p:cNvSpPr txBox="1"/>
            <p:nvPr/>
          </p:nvSpPr>
          <p:spPr>
            <a:xfrm>
              <a:off x="2142386" y="7041334"/>
              <a:ext cx="338317" cy="2497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130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E2F3C8B-BFCC-1BFF-5252-408068E62296}"/>
                </a:ext>
              </a:extLst>
            </p:cNvPr>
            <p:cNvSpPr txBox="1"/>
            <p:nvPr/>
          </p:nvSpPr>
          <p:spPr>
            <a:xfrm>
              <a:off x="2142386" y="7176801"/>
              <a:ext cx="355601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100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ACA1946-5CE0-54E5-EA96-FA7515D443B8}"/>
                </a:ext>
              </a:extLst>
            </p:cNvPr>
            <p:cNvSpPr txBox="1"/>
            <p:nvPr/>
          </p:nvSpPr>
          <p:spPr>
            <a:xfrm>
              <a:off x="2192187" y="7329200"/>
              <a:ext cx="318500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70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359ACE0-0FC0-F549-BAD1-550C751ECDBF}"/>
                </a:ext>
              </a:extLst>
            </p:cNvPr>
            <p:cNvSpPr txBox="1"/>
            <p:nvPr/>
          </p:nvSpPr>
          <p:spPr>
            <a:xfrm>
              <a:off x="2190562" y="7523932"/>
              <a:ext cx="318500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55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603B1B3-BCAC-6EC4-89DE-DCEE74E90037}"/>
                </a:ext>
              </a:extLst>
            </p:cNvPr>
            <p:cNvSpPr txBox="1"/>
            <p:nvPr/>
          </p:nvSpPr>
          <p:spPr>
            <a:xfrm>
              <a:off x="2195608" y="7901300"/>
              <a:ext cx="318500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35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B114713-15D0-31B7-19FE-0D8B70ED8AAD}"/>
                </a:ext>
              </a:extLst>
            </p:cNvPr>
            <p:cNvSpPr txBox="1"/>
            <p:nvPr/>
          </p:nvSpPr>
          <p:spPr>
            <a:xfrm>
              <a:off x="2199844" y="8185235"/>
              <a:ext cx="318500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25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959CAF2-AA57-86E9-7EC7-0C8E0E4727E9}"/>
                </a:ext>
              </a:extLst>
            </p:cNvPr>
            <p:cNvSpPr txBox="1"/>
            <p:nvPr/>
          </p:nvSpPr>
          <p:spPr>
            <a:xfrm>
              <a:off x="2190565" y="8744035"/>
              <a:ext cx="318500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15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B40A42A-25FB-E879-19C4-D6D08ABBF359}"/>
                </a:ext>
              </a:extLst>
            </p:cNvPr>
            <p:cNvSpPr txBox="1"/>
            <p:nvPr/>
          </p:nvSpPr>
          <p:spPr>
            <a:xfrm>
              <a:off x="3504232" y="6952434"/>
              <a:ext cx="366978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250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0AABF35-62F5-3643-DC8F-D63C131AA08A}"/>
                </a:ext>
              </a:extLst>
            </p:cNvPr>
            <p:cNvSpPr txBox="1"/>
            <p:nvPr/>
          </p:nvSpPr>
          <p:spPr>
            <a:xfrm>
              <a:off x="3502628" y="7083666"/>
              <a:ext cx="355531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130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F33B50E-AFCD-1837-07F4-788F7336F9DC}"/>
                </a:ext>
              </a:extLst>
            </p:cNvPr>
            <p:cNvSpPr txBox="1"/>
            <p:nvPr/>
          </p:nvSpPr>
          <p:spPr>
            <a:xfrm>
              <a:off x="3502627" y="7206435"/>
              <a:ext cx="364347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100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3918C8C-01F4-4371-9FA8-CA89A91695BC}"/>
                </a:ext>
              </a:extLst>
            </p:cNvPr>
            <p:cNvSpPr txBox="1"/>
            <p:nvPr/>
          </p:nvSpPr>
          <p:spPr>
            <a:xfrm>
              <a:off x="3551083" y="7358835"/>
              <a:ext cx="318500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70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C1C91B2-E943-774F-329F-534EE9373C0E}"/>
                </a:ext>
              </a:extLst>
            </p:cNvPr>
            <p:cNvSpPr txBox="1"/>
            <p:nvPr/>
          </p:nvSpPr>
          <p:spPr>
            <a:xfrm>
              <a:off x="3559549" y="7534967"/>
              <a:ext cx="318500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55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B11A103-4DD3-784B-876F-C0991F1BA889}"/>
                </a:ext>
              </a:extLst>
            </p:cNvPr>
            <p:cNvSpPr txBox="1"/>
            <p:nvPr/>
          </p:nvSpPr>
          <p:spPr>
            <a:xfrm>
              <a:off x="3554504" y="7918534"/>
              <a:ext cx="318500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35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05EB158-09E7-537B-22F1-1569AA6EC59C}"/>
                </a:ext>
              </a:extLst>
            </p:cNvPr>
            <p:cNvSpPr txBox="1"/>
            <p:nvPr/>
          </p:nvSpPr>
          <p:spPr>
            <a:xfrm>
              <a:off x="3553695" y="8190068"/>
              <a:ext cx="318500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25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73B6823-689F-0773-51DF-C02F78C3A374}"/>
                </a:ext>
              </a:extLst>
            </p:cNvPr>
            <p:cNvSpPr txBox="1"/>
            <p:nvPr/>
          </p:nvSpPr>
          <p:spPr>
            <a:xfrm>
              <a:off x="3557115" y="8779571"/>
              <a:ext cx="318500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15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B212B3E-7E29-EC4E-620F-179DFA85CFA0}"/>
                </a:ext>
              </a:extLst>
            </p:cNvPr>
            <p:cNvSpPr txBox="1"/>
            <p:nvPr/>
          </p:nvSpPr>
          <p:spPr>
            <a:xfrm>
              <a:off x="4996623" y="6952436"/>
              <a:ext cx="363088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250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9B3513C-3583-FCD3-EAD8-B913D647C307}"/>
                </a:ext>
              </a:extLst>
            </p:cNvPr>
            <p:cNvSpPr txBox="1"/>
            <p:nvPr/>
          </p:nvSpPr>
          <p:spPr>
            <a:xfrm>
              <a:off x="4996623" y="7070967"/>
              <a:ext cx="341570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130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790539A-CD83-F32E-95CE-953FD26927EC}"/>
                </a:ext>
              </a:extLst>
            </p:cNvPr>
            <p:cNvSpPr txBox="1"/>
            <p:nvPr/>
          </p:nvSpPr>
          <p:spPr>
            <a:xfrm>
              <a:off x="5005071" y="7206433"/>
              <a:ext cx="375633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100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9ECDBC3-3ED5-7FC6-ED19-58F22E60E916}"/>
                </a:ext>
              </a:extLst>
            </p:cNvPr>
            <p:cNvSpPr txBox="1"/>
            <p:nvPr/>
          </p:nvSpPr>
          <p:spPr>
            <a:xfrm>
              <a:off x="5044632" y="7358835"/>
              <a:ext cx="318500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70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DB3D2FC-15A1-C767-83F6-06D3CD48284D}"/>
                </a:ext>
              </a:extLst>
            </p:cNvPr>
            <p:cNvSpPr txBox="1"/>
            <p:nvPr/>
          </p:nvSpPr>
          <p:spPr>
            <a:xfrm>
              <a:off x="5048052" y="7522567"/>
              <a:ext cx="318500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55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41151DA-F519-1C71-264F-9593E30E536F}"/>
                </a:ext>
              </a:extLst>
            </p:cNvPr>
            <p:cNvSpPr txBox="1"/>
            <p:nvPr/>
          </p:nvSpPr>
          <p:spPr>
            <a:xfrm>
              <a:off x="5048052" y="7930934"/>
              <a:ext cx="318500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35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4186EB0-98D7-BD97-FDB9-F1A2184A5E98}"/>
                </a:ext>
              </a:extLst>
            </p:cNvPr>
            <p:cNvSpPr txBox="1"/>
            <p:nvPr/>
          </p:nvSpPr>
          <p:spPr>
            <a:xfrm>
              <a:off x="5052288" y="8214868"/>
              <a:ext cx="318500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25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8D3EA92-CFA8-926C-1F2A-9522BA99B887}"/>
                </a:ext>
              </a:extLst>
            </p:cNvPr>
            <p:cNvSpPr txBox="1"/>
            <p:nvPr/>
          </p:nvSpPr>
          <p:spPr>
            <a:xfrm>
              <a:off x="5043011" y="8761270"/>
              <a:ext cx="318500" cy="24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latin typeface="Times" panose="02020603050405020304" pitchFamily="18" charset="0"/>
                  <a:cs typeface="Times" panose="02020603050405020304" pitchFamily="18" charset="0"/>
                </a:rPr>
                <a:t>15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82C45FA7-2D34-ED47-66BB-512087C54168}"/>
                </a:ext>
              </a:extLst>
            </p:cNvPr>
            <p:cNvCxnSpPr/>
            <p:nvPr/>
          </p:nvCxnSpPr>
          <p:spPr>
            <a:xfrm flipH="1">
              <a:off x="5882640" y="8252069"/>
              <a:ext cx="20144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B3BBADF-659F-B32D-005A-642864176E94}"/>
                </a:ext>
              </a:extLst>
            </p:cNvPr>
            <p:cNvSpPr txBox="1"/>
            <p:nvPr/>
          </p:nvSpPr>
          <p:spPr>
            <a:xfrm>
              <a:off x="6049791" y="8113105"/>
              <a:ext cx="669997" cy="277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~28kDa</a:t>
              </a:r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C2CC5615-5F90-E19D-C933-D07C3DD53E9A}"/>
              </a:ext>
            </a:extLst>
          </p:cNvPr>
          <p:cNvSpPr txBox="1"/>
          <p:nvPr/>
        </p:nvSpPr>
        <p:spPr>
          <a:xfrm>
            <a:off x="89289" y="1954109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EABA9F7-214F-43E8-B384-E72F185BD300}"/>
              </a:ext>
            </a:extLst>
          </p:cNvPr>
          <p:cNvGrpSpPr/>
          <p:nvPr/>
        </p:nvGrpSpPr>
        <p:grpSpPr>
          <a:xfrm>
            <a:off x="47199" y="6432045"/>
            <a:ext cx="6908236" cy="3104425"/>
            <a:chOff x="47199" y="5683416"/>
            <a:chExt cx="6908236" cy="3104425"/>
          </a:xfrm>
        </p:grpSpPr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0CA4A6FA-5E26-4937-9909-68C65871BDD6}"/>
                </a:ext>
              </a:extLst>
            </p:cNvPr>
            <p:cNvSpPr txBox="1"/>
            <p:nvPr/>
          </p:nvSpPr>
          <p:spPr>
            <a:xfrm rot="17605719">
              <a:off x="5771374" y="5921346"/>
              <a:ext cx="8050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Anti-SNAP</a:t>
              </a:r>
            </a:p>
            <a:p>
              <a:r>
                <a: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Ab, rabbit</a:t>
              </a:r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FC58A97F-6450-492C-A895-6BE002B6C433}"/>
                </a:ext>
              </a:extLst>
            </p:cNvPr>
            <p:cNvSpPr txBox="1"/>
            <p:nvPr/>
          </p:nvSpPr>
          <p:spPr>
            <a:xfrm rot="17635207">
              <a:off x="4508486" y="5904310"/>
              <a:ext cx="8418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Anti-VDAC</a:t>
              </a:r>
            </a:p>
            <a:p>
              <a:r>
                <a: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Ab, rabbit</a:t>
              </a:r>
            </a:p>
          </p:txBody>
        </p:sp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A3C657AD-E6C2-4BE6-97A2-026D9EEC712C}"/>
                </a:ext>
              </a:extLst>
            </p:cNvPr>
            <p:cNvSpPr txBox="1"/>
            <p:nvPr/>
          </p:nvSpPr>
          <p:spPr>
            <a:xfrm rot="17658122">
              <a:off x="356308" y="5929806"/>
              <a:ext cx="7857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Anti-CRT</a:t>
              </a:r>
            </a:p>
            <a:p>
              <a:pPr algn="ctr"/>
              <a:r>
                <a: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Ab, rabbit</a:t>
              </a:r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539BF169-00A0-4828-8A1B-82491A80C86C}"/>
                </a:ext>
              </a:extLst>
            </p:cNvPr>
            <p:cNvSpPr txBox="1"/>
            <p:nvPr/>
          </p:nvSpPr>
          <p:spPr>
            <a:xfrm rot="17520151">
              <a:off x="1711483" y="5904979"/>
              <a:ext cx="8418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Anti-MDR1</a:t>
              </a:r>
            </a:p>
            <a:p>
              <a:r>
                <a: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Ab, rabbit</a:t>
              </a:r>
            </a:p>
          </p:txBody>
        </p: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518E5A4C-7EA1-4BEA-BC6C-D70FC842994F}"/>
                </a:ext>
              </a:extLst>
            </p:cNvPr>
            <p:cNvGrpSpPr/>
            <p:nvPr/>
          </p:nvGrpSpPr>
          <p:grpSpPr>
            <a:xfrm>
              <a:off x="47199" y="6518206"/>
              <a:ext cx="1505370" cy="2229343"/>
              <a:chOff x="5106755" y="1662631"/>
              <a:chExt cx="1505370" cy="2229343"/>
            </a:xfrm>
          </p:grpSpPr>
          <p:pic>
            <p:nvPicPr>
              <p:cNvPr id="135" name="Picture 134" descr="A picture containing text&#10;&#10;Description automatically generated">
                <a:extLst>
                  <a:ext uri="{FF2B5EF4-FFF2-40B4-BE49-F238E27FC236}">
                    <a16:creationId xmlns:a16="http://schemas.microsoft.com/office/drawing/2014/main" id="{B062F076-672D-46C5-932D-4B201CEDB27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21000"/>
                        </a14:imgEffect>
                        <a14:imgEffect>
                          <a14:brightnessContrast bright="32000" contrast="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265" t="24419" r="63559" b="42502"/>
              <a:stretch/>
            </p:blipFill>
            <p:spPr>
              <a:xfrm>
                <a:off x="5400071" y="1662631"/>
                <a:ext cx="471165" cy="219745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B400D696-F5AC-4181-A497-8175B93947EA}"/>
                  </a:ext>
                </a:extLst>
              </p:cNvPr>
              <p:cNvSpPr txBox="1"/>
              <p:nvPr/>
            </p:nvSpPr>
            <p:spPr>
              <a:xfrm>
                <a:off x="5141523" y="3678389"/>
                <a:ext cx="312906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 </a:t>
                </a: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8676943D-644C-4E8A-95D7-883AB9CFD780}"/>
                  </a:ext>
                </a:extLst>
              </p:cNvPr>
              <p:cNvSpPr txBox="1"/>
              <p:nvPr/>
            </p:nvSpPr>
            <p:spPr>
              <a:xfrm>
                <a:off x="5141552" y="3457803"/>
                <a:ext cx="287258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</a:t>
                </a: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21AE0059-C882-49ED-AAF7-CDABD4CA8A4F}"/>
                  </a:ext>
                </a:extLst>
              </p:cNvPr>
              <p:cNvSpPr txBox="1"/>
              <p:nvPr/>
            </p:nvSpPr>
            <p:spPr>
              <a:xfrm>
                <a:off x="5106755" y="1949204"/>
                <a:ext cx="338554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130</a:t>
                </a:r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6D90F092-15D8-4FE3-9717-437AA2FB02D3}"/>
                  </a:ext>
                </a:extLst>
              </p:cNvPr>
              <p:cNvSpPr txBox="1"/>
              <p:nvPr/>
            </p:nvSpPr>
            <p:spPr>
              <a:xfrm>
                <a:off x="5158051" y="3006876"/>
                <a:ext cx="312906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 </a:t>
                </a: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6CE3FD73-F3BE-4963-8468-E038E1EEDB8F}"/>
                  </a:ext>
                </a:extLst>
              </p:cNvPr>
              <p:cNvSpPr txBox="1"/>
              <p:nvPr/>
            </p:nvSpPr>
            <p:spPr>
              <a:xfrm>
                <a:off x="5155991" y="2190680"/>
                <a:ext cx="287258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70</a:t>
                </a: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3E14BEDA-24F4-41AC-B770-DB2DF4828D62}"/>
                  </a:ext>
                </a:extLst>
              </p:cNvPr>
              <p:cNvSpPr txBox="1"/>
              <p:nvPr/>
            </p:nvSpPr>
            <p:spPr>
              <a:xfrm>
                <a:off x="5115875" y="2049546"/>
                <a:ext cx="364202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 </a:t>
                </a: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F7336D28-6AFE-47D0-A0B8-1DCFE20C5A69}"/>
                  </a:ext>
                </a:extLst>
              </p:cNvPr>
              <p:cNvSpPr txBox="1"/>
              <p:nvPr/>
            </p:nvSpPr>
            <p:spPr>
              <a:xfrm>
                <a:off x="5123962" y="1830407"/>
                <a:ext cx="364202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250 </a:t>
                </a: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29CB3D23-3BE1-4850-B8CE-A62D90DE204B}"/>
                  </a:ext>
                </a:extLst>
              </p:cNvPr>
              <p:cNvSpPr txBox="1"/>
              <p:nvPr/>
            </p:nvSpPr>
            <p:spPr>
              <a:xfrm>
                <a:off x="5158051" y="2371948"/>
                <a:ext cx="287258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55</a:t>
                </a:r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6EB16711-5487-435E-8DE4-6A2171966AB1}"/>
                  </a:ext>
                </a:extLst>
              </p:cNvPr>
              <p:cNvSpPr txBox="1"/>
              <p:nvPr/>
            </p:nvSpPr>
            <p:spPr>
              <a:xfrm>
                <a:off x="5159290" y="2728057"/>
                <a:ext cx="312906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35 </a:t>
                </a: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77178706-5EE5-4E8E-A09F-BAE060DC1DEB}"/>
                  </a:ext>
                </a:extLst>
              </p:cNvPr>
              <p:cNvSpPr txBox="1"/>
              <p:nvPr/>
            </p:nvSpPr>
            <p:spPr>
              <a:xfrm>
                <a:off x="5966706" y="2535126"/>
                <a:ext cx="645419" cy="213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88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 45 kDa</a:t>
                </a:r>
              </a:p>
            </p:txBody>
          </p:sp>
          <p:cxnSp>
            <p:nvCxnSpPr>
              <p:cNvPr id="146" name="Straight Arrow Connector 145">
                <a:extLst>
                  <a:ext uri="{FF2B5EF4-FFF2-40B4-BE49-F238E27FC236}">
                    <a16:creationId xmlns:a16="http://schemas.microsoft.com/office/drawing/2014/main" id="{43120635-4AD2-4747-9DEC-C0F9C6CBF3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84584" y="2641919"/>
                <a:ext cx="12815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17E15B4C-2FED-4E8C-A705-0337EC2B144A}"/>
                  </a:ext>
                </a:extLst>
              </p:cNvPr>
              <p:cNvSpPr txBox="1"/>
              <p:nvPr/>
            </p:nvSpPr>
            <p:spPr>
              <a:xfrm>
                <a:off x="5963941" y="2364089"/>
                <a:ext cx="645419" cy="213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88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 55 kDa</a:t>
                </a:r>
              </a:p>
            </p:txBody>
          </p:sp>
          <p:cxnSp>
            <p:nvCxnSpPr>
              <p:cNvPr id="148" name="Straight Arrow Connector 147">
                <a:extLst>
                  <a:ext uri="{FF2B5EF4-FFF2-40B4-BE49-F238E27FC236}">
                    <a16:creationId xmlns:a16="http://schemas.microsoft.com/office/drawing/2014/main" id="{1CAB944C-8AE7-4CB2-B3F0-5FEE4189BDB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81819" y="2470882"/>
                <a:ext cx="12815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EB631773-916C-4E88-8CFA-C7EE4D5EB82F}"/>
                </a:ext>
              </a:extLst>
            </p:cNvPr>
            <p:cNvGrpSpPr/>
            <p:nvPr/>
          </p:nvGrpSpPr>
          <p:grpSpPr>
            <a:xfrm>
              <a:off x="1448215" y="6518206"/>
              <a:ext cx="1472434" cy="2186999"/>
              <a:chOff x="363305" y="1514475"/>
              <a:chExt cx="1472434" cy="2186999"/>
            </a:xfrm>
          </p:grpSpPr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9A030814-4F4F-414A-9EAA-AA9C82DE7FE5}"/>
                  </a:ext>
                </a:extLst>
              </p:cNvPr>
              <p:cNvSpPr txBox="1"/>
              <p:nvPr/>
            </p:nvSpPr>
            <p:spPr>
              <a:xfrm>
                <a:off x="1213887" y="2298790"/>
                <a:ext cx="621852" cy="213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88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~42 kDa</a:t>
                </a:r>
              </a:p>
            </p:txBody>
          </p:sp>
          <p:pic>
            <p:nvPicPr>
              <p:cNvPr id="151" name="Picture 150" descr="A picture containing text&#10;&#10;Description automatically generated">
                <a:extLst>
                  <a:ext uri="{FF2B5EF4-FFF2-40B4-BE49-F238E27FC236}">
                    <a16:creationId xmlns:a16="http://schemas.microsoft.com/office/drawing/2014/main" id="{8D9D85A5-2B1F-41C0-9770-6FE555F1738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671" t="25699" r="52689" b="41659"/>
              <a:stretch/>
            </p:blipFill>
            <p:spPr>
              <a:xfrm flipH="1">
                <a:off x="637787" y="1514475"/>
                <a:ext cx="471166" cy="2186183"/>
              </a:xfrm>
              <a:prstGeom prst="rect">
                <a:avLst/>
              </a:prstGeom>
              <a:ln w="9525">
                <a:solidFill>
                  <a:schemeClr val="tx1"/>
                </a:solidFill>
              </a:ln>
            </p:spPr>
          </p:pic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5089E93D-27BE-4FFF-A528-6E9B40663A42}"/>
                  </a:ext>
                </a:extLst>
              </p:cNvPr>
              <p:cNvSpPr txBox="1"/>
              <p:nvPr/>
            </p:nvSpPr>
            <p:spPr>
              <a:xfrm>
                <a:off x="398073" y="3487889"/>
                <a:ext cx="312906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 </a:t>
                </a:r>
              </a:p>
            </p:txBody>
          </p: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970FFB30-F2A1-4985-8695-52EFC7413C59}"/>
                  </a:ext>
                </a:extLst>
              </p:cNvPr>
              <p:cNvSpPr txBox="1"/>
              <p:nvPr/>
            </p:nvSpPr>
            <p:spPr>
              <a:xfrm>
                <a:off x="398102" y="3267303"/>
                <a:ext cx="287258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</a:t>
                </a:r>
              </a:p>
            </p:txBody>
          </p: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2EA408E0-C514-4655-BDEB-F4A533BA94D2}"/>
                  </a:ext>
                </a:extLst>
              </p:cNvPr>
              <p:cNvSpPr txBox="1"/>
              <p:nvPr/>
            </p:nvSpPr>
            <p:spPr>
              <a:xfrm>
                <a:off x="363305" y="1787279"/>
                <a:ext cx="338554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130</a:t>
                </a:r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65D7AE3E-4426-4CFA-B199-82F722346048}"/>
                  </a:ext>
                </a:extLst>
              </p:cNvPr>
              <p:cNvSpPr txBox="1"/>
              <p:nvPr/>
            </p:nvSpPr>
            <p:spPr>
              <a:xfrm>
                <a:off x="414601" y="2768751"/>
                <a:ext cx="312906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 </a:t>
                </a:r>
              </a:p>
            </p:txBody>
          </p: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B535F1D3-09C9-48A0-BF53-A98BF84D95CA}"/>
                  </a:ext>
                </a:extLst>
              </p:cNvPr>
              <p:cNvSpPr txBox="1"/>
              <p:nvPr/>
            </p:nvSpPr>
            <p:spPr>
              <a:xfrm>
                <a:off x="412541" y="2028755"/>
                <a:ext cx="287258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70</a:t>
                </a:r>
              </a:p>
            </p:txBody>
          </p:sp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2DD31894-5E09-4D86-B30C-90E84691EF16}"/>
                  </a:ext>
                </a:extLst>
              </p:cNvPr>
              <p:cNvSpPr txBox="1"/>
              <p:nvPr/>
            </p:nvSpPr>
            <p:spPr>
              <a:xfrm>
                <a:off x="372425" y="1887621"/>
                <a:ext cx="364202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 </a:t>
                </a:r>
              </a:p>
            </p:txBody>
          </p:sp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0E3DD22C-D378-4617-8A02-B7E8581250C6}"/>
                  </a:ext>
                </a:extLst>
              </p:cNvPr>
              <p:cNvSpPr txBox="1"/>
              <p:nvPr/>
            </p:nvSpPr>
            <p:spPr>
              <a:xfrm>
                <a:off x="380512" y="1668482"/>
                <a:ext cx="364202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250 </a:t>
                </a:r>
              </a:p>
            </p:txBody>
          </p:sp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522B5475-5AD5-4B49-A3AE-21039CDE6EE1}"/>
                  </a:ext>
                </a:extLst>
              </p:cNvPr>
              <p:cNvSpPr txBox="1"/>
              <p:nvPr/>
            </p:nvSpPr>
            <p:spPr>
              <a:xfrm>
                <a:off x="414601" y="2143348"/>
                <a:ext cx="287258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55</a:t>
                </a:r>
              </a:p>
            </p:txBody>
          </p:sp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1FE3729C-DEBC-4181-A5A7-10118151111D}"/>
                  </a:ext>
                </a:extLst>
              </p:cNvPr>
              <p:cNvSpPr txBox="1"/>
              <p:nvPr/>
            </p:nvSpPr>
            <p:spPr>
              <a:xfrm>
                <a:off x="415840" y="2470882"/>
                <a:ext cx="312906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35 </a:t>
                </a:r>
              </a:p>
            </p:txBody>
          </p:sp>
          <p:cxnSp>
            <p:nvCxnSpPr>
              <p:cNvPr id="181" name="Straight Arrow Connector 180">
                <a:extLst>
                  <a:ext uri="{FF2B5EF4-FFF2-40B4-BE49-F238E27FC236}">
                    <a16:creationId xmlns:a16="http://schemas.microsoft.com/office/drawing/2014/main" id="{3AF1FE3F-BC13-456B-B627-6E4D55239DD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12702" y="2405583"/>
                <a:ext cx="12815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1C78C7AE-EB72-4685-99C3-5E362C6A8A9E}"/>
                </a:ext>
              </a:extLst>
            </p:cNvPr>
            <p:cNvGrpSpPr/>
            <p:nvPr/>
          </p:nvGrpSpPr>
          <p:grpSpPr>
            <a:xfrm>
              <a:off x="5471880" y="6524785"/>
              <a:ext cx="1483555" cy="2221080"/>
              <a:chOff x="6802205" y="1717835"/>
              <a:chExt cx="1483555" cy="2221080"/>
            </a:xfrm>
          </p:grpSpPr>
          <p:pic>
            <p:nvPicPr>
              <p:cNvPr id="200" name="Picture 199" descr="A picture containing text, electronics, jack&#10;&#10;Description automatically generated">
                <a:extLst>
                  <a:ext uri="{FF2B5EF4-FFF2-40B4-BE49-F238E27FC236}">
                    <a16:creationId xmlns:a16="http://schemas.microsoft.com/office/drawing/2014/main" id="{CC01436A-8C40-4E7F-8C2E-D5F4DD358FF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harpenSoften amount="45000"/>
                        </a14:imgEffect>
                        <a14:imgEffect>
                          <a14:brightnessContrast bright="-12000" contrast="6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125" t="26937" r="42337" b="41325"/>
              <a:stretch/>
            </p:blipFill>
            <p:spPr>
              <a:xfrm flipH="1">
                <a:off x="7085683" y="1717835"/>
                <a:ext cx="463766" cy="2193189"/>
              </a:xfrm>
              <a:prstGeom prst="rect">
                <a:avLst/>
              </a:prstGeom>
              <a:ln w="9525">
                <a:solidFill>
                  <a:schemeClr val="tx1"/>
                </a:solidFill>
              </a:ln>
            </p:spPr>
          </p:pic>
          <p:sp>
            <p:nvSpPr>
              <p:cNvPr id="201" name="TextBox 200">
                <a:extLst>
                  <a:ext uri="{FF2B5EF4-FFF2-40B4-BE49-F238E27FC236}">
                    <a16:creationId xmlns:a16="http://schemas.microsoft.com/office/drawing/2014/main" id="{8A245C9D-9C0D-4FDF-A1ED-92EA5C4245A1}"/>
                  </a:ext>
                </a:extLst>
              </p:cNvPr>
              <p:cNvSpPr txBox="1"/>
              <p:nvPr/>
            </p:nvSpPr>
            <p:spPr>
              <a:xfrm>
                <a:off x="6853501" y="3725330"/>
                <a:ext cx="312906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 </a:t>
                </a:r>
              </a:p>
            </p:txBody>
          </p:sp>
          <p:sp>
            <p:nvSpPr>
              <p:cNvPr id="202" name="TextBox 201">
                <a:extLst>
                  <a:ext uri="{FF2B5EF4-FFF2-40B4-BE49-F238E27FC236}">
                    <a16:creationId xmlns:a16="http://schemas.microsoft.com/office/drawing/2014/main" id="{4AA7D826-1423-4525-9097-DEC924C742AC}"/>
                  </a:ext>
                </a:extLst>
              </p:cNvPr>
              <p:cNvSpPr txBox="1"/>
              <p:nvPr/>
            </p:nvSpPr>
            <p:spPr>
              <a:xfrm>
                <a:off x="6845680" y="3516171"/>
                <a:ext cx="287258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</a:t>
                </a:r>
              </a:p>
            </p:txBody>
          </p:sp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2622B434-42C3-4DB3-B9AB-27F3DB6B630C}"/>
                  </a:ext>
                </a:extLst>
              </p:cNvPr>
              <p:cNvSpPr txBox="1"/>
              <p:nvPr/>
            </p:nvSpPr>
            <p:spPr>
              <a:xfrm>
                <a:off x="6802205" y="1968254"/>
                <a:ext cx="338554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130</a:t>
                </a:r>
              </a:p>
            </p:txBody>
          </p:sp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6EC960A4-C463-4F7F-B9FE-1120A7418AA8}"/>
                  </a:ext>
                </a:extLst>
              </p:cNvPr>
              <p:cNvSpPr txBox="1"/>
              <p:nvPr/>
            </p:nvSpPr>
            <p:spPr>
              <a:xfrm>
                <a:off x="6853501" y="3025926"/>
                <a:ext cx="312906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 </a:t>
                </a:r>
              </a:p>
            </p:txBody>
          </p:sp>
          <p:sp>
            <p:nvSpPr>
              <p:cNvPr id="205" name="TextBox 204">
                <a:extLst>
                  <a:ext uri="{FF2B5EF4-FFF2-40B4-BE49-F238E27FC236}">
                    <a16:creationId xmlns:a16="http://schemas.microsoft.com/office/drawing/2014/main" id="{501536F1-4F31-4168-8ECA-FCCC753DACB5}"/>
                  </a:ext>
                </a:extLst>
              </p:cNvPr>
              <p:cNvSpPr txBox="1"/>
              <p:nvPr/>
            </p:nvSpPr>
            <p:spPr>
              <a:xfrm>
                <a:off x="6851441" y="2209730"/>
                <a:ext cx="287258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70</a:t>
                </a:r>
              </a:p>
            </p:txBody>
          </p:sp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44D095D5-5F6F-4929-9060-BE4D0A29FF15}"/>
                  </a:ext>
                </a:extLst>
              </p:cNvPr>
              <p:cNvSpPr txBox="1"/>
              <p:nvPr/>
            </p:nvSpPr>
            <p:spPr>
              <a:xfrm>
                <a:off x="6811325" y="2068596"/>
                <a:ext cx="364202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 </a:t>
                </a:r>
              </a:p>
            </p:txBody>
          </p:sp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8BB0EBBA-A4EB-4454-84B4-88B745E80C88}"/>
                  </a:ext>
                </a:extLst>
              </p:cNvPr>
              <p:cNvSpPr txBox="1"/>
              <p:nvPr/>
            </p:nvSpPr>
            <p:spPr>
              <a:xfrm>
                <a:off x="6819412" y="1849457"/>
                <a:ext cx="364202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250 </a:t>
                </a:r>
              </a:p>
            </p:txBody>
          </p:sp>
          <p:sp>
            <p:nvSpPr>
              <p:cNvPr id="208" name="TextBox 207">
                <a:extLst>
                  <a:ext uri="{FF2B5EF4-FFF2-40B4-BE49-F238E27FC236}">
                    <a16:creationId xmlns:a16="http://schemas.microsoft.com/office/drawing/2014/main" id="{23EBF16A-9ECC-4833-A349-C91DDC11E90E}"/>
                  </a:ext>
                </a:extLst>
              </p:cNvPr>
              <p:cNvSpPr txBox="1"/>
              <p:nvPr/>
            </p:nvSpPr>
            <p:spPr>
              <a:xfrm>
                <a:off x="6853501" y="2390998"/>
                <a:ext cx="287258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55</a:t>
                </a:r>
              </a:p>
            </p:txBody>
          </p:sp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9F1B22D1-556B-42D5-9660-4AB97B887BCD}"/>
                  </a:ext>
                </a:extLst>
              </p:cNvPr>
              <p:cNvSpPr txBox="1"/>
              <p:nvPr/>
            </p:nvSpPr>
            <p:spPr>
              <a:xfrm>
                <a:off x="6854740" y="2747107"/>
                <a:ext cx="312906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35 </a:t>
                </a:r>
              </a:p>
            </p:txBody>
          </p:sp>
          <p:sp>
            <p:nvSpPr>
              <p:cNvPr id="210" name="TextBox 209">
                <a:extLst>
                  <a:ext uri="{FF2B5EF4-FFF2-40B4-BE49-F238E27FC236}">
                    <a16:creationId xmlns:a16="http://schemas.microsoft.com/office/drawing/2014/main" id="{C108EEBB-8C61-4C56-A896-0BAD5B3E5378}"/>
                  </a:ext>
                </a:extLst>
              </p:cNvPr>
              <p:cNvSpPr txBox="1"/>
              <p:nvPr/>
            </p:nvSpPr>
            <p:spPr>
              <a:xfrm>
                <a:off x="7640341" y="2764139"/>
                <a:ext cx="645419" cy="213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88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~33 kDa</a:t>
                </a:r>
              </a:p>
            </p:txBody>
          </p:sp>
          <p:cxnSp>
            <p:nvCxnSpPr>
              <p:cNvPr id="211" name="Straight Arrow Connector 210">
                <a:extLst>
                  <a:ext uri="{FF2B5EF4-FFF2-40B4-BE49-F238E27FC236}">
                    <a16:creationId xmlns:a16="http://schemas.microsoft.com/office/drawing/2014/main" id="{1A98F168-CF22-4E3B-9651-1892780D746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558219" y="2870932"/>
                <a:ext cx="12815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62E5ECDF-CDAD-425E-82E1-C7B98AF6B907}"/>
                </a:ext>
              </a:extLst>
            </p:cNvPr>
            <p:cNvGrpSpPr/>
            <p:nvPr/>
          </p:nvGrpSpPr>
          <p:grpSpPr>
            <a:xfrm>
              <a:off x="4244585" y="6517345"/>
              <a:ext cx="1480975" cy="2270496"/>
              <a:chOff x="8337160" y="3374095"/>
              <a:chExt cx="1480975" cy="2270496"/>
            </a:xfrm>
          </p:grpSpPr>
          <p:pic>
            <p:nvPicPr>
              <p:cNvPr id="215" name="Picture 214">
                <a:extLst>
                  <a:ext uri="{FF2B5EF4-FFF2-40B4-BE49-F238E27FC236}">
                    <a16:creationId xmlns:a16="http://schemas.microsoft.com/office/drawing/2014/main" id="{962D15C3-A989-435E-B1C9-AA445AC2CB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harpenSoften amount="-28000"/>
                        </a14:imgEffect>
                        <a14:imgEffect>
                          <a14:brightnessContrast bright="-28000" contrast="37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flipH="1">
                <a:off x="8613070" y="3374095"/>
                <a:ext cx="461062" cy="2198491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</p:pic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5265F900-2D63-45A5-A99A-4A81787E736D}"/>
                  </a:ext>
                </a:extLst>
              </p:cNvPr>
              <p:cNvSpPr txBox="1"/>
              <p:nvPr/>
            </p:nvSpPr>
            <p:spPr>
              <a:xfrm>
                <a:off x="8350482" y="5431006"/>
                <a:ext cx="312906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 </a:t>
                </a:r>
              </a:p>
            </p:txBody>
          </p:sp>
          <p:sp>
            <p:nvSpPr>
              <p:cNvPr id="217" name="TextBox 216">
                <a:extLst>
                  <a:ext uri="{FF2B5EF4-FFF2-40B4-BE49-F238E27FC236}">
                    <a16:creationId xmlns:a16="http://schemas.microsoft.com/office/drawing/2014/main" id="{CA9A2A64-B066-42E7-A936-20A1D9CCC51B}"/>
                  </a:ext>
                </a:extLst>
              </p:cNvPr>
              <p:cNvSpPr txBox="1"/>
              <p:nvPr/>
            </p:nvSpPr>
            <p:spPr>
              <a:xfrm>
                <a:off x="8350482" y="5210420"/>
                <a:ext cx="287258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</a:t>
                </a:r>
              </a:p>
            </p:txBody>
          </p:sp>
          <p:sp>
            <p:nvSpPr>
              <p:cNvPr id="218" name="TextBox 217">
                <a:extLst>
                  <a:ext uri="{FF2B5EF4-FFF2-40B4-BE49-F238E27FC236}">
                    <a16:creationId xmlns:a16="http://schemas.microsoft.com/office/drawing/2014/main" id="{4C067A77-5FE2-4AE3-8DC3-BCE246ADE586}"/>
                  </a:ext>
                </a:extLst>
              </p:cNvPr>
              <p:cNvSpPr txBox="1"/>
              <p:nvPr/>
            </p:nvSpPr>
            <p:spPr>
              <a:xfrm>
                <a:off x="8364577" y="4612120"/>
                <a:ext cx="287258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</a:t>
                </a:r>
              </a:p>
            </p:txBody>
          </p:sp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id="{3593D92D-9874-40D7-A5DD-3EF9018207FD}"/>
                  </a:ext>
                </a:extLst>
              </p:cNvPr>
              <p:cNvSpPr txBox="1"/>
              <p:nvPr/>
            </p:nvSpPr>
            <p:spPr>
              <a:xfrm>
                <a:off x="8364577" y="3989092"/>
                <a:ext cx="287258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75</a:t>
                </a:r>
              </a:p>
            </p:txBody>
          </p:sp>
          <p:sp>
            <p:nvSpPr>
              <p:cNvPr id="220" name="TextBox 219">
                <a:extLst>
                  <a:ext uri="{FF2B5EF4-FFF2-40B4-BE49-F238E27FC236}">
                    <a16:creationId xmlns:a16="http://schemas.microsoft.com/office/drawing/2014/main" id="{64C51925-0733-4BB3-8D81-7E1B97183E50}"/>
                  </a:ext>
                </a:extLst>
              </p:cNvPr>
              <p:cNvSpPr txBox="1"/>
              <p:nvPr/>
            </p:nvSpPr>
            <p:spPr>
              <a:xfrm>
                <a:off x="8337160" y="3751619"/>
                <a:ext cx="364202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 </a:t>
                </a:r>
              </a:p>
            </p:txBody>
          </p:sp>
          <p:sp>
            <p:nvSpPr>
              <p:cNvPr id="221" name="TextBox 220">
                <a:extLst>
                  <a:ext uri="{FF2B5EF4-FFF2-40B4-BE49-F238E27FC236}">
                    <a16:creationId xmlns:a16="http://schemas.microsoft.com/office/drawing/2014/main" id="{CB3C878D-F9BA-4320-B72D-9C5B6E4EA1E9}"/>
                  </a:ext>
                </a:extLst>
              </p:cNvPr>
              <p:cNvSpPr txBox="1"/>
              <p:nvPr/>
            </p:nvSpPr>
            <p:spPr>
              <a:xfrm>
                <a:off x="8337160" y="3516171"/>
                <a:ext cx="364202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150 </a:t>
                </a:r>
              </a:p>
            </p:txBody>
          </p:sp>
          <p:sp>
            <p:nvSpPr>
              <p:cNvPr id="222" name="TextBox 221">
                <a:extLst>
                  <a:ext uri="{FF2B5EF4-FFF2-40B4-BE49-F238E27FC236}">
                    <a16:creationId xmlns:a16="http://schemas.microsoft.com/office/drawing/2014/main" id="{86F74B70-C8D2-48FD-9366-C5A9087832AC}"/>
                  </a:ext>
                </a:extLst>
              </p:cNvPr>
              <p:cNvSpPr txBox="1"/>
              <p:nvPr/>
            </p:nvSpPr>
            <p:spPr>
              <a:xfrm>
                <a:off x="8364577" y="4217216"/>
                <a:ext cx="287258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</a:t>
                </a:r>
              </a:p>
            </p:txBody>
          </p:sp>
          <p:sp>
            <p:nvSpPr>
              <p:cNvPr id="223" name="TextBox 222">
                <a:extLst>
                  <a:ext uri="{FF2B5EF4-FFF2-40B4-BE49-F238E27FC236}">
                    <a16:creationId xmlns:a16="http://schemas.microsoft.com/office/drawing/2014/main" id="{31099439-D2EB-46E6-B24E-CB9F51CFF0D0}"/>
                  </a:ext>
                </a:extLst>
              </p:cNvPr>
              <p:cNvSpPr txBox="1"/>
              <p:nvPr/>
            </p:nvSpPr>
            <p:spPr>
              <a:xfrm>
                <a:off x="8364577" y="4430801"/>
                <a:ext cx="312906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37 </a:t>
                </a:r>
              </a:p>
            </p:txBody>
          </p:sp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id="{659FE6EA-30C7-427E-B85F-83A6F9295502}"/>
                  </a:ext>
                </a:extLst>
              </p:cNvPr>
              <p:cNvSpPr txBox="1"/>
              <p:nvPr/>
            </p:nvSpPr>
            <p:spPr>
              <a:xfrm>
                <a:off x="8350482" y="4996835"/>
                <a:ext cx="287258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</a:t>
                </a:r>
              </a:p>
            </p:txBody>
          </p:sp>
          <p:sp>
            <p:nvSpPr>
              <p:cNvPr id="225" name="TextBox 224">
                <a:extLst>
                  <a:ext uri="{FF2B5EF4-FFF2-40B4-BE49-F238E27FC236}">
                    <a16:creationId xmlns:a16="http://schemas.microsoft.com/office/drawing/2014/main" id="{958BA517-DD6A-48D5-8429-52F732249AEF}"/>
                  </a:ext>
                </a:extLst>
              </p:cNvPr>
              <p:cNvSpPr txBox="1"/>
              <p:nvPr/>
            </p:nvSpPr>
            <p:spPr>
              <a:xfrm>
                <a:off x="9172716" y="4537593"/>
                <a:ext cx="645419" cy="213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88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~30 kDa</a:t>
                </a:r>
              </a:p>
            </p:txBody>
          </p:sp>
          <p:cxnSp>
            <p:nvCxnSpPr>
              <p:cNvPr id="226" name="Straight Arrow Connector 225">
                <a:extLst>
                  <a:ext uri="{FF2B5EF4-FFF2-40B4-BE49-F238E27FC236}">
                    <a16:creationId xmlns:a16="http://schemas.microsoft.com/office/drawing/2014/main" id="{C19EF14E-228C-45DA-8CA9-F0414FB989D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090594" y="4644386"/>
                <a:ext cx="12815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4ABBF20-0C3F-41A5-A99C-A54949FBFCFD}"/>
                </a:ext>
              </a:extLst>
            </p:cNvPr>
            <p:cNvSpPr txBox="1"/>
            <p:nvPr/>
          </p:nvSpPr>
          <p:spPr>
            <a:xfrm rot="17796170">
              <a:off x="3190728" y="5907832"/>
              <a:ext cx="753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Anti-AQP</a:t>
              </a:r>
            </a:p>
            <a:p>
              <a:pPr algn="ctr"/>
              <a:r>
                <a: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Ab, rabbit</a:t>
              </a:r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46987D23-54CF-452C-8852-3CD17A6CD5E9}"/>
                </a:ext>
              </a:extLst>
            </p:cNvPr>
            <p:cNvGrpSpPr/>
            <p:nvPr/>
          </p:nvGrpSpPr>
          <p:grpSpPr>
            <a:xfrm>
              <a:off x="2853001" y="6523613"/>
              <a:ext cx="1479846" cy="2219818"/>
              <a:chOff x="3335105" y="1662631"/>
              <a:chExt cx="1479846" cy="2219818"/>
            </a:xfrm>
          </p:grpSpPr>
          <p:pic>
            <p:nvPicPr>
              <p:cNvPr id="130" name="Picture 129" descr="A picture containing jack&#10;&#10;Description automatically generated">
                <a:extLst>
                  <a:ext uri="{FF2B5EF4-FFF2-40B4-BE49-F238E27FC236}">
                    <a16:creationId xmlns:a16="http://schemas.microsoft.com/office/drawing/2014/main" id="{9E70549A-8021-4C1E-83FA-F2D8621CF11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506" t="25572" r="72807" b="41967"/>
              <a:stretch/>
            </p:blipFill>
            <p:spPr>
              <a:xfrm flipH="1">
                <a:off x="3619059" y="1662631"/>
                <a:ext cx="471165" cy="2193189"/>
              </a:xfrm>
              <a:prstGeom prst="rect">
                <a:avLst/>
              </a:prstGeom>
              <a:ln w="9525">
                <a:solidFill>
                  <a:schemeClr val="tx1"/>
                </a:solidFill>
              </a:ln>
            </p:spPr>
          </p:pic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5A1D1C4A-6B65-4551-B55F-4E2E6B1F8E18}"/>
                  </a:ext>
                </a:extLst>
              </p:cNvPr>
              <p:cNvSpPr txBox="1"/>
              <p:nvPr/>
            </p:nvSpPr>
            <p:spPr>
              <a:xfrm>
                <a:off x="3369873" y="3668864"/>
                <a:ext cx="312906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 </a:t>
                </a:r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8757B98D-BD61-482E-A14A-BB4BB1B7D845}"/>
                  </a:ext>
                </a:extLst>
              </p:cNvPr>
              <p:cNvSpPr txBox="1"/>
              <p:nvPr/>
            </p:nvSpPr>
            <p:spPr>
              <a:xfrm>
                <a:off x="3369902" y="3448278"/>
                <a:ext cx="287258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</a:t>
                </a:r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FB4F2964-B5A4-45C0-96CB-6C30222810F3}"/>
                  </a:ext>
                </a:extLst>
              </p:cNvPr>
              <p:cNvSpPr txBox="1"/>
              <p:nvPr/>
            </p:nvSpPr>
            <p:spPr>
              <a:xfrm>
                <a:off x="3335105" y="1939679"/>
                <a:ext cx="338554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130</a:t>
                </a:r>
              </a:p>
            </p:txBody>
          </p: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A7D21788-C0B7-43AD-A9F0-DD3B3A2ADD8D}"/>
                  </a:ext>
                </a:extLst>
              </p:cNvPr>
              <p:cNvSpPr txBox="1"/>
              <p:nvPr/>
            </p:nvSpPr>
            <p:spPr>
              <a:xfrm>
                <a:off x="3386401" y="2997351"/>
                <a:ext cx="312906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 </a:t>
                </a:r>
              </a:p>
            </p:txBody>
          </p:sp>
          <p:sp>
            <p:nvSpPr>
              <p:cNvPr id="213" name="TextBox 212">
                <a:extLst>
                  <a:ext uri="{FF2B5EF4-FFF2-40B4-BE49-F238E27FC236}">
                    <a16:creationId xmlns:a16="http://schemas.microsoft.com/office/drawing/2014/main" id="{73C05A80-7ED4-45E0-84DE-1A1E19931383}"/>
                  </a:ext>
                </a:extLst>
              </p:cNvPr>
              <p:cNvSpPr txBox="1"/>
              <p:nvPr/>
            </p:nvSpPr>
            <p:spPr>
              <a:xfrm>
                <a:off x="3384341" y="2181155"/>
                <a:ext cx="287258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70</a:t>
                </a:r>
              </a:p>
            </p:txBody>
          </p:sp>
          <p:sp>
            <p:nvSpPr>
              <p:cNvPr id="227" name="TextBox 226">
                <a:extLst>
                  <a:ext uri="{FF2B5EF4-FFF2-40B4-BE49-F238E27FC236}">
                    <a16:creationId xmlns:a16="http://schemas.microsoft.com/office/drawing/2014/main" id="{C3733C0C-BD62-45D6-AE50-0ADB10C9C759}"/>
                  </a:ext>
                </a:extLst>
              </p:cNvPr>
              <p:cNvSpPr txBox="1"/>
              <p:nvPr/>
            </p:nvSpPr>
            <p:spPr>
              <a:xfrm>
                <a:off x="3344225" y="2040021"/>
                <a:ext cx="364202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 </a:t>
                </a:r>
              </a:p>
            </p:txBody>
          </p:sp>
          <p:sp>
            <p:nvSpPr>
              <p:cNvPr id="228" name="TextBox 227">
                <a:extLst>
                  <a:ext uri="{FF2B5EF4-FFF2-40B4-BE49-F238E27FC236}">
                    <a16:creationId xmlns:a16="http://schemas.microsoft.com/office/drawing/2014/main" id="{6A089771-5943-4CA2-8AFF-186D89BDF2AF}"/>
                  </a:ext>
                </a:extLst>
              </p:cNvPr>
              <p:cNvSpPr txBox="1"/>
              <p:nvPr/>
            </p:nvSpPr>
            <p:spPr>
              <a:xfrm>
                <a:off x="3352312" y="1820882"/>
                <a:ext cx="364202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250 </a:t>
                </a:r>
              </a:p>
            </p:txBody>
          </p:sp>
          <p:sp>
            <p:nvSpPr>
              <p:cNvPr id="229" name="TextBox 228">
                <a:extLst>
                  <a:ext uri="{FF2B5EF4-FFF2-40B4-BE49-F238E27FC236}">
                    <a16:creationId xmlns:a16="http://schemas.microsoft.com/office/drawing/2014/main" id="{27F5A185-4EDF-441B-ABF4-0354A32177DF}"/>
                  </a:ext>
                </a:extLst>
              </p:cNvPr>
              <p:cNvSpPr txBox="1"/>
              <p:nvPr/>
            </p:nvSpPr>
            <p:spPr>
              <a:xfrm>
                <a:off x="3386401" y="2362423"/>
                <a:ext cx="287258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55</a:t>
                </a:r>
              </a:p>
            </p:txBody>
          </p:sp>
          <p:sp>
            <p:nvSpPr>
              <p:cNvPr id="230" name="TextBox 229">
                <a:extLst>
                  <a:ext uri="{FF2B5EF4-FFF2-40B4-BE49-F238E27FC236}">
                    <a16:creationId xmlns:a16="http://schemas.microsoft.com/office/drawing/2014/main" id="{23344BAB-71A4-45A7-AC32-D8BB044BC075}"/>
                  </a:ext>
                </a:extLst>
              </p:cNvPr>
              <p:cNvSpPr txBox="1"/>
              <p:nvPr/>
            </p:nvSpPr>
            <p:spPr>
              <a:xfrm>
                <a:off x="3387640" y="2718532"/>
                <a:ext cx="312906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88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35 </a:t>
                </a:r>
              </a:p>
            </p:txBody>
          </p:sp>
          <p:sp>
            <p:nvSpPr>
              <p:cNvPr id="231" name="TextBox 230">
                <a:extLst>
                  <a:ext uri="{FF2B5EF4-FFF2-40B4-BE49-F238E27FC236}">
                    <a16:creationId xmlns:a16="http://schemas.microsoft.com/office/drawing/2014/main" id="{7E6AA5B8-DB21-4F3F-94FB-98D24FDE1F52}"/>
                  </a:ext>
                </a:extLst>
              </p:cNvPr>
              <p:cNvSpPr txBox="1"/>
              <p:nvPr/>
            </p:nvSpPr>
            <p:spPr>
              <a:xfrm>
                <a:off x="4167119" y="2900083"/>
                <a:ext cx="645419" cy="213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88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~28 kDa</a:t>
                </a:r>
              </a:p>
            </p:txBody>
          </p:sp>
          <p:cxnSp>
            <p:nvCxnSpPr>
              <p:cNvPr id="232" name="Straight Arrow Connector 231">
                <a:extLst>
                  <a:ext uri="{FF2B5EF4-FFF2-40B4-BE49-F238E27FC236}">
                    <a16:creationId xmlns:a16="http://schemas.microsoft.com/office/drawing/2014/main" id="{96A3E4FF-91FF-4555-8CB5-7B54DC542A0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84502" y="2996133"/>
                <a:ext cx="12815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3" name="TextBox 232">
                <a:extLst>
                  <a:ext uri="{FF2B5EF4-FFF2-40B4-BE49-F238E27FC236}">
                    <a16:creationId xmlns:a16="http://schemas.microsoft.com/office/drawing/2014/main" id="{B2EA9F0C-F1E7-48F7-8DDC-C8EDFA48B47F}"/>
                  </a:ext>
                </a:extLst>
              </p:cNvPr>
              <p:cNvSpPr txBox="1"/>
              <p:nvPr/>
            </p:nvSpPr>
            <p:spPr>
              <a:xfrm>
                <a:off x="4167119" y="2776258"/>
                <a:ext cx="645419" cy="213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88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~32 kDa</a:t>
                </a:r>
              </a:p>
            </p:txBody>
          </p:sp>
          <p:cxnSp>
            <p:nvCxnSpPr>
              <p:cNvPr id="234" name="Straight Arrow Connector 233">
                <a:extLst>
                  <a:ext uri="{FF2B5EF4-FFF2-40B4-BE49-F238E27FC236}">
                    <a16:creationId xmlns:a16="http://schemas.microsoft.com/office/drawing/2014/main" id="{BE9ABA50-946A-4363-B12F-77C10F35C01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84502" y="2872308"/>
                <a:ext cx="12815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5" name="TextBox 234">
                <a:extLst>
                  <a:ext uri="{FF2B5EF4-FFF2-40B4-BE49-F238E27FC236}">
                    <a16:creationId xmlns:a16="http://schemas.microsoft.com/office/drawing/2014/main" id="{294BE22B-8D93-438C-9BF7-757545150D0B}"/>
                  </a:ext>
                </a:extLst>
              </p:cNvPr>
              <p:cNvSpPr txBox="1"/>
              <p:nvPr/>
            </p:nvSpPr>
            <p:spPr>
              <a:xfrm>
                <a:off x="4169532" y="2223518"/>
                <a:ext cx="645419" cy="213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88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~65 kDa</a:t>
                </a:r>
              </a:p>
            </p:txBody>
          </p:sp>
          <p:cxnSp>
            <p:nvCxnSpPr>
              <p:cNvPr id="236" name="Straight Arrow Connector 235">
                <a:extLst>
                  <a:ext uri="{FF2B5EF4-FFF2-40B4-BE49-F238E27FC236}">
                    <a16:creationId xmlns:a16="http://schemas.microsoft.com/office/drawing/2014/main" id="{6BA7B08B-C0FB-453B-AD08-C5CB0938679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86915" y="2319568"/>
                <a:ext cx="12815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TextBox 14"/>
            <p:cNvSpPr txBox="1"/>
            <p:nvPr/>
          </p:nvSpPr>
          <p:spPr>
            <a:xfrm>
              <a:off x="297998" y="6314489"/>
              <a:ext cx="28084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M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1703355" y="6314489"/>
              <a:ext cx="28084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M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3062875" y="6314489"/>
              <a:ext cx="28084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M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4453477" y="6314489"/>
              <a:ext cx="28084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M</a:t>
              </a: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5696774" y="6314489"/>
              <a:ext cx="28084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M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31C9B472-F79B-49BB-898C-08A58A6B6286}"/>
              </a:ext>
            </a:extLst>
          </p:cNvPr>
          <p:cNvSpPr txBox="1"/>
          <p:nvPr/>
        </p:nvSpPr>
        <p:spPr>
          <a:xfrm>
            <a:off x="81996" y="4844092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A60D0C-2C9D-B75A-F0AD-DFE663CCEEE7}"/>
              </a:ext>
            </a:extLst>
          </p:cNvPr>
          <p:cNvSpPr txBox="1"/>
          <p:nvPr/>
        </p:nvSpPr>
        <p:spPr>
          <a:xfrm>
            <a:off x="0" y="-19639"/>
            <a:ext cx="16525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Suppl. Figure -3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C5B100F-5986-6A15-E53F-86C0E4B6E81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962" t="36611" r="34728" b="30125"/>
          <a:stretch/>
        </p:blipFill>
        <p:spPr>
          <a:xfrm>
            <a:off x="3537138" y="789596"/>
            <a:ext cx="900000" cy="90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BF1F57-7C58-6618-5B1D-1A62DF349382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067" t="36611" r="34623" b="30125"/>
          <a:stretch/>
        </p:blipFill>
        <p:spPr>
          <a:xfrm>
            <a:off x="1557279" y="789596"/>
            <a:ext cx="900000" cy="90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886AC0-6AE1-E094-C8BB-C7E24CB11D3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62" t="36611" r="34728" b="30125"/>
          <a:stretch/>
        </p:blipFill>
        <p:spPr>
          <a:xfrm>
            <a:off x="2544442" y="789596"/>
            <a:ext cx="900000" cy="900000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4A3D0CD9-E01D-D000-589E-B9E42D713A6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171" t="36611" r="34519" b="30125"/>
          <a:stretch/>
        </p:blipFill>
        <p:spPr>
          <a:xfrm>
            <a:off x="4537165" y="789596"/>
            <a:ext cx="900000" cy="900000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74E472DE-634B-3E2E-FEBA-FA14E564ACB6}"/>
              </a:ext>
            </a:extLst>
          </p:cNvPr>
          <p:cNvSpPr txBox="1"/>
          <p:nvPr/>
        </p:nvSpPr>
        <p:spPr>
          <a:xfrm>
            <a:off x="1727184" y="539194"/>
            <a:ext cx="44421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Times" panose="02020603050405020304" pitchFamily="18" charset="0"/>
                <a:cs typeface="Times" panose="02020603050405020304" pitchFamily="18" charset="0"/>
              </a:rPr>
              <a:t>  TD                 </a:t>
            </a:r>
            <a:r>
              <a:rPr lang="el-GR" sz="1100" b="1" dirty="0">
                <a:latin typeface="Times" panose="02020603050405020304" pitchFamily="18" charset="0"/>
                <a:cs typeface="Times" panose="02020603050405020304" pitchFamily="18" charset="0"/>
              </a:rPr>
              <a:t>α</a:t>
            </a:r>
            <a:r>
              <a:rPr lang="en-US" sz="1100" b="1" dirty="0">
                <a:latin typeface="Times" panose="02020603050405020304" pitchFamily="18" charset="0"/>
                <a:cs typeface="Times" panose="02020603050405020304" pitchFamily="18" charset="0"/>
              </a:rPr>
              <a:t>-KAHRP         </a:t>
            </a:r>
            <a:r>
              <a:rPr lang="el-GR" sz="1100" b="1" dirty="0">
                <a:latin typeface="Times" panose="02020603050405020304" pitchFamily="18" charset="0"/>
                <a:cs typeface="Times" panose="02020603050405020304" pitchFamily="18" charset="0"/>
              </a:rPr>
              <a:t>α </a:t>
            </a:r>
            <a:r>
              <a:rPr lang="en-US" sz="1100" b="1" dirty="0">
                <a:latin typeface="Times" panose="02020603050405020304" pitchFamily="18" charset="0"/>
                <a:cs typeface="Times" panose="02020603050405020304" pitchFamily="18" charset="0"/>
              </a:rPr>
              <a:t>-falcipain2            Merge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A3DEF79-4592-C249-89A1-17B672911ADD}"/>
              </a:ext>
            </a:extLst>
          </p:cNvPr>
          <p:cNvGrpSpPr/>
          <p:nvPr/>
        </p:nvGrpSpPr>
        <p:grpSpPr>
          <a:xfrm>
            <a:off x="2140055" y="4921915"/>
            <a:ext cx="4626843" cy="1172338"/>
            <a:chOff x="2254573" y="1991846"/>
            <a:chExt cx="4626843" cy="117233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D6E3035-A992-6095-A5D2-84C6FA0B51E7}"/>
                </a:ext>
              </a:extLst>
            </p:cNvPr>
            <p:cNvGrpSpPr/>
            <p:nvPr/>
          </p:nvGrpSpPr>
          <p:grpSpPr>
            <a:xfrm>
              <a:off x="2254573" y="2254948"/>
              <a:ext cx="2870058" cy="909236"/>
              <a:chOff x="2254573" y="2254948"/>
              <a:chExt cx="2870058" cy="909236"/>
            </a:xfrm>
          </p:grpSpPr>
          <p:pic>
            <p:nvPicPr>
              <p:cNvPr id="69" name="Picture 68">
                <a:extLst>
                  <a:ext uri="{FF2B5EF4-FFF2-40B4-BE49-F238E27FC236}">
                    <a16:creationId xmlns:a16="http://schemas.microsoft.com/office/drawing/2014/main" id="{039B1E00-D9B0-2D6E-C12D-0EC126F07F15}"/>
                  </a:ext>
                </a:extLst>
              </p:cNvPr>
              <p:cNvPicPr preferRelativeResize="0">
                <a:picLocks/>
              </p:cNvPicPr>
              <p:nvPr/>
            </p:nvPicPr>
            <p:blipFill rotWithShape="1">
              <a:blip r:embed="rId19"/>
              <a:srcRect l="80222" t="80262" r="3333" b="4183"/>
              <a:stretch/>
            </p:blipFill>
            <p:spPr>
              <a:xfrm>
                <a:off x="3248890" y="2254948"/>
                <a:ext cx="900000" cy="900000"/>
              </a:xfrm>
              <a:prstGeom prst="rect">
                <a:avLst/>
              </a:prstGeom>
            </p:spPr>
          </p:pic>
          <p:pic>
            <p:nvPicPr>
              <p:cNvPr id="70" name="Picture 69">
                <a:extLst>
                  <a:ext uri="{FF2B5EF4-FFF2-40B4-BE49-F238E27FC236}">
                    <a16:creationId xmlns:a16="http://schemas.microsoft.com/office/drawing/2014/main" id="{22D85959-CA83-961E-D3FC-B0537BB922B3}"/>
                  </a:ext>
                </a:extLst>
              </p:cNvPr>
              <p:cNvPicPr preferRelativeResize="0">
                <a:picLocks/>
              </p:cNvPicPr>
              <p:nvPr/>
            </p:nvPicPr>
            <p:blipFill rotWithShape="1">
              <a:blip r:embed="rId20"/>
              <a:srcRect l="80222" t="80261" r="3333" b="4183"/>
              <a:stretch/>
            </p:blipFill>
            <p:spPr>
              <a:xfrm>
                <a:off x="2254573" y="2254948"/>
                <a:ext cx="900000" cy="900000"/>
              </a:xfrm>
              <a:prstGeom prst="rect">
                <a:avLst/>
              </a:prstGeom>
            </p:spPr>
          </p:pic>
          <p:pic>
            <p:nvPicPr>
              <p:cNvPr id="72" name="Picture 71">
                <a:extLst>
                  <a:ext uri="{FF2B5EF4-FFF2-40B4-BE49-F238E27FC236}">
                    <a16:creationId xmlns:a16="http://schemas.microsoft.com/office/drawing/2014/main" id="{4553CB6F-26B5-306A-5C02-768A11AF9E53}"/>
                  </a:ext>
                </a:extLst>
              </p:cNvPr>
              <p:cNvPicPr preferRelativeResize="0">
                <a:picLocks/>
              </p:cNvPicPr>
              <p:nvPr/>
            </p:nvPicPr>
            <p:blipFill rotWithShape="1">
              <a:blip r:embed="rId21"/>
              <a:srcRect l="80222" t="80262" r="3333" b="4183"/>
              <a:stretch/>
            </p:blipFill>
            <p:spPr>
              <a:xfrm>
                <a:off x="4224631" y="2264184"/>
                <a:ext cx="900000" cy="900000"/>
              </a:xfrm>
              <a:prstGeom prst="rect">
                <a:avLst/>
              </a:prstGeom>
            </p:spPr>
          </p:pic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9AC43E0-2CB8-EB80-BFD7-4867FEA62E02}"/>
                </a:ext>
              </a:extLst>
            </p:cNvPr>
            <p:cNvSpPr txBox="1"/>
            <p:nvPr/>
          </p:nvSpPr>
          <p:spPr>
            <a:xfrm>
              <a:off x="2439309" y="1991846"/>
              <a:ext cx="444210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Times" panose="02020603050405020304" pitchFamily="18" charset="0"/>
                  <a:cs typeface="Times" panose="02020603050405020304" pitchFamily="18" charset="0"/>
                </a:rPr>
                <a:t>  TD                 </a:t>
              </a:r>
              <a:r>
                <a:rPr lang="el-GR" sz="1100" b="1" dirty="0">
                  <a:latin typeface="Times" panose="02020603050405020304" pitchFamily="18" charset="0"/>
                  <a:cs typeface="Times" panose="02020603050405020304" pitchFamily="18" charset="0"/>
                </a:rPr>
                <a:t>α</a:t>
              </a:r>
              <a:r>
                <a:rPr lang="en-US" sz="1100" b="1" dirty="0">
                  <a:latin typeface="Times" panose="02020603050405020304" pitchFamily="18" charset="0"/>
                  <a:cs typeface="Times" panose="02020603050405020304" pitchFamily="18" charset="0"/>
                </a:rPr>
                <a:t>-SNAP                 Merge</a:t>
              </a:r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156C1F1C-451D-BEA5-C58F-5A84B688287D}"/>
              </a:ext>
            </a:extLst>
          </p:cNvPr>
          <p:cNvSpPr txBox="1"/>
          <p:nvPr/>
        </p:nvSpPr>
        <p:spPr>
          <a:xfrm>
            <a:off x="73980" y="625935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7790265-24F7-B5A6-C0BE-FA36BA7E7064}"/>
              </a:ext>
            </a:extLst>
          </p:cNvPr>
          <p:cNvSpPr txBox="1"/>
          <p:nvPr/>
        </p:nvSpPr>
        <p:spPr>
          <a:xfrm>
            <a:off x="98060" y="543086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094137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482153" y="5388082"/>
            <a:ext cx="3420726" cy="3215164"/>
            <a:chOff x="4267201" y="1069553"/>
            <a:chExt cx="4031202" cy="3584116"/>
          </a:xfrm>
        </p:grpSpPr>
        <p:grpSp>
          <p:nvGrpSpPr>
            <p:cNvPr id="2" name="Group 3"/>
            <p:cNvGrpSpPr/>
            <p:nvPr/>
          </p:nvGrpSpPr>
          <p:grpSpPr>
            <a:xfrm flipV="1">
              <a:off x="4965501" y="2362199"/>
              <a:ext cx="990600" cy="2285999"/>
              <a:chOff x="2057400" y="2362200"/>
              <a:chExt cx="990600" cy="2286000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2">
                <a:grayscl/>
                <a:lum bright="20000" contrast="50000"/>
              </a:blip>
              <a:srcRect l="59074" t="62644" r="36204" b="20180"/>
              <a:stretch>
                <a:fillRect/>
              </a:stretch>
            </p:blipFill>
            <p:spPr bwMode="auto">
              <a:xfrm>
                <a:off x="2057400" y="2362200"/>
                <a:ext cx="457200" cy="228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3" name="Picture 2"/>
              <p:cNvPicPr>
                <a:picLocks noChangeAspect="1" noChangeArrowheads="1"/>
              </p:cNvPicPr>
              <p:nvPr/>
            </p:nvPicPr>
            <p:blipFill>
              <a:blip r:embed="rId2">
                <a:grayscl/>
                <a:lum bright="20000" contrast="50000"/>
              </a:blip>
              <a:srcRect l="69306" t="62644" r="25185" b="20180"/>
              <a:stretch>
                <a:fillRect/>
              </a:stretch>
            </p:blipFill>
            <p:spPr bwMode="auto">
              <a:xfrm>
                <a:off x="2514600" y="2362200"/>
                <a:ext cx="533400" cy="228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cxnSp>
          <p:nvCxnSpPr>
            <p:cNvPr id="6" name="Straight Connector 5"/>
            <p:cNvCxnSpPr/>
            <p:nvPr/>
          </p:nvCxnSpPr>
          <p:spPr>
            <a:xfrm>
              <a:off x="4736901" y="3505198"/>
              <a:ext cx="228600" cy="158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4736901" y="3047999"/>
              <a:ext cx="228600" cy="158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4736901" y="2819399"/>
              <a:ext cx="228600" cy="158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4736901" y="3962398"/>
              <a:ext cx="228600" cy="158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4736901" y="2652009"/>
              <a:ext cx="228600" cy="158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736901" y="2469629"/>
              <a:ext cx="228600" cy="158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4267201" y="2347199"/>
              <a:ext cx="838200" cy="231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50" b="1" dirty="0">
                  <a:latin typeface="Times" panose="02020603050405020304" pitchFamily="18" charset="0"/>
                  <a:cs typeface="Times" panose="02020603050405020304" pitchFamily="18" charset="0"/>
                </a:rPr>
                <a:t>130kDa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279701" y="2511968"/>
              <a:ext cx="838200" cy="231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50" b="1" dirty="0">
                  <a:latin typeface="Times" panose="02020603050405020304" pitchFamily="18" charset="0"/>
                  <a:cs typeface="Times" panose="02020603050405020304" pitchFamily="18" charset="0"/>
                </a:rPr>
                <a:t>95kDa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279701" y="2695600"/>
              <a:ext cx="838200" cy="231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50" b="1" dirty="0">
                  <a:latin typeface="Times" panose="02020603050405020304" pitchFamily="18" charset="0"/>
                  <a:cs typeface="Times" panose="02020603050405020304" pitchFamily="18" charset="0"/>
                </a:rPr>
                <a:t>72kDa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279701" y="2924198"/>
              <a:ext cx="838200" cy="231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50" b="1" dirty="0">
                  <a:latin typeface="Times" panose="02020603050405020304" pitchFamily="18" charset="0"/>
                  <a:cs typeface="Times" panose="02020603050405020304" pitchFamily="18" charset="0"/>
                </a:rPr>
                <a:t>55kDa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279701" y="3382777"/>
              <a:ext cx="838200" cy="231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50" b="1" dirty="0">
                  <a:latin typeface="Times" panose="02020603050405020304" pitchFamily="18" charset="0"/>
                  <a:cs typeface="Times" panose="02020603050405020304" pitchFamily="18" charset="0"/>
                </a:rPr>
                <a:t>36kDa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279702" y="3839979"/>
              <a:ext cx="838200" cy="231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50" b="1" dirty="0">
                  <a:latin typeface="Times" panose="02020603050405020304" pitchFamily="18" charset="0"/>
                  <a:cs typeface="Times" panose="02020603050405020304" pitchFamily="18" charset="0"/>
                </a:rPr>
                <a:t>28kDa</a:t>
              </a:r>
            </a:p>
          </p:txBody>
        </p:sp>
        <p:pic>
          <p:nvPicPr>
            <p:cNvPr id="18" name="Picture 4"/>
            <p:cNvPicPr>
              <a:picLocks noChangeAspect="1" noChangeArrowheads="1"/>
            </p:cNvPicPr>
            <p:nvPr/>
          </p:nvPicPr>
          <p:blipFill rotWithShape="1">
            <a:blip r:embed="rId3">
              <a:grayscl/>
              <a:lum bright="20000" contras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711" t="28171" r="32681" b="18993"/>
            <a:stretch/>
          </p:blipFill>
          <p:spPr bwMode="auto">
            <a:xfrm rot="21540000" flipH="1" flipV="1">
              <a:off x="7651578" y="2367670"/>
              <a:ext cx="646825" cy="2285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9" name="Straight Connector 18"/>
            <p:cNvCxnSpPr/>
            <p:nvPr/>
          </p:nvCxnSpPr>
          <p:spPr>
            <a:xfrm>
              <a:off x="7403903" y="3990997"/>
              <a:ext cx="228600" cy="158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7403903" y="3552800"/>
              <a:ext cx="228600" cy="158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7403903" y="3230380"/>
              <a:ext cx="228600" cy="158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7403903" y="4219598"/>
              <a:ext cx="228600" cy="158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7403903" y="2925241"/>
              <a:ext cx="228600" cy="158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7403903" y="2622029"/>
              <a:ext cx="228600" cy="158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6934203" y="2499599"/>
              <a:ext cx="838200" cy="231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50" b="1" dirty="0">
                  <a:latin typeface="Times" panose="02020603050405020304" pitchFamily="18" charset="0"/>
                  <a:cs typeface="Times" panose="02020603050405020304" pitchFamily="18" charset="0"/>
                </a:rPr>
                <a:t>130kDa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946703" y="2801778"/>
              <a:ext cx="838200" cy="231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50" b="1" dirty="0">
                  <a:latin typeface="Times" panose="02020603050405020304" pitchFamily="18" charset="0"/>
                  <a:cs typeface="Times" panose="02020603050405020304" pitchFamily="18" charset="0"/>
                </a:rPr>
                <a:t>95kDa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946703" y="3106578"/>
              <a:ext cx="838200" cy="231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50" b="1" dirty="0">
                  <a:latin typeface="Times" panose="02020603050405020304" pitchFamily="18" charset="0"/>
                  <a:cs typeface="Times" panose="02020603050405020304" pitchFamily="18" charset="0"/>
                </a:rPr>
                <a:t>72kDa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946703" y="3428999"/>
              <a:ext cx="838200" cy="231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50" b="1" dirty="0">
                  <a:latin typeface="Times" panose="02020603050405020304" pitchFamily="18" charset="0"/>
                  <a:cs typeface="Times" panose="02020603050405020304" pitchFamily="18" charset="0"/>
                </a:rPr>
                <a:t>55kDa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946703" y="3868577"/>
              <a:ext cx="838200" cy="231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50" b="1" dirty="0">
                  <a:latin typeface="Times" panose="02020603050405020304" pitchFamily="18" charset="0"/>
                  <a:cs typeface="Times" panose="02020603050405020304" pitchFamily="18" charset="0"/>
                </a:rPr>
                <a:t>36kDa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946703" y="4097178"/>
              <a:ext cx="838200" cy="231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50" b="1" dirty="0">
                  <a:latin typeface="Times" panose="02020603050405020304" pitchFamily="18" charset="0"/>
                  <a:cs typeface="Times" panose="02020603050405020304" pitchFamily="18" charset="0"/>
                </a:rPr>
                <a:t>28kDa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 rot="17108430">
              <a:off x="7469753" y="1619981"/>
              <a:ext cx="1371600" cy="272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i="1" dirty="0" err="1">
                  <a:latin typeface="Times" panose="02020603050405020304" pitchFamily="18" charset="0"/>
                  <a:cs typeface="Times" panose="02020603050405020304" pitchFamily="18" charset="0"/>
                </a:rPr>
                <a:t>Pf</a:t>
              </a:r>
              <a:r>
                <a:rPr lang="en-US" sz="900" b="1" dirty="0" err="1">
                  <a:latin typeface="Times" panose="02020603050405020304" pitchFamily="18" charset="0"/>
                  <a:cs typeface="Times" panose="02020603050405020304" pitchFamily="18" charset="0"/>
                </a:rPr>
                <a:t>AQP</a:t>
              </a:r>
              <a:r>
                <a:rPr lang="en-US" sz="900" b="1" dirty="0">
                  <a:latin typeface="Times" panose="02020603050405020304" pitchFamily="18" charset="0"/>
                  <a:cs typeface="Times" panose="02020603050405020304" pitchFamily="18" charset="0"/>
                </a:rPr>
                <a:t>-GFP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 rot="17105918">
              <a:off x="5057101" y="1619339"/>
              <a:ext cx="1371600" cy="272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i="1" dirty="0" err="1">
                  <a:latin typeface="Times" panose="02020603050405020304" pitchFamily="18" charset="0"/>
                  <a:cs typeface="Times" panose="02020603050405020304" pitchFamily="18" charset="0"/>
                </a:rPr>
                <a:t>PfVDAC</a:t>
              </a:r>
              <a:r>
                <a:rPr lang="en-US" sz="900" b="1" dirty="0">
                  <a:latin typeface="Times" panose="02020603050405020304" pitchFamily="18" charset="0"/>
                  <a:cs typeface="Times" panose="02020603050405020304" pitchFamily="18" charset="0"/>
                </a:rPr>
                <a:t>-GFP</a:t>
              </a:r>
            </a:p>
          </p:txBody>
        </p:sp>
      </p:grpSp>
      <p:pic>
        <p:nvPicPr>
          <p:cNvPr id="33" name="Picture 1"/>
          <p:cNvPicPr>
            <a:picLocks noChangeAspect="1" noChangeArrowheads="1"/>
          </p:cNvPicPr>
          <p:nvPr/>
        </p:nvPicPr>
        <p:blipFill>
          <a:blip r:embed="rId4"/>
          <a:srcRect r="10088"/>
          <a:stretch>
            <a:fillRect/>
          </a:stretch>
        </p:blipFill>
        <p:spPr bwMode="auto">
          <a:xfrm>
            <a:off x="1607220" y="1373706"/>
            <a:ext cx="3731632" cy="3621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54514" y="1074909"/>
            <a:ext cx="375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54514" y="5375906"/>
            <a:ext cx="375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6C087E5-82A3-4F07-8317-9B80900400C5}"/>
              </a:ext>
            </a:extLst>
          </p:cNvPr>
          <p:cNvSpPr txBox="1"/>
          <p:nvPr/>
        </p:nvSpPr>
        <p:spPr>
          <a:xfrm>
            <a:off x="-19291" y="307565"/>
            <a:ext cx="17038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Suppl. Figure -4 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118010" y="6328733"/>
            <a:ext cx="3064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Times" panose="02020603050405020304" pitchFamily="18" charset="0"/>
                <a:cs typeface="Times" panose="02020603050405020304" pitchFamily="18" charset="0"/>
              </a:rPr>
              <a:t>M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289976" y="6328733"/>
            <a:ext cx="3064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Times" panose="02020603050405020304" pitchFamily="18" charset="0"/>
                <a:cs typeface="Times" panose="02020603050405020304" pitchFamily="18" charset="0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2348920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>
            <a:extLst>
              <a:ext uri="{FF2B5EF4-FFF2-40B4-BE49-F238E27FC236}">
                <a16:creationId xmlns:a16="http://schemas.microsoft.com/office/drawing/2014/main" id="{02F503F7-9A9E-4EFA-82AB-1FDBBCE7CB78}"/>
              </a:ext>
            </a:extLst>
          </p:cNvPr>
          <p:cNvGrpSpPr/>
          <p:nvPr/>
        </p:nvGrpSpPr>
        <p:grpSpPr>
          <a:xfrm>
            <a:off x="148723" y="105741"/>
            <a:ext cx="6402483" cy="8896245"/>
            <a:chOff x="-67723" y="194737"/>
            <a:chExt cx="6402483" cy="889624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54" t="36104" r="17467" b="39811"/>
            <a:stretch/>
          </p:blipFill>
          <p:spPr>
            <a:xfrm>
              <a:off x="1760586" y="2433027"/>
              <a:ext cx="4538614" cy="74168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93" t="33109" r="18037" b="38430"/>
            <a:stretch/>
          </p:blipFill>
          <p:spPr>
            <a:xfrm>
              <a:off x="1840614" y="3352740"/>
              <a:ext cx="4417945" cy="74676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13" t="35383" r="17963" b="37668"/>
            <a:stretch/>
          </p:blipFill>
          <p:spPr>
            <a:xfrm>
              <a:off x="1840615" y="1344086"/>
              <a:ext cx="4417944" cy="919481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52" t="34045" r="18241" b="40152"/>
            <a:stretch/>
          </p:blipFill>
          <p:spPr>
            <a:xfrm>
              <a:off x="1853700" y="194737"/>
              <a:ext cx="4404859" cy="86995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48" t="34179" r="18395" b="39453"/>
            <a:stretch/>
          </p:blipFill>
          <p:spPr>
            <a:xfrm>
              <a:off x="1704494" y="4218705"/>
              <a:ext cx="4554065" cy="889001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60" t="35436" r="18272" b="37695"/>
            <a:stretch/>
          </p:blipFill>
          <p:spPr>
            <a:xfrm>
              <a:off x="1612439" y="5215795"/>
              <a:ext cx="4686761" cy="905934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88" t="33677" r="18272" b="37193"/>
            <a:stretch/>
          </p:blipFill>
          <p:spPr>
            <a:xfrm>
              <a:off x="1735186" y="6091756"/>
              <a:ext cx="4564013" cy="982133"/>
            </a:xfrm>
            <a:prstGeom prst="rect">
              <a:avLst/>
            </a:prstGeom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67" t="33992" r="18797" b="40959"/>
            <a:stretch/>
          </p:blipFill>
          <p:spPr>
            <a:xfrm>
              <a:off x="1735186" y="7155676"/>
              <a:ext cx="4523373" cy="844551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11" t="33804" r="18148" b="39076"/>
            <a:stretch/>
          </p:blipFill>
          <p:spPr>
            <a:xfrm>
              <a:off x="1704494" y="8176581"/>
              <a:ext cx="4630266" cy="914401"/>
            </a:xfrm>
            <a:prstGeom prst="rect">
              <a:avLst/>
            </a:prstGeom>
          </p:spPr>
        </p:pic>
        <p:sp>
          <p:nvSpPr>
            <p:cNvPr id="12" name="Title 1">
              <a:extLst>
                <a:ext uri="{FF2B5EF4-FFF2-40B4-BE49-F238E27FC236}">
                  <a16:creationId xmlns:a16="http://schemas.microsoft.com/office/drawing/2014/main" id="{683E4C74-C978-4B9C-BC37-E1B7FCBA9996}"/>
                </a:ext>
              </a:extLst>
            </p:cNvPr>
            <p:cNvSpPr txBox="1">
              <a:spLocks/>
            </p:cNvSpPr>
            <p:nvPr/>
          </p:nvSpPr>
          <p:spPr>
            <a:xfrm>
              <a:off x="99908" y="517270"/>
              <a:ext cx="1660678" cy="34966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GB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PF3D7_0523000</a:t>
              </a:r>
            </a:p>
            <a:p>
              <a:r>
                <a:rPr lang="en-GB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(</a:t>
              </a:r>
              <a:r>
                <a:rPr lang="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m</a:t>
              </a:r>
              <a:r>
                <a:rPr lang="en-GB" sz="800" b="1" dirty="0" err="1">
                  <a:latin typeface="Times" panose="02020603050405020304" pitchFamily="18" charset="0"/>
                  <a:cs typeface="Times" panose="02020603050405020304" pitchFamily="18" charset="0"/>
                </a:rPr>
                <a:t>ulti</a:t>
              </a:r>
              <a:r>
                <a:rPr lang="" altLang="en-GB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en-GB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drug</a:t>
              </a:r>
              <a:r>
                <a:rPr lang="" altLang="en-GB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en-GB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resistance</a:t>
              </a:r>
              <a:r>
                <a:rPr lang="" altLang="en-GB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en-GB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protein 1)</a:t>
              </a:r>
            </a:p>
          </p:txBody>
        </p:sp>
        <p:sp>
          <p:nvSpPr>
            <p:cNvPr id="13" name="Title 1">
              <a:extLst>
                <a:ext uri="{FF2B5EF4-FFF2-40B4-BE49-F238E27FC236}">
                  <a16:creationId xmlns:a16="http://schemas.microsoft.com/office/drawing/2014/main" id="{9C684B20-DB75-41D9-A144-42F657260BB7}"/>
                </a:ext>
              </a:extLst>
            </p:cNvPr>
            <p:cNvSpPr txBox="1">
              <a:spLocks/>
            </p:cNvSpPr>
            <p:nvPr/>
          </p:nvSpPr>
          <p:spPr>
            <a:xfrm>
              <a:off x="-67723" y="1676566"/>
              <a:ext cx="1995940" cy="660111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PF3D7_1447900</a:t>
              </a:r>
              <a:r>
                <a:rPr lang="" altLang="en-GB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</a:p>
            <a:p>
              <a:pPr algn="ctr"/>
              <a:r>
                <a:rPr lang="en-GB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(multidrug resistance protein 2)</a:t>
              </a:r>
            </a:p>
          </p:txBody>
        </p:sp>
        <p:sp>
          <p:nvSpPr>
            <p:cNvPr id="14" name="Title 1">
              <a:extLst>
                <a:ext uri="{FF2B5EF4-FFF2-40B4-BE49-F238E27FC236}">
                  <a16:creationId xmlns:a16="http://schemas.microsoft.com/office/drawing/2014/main" id="{C4B61F2F-6BE8-4601-A16D-C822E5CAF8A5}"/>
                </a:ext>
              </a:extLst>
            </p:cNvPr>
            <p:cNvSpPr txBox="1">
              <a:spLocks/>
            </p:cNvSpPr>
            <p:nvPr/>
          </p:nvSpPr>
          <p:spPr>
            <a:xfrm>
              <a:off x="13670" y="2731048"/>
              <a:ext cx="1757565" cy="436880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PF3D7_1132800</a:t>
              </a:r>
              <a:r>
                <a:rPr lang="" altLang="en-GB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 (aquaglyceroporin)</a:t>
              </a:r>
              <a:r>
                <a:rPr lang="en-GB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456C646-9067-41A6-82BC-A5F933CA3228}"/>
                </a:ext>
              </a:extLst>
            </p:cNvPr>
            <p:cNvSpPr txBox="1"/>
            <p:nvPr/>
          </p:nvSpPr>
          <p:spPr>
            <a:xfrm>
              <a:off x="59063" y="3603728"/>
              <a:ext cx="171217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PF3D7_1347200</a:t>
              </a:r>
            </a:p>
            <a:p>
              <a:pPr algn="ctr"/>
              <a:r>
                <a:rPr lang="en-GB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(nucleoside transporter 1)</a:t>
              </a:r>
              <a:endParaRPr lang="en-IN" sz="800" b="1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BCFBE43-424F-42D4-8CAB-DE589CEC6F4E}"/>
                </a:ext>
              </a:extLst>
            </p:cNvPr>
            <p:cNvSpPr txBox="1"/>
            <p:nvPr/>
          </p:nvSpPr>
          <p:spPr>
            <a:xfrm>
              <a:off x="62471" y="4576405"/>
              <a:ext cx="173555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PF3D7_0103200</a:t>
              </a:r>
            </a:p>
            <a:p>
              <a:pPr algn="ctr"/>
              <a:r>
                <a:rPr lang="en-GB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(nucleoside transporter 4)</a:t>
              </a:r>
              <a:endParaRPr lang="en-IN" sz="800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1D78D0B-B96E-412D-84A6-977F99114A84}"/>
                </a:ext>
              </a:extLst>
            </p:cNvPr>
            <p:cNvSpPr txBox="1"/>
            <p:nvPr/>
          </p:nvSpPr>
          <p:spPr>
            <a:xfrm>
              <a:off x="216141" y="5525331"/>
              <a:ext cx="142821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800" b="1" kern="1800" dirty="0">
                  <a:solidFill>
                    <a:srgbClr val="222222"/>
                  </a:solidFill>
                  <a:latin typeface="Times" panose="02020603050405020304" pitchFamily="18" charset="0"/>
                  <a:ea typeface="Times New Roman" panose="02020603050405020304" pitchFamily="18" charset="0"/>
                  <a:cs typeface="Times" panose="02020603050405020304" pitchFamily="18" charset="0"/>
                </a:rPr>
                <a:t>PF3D7_1113300</a:t>
              </a:r>
            </a:p>
            <a:p>
              <a:pPr algn="ctr"/>
              <a:r>
                <a:rPr lang="en-IN" sz="800" b="1" kern="1800" dirty="0">
                  <a:solidFill>
                    <a:srgbClr val="222222"/>
                  </a:solidFill>
                  <a:latin typeface="Times" panose="02020603050405020304" pitchFamily="18" charset="0"/>
                  <a:ea typeface="Times New Roman" panose="02020603050405020304" pitchFamily="18" charset="0"/>
                  <a:cs typeface="Times" panose="02020603050405020304" pitchFamily="18" charset="0"/>
                </a:rPr>
                <a:t>(</a:t>
              </a:r>
              <a:r>
                <a:rPr lang="en-GB" sz="800" b="1" kern="1800" dirty="0">
                  <a:solidFill>
                    <a:srgbClr val="222222"/>
                  </a:solidFill>
                  <a:latin typeface="Times" panose="02020603050405020304" pitchFamily="18" charset="0"/>
                  <a:ea typeface="Times New Roman" panose="02020603050405020304" pitchFamily="18" charset="0"/>
                  <a:cs typeface="Times" panose="02020603050405020304" pitchFamily="18" charset="0"/>
                </a:rPr>
                <a:t>UDP-galactose transporter)</a:t>
              </a:r>
              <a:endParaRPr lang="en-IN" sz="800" b="1" dirty="0">
                <a:latin typeface="Times" panose="02020603050405020304" pitchFamily="18" charset="0"/>
                <a:ea typeface="Calibri" panose="020F0502020204030204" pitchFamily="34" charset="0"/>
                <a:cs typeface="Times" panose="02020603050405020304" pitchFamily="18" charset="0"/>
              </a:endParaRPr>
            </a:p>
          </p:txBody>
        </p:sp>
        <p:sp>
          <p:nvSpPr>
            <p:cNvPr id="18" name="Title 1">
              <a:extLst>
                <a:ext uri="{FF2B5EF4-FFF2-40B4-BE49-F238E27FC236}">
                  <a16:creationId xmlns:a16="http://schemas.microsoft.com/office/drawing/2014/main" id="{D840D2F4-0C7D-401A-AA38-B133E744FB18}"/>
                </a:ext>
              </a:extLst>
            </p:cNvPr>
            <p:cNvSpPr txBox="1">
              <a:spLocks/>
            </p:cNvSpPr>
            <p:nvPr/>
          </p:nvSpPr>
          <p:spPr>
            <a:xfrm>
              <a:off x="54030" y="6506059"/>
              <a:ext cx="1723113" cy="385057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PF3D7_1421900</a:t>
              </a:r>
              <a:r>
                <a:rPr lang="" altLang="en-GB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</a:p>
            <a:p>
              <a:pPr algn="ctr"/>
              <a:r>
                <a:rPr lang="" altLang="en-GB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(copper transporter 2)</a:t>
              </a:r>
              <a:endParaRPr lang="en-IN" sz="800" b="1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E7CC758-0DC2-4D41-BD4C-94F91BF9C0BD}"/>
                </a:ext>
              </a:extLst>
            </p:cNvPr>
            <p:cNvSpPr txBox="1"/>
            <p:nvPr/>
          </p:nvSpPr>
          <p:spPr>
            <a:xfrm>
              <a:off x="171410" y="7512173"/>
              <a:ext cx="157442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PF3D7_1129900</a:t>
              </a:r>
            </a:p>
            <a:p>
              <a:pPr algn="ctr"/>
              <a:r>
                <a:rPr lang="en-GB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(major facilitator superfamily-related transporter 5)</a:t>
              </a:r>
              <a:endParaRPr lang="en-IN" sz="800" b="1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B6DF6A4-7CAB-49A3-B673-C1B54ACBF56F}"/>
                </a:ext>
              </a:extLst>
            </p:cNvPr>
            <p:cNvSpPr txBox="1"/>
            <p:nvPr/>
          </p:nvSpPr>
          <p:spPr>
            <a:xfrm>
              <a:off x="246449" y="8526988"/>
              <a:ext cx="142434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800" b="1" dirty="0">
                  <a:latin typeface="Times" panose="02020603050405020304" pitchFamily="18" charset="0"/>
                  <a:ea typeface="Calibri" panose="020F0502020204030204" pitchFamily="34" charset="0"/>
                  <a:cs typeface="Times" panose="02020603050405020304" pitchFamily="18" charset="0"/>
                </a:rPr>
                <a:t>PF3D7_1211900</a:t>
              </a:r>
            </a:p>
            <a:p>
              <a:pPr algn="ctr"/>
              <a:r>
                <a:rPr lang="en-GB" sz="800" b="1" dirty="0">
                  <a:latin typeface="Times" panose="02020603050405020304" pitchFamily="18" charset="0"/>
                  <a:ea typeface="Calibri" panose="020F0502020204030204" pitchFamily="34" charset="0"/>
                  <a:cs typeface="Times" panose="02020603050405020304" pitchFamily="18" charset="0"/>
                </a:rPr>
                <a:t>(non-SERCA-type Ca2+ -transporting P-ATPase)</a:t>
              </a:r>
              <a:endParaRPr lang="en-IN" sz="800" b="1" dirty="0">
                <a:latin typeface="Times" panose="02020603050405020304" pitchFamily="18" charset="0"/>
                <a:ea typeface="Calibri" panose="020F0502020204030204" pitchFamily="34" charset="0"/>
                <a:cs typeface="Times" panose="02020603050405020304" pitchFamily="18" charset="0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2020148" y="108712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4844628" y="106172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5258648" y="38608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H="1">
              <a:off x="2482428" y="108712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H="1">
              <a:off x="5108788" y="106045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H="1">
              <a:off x="5657428" y="106680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3710518" y="217932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3533988" y="313436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4367108" y="407924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5296748" y="508508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1923628" y="604012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1969348" y="697484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2277958" y="802767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>
              <a:off x="3503508" y="803402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4798908" y="802767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5656158" y="906272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flipH="1">
              <a:off x="4323928" y="217170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 flipH="1">
              <a:off x="5987628" y="256540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H="1">
              <a:off x="6076528" y="405765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flipH="1">
              <a:off x="6032078" y="437515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flipH="1">
              <a:off x="3301578" y="603250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flipH="1">
              <a:off x="2812628" y="696595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 flipH="1">
              <a:off x="2901528" y="802005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H="1">
              <a:off x="4336628" y="802640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flipH="1">
              <a:off x="6051128" y="735965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flipH="1">
              <a:off x="6146378" y="836930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4CF63C35-4E5F-420B-929B-DD566464DE1E}"/>
              </a:ext>
            </a:extLst>
          </p:cNvPr>
          <p:cNvSpPr txBox="1"/>
          <p:nvPr/>
        </p:nvSpPr>
        <p:spPr>
          <a:xfrm>
            <a:off x="-19291" y="-9449"/>
            <a:ext cx="17038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Suppl. Figure - 5 </a:t>
            </a:r>
          </a:p>
        </p:txBody>
      </p:sp>
    </p:spTree>
    <p:extLst>
      <p:ext uri="{BB962C8B-B14F-4D97-AF65-F5344CB8AC3E}">
        <p14:creationId xmlns:p14="http://schemas.microsoft.com/office/powerpoint/2010/main" val="1401533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72BBAF1-DC1A-4C14-AB8E-80FDFD0FE2E5}"/>
              </a:ext>
            </a:extLst>
          </p:cNvPr>
          <p:cNvGrpSpPr/>
          <p:nvPr/>
        </p:nvGrpSpPr>
        <p:grpSpPr>
          <a:xfrm>
            <a:off x="153371" y="1542903"/>
            <a:ext cx="6663224" cy="6578023"/>
            <a:chOff x="207963" y="543852"/>
            <a:chExt cx="6663224" cy="657802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03" r="48214"/>
            <a:stretch/>
          </p:blipFill>
          <p:spPr>
            <a:xfrm>
              <a:off x="1961302" y="982134"/>
              <a:ext cx="781897" cy="2330513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52"/>
            <a:stretch/>
          </p:blipFill>
          <p:spPr>
            <a:xfrm>
              <a:off x="677333" y="973667"/>
              <a:ext cx="1199843" cy="2330513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22" t="28100" r="62031" b="30896"/>
            <a:stretch/>
          </p:blipFill>
          <p:spPr>
            <a:xfrm>
              <a:off x="3089501" y="999203"/>
              <a:ext cx="1981939" cy="2330513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720" t="27565" r="36422" b="31545"/>
            <a:stretch/>
          </p:blipFill>
          <p:spPr>
            <a:xfrm>
              <a:off x="5625376" y="955176"/>
              <a:ext cx="1049866" cy="233051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822652" y="3379607"/>
              <a:ext cx="52790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Times" panose="02020603050405020304" pitchFamily="18" charset="0"/>
                  <a:cs typeface="Times" panose="02020603050405020304" pitchFamily="18" charset="0"/>
                </a:rPr>
                <a:t>243bp</a:t>
              </a:r>
              <a:endParaRPr lang="en-US" sz="800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30131" y="3379607"/>
              <a:ext cx="624347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Times" panose="02020603050405020304" pitchFamily="18" charset="0"/>
                  <a:cs typeface="Times" panose="02020603050405020304" pitchFamily="18" charset="0"/>
                </a:rPr>
                <a:t>450bp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66300" y="3379607"/>
              <a:ext cx="471947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Times" panose="02020603050405020304" pitchFamily="18" charset="0"/>
                  <a:cs typeface="Times" panose="02020603050405020304" pitchFamily="18" charset="0"/>
                </a:rPr>
                <a:t>333bp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887652" y="3379607"/>
              <a:ext cx="471947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Times" panose="02020603050405020304" pitchFamily="18" charset="0"/>
                  <a:cs typeface="Times" panose="02020603050405020304" pitchFamily="18" charset="0"/>
                </a:rPr>
                <a:t>432bp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099802" y="3379607"/>
              <a:ext cx="471947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Times" panose="02020603050405020304" pitchFamily="18" charset="0"/>
                  <a:cs typeface="Times" panose="02020603050405020304" pitchFamily="18" charset="0"/>
                </a:rPr>
                <a:t>450bp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296383" y="3379607"/>
              <a:ext cx="471947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Times" panose="02020603050405020304" pitchFamily="18" charset="0"/>
                  <a:cs typeface="Times" panose="02020603050405020304" pitchFamily="18" charset="0"/>
                </a:rPr>
                <a:t>504bp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576327" y="3379607"/>
              <a:ext cx="471947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Times" panose="02020603050405020304" pitchFamily="18" charset="0"/>
                  <a:cs typeface="Times" panose="02020603050405020304" pitchFamily="18" charset="0"/>
                </a:rPr>
                <a:t>222bp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858840" y="3379607"/>
              <a:ext cx="471947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Times" panose="02020603050405020304" pitchFamily="18" charset="0"/>
                  <a:cs typeface="Times" panose="02020603050405020304" pitchFamily="18" charset="0"/>
                </a:rPr>
                <a:t>324bp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123969" y="3379607"/>
              <a:ext cx="471947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Times" panose="02020603050405020304" pitchFamily="18" charset="0"/>
                  <a:cs typeface="Times" panose="02020603050405020304" pitchFamily="18" charset="0"/>
                </a:rPr>
                <a:t>282bp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400132" y="3379607"/>
              <a:ext cx="471947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Times" panose="02020603050405020304" pitchFamily="18" charset="0"/>
                  <a:cs typeface="Times" panose="02020603050405020304" pitchFamily="18" charset="0"/>
                </a:rPr>
                <a:t>384bp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37731" y="3379607"/>
              <a:ext cx="53094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Times" panose="02020603050405020304" pitchFamily="18" charset="0"/>
                  <a:cs typeface="Times" panose="02020603050405020304" pitchFamily="18" charset="0"/>
                </a:rPr>
                <a:t>261bp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093841" y="3379607"/>
              <a:ext cx="53094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Times" panose="02020603050405020304" pitchFamily="18" charset="0"/>
                  <a:cs typeface="Times" panose="02020603050405020304" pitchFamily="18" charset="0"/>
                </a:rPr>
                <a:t>336bp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340245" y="3379607"/>
              <a:ext cx="53094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Times" panose="02020603050405020304" pitchFamily="18" charset="0"/>
                  <a:cs typeface="Times" panose="02020603050405020304" pitchFamily="18" charset="0"/>
                </a:rPr>
                <a:t>516bp</a:t>
              </a: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083" t="27565" r="43620" b="31545"/>
            <a:stretch/>
          </p:blipFill>
          <p:spPr>
            <a:xfrm>
              <a:off x="713473" y="4415143"/>
              <a:ext cx="3980832" cy="2499573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1042690" y="6881893"/>
              <a:ext cx="376570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Times" panose="02020603050405020304" pitchFamily="18" charset="0"/>
                  <a:cs typeface="Times" panose="02020603050405020304" pitchFamily="18" charset="0"/>
                </a:rPr>
                <a:t>450bp        243bp          333bp          450bp         432bp        504bp        222bp         324bp         282bp        384bp </a:t>
              </a:r>
            </a:p>
          </p:txBody>
        </p:sp>
        <p:pic>
          <p:nvPicPr>
            <p:cNvPr id="37" name="Picture 36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715" t="33118" r="51481" b="23584"/>
            <a:stretch/>
          </p:blipFill>
          <p:spPr>
            <a:xfrm>
              <a:off x="5306324" y="4389709"/>
              <a:ext cx="1219473" cy="2546138"/>
            </a:xfrm>
            <a:prstGeom prst="rect">
              <a:avLst/>
            </a:prstGeom>
          </p:spPr>
        </p:pic>
        <p:cxnSp>
          <p:nvCxnSpPr>
            <p:cNvPr id="45" name="Straight Arrow Connector 44"/>
            <p:cNvCxnSpPr/>
            <p:nvPr/>
          </p:nvCxnSpPr>
          <p:spPr>
            <a:xfrm flipH="1">
              <a:off x="573187" y="2967568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flipH="1">
              <a:off x="573186" y="2713568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 flipH="1">
              <a:off x="573184" y="253577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 flipH="1">
              <a:off x="573183" y="2408771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289958" y="2881209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Times" panose="02020603050405020304" pitchFamily="18" charset="0"/>
                  <a:cs typeface="Times" panose="02020603050405020304" pitchFamily="18" charset="0"/>
                </a:rPr>
                <a:t>250</a:t>
              </a:r>
              <a:endParaRPr lang="en-US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56088" y="2305473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Times" panose="02020603050405020304" pitchFamily="18" charset="0"/>
                  <a:cs typeface="Times" panose="02020603050405020304" pitchFamily="18" charset="0"/>
                </a:rPr>
                <a:t>1000</a:t>
              </a:r>
              <a:endParaRPr lang="en-US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89957" y="2449407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Times" panose="02020603050405020304" pitchFamily="18" charset="0"/>
                  <a:cs typeface="Times" panose="02020603050405020304" pitchFamily="18" charset="0"/>
                </a:rPr>
                <a:t>750</a:t>
              </a:r>
              <a:endParaRPr lang="en-US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98422" y="2618741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Times" panose="02020603050405020304" pitchFamily="18" charset="0"/>
                  <a:cs typeface="Times" panose="02020603050405020304" pitchFamily="18" charset="0"/>
                </a:rPr>
                <a:t>500</a:t>
              </a:r>
              <a:endParaRPr lang="en-US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 flipH="1">
              <a:off x="5481200" y="3044005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 flipH="1">
              <a:off x="5481199" y="2756137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 flipH="1">
              <a:off x="5481197" y="2578339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 flipH="1">
              <a:off x="5481196" y="245134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5159472" y="2919146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Times" panose="02020603050405020304" pitchFamily="18" charset="0"/>
                  <a:cs typeface="Times" panose="02020603050405020304" pitchFamily="18" charset="0"/>
                </a:rPr>
                <a:t>250</a:t>
              </a:r>
              <a:endParaRPr lang="en-US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145540" y="2320326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Times" panose="02020603050405020304" pitchFamily="18" charset="0"/>
                  <a:cs typeface="Times" panose="02020603050405020304" pitchFamily="18" charset="0"/>
                </a:rPr>
                <a:t>1000</a:t>
              </a:r>
              <a:endParaRPr lang="en-US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140221" y="2453476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Times" panose="02020603050405020304" pitchFamily="18" charset="0"/>
                  <a:cs typeface="Times" panose="02020603050405020304" pitchFamily="18" charset="0"/>
                </a:rPr>
                <a:t>750</a:t>
              </a:r>
              <a:endParaRPr lang="en-US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148686" y="2632435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Times" panose="02020603050405020304" pitchFamily="18" charset="0"/>
                  <a:cs typeface="Times" panose="02020603050405020304" pitchFamily="18" charset="0"/>
                </a:rPr>
                <a:t>500</a:t>
              </a:r>
              <a:endParaRPr lang="en-US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cxnSp>
          <p:nvCxnSpPr>
            <p:cNvPr id="66" name="Straight Arrow Connector 65"/>
            <p:cNvCxnSpPr/>
            <p:nvPr/>
          </p:nvCxnSpPr>
          <p:spPr>
            <a:xfrm>
              <a:off x="5075337" y="2984649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>
              <a:off x="5075336" y="2696781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>
              <a:off x="5075334" y="2518983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>
              <a:off x="5075333" y="2391984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0" name="TextBox 69"/>
            <p:cNvSpPr txBox="1"/>
            <p:nvPr/>
          </p:nvSpPr>
          <p:spPr>
            <a:xfrm>
              <a:off x="2762331" y="2506774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Times" panose="02020603050405020304" pitchFamily="18" charset="0"/>
                  <a:cs typeface="Times" panose="02020603050405020304" pitchFamily="18" charset="0"/>
                </a:rPr>
                <a:t>250</a:t>
              </a:r>
              <a:endParaRPr lang="en-US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756866" y="2039189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Times" panose="02020603050405020304" pitchFamily="18" charset="0"/>
                  <a:cs typeface="Times" panose="02020603050405020304" pitchFamily="18" charset="0"/>
                </a:rPr>
                <a:t>1000</a:t>
              </a:r>
              <a:endParaRPr lang="en-US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751547" y="2134239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Times" panose="02020603050405020304" pitchFamily="18" charset="0"/>
                  <a:cs typeface="Times" panose="02020603050405020304" pitchFamily="18" charset="0"/>
                </a:rPr>
                <a:t>750</a:t>
              </a:r>
              <a:endParaRPr lang="en-US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760012" y="2279330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Times" panose="02020603050405020304" pitchFamily="18" charset="0"/>
                  <a:cs typeface="Times" panose="02020603050405020304" pitchFamily="18" charset="0"/>
                </a:rPr>
                <a:t>500</a:t>
              </a:r>
              <a:endParaRPr lang="en-US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>
              <a:off x="2703597" y="2580745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2686662" y="2377544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>
              <a:off x="2686660" y="2242081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/>
            <p:nvPr/>
          </p:nvCxnSpPr>
          <p:spPr>
            <a:xfrm>
              <a:off x="2686659" y="2136248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/>
            <p:nvPr/>
          </p:nvCxnSpPr>
          <p:spPr>
            <a:xfrm flipH="1">
              <a:off x="560852" y="6572053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 flipH="1">
              <a:off x="560851" y="6284185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/>
            <p:nvPr/>
          </p:nvCxnSpPr>
          <p:spPr>
            <a:xfrm flipH="1">
              <a:off x="560849" y="6106387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/>
            <p:nvPr/>
          </p:nvCxnSpPr>
          <p:spPr>
            <a:xfrm flipH="1">
              <a:off x="560848" y="5979388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239124" y="6447194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Times" panose="02020603050405020304" pitchFamily="18" charset="0"/>
                  <a:cs typeface="Times" panose="02020603050405020304" pitchFamily="18" charset="0"/>
                </a:rPr>
                <a:t>250</a:t>
              </a:r>
              <a:endParaRPr lang="en-US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25192" y="5848374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Times" panose="02020603050405020304" pitchFamily="18" charset="0"/>
                  <a:cs typeface="Times" panose="02020603050405020304" pitchFamily="18" charset="0"/>
                </a:rPr>
                <a:t>1000</a:t>
              </a:r>
              <a:endParaRPr lang="en-US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19873" y="5981524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Times" panose="02020603050405020304" pitchFamily="18" charset="0"/>
                  <a:cs typeface="Times" panose="02020603050405020304" pitchFamily="18" charset="0"/>
                </a:rPr>
                <a:t>750</a:t>
              </a:r>
              <a:endParaRPr lang="en-US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28338" y="6160483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Times" panose="02020603050405020304" pitchFamily="18" charset="0"/>
                  <a:cs typeface="Times" panose="02020603050405020304" pitchFamily="18" charset="0"/>
                </a:rPr>
                <a:t>500</a:t>
              </a:r>
              <a:endParaRPr lang="en-US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cxnSp>
          <p:nvCxnSpPr>
            <p:cNvPr id="90" name="Straight Arrow Connector 89"/>
            <p:cNvCxnSpPr/>
            <p:nvPr/>
          </p:nvCxnSpPr>
          <p:spPr>
            <a:xfrm flipH="1">
              <a:off x="5192234" y="6474895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 flipH="1">
              <a:off x="5192233" y="6263227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 flipH="1">
              <a:off x="5192231" y="6079079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Straight Arrow Connector 92"/>
            <p:cNvCxnSpPr/>
            <p:nvPr/>
          </p:nvCxnSpPr>
          <p:spPr>
            <a:xfrm flipH="1">
              <a:off x="5192230" y="5939380"/>
              <a:ext cx="1185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4" name="TextBox 93"/>
            <p:cNvSpPr txBox="1"/>
            <p:nvPr/>
          </p:nvSpPr>
          <p:spPr>
            <a:xfrm>
              <a:off x="4870506" y="6350036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Times" panose="02020603050405020304" pitchFamily="18" charset="0"/>
                  <a:cs typeface="Times" panose="02020603050405020304" pitchFamily="18" charset="0"/>
                </a:rPr>
                <a:t>250</a:t>
              </a:r>
              <a:endParaRPr lang="en-US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4856574" y="5808366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Times" panose="02020603050405020304" pitchFamily="18" charset="0"/>
                  <a:cs typeface="Times" panose="02020603050405020304" pitchFamily="18" charset="0"/>
                </a:rPr>
                <a:t>1000</a:t>
              </a:r>
              <a:endParaRPr lang="en-US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4851255" y="5954216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Times" panose="02020603050405020304" pitchFamily="18" charset="0"/>
                  <a:cs typeface="Times" panose="02020603050405020304" pitchFamily="18" charset="0"/>
                </a:rPr>
                <a:t>750</a:t>
              </a:r>
              <a:endParaRPr lang="en-US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4859720" y="6139525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Times" panose="02020603050405020304" pitchFamily="18" charset="0"/>
                  <a:cs typeface="Times" panose="02020603050405020304" pitchFamily="18" charset="0"/>
                </a:rPr>
                <a:t>500</a:t>
              </a:r>
              <a:endParaRPr lang="en-US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5668542" y="6911809"/>
              <a:ext cx="53094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Times" panose="02020603050405020304" pitchFamily="18" charset="0"/>
                  <a:cs typeface="Times" panose="02020603050405020304" pitchFamily="18" charset="0"/>
                </a:rPr>
                <a:t>261bp</a:t>
              </a: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5931002" y="6911809"/>
              <a:ext cx="53094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Times" panose="02020603050405020304" pitchFamily="18" charset="0"/>
                  <a:cs typeface="Times" panose="02020603050405020304" pitchFamily="18" charset="0"/>
                </a:rPr>
                <a:t>336bp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6190106" y="6911809"/>
              <a:ext cx="53094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Times" panose="02020603050405020304" pitchFamily="18" charset="0"/>
                  <a:cs typeface="Times" panose="02020603050405020304" pitchFamily="18" charset="0"/>
                </a:rPr>
                <a:t>516bp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39124" y="767716"/>
              <a:ext cx="3385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imes" panose="02020603050405020304" pitchFamily="18" charset="0"/>
                  <a:cs typeface="Times" panose="02020603050405020304" pitchFamily="18" charset="0"/>
                </a:rPr>
                <a:t>A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242241" y="3954816"/>
              <a:ext cx="3385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imes" panose="02020603050405020304" pitchFamily="18" charset="0"/>
                  <a:cs typeface="Times" panose="02020603050405020304" pitchFamily="18" charset="0"/>
                </a:rPr>
                <a:t>B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207963" y="625642"/>
              <a:ext cx="6562382" cy="649623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 rot="18771769">
              <a:off x="1078578" y="4108867"/>
              <a:ext cx="53091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MDR1a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 rot="18771769">
              <a:off x="1416603" y="4106517"/>
              <a:ext cx="53732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MDR1b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 rot="18771769">
              <a:off x="1742253" y="4111217"/>
              <a:ext cx="52450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MDR1c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 rot="18771769">
              <a:off x="2139594" y="4149991"/>
              <a:ext cx="40107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AQP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 rot="18771769">
              <a:off x="2484108" y="4127667"/>
              <a:ext cx="47961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MDR2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 rot="18771769">
              <a:off x="2866949" y="4164678"/>
              <a:ext cx="3786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NT1</a:t>
              </a:r>
            </a:p>
          </p:txBody>
        </p:sp>
        <p:sp>
          <p:nvSpPr>
            <p:cNvPr id="106" name="TextBox 105"/>
            <p:cNvSpPr txBox="1"/>
            <p:nvPr/>
          </p:nvSpPr>
          <p:spPr>
            <a:xfrm rot="18771769">
              <a:off x="3165948" y="4164678"/>
              <a:ext cx="3786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NT4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 rot="18771769">
              <a:off x="3567615" y="4129429"/>
              <a:ext cx="47481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UDPG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 rot="18771769">
              <a:off x="4006439" y="4137654"/>
              <a:ext cx="4523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CTR2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 rot="18771769">
              <a:off x="4362899" y="4171141"/>
              <a:ext cx="36099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Ca2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 rot="18771769">
              <a:off x="4362486" y="4171141"/>
              <a:ext cx="36099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Ca2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 rot="18771769">
              <a:off x="5578785" y="4135391"/>
              <a:ext cx="46839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MFRa</a:t>
              </a:r>
            </a:p>
          </p:txBody>
        </p:sp>
        <p:sp>
          <p:nvSpPr>
            <p:cNvPr id="112" name="TextBox 111"/>
            <p:cNvSpPr txBox="1"/>
            <p:nvPr/>
          </p:nvSpPr>
          <p:spPr>
            <a:xfrm rot="18771769">
              <a:off x="5829579" y="4133041"/>
              <a:ext cx="47481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MFRb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 rot="18771769">
              <a:off x="6115391" y="4127166"/>
              <a:ext cx="46198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 err="1">
                  <a:latin typeface="Times" panose="02020603050405020304" pitchFamily="18" charset="0"/>
                  <a:cs typeface="Times" panose="02020603050405020304" pitchFamily="18" charset="0"/>
                </a:rPr>
                <a:t>MFRc</a:t>
              </a:r>
              <a:endParaRPr lang="en-US" sz="800" b="1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 rot="18771769">
              <a:off x="801010" y="704794"/>
              <a:ext cx="53732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MDR1b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 rot="18771769">
              <a:off x="967647" y="702444"/>
              <a:ext cx="53091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MDR1a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 rot="18771769">
              <a:off x="1137691" y="707144"/>
              <a:ext cx="52450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MDR1c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 rot="18771769">
              <a:off x="1852283" y="738894"/>
              <a:ext cx="47961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MDR2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 rot="18771769">
              <a:off x="2076829" y="761218"/>
              <a:ext cx="40107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AQP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 rot="18771769">
              <a:off x="3296108" y="767569"/>
              <a:ext cx="3786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NT1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 rot="18771769">
              <a:off x="3586004" y="767569"/>
              <a:ext cx="3786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NT4</a:t>
              </a:r>
            </a:p>
          </p:txBody>
        </p:sp>
        <p:sp>
          <p:nvSpPr>
            <p:cNvPr id="126" name="TextBox 125"/>
            <p:cNvSpPr txBox="1"/>
            <p:nvPr/>
          </p:nvSpPr>
          <p:spPr>
            <a:xfrm rot="18771769">
              <a:off x="3855930" y="732320"/>
              <a:ext cx="47481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UDPG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 rot="18771769">
              <a:off x="4152906" y="740545"/>
              <a:ext cx="4523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CTR2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 rot="18771769">
              <a:off x="4446481" y="774032"/>
              <a:ext cx="36099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Ca2</a:t>
              </a:r>
            </a:p>
          </p:txBody>
        </p:sp>
        <p:sp>
          <p:nvSpPr>
            <p:cNvPr id="129" name="TextBox 128"/>
            <p:cNvSpPr txBox="1"/>
            <p:nvPr/>
          </p:nvSpPr>
          <p:spPr>
            <a:xfrm rot="18771769">
              <a:off x="5854161" y="757240"/>
              <a:ext cx="46839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MFRa</a:t>
              </a:r>
            </a:p>
          </p:txBody>
        </p:sp>
        <p:sp>
          <p:nvSpPr>
            <p:cNvPr id="130" name="TextBox 129"/>
            <p:cNvSpPr txBox="1"/>
            <p:nvPr/>
          </p:nvSpPr>
          <p:spPr>
            <a:xfrm rot="18771769">
              <a:off x="6066583" y="754890"/>
              <a:ext cx="47481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MFRb</a:t>
              </a:r>
            </a:p>
          </p:txBody>
        </p:sp>
        <p:sp>
          <p:nvSpPr>
            <p:cNvPr id="131" name="TextBox 130"/>
            <p:cNvSpPr txBox="1"/>
            <p:nvPr/>
          </p:nvSpPr>
          <p:spPr>
            <a:xfrm rot="18771769">
              <a:off x="6332741" y="759590"/>
              <a:ext cx="46198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Times" panose="02020603050405020304" pitchFamily="18" charset="0"/>
                  <a:cs typeface="Times" panose="02020603050405020304" pitchFamily="18" charset="0"/>
                </a:rPr>
                <a:t>MFRc</a:t>
              </a:r>
            </a:p>
          </p:txBody>
        </p:sp>
      </p:grpSp>
      <p:sp>
        <p:nvSpPr>
          <p:cNvPr id="114" name="TextBox 113">
            <a:extLst>
              <a:ext uri="{FF2B5EF4-FFF2-40B4-BE49-F238E27FC236}">
                <a16:creationId xmlns:a16="http://schemas.microsoft.com/office/drawing/2014/main" id="{0869AB6A-4D1D-4375-9C63-F0870B195941}"/>
              </a:ext>
            </a:extLst>
          </p:cNvPr>
          <p:cNvSpPr txBox="1"/>
          <p:nvPr/>
        </p:nvSpPr>
        <p:spPr>
          <a:xfrm>
            <a:off x="-19291" y="307565"/>
            <a:ext cx="17038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Suppl. Figure -6  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685816" y="5173052"/>
            <a:ext cx="2808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latin typeface="Times" panose="02020603050405020304" pitchFamily="18" charset="0"/>
                <a:cs typeface="Times" panose="02020603050405020304" pitchFamily="18" charset="0"/>
              </a:rPr>
              <a:t>M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5237496" y="5157812"/>
            <a:ext cx="2808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latin typeface="Times" panose="02020603050405020304" pitchFamily="18" charset="0"/>
                <a:cs typeface="Times" panose="02020603050405020304" pitchFamily="18" charset="0"/>
              </a:rPr>
              <a:t>M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5516896" y="1767301"/>
            <a:ext cx="2808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latin typeface="Times" panose="02020603050405020304" pitchFamily="18" charset="0"/>
                <a:cs typeface="Times" panose="02020603050405020304" pitchFamily="18" charset="0"/>
              </a:rPr>
              <a:t>M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4729496" y="1782541"/>
            <a:ext cx="2808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latin typeface="Times" panose="02020603050405020304" pitchFamily="18" charset="0"/>
                <a:cs typeface="Times" panose="02020603050405020304" pitchFamily="18" charset="0"/>
              </a:rPr>
              <a:t>M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367296" y="1772381"/>
            <a:ext cx="2808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latin typeface="Times" panose="02020603050405020304" pitchFamily="18" charset="0"/>
                <a:cs typeface="Times" panose="02020603050405020304" pitchFamily="18" charset="0"/>
              </a:rPr>
              <a:t>M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579136" y="1772381"/>
            <a:ext cx="2808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latin typeface="Times" panose="02020603050405020304" pitchFamily="18" charset="0"/>
                <a:cs typeface="Times" panose="02020603050405020304" pitchFamily="18" charset="0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1444327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, venn diagram&#10;&#10;Description automatically generated">
            <a:extLst>
              <a:ext uri="{FF2B5EF4-FFF2-40B4-BE49-F238E27FC236}">
                <a16:creationId xmlns:a16="http://schemas.microsoft.com/office/drawing/2014/main" id="{2DAD8535-253B-4948-A224-08757E46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149" y="1704181"/>
            <a:ext cx="5277702" cy="52239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C01F94-DD90-470A-8006-00260828F016}"/>
              </a:ext>
            </a:extLst>
          </p:cNvPr>
          <p:cNvSpPr txBox="1"/>
          <p:nvPr/>
        </p:nvSpPr>
        <p:spPr>
          <a:xfrm>
            <a:off x="13675" y="172219"/>
            <a:ext cx="16525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Suppl. Figure -7 </a:t>
            </a:r>
          </a:p>
        </p:txBody>
      </p:sp>
    </p:spTree>
    <p:extLst>
      <p:ext uri="{BB962C8B-B14F-4D97-AF65-F5344CB8AC3E}">
        <p14:creationId xmlns:p14="http://schemas.microsoft.com/office/powerpoint/2010/main" val="1736736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1BA42-F25B-93BF-3F9D-1EF3000D8241}"/>
              </a:ext>
            </a:extLst>
          </p:cNvPr>
          <p:cNvSpPr txBox="1">
            <a:spLocks/>
          </p:cNvSpPr>
          <p:nvPr/>
        </p:nvSpPr>
        <p:spPr>
          <a:xfrm>
            <a:off x="1268182" y="651748"/>
            <a:ext cx="4317583" cy="441291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 PF3D7_1447900</a:t>
            </a:r>
            <a:r>
              <a:rPr lang="" alt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(Multidrug Resistance Protein 2)</a:t>
            </a: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E0E0EC57-86D9-4C5F-B56C-77B82591E4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62" y="2381026"/>
            <a:ext cx="6288728" cy="247874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DF45C09-D42F-77C6-1411-D1F9E8A356FE}"/>
              </a:ext>
            </a:extLst>
          </p:cNvPr>
          <p:cNvSpPr/>
          <p:nvPr/>
        </p:nvSpPr>
        <p:spPr>
          <a:xfrm>
            <a:off x="311727" y="622025"/>
            <a:ext cx="6234546" cy="42380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F930EC1-E30C-ED34-ED34-52D5C5FBB135}"/>
              </a:ext>
            </a:extLst>
          </p:cNvPr>
          <p:cNvSpPr/>
          <p:nvPr/>
        </p:nvSpPr>
        <p:spPr>
          <a:xfrm>
            <a:off x="3242996" y="2952947"/>
            <a:ext cx="47989" cy="5170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761D92E-2D32-9922-8FB4-5D803620FA8F}"/>
              </a:ext>
            </a:extLst>
          </p:cNvPr>
          <p:cNvCxnSpPr>
            <a:cxnSpLocks/>
            <a:stCxn id="5" idx="0"/>
            <a:endCxn id="10" idx="2"/>
          </p:cNvCxnSpPr>
          <p:nvPr/>
        </p:nvCxnSpPr>
        <p:spPr>
          <a:xfrm flipV="1">
            <a:off x="3266991" y="2545543"/>
            <a:ext cx="371646" cy="407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8DFBBD1-0172-118C-5550-507F4F6B07D1}"/>
              </a:ext>
            </a:extLst>
          </p:cNvPr>
          <p:cNvSpPr txBox="1"/>
          <p:nvPr/>
        </p:nvSpPr>
        <p:spPr>
          <a:xfrm>
            <a:off x="2901933" y="2254996"/>
            <a:ext cx="5116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T484I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FCA21CC-5FAA-87BE-FAF7-B57234A499B3}"/>
              </a:ext>
            </a:extLst>
          </p:cNvPr>
          <p:cNvSpPr/>
          <p:nvPr/>
        </p:nvSpPr>
        <p:spPr>
          <a:xfrm>
            <a:off x="3162554" y="3063012"/>
            <a:ext cx="47989" cy="5170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F53607E-8F78-E52C-A650-1A4706B7CCEC}"/>
              </a:ext>
            </a:extLst>
          </p:cNvPr>
          <p:cNvCxnSpPr>
            <a:cxnSpLocks/>
            <a:endCxn id="7" idx="2"/>
          </p:cNvCxnSpPr>
          <p:nvPr/>
        </p:nvCxnSpPr>
        <p:spPr>
          <a:xfrm flipH="1" flipV="1">
            <a:off x="3157773" y="2501217"/>
            <a:ext cx="18075" cy="5617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29DA6EF-44BA-5640-AFA2-51372C36783E}"/>
              </a:ext>
            </a:extLst>
          </p:cNvPr>
          <p:cNvSpPr txBox="1"/>
          <p:nvPr/>
        </p:nvSpPr>
        <p:spPr>
          <a:xfrm>
            <a:off x="3378790" y="2299322"/>
            <a:ext cx="5196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I492V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61DF174-119E-2298-E8B5-71692C4C97EB}"/>
              </a:ext>
            </a:extLst>
          </p:cNvPr>
          <p:cNvSpPr/>
          <p:nvPr/>
        </p:nvSpPr>
        <p:spPr>
          <a:xfrm>
            <a:off x="1667436" y="3925565"/>
            <a:ext cx="43626" cy="5170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B128532-E542-05E8-C2EF-BD37636E4156}"/>
              </a:ext>
            </a:extLst>
          </p:cNvPr>
          <p:cNvCxnSpPr>
            <a:cxnSpLocks/>
          </p:cNvCxnSpPr>
          <p:nvPr/>
        </p:nvCxnSpPr>
        <p:spPr>
          <a:xfrm flipV="1">
            <a:off x="1694005" y="3601997"/>
            <a:ext cx="38808" cy="3092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F9FD1AA-92D9-3235-AF15-E3111C4391EA}"/>
              </a:ext>
            </a:extLst>
          </p:cNvPr>
          <p:cNvSpPr txBox="1"/>
          <p:nvPr/>
        </p:nvSpPr>
        <p:spPr>
          <a:xfrm>
            <a:off x="1488972" y="3381958"/>
            <a:ext cx="5405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S208N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75D2DAC-7D43-7D0E-2B66-CB134F5C874A}"/>
              </a:ext>
            </a:extLst>
          </p:cNvPr>
          <p:cNvSpPr/>
          <p:nvPr/>
        </p:nvSpPr>
        <p:spPr>
          <a:xfrm>
            <a:off x="2861236" y="3583854"/>
            <a:ext cx="43626" cy="5170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CAE50DC-2838-6672-82EF-E1166F259973}"/>
              </a:ext>
            </a:extLst>
          </p:cNvPr>
          <p:cNvCxnSpPr>
            <a:cxnSpLocks/>
            <a:stCxn id="14" idx="1"/>
          </p:cNvCxnSpPr>
          <p:nvPr/>
        </p:nvCxnSpPr>
        <p:spPr>
          <a:xfrm flipH="1" flipV="1">
            <a:off x="2477013" y="3419837"/>
            <a:ext cx="390612" cy="1715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773EA4D-B937-8A37-F6D2-B2B11F7C1E93}"/>
              </a:ext>
            </a:extLst>
          </p:cNvPr>
          <p:cNvSpPr txBox="1"/>
          <p:nvPr/>
        </p:nvSpPr>
        <p:spPr>
          <a:xfrm>
            <a:off x="2071419" y="3211816"/>
            <a:ext cx="5485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F423Y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CAB4890-E57A-2BA2-F138-959F8BDB4B30}"/>
              </a:ext>
            </a:extLst>
          </p:cNvPr>
          <p:cNvSpPr/>
          <p:nvPr/>
        </p:nvSpPr>
        <p:spPr>
          <a:xfrm>
            <a:off x="2324806" y="4479606"/>
            <a:ext cx="43626" cy="5170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90B3CFA-9486-8429-E190-0B13964953AC}"/>
              </a:ext>
            </a:extLst>
          </p:cNvPr>
          <p:cNvCxnSpPr>
            <a:stCxn id="17" idx="0"/>
          </p:cNvCxnSpPr>
          <p:nvPr/>
        </p:nvCxnSpPr>
        <p:spPr>
          <a:xfrm flipH="1" flipV="1">
            <a:off x="2230901" y="3783266"/>
            <a:ext cx="115718" cy="6963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F0E28EE-2A3E-6C5C-E2A6-EB60C8513585}"/>
              </a:ext>
            </a:extLst>
          </p:cNvPr>
          <p:cNvSpPr txBox="1"/>
          <p:nvPr/>
        </p:nvSpPr>
        <p:spPr>
          <a:xfrm>
            <a:off x="1949520" y="357678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G299D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25E386B-CBFC-8744-41C5-BDDFE92FE5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816035"/>
              </p:ext>
            </p:extLst>
          </p:nvPr>
        </p:nvGraphicFramePr>
        <p:xfrm>
          <a:off x="311727" y="948870"/>
          <a:ext cx="6234546" cy="12985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5892">
                  <a:extLst>
                    <a:ext uri="{9D8B030D-6E8A-4147-A177-3AD203B41FA5}">
                      <a16:colId xmlns:a16="http://schemas.microsoft.com/office/drawing/2014/main" val="2053757219"/>
                    </a:ext>
                  </a:extLst>
                </a:gridCol>
                <a:gridCol w="2050473">
                  <a:extLst>
                    <a:ext uri="{9D8B030D-6E8A-4147-A177-3AD203B41FA5}">
                      <a16:colId xmlns:a16="http://schemas.microsoft.com/office/drawing/2014/main" val="3635970733"/>
                    </a:ext>
                  </a:extLst>
                </a:gridCol>
                <a:gridCol w="2078181">
                  <a:extLst>
                    <a:ext uri="{9D8B030D-6E8A-4147-A177-3AD203B41FA5}">
                      <a16:colId xmlns:a16="http://schemas.microsoft.com/office/drawing/2014/main" val="3971481694"/>
                    </a:ext>
                  </a:extLst>
                </a:gridCol>
              </a:tblGrid>
              <a:tr h="29270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Mutations identified in published genomes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Mutation identified in our study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4863947"/>
                  </a:ext>
                </a:extLst>
              </a:tr>
              <a:tr h="292702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IN" sz="9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3D7/DD2: </a:t>
                      </a:r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S208N, G299D,</a:t>
                      </a:r>
                      <a:r>
                        <a:rPr lang="en-IN" sz="9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N318del, F423Y, T484I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IN" sz="9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3D7/GB4: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N318del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3D7/Indo: </a:t>
                      </a:r>
                      <a:r>
                        <a:rPr lang="en-IN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change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897904"/>
                  </a:ext>
                </a:extLst>
              </a:tr>
              <a:tr h="290474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IN" sz="9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3D7/7G8: </a:t>
                      </a:r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S208N, F423Y,</a:t>
                      </a: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I492V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IN" sz="9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3D7/KH02:</a:t>
                      </a:r>
                      <a:r>
                        <a:rPr lang="en-IN" sz="900" b="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S208N, G299D, N318del, F423Y, T484I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3D7/1240:</a:t>
                      </a:r>
                      <a:r>
                        <a:rPr lang="en-IN" sz="9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T484I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732284"/>
                  </a:ext>
                </a:extLst>
              </a:tr>
            </a:tbl>
          </a:graphicData>
        </a:graphic>
      </p:graphicFrame>
      <p:pic>
        <p:nvPicPr>
          <p:cNvPr id="22" name="Content Placeholder 3">
            <a:extLst>
              <a:ext uri="{FF2B5EF4-FFF2-40B4-BE49-F238E27FC236}">
                <a16:creationId xmlns:a16="http://schemas.microsoft.com/office/drawing/2014/main" id="{07484FA0-C6F1-B1CF-A916-18AF9A4FEB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489" y="6763291"/>
            <a:ext cx="5474328" cy="3113010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9FDA3815-0C4A-0675-CC2D-6A67B76001CE}"/>
              </a:ext>
            </a:extLst>
          </p:cNvPr>
          <p:cNvSpPr/>
          <p:nvPr/>
        </p:nvSpPr>
        <p:spPr>
          <a:xfrm>
            <a:off x="1881816" y="7196831"/>
            <a:ext cx="64881" cy="612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85701CA-1120-D2D2-E050-A5A55CA9CA79}"/>
              </a:ext>
            </a:extLst>
          </p:cNvPr>
          <p:cNvSpPr/>
          <p:nvPr/>
        </p:nvSpPr>
        <p:spPr>
          <a:xfrm>
            <a:off x="5572646" y="7857256"/>
            <a:ext cx="64483" cy="564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D0E86C6-B5B8-FDA9-1962-C17F6F042828}"/>
              </a:ext>
            </a:extLst>
          </p:cNvPr>
          <p:cNvSpPr/>
          <p:nvPr/>
        </p:nvSpPr>
        <p:spPr>
          <a:xfrm>
            <a:off x="4773585" y="6650265"/>
            <a:ext cx="84678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I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Y570F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CEB0CBB-57BD-0314-8640-D0DED8E99975}"/>
              </a:ext>
            </a:extLst>
          </p:cNvPr>
          <p:cNvCxnSpPr>
            <a:cxnSpLocks/>
          </p:cNvCxnSpPr>
          <p:nvPr/>
        </p:nvCxnSpPr>
        <p:spPr>
          <a:xfrm flipH="1" flipV="1">
            <a:off x="1467027" y="7012001"/>
            <a:ext cx="412019" cy="2043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E448E1B-A09C-DE74-C080-3E7BE8A4B4D3}"/>
              </a:ext>
            </a:extLst>
          </p:cNvPr>
          <p:cNvCxnSpPr>
            <a:cxnSpLocks/>
          </p:cNvCxnSpPr>
          <p:nvPr/>
        </p:nvCxnSpPr>
        <p:spPr>
          <a:xfrm flipH="1" flipV="1">
            <a:off x="5230312" y="6889138"/>
            <a:ext cx="365337" cy="9700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36315713-EF16-D6C3-2DC9-D63B4B018269}"/>
              </a:ext>
            </a:extLst>
          </p:cNvPr>
          <p:cNvSpPr/>
          <p:nvPr/>
        </p:nvSpPr>
        <p:spPr>
          <a:xfrm>
            <a:off x="324271" y="5105753"/>
            <a:ext cx="64431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II. PF3D7_1129900</a:t>
            </a:r>
            <a:r>
              <a:rPr lang="" alt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(Major Facilitator Superfamily-related Transporter 5)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ABCBA7F-14B2-5EED-A5D9-0BC9891FBEBB}"/>
              </a:ext>
            </a:extLst>
          </p:cNvPr>
          <p:cNvSpPr/>
          <p:nvPr/>
        </p:nvSpPr>
        <p:spPr>
          <a:xfrm>
            <a:off x="314646" y="5060069"/>
            <a:ext cx="6228708" cy="49325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842FCA0-27F1-354D-A9D6-F3411ED7397D}"/>
              </a:ext>
            </a:extLst>
          </p:cNvPr>
          <p:cNvSpPr/>
          <p:nvPr/>
        </p:nvSpPr>
        <p:spPr>
          <a:xfrm>
            <a:off x="5118636" y="7985175"/>
            <a:ext cx="58621" cy="6210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0DC6125-60D7-1B31-CA84-1A683B34A69C}"/>
              </a:ext>
            </a:extLst>
          </p:cNvPr>
          <p:cNvCxnSpPr>
            <a:cxnSpLocks/>
          </p:cNvCxnSpPr>
          <p:nvPr/>
        </p:nvCxnSpPr>
        <p:spPr>
          <a:xfrm flipH="1" flipV="1">
            <a:off x="4935144" y="7342806"/>
            <a:ext cx="198839" cy="6533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5AB8E44D-4606-7FF2-0941-0EE1D9E90B77}"/>
              </a:ext>
            </a:extLst>
          </p:cNvPr>
          <p:cNvSpPr txBox="1"/>
          <p:nvPr/>
        </p:nvSpPr>
        <p:spPr>
          <a:xfrm>
            <a:off x="4395508" y="7064655"/>
            <a:ext cx="8926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*V549M 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FB1585D6-991A-9420-367A-E7CF34784F73}"/>
              </a:ext>
            </a:extLst>
          </p:cNvPr>
          <p:cNvGraphicFramePr>
            <a:graphicFrameLocks noGrp="1"/>
          </p:cNvGraphicFramePr>
          <p:nvPr/>
        </p:nvGraphicFramePr>
        <p:xfrm>
          <a:off x="314646" y="5473707"/>
          <a:ext cx="6231628" cy="10410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4905">
                  <a:extLst>
                    <a:ext uri="{9D8B030D-6E8A-4147-A177-3AD203B41FA5}">
                      <a16:colId xmlns:a16="http://schemas.microsoft.com/office/drawing/2014/main" val="2053757219"/>
                    </a:ext>
                  </a:extLst>
                </a:gridCol>
                <a:gridCol w="2049514">
                  <a:extLst>
                    <a:ext uri="{9D8B030D-6E8A-4147-A177-3AD203B41FA5}">
                      <a16:colId xmlns:a16="http://schemas.microsoft.com/office/drawing/2014/main" val="3635970733"/>
                    </a:ext>
                  </a:extLst>
                </a:gridCol>
                <a:gridCol w="2077209">
                  <a:extLst>
                    <a:ext uri="{9D8B030D-6E8A-4147-A177-3AD203B41FA5}">
                      <a16:colId xmlns:a16="http://schemas.microsoft.com/office/drawing/2014/main" val="3971481694"/>
                    </a:ext>
                  </a:extLst>
                </a:gridCol>
              </a:tblGrid>
              <a:tr h="309499"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Mutations identified in published genomes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Mutations Identified in our study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7023442"/>
                  </a:ext>
                </a:extLst>
              </a:tr>
              <a:tr h="30949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3D7/DD2: </a:t>
                      </a:r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No change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  <a:p>
                      <a:pPr algn="ctr"/>
                      <a:endParaRPr lang="en-US" sz="900" b="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3D7/GB4: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A606V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3D7/Indo: </a:t>
                      </a:r>
                      <a:r>
                        <a:rPr lang="en-IN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No change</a:t>
                      </a:r>
                    </a:p>
                    <a:p>
                      <a:pPr algn="ctr"/>
                      <a:endParaRPr lang="en-US" sz="900" b="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3897904"/>
                  </a:ext>
                </a:extLst>
              </a:tr>
              <a:tr h="323302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3D7/7G8: </a:t>
                      </a:r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T119A,S278T,Y570F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  <a:p>
                      <a:pPr algn="ctr"/>
                      <a:endParaRPr lang="en-US" sz="900" b="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3D7/KH02:</a:t>
                      </a:r>
                      <a:r>
                        <a:rPr lang="en-IN" sz="900" b="0" u="none" strike="noStrike" baseline="0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 No change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3D7/1240: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*V549M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03732284"/>
                  </a:ext>
                </a:extLst>
              </a:tr>
            </a:tbl>
          </a:graphicData>
        </a:graphic>
      </p:graphicFrame>
      <p:sp>
        <p:nvSpPr>
          <p:cNvPr id="36" name="TextBox 35">
            <a:extLst>
              <a:ext uri="{FF2B5EF4-FFF2-40B4-BE49-F238E27FC236}">
                <a16:creationId xmlns:a16="http://schemas.microsoft.com/office/drawing/2014/main" id="{EF1A776E-D37C-76E6-2716-503A8DA46F88}"/>
              </a:ext>
            </a:extLst>
          </p:cNvPr>
          <p:cNvSpPr txBox="1"/>
          <p:nvPr/>
        </p:nvSpPr>
        <p:spPr>
          <a:xfrm>
            <a:off x="1009927" y="6750497"/>
            <a:ext cx="8852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T119A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AB3953D3-D155-BC7D-0A99-AAB4BC9B1AF3}"/>
              </a:ext>
            </a:extLst>
          </p:cNvPr>
          <p:cNvSpPr/>
          <p:nvPr/>
        </p:nvSpPr>
        <p:spPr>
          <a:xfrm>
            <a:off x="3298312" y="7960125"/>
            <a:ext cx="64881" cy="612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C0259AF-78A0-98AA-0B1D-1DAE19A0A0A5}"/>
              </a:ext>
            </a:extLst>
          </p:cNvPr>
          <p:cNvCxnSpPr>
            <a:cxnSpLocks/>
          </p:cNvCxnSpPr>
          <p:nvPr/>
        </p:nvCxnSpPr>
        <p:spPr>
          <a:xfrm flipH="1" flipV="1">
            <a:off x="3048273" y="7295756"/>
            <a:ext cx="283248" cy="6707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07A4951E-D381-8807-88C4-D0FDBE491FDC}"/>
              </a:ext>
            </a:extLst>
          </p:cNvPr>
          <p:cNvSpPr txBox="1"/>
          <p:nvPr/>
        </p:nvSpPr>
        <p:spPr>
          <a:xfrm>
            <a:off x="2737704" y="7021669"/>
            <a:ext cx="8852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S278T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18D5321-0B8D-A77A-55FE-1CDF8240111B}"/>
              </a:ext>
            </a:extLst>
          </p:cNvPr>
          <p:cNvSpPr/>
          <p:nvPr/>
        </p:nvSpPr>
        <p:spPr>
          <a:xfrm>
            <a:off x="5347212" y="8906614"/>
            <a:ext cx="64483" cy="564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5F307CE-15F3-1074-9F6A-2DC657F012EB}"/>
              </a:ext>
            </a:extLst>
          </p:cNvPr>
          <p:cNvCxnSpPr>
            <a:cxnSpLocks/>
          </p:cNvCxnSpPr>
          <p:nvPr/>
        </p:nvCxnSpPr>
        <p:spPr>
          <a:xfrm flipH="1" flipV="1">
            <a:off x="4841811" y="8790300"/>
            <a:ext cx="502482" cy="1395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B314BA0C-8031-ED2A-839C-86CDF5CBB2CE}"/>
              </a:ext>
            </a:extLst>
          </p:cNvPr>
          <p:cNvSpPr/>
          <p:nvPr/>
        </p:nvSpPr>
        <p:spPr>
          <a:xfrm>
            <a:off x="4186170" y="8613919"/>
            <a:ext cx="84678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IN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A606V</a:t>
            </a:r>
            <a:endParaRPr lang="en-I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22D92F4-7B7C-15D1-AA8C-BBCCF0D94E13}"/>
              </a:ext>
            </a:extLst>
          </p:cNvPr>
          <p:cNvSpPr/>
          <p:nvPr/>
        </p:nvSpPr>
        <p:spPr>
          <a:xfrm>
            <a:off x="2909365" y="2340968"/>
            <a:ext cx="59619" cy="7427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CB9B806-0A6E-D7DC-000D-D2F98C851631}"/>
              </a:ext>
            </a:extLst>
          </p:cNvPr>
          <p:cNvSpPr/>
          <p:nvPr/>
        </p:nvSpPr>
        <p:spPr>
          <a:xfrm>
            <a:off x="4395508" y="7146562"/>
            <a:ext cx="59619" cy="7427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8D95B3C-56B7-ABE5-EEFB-CB87C4759007}"/>
              </a:ext>
            </a:extLst>
          </p:cNvPr>
          <p:cNvSpPr txBox="1"/>
          <p:nvPr/>
        </p:nvSpPr>
        <p:spPr>
          <a:xfrm>
            <a:off x="1357122" y="319257"/>
            <a:ext cx="4377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Schematics of Protein folding of Food Vacuole Proteins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51DDCD9-ED5E-97AF-9084-E5B3058DA62D}"/>
              </a:ext>
            </a:extLst>
          </p:cNvPr>
          <p:cNvSpPr txBox="1"/>
          <p:nvPr/>
        </p:nvSpPr>
        <p:spPr>
          <a:xfrm>
            <a:off x="-45551" y="1882"/>
            <a:ext cx="16525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Suppl. Figure -8 </a:t>
            </a:r>
          </a:p>
        </p:txBody>
      </p:sp>
    </p:spTree>
    <p:extLst>
      <p:ext uri="{BB962C8B-B14F-4D97-AF65-F5344CB8AC3E}">
        <p14:creationId xmlns:p14="http://schemas.microsoft.com/office/powerpoint/2010/main" val="418458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64430-7464-7326-F29B-B704F523390F}"/>
              </a:ext>
            </a:extLst>
          </p:cNvPr>
          <p:cNvSpPr txBox="1">
            <a:spLocks/>
          </p:cNvSpPr>
          <p:nvPr/>
        </p:nvSpPr>
        <p:spPr>
          <a:xfrm>
            <a:off x="1580280" y="369832"/>
            <a:ext cx="3915932" cy="451092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III. PF3D7_1347200 (Nucleoside Transporter 1)</a:t>
            </a: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E533F78A-A371-020C-1D7F-299061C030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5571"/>
          <a:stretch/>
        </p:blipFill>
        <p:spPr>
          <a:xfrm>
            <a:off x="1634069" y="1747985"/>
            <a:ext cx="3777395" cy="319431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3A0D87-E914-8BAD-D1B9-8777E3DAF158}"/>
              </a:ext>
            </a:extLst>
          </p:cNvPr>
          <p:cNvSpPr/>
          <p:nvPr/>
        </p:nvSpPr>
        <p:spPr>
          <a:xfrm>
            <a:off x="965200" y="317893"/>
            <a:ext cx="5029200" cy="46244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0C177E51-E13B-B8C5-1461-0ED695D764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57" b="83991"/>
          <a:stretch/>
        </p:blipFill>
        <p:spPr>
          <a:xfrm>
            <a:off x="4832940" y="4134865"/>
            <a:ext cx="869992" cy="78278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7E90321-50B2-365E-7344-91F7BC7FFD06}"/>
              </a:ext>
            </a:extLst>
          </p:cNvPr>
          <p:cNvSpPr/>
          <p:nvPr/>
        </p:nvSpPr>
        <p:spPr>
          <a:xfrm>
            <a:off x="5063389" y="3038371"/>
            <a:ext cx="45719" cy="6303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B85E5D5-70C6-C562-2CA7-53FAAB9FA607}"/>
              </a:ext>
            </a:extLst>
          </p:cNvPr>
          <p:cNvSpPr/>
          <p:nvPr/>
        </p:nvSpPr>
        <p:spPr>
          <a:xfrm>
            <a:off x="4175968" y="3102078"/>
            <a:ext cx="45719" cy="573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A63D4EF-5F28-8480-85AB-7294B5ADF73B}"/>
              </a:ext>
            </a:extLst>
          </p:cNvPr>
          <p:cNvCxnSpPr>
            <a:stCxn id="7" idx="0"/>
          </p:cNvCxnSpPr>
          <p:nvPr/>
        </p:nvCxnSpPr>
        <p:spPr>
          <a:xfrm flipV="1">
            <a:off x="4198828" y="2322393"/>
            <a:ext cx="106030" cy="7796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75F1FED-D126-D012-F903-787F0F7D130B}"/>
              </a:ext>
            </a:extLst>
          </p:cNvPr>
          <p:cNvCxnSpPr>
            <a:cxnSpLocks/>
            <a:endCxn id="11" idx="2"/>
          </p:cNvCxnSpPr>
          <p:nvPr/>
        </p:nvCxnSpPr>
        <p:spPr>
          <a:xfrm flipH="1" flipV="1">
            <a:off x="4916841" y="2568614"/>
            <a:ext cx="161002" cy="4718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0226C6B-2C5A-4AB6-737E-4FAB6CFEC16E}"/>
              </a:ext>
            </a:extLst>
          </p:cNvPr>
          <p:cNvSpPr txBox="1"/>
          <p:nvPr/>
        </p:nvSpPr>
        <p:spPr>
          <a:xfrm>
            <a:off x="4007353" y="2091035"/>
            <a:ext cx="6522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Q284E</a:t>
            </a:r>
            <a:endParaRPr lang="en-US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16D503-B39D-1324-9A78-9D2F9AD6CD26}"/>
              </a:ext>
            </a:extLst>
          </p:cNvPr>
          <p:cNvSpPr txBox="1"/>
          <p:nvPr/>
        </p:nvSpPr>
        <p:spPr>
          <a:xfrm>
            <a:off x="4587265" y="2322393"/>
            <a:ext cx="6591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F394L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685BA52-1519-C5E8-11B5-1E070BA6DB38}"/>
              </a:ext>
            </a:extLst>
          </p:cNvPr>
          <p:cNvGraphicFramePr>
            <a:graphicFrameLocks noGrp="1"/>
          </p:cNvGraphicFramePr>
          <p:nvPr/>
        </p:nvGraphicFramePr>
        <p:xfrm>
          <a:off x="965200" y="668581"/>
          <a:ext cx="5029200" cy="1127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8754">
                  <a:extLst>
                    <a:ext uri="{9D8B030D-6E8A-4147-A177-3AD203B41FA5}">
                      <a16:colId xmlns:a16="http://schemas.microsoft.com/office/drawing/2014/main" val="2053757219"/>
                    </a:ext>
                  </a:extLst>
                </a:gridCol>
                <a:gridCol w="1654049">
                  <a:extLst>
                    <a:ext uri="{9D8B030D-6E8A-4147-A177-3AD203B41FA5}">
                      <a16:colId xmlns:a16="http://schemas.microsoft.com/office/drawing/2014/main" val="3635970733"/>
                    </a:ext>
                  </a:extLst>
                </a:gridCol>
                <a:gridCol w="1676397">
                  <a:extLst>
                    <a:ext uri="{9D8B030D-6E8A-4147-A177-3AD203B41FA5}">
                      <a16:colId xmlns:a16="http://schemas.microsoft.com/office/drawing/2014/main" val="3971481694"/>
                    </a:ext>
                  </a:extLst>
                </a:gridCol>
              </a:tblGrid>
              <a:tr h="340948"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Mutations identified in published genomes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Mutations identified in our study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0261320"/>
                  </a:ext>
                </a:extLst>
              </a:tr>
              <a:tr h="340948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3D7/DD2: </a:t>
                      </a:r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F394L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  <a:p>
                      <a:pPr algn="ctr"/>
                      <a:endParaRPr lang="en-US" sz="900" b="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3D7/GB4: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No change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3D7/Indo: F394L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  <a:p>
                      <a:pPr algn="ctr"/>
                      <a:endParaRPr lang="en-US" sz="900" b="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3897904"/>
                  </a:ext>
                </a:extLst>
              </a:tr>
              <a:tr h="340948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3D7/7G8: </a:t>
                      </a:r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Q284E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  <a:p>
                      <a:pPr algn="ctr"/>
                      <a:endParaRPr lang="en-US" sz="900" b="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3D7/KH02:</a:t>
                      </a:r>
                      <a:r>
                        <a:rPr lang="en-IN" sz="900" b="0" u="none" strike="noStrike" baseline="0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 </a:t>
                      </a:r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F394L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3D7/1240: F394L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03732284"/>
                  </a:ext>
                </a:extLst>
              </a:tr>
            </a:tbl>
          </a:graphicData>
        </a:graphic>
      </p:graphicFrame>
      <p:pic>
        <p:nvPicPr>
          <p:cNvPr id="15" name="Content Placeholder 3">
            <a:extLst>
              <a:ext uri="{FF2B5EF4-FFF2-40B4-BE49-F238E27FC236}">
                <a16:creationId xmlns:a16="http://schemas.microsoft.com/office/drawing/2014/main" id="{6E7EF460-CE7C-3CD1-7222-77F30B771B9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" r="34343"/>
          <a:stretch/>
        </p:blipFill>
        <p:spPr>
          <a:xfrm>
            <a:off x="1982837" y="7019360"/>
            <a:ext cx="2892325" cy="2361561"/>
          </a:xfrm>
          <a:prstGeom prst="snipRoundRect">
            <a:avLst>
              <a:gd name="adj1" fmla="val 9565"/>
              <a:gd name="adj2" fmla="val 42172"/>
            </a:avLst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02F89F1F-88E6-A47C-C9E3-00223D8CC707}"/>
              </a:ext>
            </a:extLst>
          </p:cNvPr>
          <p:cNvSpPr/>
          <p:nvPr/>
        </p:nvSpPr>
        <p:spPr>
          <a:xfrm>
            <a:off x="3232838" y="7665250"/>
            <a:ext cx="116361" cy="4347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017628-26C7-6C9C-DB71-744FD96C8200}"/>
              </a:ext>
            </a:extLst>
          </p:cNvPr>
          <p:cNvSpPr/>
          <p:nvPr/>
        </p:nvSpPr>
        <p:spPr>
          <a:xfrm>
            <a:off x="965200" y="5136140"/>
            <a:ext cx="5029199" cy="44616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2F83FD-C5A2-5573-EB87-46D0B4D02465}"/>
              </a:ext>
            </a:extLst>
          </p:cNvPr>
          <p:cNvSpPr/>
          <p:nvPr/>
        </p:nvSpPr>
        <p:spPr>
          <a:xfrm>
            <a:off x="3650743" y="6934602"/>
            <a:ext cx="56064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I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E49G</a:t>
            </a:r>
            <a:endParaRPr lang="en-IN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B51EC94-C67D-A5BE-1CAB-815F6C3617A6}"/>
              </a:ext>
            </a:extLst>
          </p:cNvPr>
          <p:cNvCxnSpPr>
            <a:cxnSpLocks/>
          </p:cNvCxnSpPr>
          <p:nvPr/>
        </p:nvCxnSpPr>
        <p:spPr>
          <a:xfrm flipV="1">
            <a:off x="3330604" y="7144141"/>
            <a:ext cx="447581" cy="533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itle 1">
            <a:extLst>
              <a:ext uri="{FF2B5EF4-FFF2-40B4-BE49-F238E27FC236}">
                <a16:creationId xmlns:a16="http://schemas.microsoft.com/office/drawing/2014/main" id="{99EDEC40-76C1-ABB1-DA6C-87CE61EC5D1C}"/>
              </a:ext>
            </a:extLst>
          </p:cNvPr>
          <p:cNvSpPr txBox="1">
            <a:spLocks/>
          </p:cNvSpPr>
          <p:nvPr/>
        </p:nvSpPr>
        <p:spPr>
          <a:xfrm>
            <a:off x="1681412" y="5203249"/>
            <a:ext cx="3442183" cy="29598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IV. PF3D7_1421900</a:t>
            </a:r>
            <a:r>
              <a:rPr lang="" alt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(Copper Transporter 2)</a:t>
            </a:r>
          </a:p>
        </p:txBody>
      </p:sp>
      <p:pic>
        <p:nvPicPr>
          <p:cNvPr id="21" name="Content Placeholder 3">
            <a:extLst>
              <a:ext uri="{FF2B5EF4-FFF2-40B4-BE49-F238E27FC236}">
                <a16:creationId xmlns:a16="http://schemas.microsoft.com/office/drawing/2014/main" id="{598BC60D-EEBB-279A-D291-25E1AF556E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57" b="83991"/>
          <a:stretch/>
        </p:blipFill>
        <p:spPr>
          <a:xfrm>
            <a:off x="4626220" y="6989654"/>
            <a:ext cx="869992" cy="499471"/>
          </a:xfrm>
          <a:prstGeom prst="rect">
            <a:avLst/>
          </a:prstGeom>
        </p:spPr>
      </p:pic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D4FD5C1B-C2CC-3990-0102-E76B02B182BA}"/>
              </a:ext>
            </a:extLst>
          </p:cNvPr>
          <p:cNvGraphicFramePr>
            <a:graphicFrameLocks noGrp="1"/>
          </p:cNvGraphicFramePr>
          <p:nvPr/>
        </p:nvGraphicFramePr>
        <p:xfrm>
          <a:off x="965199" y="5517109"/>
          <a:ext cx="5029199" cy="12044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8755">
                  <a:extLst>
                    <a:ext uri="{9D8B030D-6E8A-4147-A177-3AD203B41FA5}">
                      <a16:colId xmlns:a16="http://schemas.microsoft.com/office/drawing/2014/main" val="2053757219"/>
                    </a:ext>
                  </a:extLst>
                </a:gridCol>
                <a:gridCol w="1654047">
                  <a:extLst>
                    <a:ext uri="{9D8B030D-6E8A-4147-A177-3AD203B41FA5}">
                      <a16:colId xmlns:a16="http://schemas.microsoft.com/office/drawing/2014/main" val="3635970733"/>
                    </a:ext>
                  </a:extLst>
                </a:gridCol>
                <a:gridCol w="1676397">
                  <a:extLst>
                    <a:ext uri="{9D8B030D-6E8A-4147-A177-3AD203B41FA5}">
                      <a16:colId xmlns:a16="http://schemas.microsoft.com/office/drawing/2014/main" val="3971481694"/>
                    </a:ext>
                  </a:extLst>
                </a:gridCol>
              </a:tblGrid>
              <a:tr h="321779"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Mutations identified in published genomes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Mutations identified in our study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7083081"/>
                  </a:ext>
                </a:extLst>
              </a:tr>
              <a:tr h="32177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3D7/DD2: </a:t>
                      </a:r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E49G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  <a:p>
                      <a:pPr algn="ctr"/>
                      <a:endParaRPr lang="en-US" sz="900" b="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3D7/GB4: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No change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3D7/Indo: E49G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  <a:p>
                      <a:pPr algn="ctr"/>
                      <a:endParaRPr lang="en-US" sz="900" b="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3897904"/>
                  </a:ext>
                </a:extLst>
              </a:tr>
              <a:tr h="44244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3D7/7G8: </a:t>
                      </a:r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No change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  <a:p>
                      <a:pPr algn="ctr"/>
                      <a:endParaRPr lang="en-US" sz="900" b="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3D7/KH02:</a:t>
                      </a:r>
                      <a:r>
                        <a:rPr lang="en-IN" sz="900" b="0" u="none" strike="noStrike" baseline="0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 </a:t>
                      </a:r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E49G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  <a:p>
                      <a:pPr algn="ctr" fontAlgn="ctr"/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3D7/1240: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No</a:t>
                      </a:r>
                      <a:r>
                        <a:rPr lang="en-U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 change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03732284"/>
                  </a:ext>
                </a:extLst>
              </a:tr>
            </a:tbl>
          </a:graphicData>
        </a:graphic>
      </p:graphicFrame>
      <p:sp>
        <p:nvSpPr>
          <p:cNvPr id="14" name="Oval 13">
            <a:extLst>
              <a:ext uri="{FF2B5EF4-FFF2-40B4-BE49-F238E27FC236}">
                <a16:creationId xmlns:a16="http://schemas.microsoft.com/office/drawing/2014/main" id="{BC9BA624-C9DC-3BF7-B574-C4DF7E19F6E2}"/>
              </a:ext>
            </a:extLst>
          </p:cNvPr>
          <p:cNvSpPr/>
          <p:nvPr/>
        </p:nvSpPr>
        <p:spPr>
          <a:xfrm>
            <a:off x="4594459" y="2410715"/>
            <a:ext cx="59619" cy="7427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7E85C56-811C-80B9-A272-90A461A6D516}"/>
              </a:ext>
            </a:extLst>
          </p:cNvPr>
          <p:cNvSpPr/>
          <p:nvPr/>
        </p:nvSpPr>
        <p:spPr>
          <a:xfrm>
            <a:off x="3690225" y="7020175"/>
            <a:ext cx="59619" cy="7427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6723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C920A-6EA9-CB42-B789-81ED87CA4D1A}"/>
              </a:ext>
            </a:extLst>
          </p:cNvPr>
          <p:cNvSpPr txBox="1">
            <a:spLocks/>
          </p:cNvSpPr>
          <p:nvPr/>
        </p:nvSpPr>
        <p:spPr>
          <a:xfrm>
            <a:off x="1592734" y="357569"/>
            <a:ext cx="4235760" cy="3564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 PF3D7_0523000 (Multi</a:t>
            </a:r>
            <a:r>
              <a:rPr lang="" alt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rug</a:t>
            </a:r>
            <a:r>
              <a:rPr lang="" alt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</a:t>
            </a:r>
            <a:r>
              <a:rPr lang="en-GB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esistance</a:t>
            </a:r>
            <a:r>
              <a:rPr lang="" alt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GB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rotein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1)</a:t>
            </a: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80F45147-30DA-2C49-9B77-6521F2E328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55" y="1879115"/>
            <a:ext cx="5840803" cy="265917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F8D811A1-47F6-234E-AE0C-8EBA8D47EF37}"/>
              </a:ext>
            </a:extLst>
          </p:cNvPr>
          <p:cNvSpPr/>
          <p:nvPr/>
        </p:nvSpPr>
        <p:spPr>
          <a:xfrm>
            <a:off x="1004850" y="2930985"/>
            <a:ext cx="43626" cy="5170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DEADD16-E49C-D748-BC24-B7346C142B0E}"/>
              </a:ext>
            </a:extLst>
          </p:cNvPr>
          <p:cNvSpPr/>
          <p:nvPr/>
        </p:nvSpPr>
        <p:spPr>
          <a:xfrm>
            <a:off x="1280163" y="3090587"/>
            <a:ext cx="39660" cy="5170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E983DC-A8E0-0045-BD8D-F806F766578F}"/>
              </a:ext>
            </a:extLst>
          </p:cNvPr>
          <p:cNvSpPr/>
          <p:nvPr/>
        </p:nvSpPr>
        <p:spPr>
          <a:xfrm>
            <a:off x="4294799" y="3191983"/>
            <a:ext cx="43626" cy="470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E07827-7BC9-6A4F-9539-05D111E5910D}"/>
              </a:ext>
            </a:extLst>
          </p:cNvPr>
          <p:cNvSpPr/>
          <p:nvPr/>
        </p:nvSpPr>
        <p:spPr>
          <a:xfrm>
            <a:off x="803781" y="2275658"/>
            <a:ext cx="56182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N86Y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564D6B-65A5-3248-961F-AF11424358D5}"/>
              </a:ext>
            </a:extLst>
          </p:cNvPr>
          <p:cNvSpPr/>
          <p:nvPr/>
        </p:nvSpPr>
        <p:spPr>
          <a:xfrm>
            <a:off x="2360831" y="4444479"/>
            <a:ext cx="113080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N661,662 DEL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756183-C519-864B-AE81-8C10E811C4CC}"/>
              </a:ext>
            </a:extLst>
          </p:cNvPr>
          <p:cNvSpPr/>
          <p:nvPr/>
        </p:nvSpPr>
        <p:spPr>
          <a:xfrm>
            <a:off x="4337546" y="3584825"/>
            <a:ext cx="61908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S1034C</a:t>
            </a:r>
            <a:endParaRPr lang="en-IN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B72F03-9644-FA43-9394-92FAD08DC27B}"/>
              </a:ext>
            </a:extLst>
          </p:cNvPr>
          <p:cNvSpPr/>
          <p:nvPr/>
        </p:nvSpPr>
        <p:spPr>
          <a:xfrm>
            <a:off x="3620823" y="2138568"/>
            <a:ext cx="62709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D1246Y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31F2102-5ACA-434B-9108-13A7447A40B1}"/>
              </a:ext>
            </a:extLst>
          </p:cNvPr>
          <p:cNvSpPr/>
          <p:nvPr/>
        </p:nvSpPr>
        <p:spPr>
          <a:xfrm>
            <a:off x="1129305" y="2419231"/>
            <a:ext cx="55976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Y184F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C12E3CC-5275-9143-BE93-19FE1715229A}"/>
              </a:ext>
            </a:extLst>
          </p:cNvPr>
          <p:cNvSpPr/>
          <p:nvPr/>
        </p:nvSpPr>
        <p:spPr>
          <a:xfrm>
            <a:off x="311731" y="274815"/>
            <a:ext cx="6234545" cy="44167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Straight Arrow Connector 35"/>
          <p:cNvCxnSpPr>
            <a:stCxn id="5" idx="0"/>
          </p:cNvCxnSpPr>
          <p:nvPr/>
        </p:nvCxnSpPr>
        <p:spPr>
          <a:xfrm flipH="1" flipV="1">
            <a:off x="1019175" y="2495903"/>
            <a:ext cx="7488" cy="4350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6" idx="0"/>
          </p:cNvCxnSpPr>
          <p:nvPr/>
        </p:nvCxnSpPr>
        <p:spPr>
          <a:xfrm flipV="1">
            <a:off x="1299996" y="2685673"/>
            <a:ext cx="51415" cy="4049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4338425" y="3238988"/>
            <a:ext cx="143584" cy="3757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11E983DC-A8E0-0045-BD8D-F806F766578F}"/>
              </a:ext>
            </a:extLst>
          </p:cNvPr>
          <p:cNvSpPr/>
          <p:nvPr/>
        </p:nvSpPr>
        <p:spPr>
          <a:xfrm>
            <a:off x="4288438" y="3125311"/>
            <a:ext cx="43626" cy="470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Straight Arrow Connector 43"/>
          <p:cNvCxnSpPr>
            <a:cxnSpLocks/>
          </p:cNvCxnSpPr>
          <p:nvPr/>
        </p:nvCxnSpPr>
        <p:spPr>
          <a:xfrm>
            <a:off x="4332064" y="3172316"/>
            <a:ext cx="781363" cy="3552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070873" y="3494289"/>
            <a:ext cx="668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N1042D</a:t>
            </a:r>
          </a:p>
          <a:p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11E983DC-A8E0-0045-BD8D-F806F766578F}"/>
              </a:ext>
            </a:extLst>
          </p:cNvPr>
          <p:cNvSpPr/>
          <p:nvPr/>
        </p:nvSpPr>
        <p:spPr>
          <a:xfrm>
            <a:off x="5047795" y="2233680"/>
            <a:ext cx="43626" cy="4273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Straight Arrow Connector 47"/>
          <p:cNvCxnSpPr>
            <a:cxnSpLocks/>
          </p:cNvCxnSpPr>
          <p:nvPr/>
        </p:nvCxnSpPr>
        <p:spPr>
          <a:xfrm flipH="1">
            <a:off x="4202079" y="2253789"/>
            <a:ext cx="842778" cy="121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708200"/>
              </p:ext>
            </p:extLst>
          </p:nvPr>
        </p:nvGraphicFramePr>
        <p:xfrm>
          <a:off x="311730" y="649016"/>
          <a:ext cx="6234546" cy="11684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5892">
                  <a:extLst>
                    <a:ext uri="{9D8B030D-6E8A-4147-A177-3AD203B41FA5}">
                      <a16:colId xmlns:a16="http://schemas.microsoft.com/office/drawing/2014/main" val="2053757219"/>
                    </a:ext>
                  </a:extLst>
                </a:gridCol>
                <a:gridCol w="2050473">
                  <a:extLst>
                    <a:ext uri="{9D8B030D-6E8A-4147-A177-3AD203B41FA5}">
                      <a16:colId xmlns:a16="http://schemas.microsoft.com/office/drawing/2014/main" val="3635970733"/>
                    </a:ext>
                  </a:extLst>
                </a:gridCol>
                <a:gridCol w="2078181">
                  <a:extLst>
                    <a:ext uri="{9D8B030D-6E8A-4147-A177-3AD203B41FA5}">
                      <a16:colId xmlns:a16="http://schemas.microsoft.com/office/drawing/2014/main" val="3971481694"/>
                    </a:ext>
                  </a:extLst>
                </a:gridCol>
              </a:tblGrid>
              <a:tr h="299798"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Mutations in published genome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Mutations in our study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85909863"/>
                  </a:ext>
                </a:extLst>
              </a:tr>
              <a:tr h="29979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9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3D7/DD2: N86Y, N662del</a:t>
                      </a:r>
                    </a:p>
                    <a:p>
                      <a:pPr algn="ctr"/>
                      <a:endParaRPr lang="en-US"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3D7/GB4: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N86Y, Y184F, D650N, N652D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3D7/Indo: Y184F, S1034C,</a:t>
                      </a:r>
                      <a:r>
                        <a:rPr lang="en-IN" sz="9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N1042D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3897904"/>
                  </a:ext>
                </a:extLst>
              </a:tr>
              <a:tr h="408816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9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3D7/7G8: Y184F, N661del, S1034C, D1246Y,</a:t>
                      </a:r>
                    </a:p>
                    <a:p>
                      <a:pPr algn="ctr"/>
                      <a:endParaRPr lang="en-US"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3D7/KH02: </a:t>
                      </a: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Y184F, N659DEL, N660DEL, N661DEL, S784L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3D7/1240:</a:t>
                      </a:r>
                      <a:r>
                        <a:rPr lang="en-IN" sz="9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Y184F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3732284"/>
                  </a:ext>
                </a:extLst>
              </a:tr>
            </a:tbl>
          </a:graphicData>
        </a:graphic>
      </p:graphicFrame>
      <p:cxnSp>
        <p:nvCxnSpPr>
          <p:cNvPr id="54" name="Straight Arrow Connector 53"/>
          <p:cNvCxnSpPr/>
          <p:nvPr/>
        </p:nvCxnSpPr>
        <p:spPr>
          <a:xfrm flipH="1" flipV="1">
            <a:off x="2533561" y="3464300"/>
            <a:ext cx="408176" cy="1847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F31F2102-5ACA-434B-9108-13A7447A40B1}"/>
              </a:ext>
            </a:extLst>
          </p:cNvPr>
          <p:cNvSpPr/>
          <p:nvPr/>
        </p:nvSpPr>
        <p:spPr>
          <a:xfrm>
            <a:off x="2047769" y="3333944"/>
            <a:ext cx="58221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D650N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1E983DC-A8E0-0045-BD8D-F806F766578F}"/>
              </a:ext>
            </a:extLst>
          </p:cNvPr>
          <p:cNvSpPr/>
          <p:nvPr/>
        </p:nvSpPr>
        <p:spPr>
          <a:xfrm>
            <a:off x="2944917" y="3637089"/>
            <a:ext cx="43626" cy="470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11E983DC-A8E0-0045-BD8D-F806F766578F}"/>
              </a:ext>
            </a:extLst>
          </p:cNvPr>
          <p:cNvSpPr/>
          <p:nvPr/>
        </p:nvSpPr>
        <p:spPr>
          <a:xfrm>
            <a:off x="2983363" y="3694344"/>
            <a:ext cx="43626" cy="470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1" name="Straight Arrow Connector 60"/>
          <p:cNvCxnSpPr/>
          <p:nvPr/>
        </p:nvCxnSpPr>
        <p:spPr>
          <a:xfrm flipV="1">
            <a:off x="3014102" y="3521709"/>
            <a:ext cx="106487" cy="1859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F31F2102-5ACA-434B-9108-13A7447A40B1}"/>
              </a:ext>
            </a:extLst>
          </p:cNvPr>
          <p:cNvSpPr/>
          <p:nvPr/>
        </p:nvSpPr>
        <p:spPr>
          <a:xfrm>
            <a:off x="2909231" y="3323315"/>
            <a:ext cx="58221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N652D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11E983DC-A8E0-0045-BD8D-F806F766578F}"/>
              </a:ext>
            </a:extLst>
          </p:cNvPr>
          <p:cNvSpPr/>
          <p:nvPr/>
        </p:nvSpPr>
        <p:spPr>
          <a:xfrm>
            <a:off x="3426976" y="3469363"/>
            <a:ext cx="43626" cy="470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5" name="Straight Arrow Connector 64"/>
          <p:cNvCxnSpPr/>
          <p:nvPr/>
        </p:nvCxnSpPr>
        <p:spPr>
          <a:xfrm flipH="1" flipV="1">
            <a:off x="3110364" y="2819023"/>
            <a:ext cx="326981" cy="6584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F31F2102-5ACA-434B-9108-13A7447A40B1}"/>
              </a:ext>
            </a:extLst>
          </p:cNvPr>
          <p:cNvSpPr/>
          <p:nvPr/>
        </p:nvSpPr>
        <p:spPr>
          <a:xfrm>
            <a:off x="2819308" y="2597258"/>
            <a:ext cx="54373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S784L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1CDFC3D7-1725-A4BE-F14B-D3BC98781D07}"/>
              </a:ext>
            </a:extLst>
          </p:cNvPr>
          <p:cNvSpPr txBox="1">
            <a:spLocks/>
          </p:cNvSpPr>
          <p:nvPr/>
        </p:nvSpPr>
        <p:spPr>
          <a:xfrm>
            <a:off x="3464925" y="5017950"/>
            <a:ext cx="3111938" cy="391886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VII. PF3D7_0103200 (Nucleoside Transporter 4)</a:t>
            </a:r>
          </a:p>
        </p:txBody>
      </p:sp>
      <p:pic>
        <p:nvPicPr>
          <p:cNvPr id="24" name="Content Placeholder 3">
            <a:extLst>
              <a:ext uri="{FF2B5EF4-FFF2-40B4-BE49-F238E27FC236}">
                <a16:creationId xmlns:a16="http://schemas.microsoft.com/office/drawing/2014/main" id="{65E3C248-3273-27D8-887C-FAB08877B3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63"/>
          <a:stretch/>
        </p:blipFill>
        <p:spPr>
          <a:xfrm>
            <a:off x="3637374" y="7064313"/>
            <a:ext cx="3112472" cy="2143399"/>
          </a:xfrm>
          <a:prstGeom prst="round1Rect">
            <a:avLst>
              <a:gd name="adj" fmla="val 50000"/>
            </a:avLst>
          </a:prstGeom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0112B15E-FA5F-5931-56BD-C847671456EC}"/>
              </a:ext>
            </a:extLst>
          </p:cNvPr>
          <p:cNvSpPr/>
          <p:nvPr/>
        </p:nvSpPr>
        <p:spPr>
          <a:xfrm>
            <a:off x="5806781" y="7736117"/>
            <a:ext cx="43365" cy="4987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11C22B7-B8EB-DF56-96AC-D04E792AA905}"/>
              </a:ext>
            </a:extLst>
          </p:cNvPr>
          <p:cNvSpPr/>
          <p:nvPr/>
        </p:nvSpPr>
        <p:spPr>
          <a:xfrm>
            <a:off x="4854564" y="8603173"/>
            <a:ext cx="43365" cy="4987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3B1A21C-3FB3-4BD0-1016-C08B1EC332C0}"/>
              </a:ext>
            </a:extLst>
          </p:cNvPr>
          <p:cNvSpPr/>
          <p:nvPr/>
        </p:nvSpPr>
        <p:spPr>
          <a:xfrm>
            <a:off x="3986201" y="8548466"/>
            <a:ext cx="51969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N209I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B7BB461-979F-8006-6B58-251CD699BF23}"/>
              </a:ext>
            </a:extLst>
          </p:cNvPr>
          <p:cNvCxnSpPr>
            <a:cxnSpLocks/>
            <a:stCxn id="25" idx="7"/>
          </p:cNvCxnSpPr>
          <p:nvPr/>
        </p:nvCxnSpPr>
        <p:spPr>
          <a:xfrm flipV="1">
            <a:off x="5843795" y="7203959"/>
            <a:ext cx="100385" cy="5394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F753D774-DE0C-B522-76D5-C51599720942}"/>
              </a:ext>
            </a:extLst>
          </p:cNvPr>
          <p:cNvSpPr/>
          <p:nvPr/>
        </p:nvSpPr>
        <p:spPr>
          <a:xfrm>
            <a:off x="5742553" y="6990692"/>
            <a:ext cx="54053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I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S383A</a:t>
            </a:r>
            <a:endParaRPr lang="en-IN" sz="1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3353FC1-A299-07B6-5BB0-D87D72A1B6A8}"/>
              </a:ext>
            </a:extLst>
          </p:cNvPr>
          <p:cNvSpPr/>
          <p:nvPr/>
        </p:nvSpPr>
        <p:spPr>
          <a:xfrm>
            <a:off x="3470798" y="4966936"/>
            <a:ext cx="3059212" cy="43758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F8E158D0-C221-5C6F-3A29-BDBD79A42EB3}"/>
              </a:ext>
            </a:extLst>
          </p:cNvPr>
          <p:cNvCxnSpPr>
            <a:cxnSpLocks/>
          </p:cNvCxnSpPr>
          <p:nvPr/>
        </p:nvCxnSpPr>
        <p:spPr>
          <a:xfrm flipH="1">
            <a:off x="4446588" y="8630761"/>
            <a:ext cx="407976" cy="222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5" name="Table 74">
            <a:extLst>
              <a:ext uri="{FF2B5EF4-FFF2-40B4-BE49-F238E27FC236}">
                <a16:creationId xmlns:a16="http://schemas.microsoft.com/office/drawing/2014/main" id="{FA69DD74-A9BC-0C32-0090-3B7811A6C1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468891"/>
              </p:ext>
            </p:extLst>
          </p:nvPr>
        </p:nvGraphicFramePr>
        <p:xfrm>
          <a:off x="3470798" y="5513906"/>
          <a:ext cx="3059214" cy="13806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41980">
                  <a:extLst>
                    <a:ext uri="{9D8B030D-6E8A-4147-A177-3AD203B41FA5}">
                      <a16:colId xmlns:a16="http://schemas.microsoft.com/office/drawing/2014/main" val="2053757219"/>
                    </a:ext>
                  </a:extLst>
                </a:gridCol>
                <a:gridCol w="1014560">
                  <a:extLst>
                    <a:ext uri="{9D8B030D-6E8A-4147-A177-3AD203B41FA5}">
                      <a16:colId xmlns:a16="http://schemas.microsoft.com/office/drawing/2014/main" val="3635970733"/>
                    </a:ext>
                  </a:extLst>
                </a:gridCol>
                <a:gridCol w="1002674">
                  <a:extLst>
                    <a:ext uri="{9D8B030D-6E8A-4147-A177-3AD203B41FA5}">
                      <a16:colId xmlns:a16="http://schemas.microsoft.com/office/drawing/2014/main" val="3971481694"/>
                    </a:ext>
                  </a:extLst>
                </a:gridCol>
              </a:tblGrid>
              <a:tr h="220872"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Mutations in published genome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Mutations in our study</a:t>
                      </a:r>
                    </a:p>
                    <a:p>
                      <a:pPr algn="ctr"/>
                      <a:endParaRPr lang="en-US" sz="900" b="1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0813277"/>
                  </a:ext>
                </a:extLst>
              </a:tr>
              <a:tr h="481492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3D7/DD2: </a:t>
                      </a:r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S383A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  <a:p>
                      <a:pPr algn="ctr"/>
                      <a:endParaRPr lang="en-US" sz="900" b="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3D7/GB4: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No change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3D7/Indo: S383A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  <a:p>
                      <a:pPr algn="ctr"/>
                      <a:endParaRPr lang="en-US" sz="900" b="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3897904"/>
                  </a:ext>
                </a:extLst>
              </a:tr>
              <a:tr h="35017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3D7/7G8: </a:t>
                      </a:r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N209I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  <a:p>
                      <a:pPr algn="ctr"/>
                      <a:endParaRPr lang="en-US" sz="900" b="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3D7/KH02:</a:t>
                      </a:r>
                      <a:r>
                        <a:rPr lang="en-IN" sz="900" b="0" u="none" strike="noStrike" baseline="0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 </a:t>
                      </a:r>
                      <a:r>
                        <a:rPr lang="en-IN" sz="9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S383A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3D7/1240: S383A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03732284"/>
                  </a:ext>
                </a:extLst>
              </a:tr>
            </a:tbl>
          </a:graphicData>
        </a:graphic>
      </p:graphicFrame>
      <p:pic>
        <p:nvPicPr>
          <p:cNvPr id="76" name="Content Placeholder 3">
            <a:extLst>
              <a:ext uri="{FF2B5EF4-FFF2-40B4-BE49-F238E27FC236}">
                <a16:creationId xmlns:a16="http://schemas.microsoft.com/office/drawing/2014/main" id="{65FF5364-B2DE-BBAC-00F8-3D95494801D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57" b="83991"/>
          <a:stretch/>
        </p:blipFill>
        <p:spPr>
          <a:xfrm>
            <a:off x="5793602" y="8508981"/>
            <a:ext cx="869992" cy="742353"/>
          </a:xfrm>
          <a:prstGeom prst="rect">
            <a:avLst/>
          </a:prstGeom>
        </p:spPr>
      </p:pic>
      <p:sp>
        <p:nvSpPr>
          <p:cNvPr id="90" name="Title 1">
            <a:extLst>
              <a:ext uri="{FF2B5EF4-FFF2-40B4-BE49-F238E27FC236}">
                <a16:creationId xmlns:a16="http://schemas.microsoft.com/office/drawing/2014/main" id="{1631C7F5-8A45-6929-770A-5B221E5D5F62}"/>
              </a:ext>
            </a:extLst>
          </p:cNvPr>
          <p:cNvSpPr txBox="1">
            <a:spLocks/>
          </p:cNvSpPr>
          <p:nvPr/>
        </p:nvSpPr>
        <p:spPr>
          <a:xfrm>
            <a:off x="197250" y="5013694"/>
            <a:ext cx="3287842" cy="268347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VI. PF3D7_1132800</a:t>
            </a:r>
            <a:r>
              <a:rPr lang="" alt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(aquaglyceroporin)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91" name="Content Placeholder 3">
            <a:extLst>
              <a:ext uri="{FF2B5EF4-FFF2-40B4-BE49-F238E27FC236}">
                <a16:creationId xmlns:a16="http://schemas.microsoft.com/office/drawing/2014/main" id="{3BD27699-CEB1-BAE8-4AAE-7DC8DFA95A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62" y="6712568"/>
            <a:ext cx="3538066" cy="2630221"/>
          </a:xfrm>
          <a:prstGeom prst="snipRoundRect">
            <a:avLst>
              <a:gd name="adj1" fmla="val 16667"/>
              <a:gd name="adj2" fmla="val 43240"/>
            </a:avLst>
          </a:prstGeom>
        </p:spPr>
      </p:pic>
      <p:sp>
        <p:nvSpPr>
          <p:cNvPr id="92" name="Rectangle 91">
            <a:extLst>
              <a:ext uri="{FF2B5EF4-FFF2-40B4-BE49-F238E27FC236}">
                <a16:creationId xmlns:a16="http://schemas.microsoft.com/office/drawing/2014/main" id="{200E82CD-CDE5-CEF8-C9EB-644C5694C80C}"/>
              </a:ext>
            </a:extLst>
          </p:cNvPr>
          <p:cNvSpPr/>
          <p:nvPr/>
        </p:nvSpPr>
        <p:spPr>
          <a:xfrm>
            <a:off x="1966872" y="7282199"/>
            <a:ext cx="52610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IN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P130S</a:t>
            </a:r>
            <a:endParaRPr lang="en-IN" sz="1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288B06F0-74C6-755B-AC13-2B73509AF72C}"/>
              </a:ext>
            </a:extLst>
          </p:cNvPr>
          <p:cNvSpPr/>
          <p:nvPr/>
        </p:nvSpPr>
        <p:spPr>
          <a:xfrm>
            <a:off x="1984305" y="8107243"/>
            <a:ext cx="66937" cy="573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3D51D1A8-5CB1-C00A-87AA-F09874373C98}"/>
              </a:ext>
            </a:extLst>
          </p:cNvPr>
          <p:cNvCxnSpPr>
            <a:cxnSpLocks/>
          </p:cNvCxnSpPr>
          <p:nvPr/>
        </p:nvCxnSpPr>
        <p:spPr>
          <a:xfrm flipV="1">
            <a:off x="2011545" y="7528420"/>
            <a:ext cx="176582" cy="5696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Rectangle 94">
            <a:extLst>
              <a:ext uri="{FF2B5EF4-FFF2-40B4-BE49-F238E27FC236}">
                <a16:creationId xmlns:a16="http://schemas.microsoft.com/office/drawing/2014/main" id="{2E937A57-FB14-9D51-1CDB-E7AA91611BB0}"/>
              </a:ext>
            </a:extLst>
          </p:cNvPr>
          <p:cNvSpPr/>
          <p:nvPr/>
        </p:nvSpPr>
        <p:spPr>
          <a:xfrm>
            <a:off x="334135" y="4965872"/>
            <a:ext cx="2995413" cy="43769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6" name="Content Placeholder 3">
            <a:extLst>
              <a:ext uri="{FF2B5EF4-FFF2-40B4-BE49-F238E27FC236}">
                <a16:creationId xmlns:a16="http://schemas.microsoft.com/office/drawing/2014/main" id="{8A92D7F0-D220-B46A-15A3-5552DBFC31C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57" b="83991"/>
          <a:stretch/>
        </p:blipFill>
        <p:spPr>
          <a:xfrm>
            <a:off x="2669018" y="6817586"/>
            <a:ext cx="869992" cy="499471"/>
          </a:xfrm>
          <a:prstGeom prst="rect">
            <a:avLst/>
          </a:prstGeom>
        </p:spPr>
      </p:pic>
      <p:graphicFrame>
        <p:nvGraphicFramePr>
          <p:cNvPr id="97" name="Table 96">
            <a:extLst>
              <a:ext uri="{FF2B5EF4-FFF2-40B4-BE49-F238E27FC236}">
                <a16:creationId xmlns:a16="http://schemas.microsoft.com/office/drawing/2014/main" id="{ED702CCD-1741-877D-8D69-D9F184BBD4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711971"/>
              </p:ext>
            </p:extLst>
          </p:nvPr>
        </p:nvGraphicFramePr>
        <p:xfrm>
          <a:off x="334135" y="5305657"/>
          <a:ext cx="2995413" cy="1264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1785">
                  <a:extLst>
                    <a:ext uri="{9D8B030D-6E8A-4147-A177-3AD203B41FA5}">
                      <a16:colId xmlns:a16="http://schemas.microsoft.com/office/drawing/2014/main" val="2053757219"/>
                    </a:ext>
                  </a:extLst>
                </a:gridCol>
                <a:gridCol w="985159">
                  <a:extLst>
                    <a:ext uri="{9D8B030D-6E8A-4147-A177-3AD203B41FA5}">
                      <a16:colId xmlns:a16="http://schemas.microsoft.com/office/drawing/2014/main" val="3635970733"/>
                    </a:ext>
                  </a:extLst>
                </a:gridCol>
                <a:gridCol w="998469">
                  <a:extLst>
                    <a:ext uri="{9D8B030D-6E8A-4147-A177-3AD203B41FA5}">
                      <a16:colId xmlns:a16="http://schemas.microsoft.com/office/drawing/2014/main" val="3971481694"/>
                    </a:ext>
                  </a:extLst>
                </a:gridCol>
              </a:tblGrid>
              <a:tr h="337545"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Mutations in published genome</a:t>
                      </a:r>
                    </a:p>
                    <a:p>
                      <a:pPr algn="ctr"/>
                      <a:endParaRPr lang="en-US" sz="900" b="1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Mutations in our study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3056687"/>
                  </a:ext>
                </a:extLst>
              </a:tr>
              <a:tr h="33754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3D7/DD2: </a:t>
                      </a:r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P130S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  <a:p>
                      <a:pPr algn="ctr"/>
                      <a:endParaRPr lang="en-US" sz="900" b="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3D7/GB4: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No change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3D7/Indo: P130S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  <a:p>
                      <a:pPr algn="ctr"/>
                      <a:endParaRPr lang="en-US" sz="900" b="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3897904"/>
                  </a:ext>
                </a:extLst>
              </a:tr>
              <a:tr h="380642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3D7/7G8: </a:t>
                      </a:r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No change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  <a:p>
                      <a:pPr algn="ctr"/>
                      <a:endParaRPr lang="en-US" sz="900" b="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3D7/KH02:</a:t>
                      </a:r>
                      <a:r>
                        <a:rPr lang="en-IN" sz="900" b="0" u="none" strike="noStrike" baseline="0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 P130S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3D7/1240: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No</a:t>
                      </a:r>
                      <a:r>
                        <a:rPr lang="en-U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 change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03732284"/>
                  </a:ext>
                </a:extLst>
              </a:tr>
            </a:tbl>
          </a:graphicData>
        </a:graphic>
      </p:graphicFrame>
      <p:sp>
        <p:nvSpPr>
          <p:cNvPr id="8" name="Oval 7">
            <a:extLst>
              <a:ext uri="{FF2B5EF4-FFF2-40B4-BE49-F238E27FC236}">
                <a16:creationId xmlns:a16="http://schemas.microsoft.com/office/drawing/2014/main" id="{9C2B3A77-8B1B-8EE9-DAFC-0A7891B5C36E}"/>
              </a:ext>
            </a:extLst>
          </p:cNvPr>
          <p:cNvSpPr/>
          <p:nvPr/>
        </p:nvSpPr>
        <p:spPr>
          <a:xfrm>
            <a:off x="1152019" y="2509051"/>
            <a:ext cx="59619" cy="7427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80A1727-020C-FB3A-7188-F406F6F079B5}"/>
              </a:ext>
            </a:extLst>
          </p:cNvPr>
          <p:cNvSpPr/>
          <p:nvPr/>
        </p:nvSpPr>
        <p:spPr>
          <a:xfrm>
            <a:off x="4350598" y="3675922"/>
            <a:ext cx="59619" cy="74276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99D29C1-1C04-80D5-07D3-29067B809AE4}"/>
              </a:ext>
            </a:extLst>
          </p:cNvPr>
          <p:cNvSpPr/>
          <p:nvPr/>
        </p:nvSpPr>
        <p:spPr>
          <a:xfrm>
            <a:off x="5061611" y="3574600"/>
            <a:ext cx="59619" cy="74276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4F4EF2F-79B2-CB91-213E-7BBB6E6ED981}"/>
              </a:ext>
            </a:extLst>
          </p:cNvPr>
          <p:cNvSpPr/>
          <p:nvPr/>
        </p:nvSpPr>
        <p:spPr>
          <a:xfrm>
            <a:off x="1970628" y="7367677"/>
            <a:ext cx="59619" cy="7427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EF30408-9936-80DE-8948-DAE38AB2E9B7}"/>
              </a:ext>
            </a:extLst>
          </p:cNvPr>
          <p:cNvSpPr/>
          <p:nvPr/>
        </p:nvSpPr>
        <p:spPr>
          <a:xfrm>
            <a:off x="5750338" y="7082343"/>
            <a:ext cx="59619" cy="7427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8978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76"/>
          <a:stretch/>
        </p:blipFill>
        <p:spPr>
          <a:xfrm>
            <a:off x="1177174" y="1268561"/>
            <a:ext cx="4768386" cy="2264138"/>
          </a:xfrm>
          <a:prstGeom prst="rect">
            <a:avLst/>
          </a:prstGeom>
        </p:spPr>
      </p:pic>
      <p:pic>
        <p:nvPicPr>
          <p:cNvPr id="3" name="Content Placeholder 3"/>
          <p:cNvPicPr>
            <a:picLocks noGrp="1"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06"/>
          <a:stretch/>
        </p:blipFill>
        <p:spPr>
          <a:xfrm>
            <a:off x="1661026" y="4766893"/>
            <a:ext cx="3881214" cy="1776226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109"/>
          <a:stretch/>
        </p:blipFill>
        <p:spPr>
          <a:xfrm>
            <a:off x="1418056" y="7753530"/>
            <a:ext cx="3881544" cy="187977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3050" y="105385"/>
            <a:ext cx="6467951" cy="35020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62202" y="3670297"/>
            <a:ext cx="6467951" cy="28739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9806" y="6617873"/>
            <a:ext cx="6467952" cy="31323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701619" y="155766"/>
            <a:ext cx="408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VIII. PF3D7_0824400 (Nucleoside Transporter 2) 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9427622"/>
              </p:ext>
            </p:extLst>
          </p:nvPr>
        </p:nvGraphicFramePr>
        <p:xfrm>
          <a:off x="263050" y="452161"/>
          <a:ext cx="6467950" cy="868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77094">
                  <a:extLst>
                    <a:ext uri="{9D8B030D-6E8A-4147-A177-3AD203B41FA5}">
                      <a16:colId xmlns:a16="http://schemas.microsoft.com/office/drawing/2014/main" val="2053757219"/>
                    </a:ext>
                  </a:extLst>
                </a:gridCol>
                <a:gridCol w="3190856">
                  <a:extLst>
                    <a:ext uri="{9D8B030D-6E8A-4147-A177-3AD203B41FA5}">
                      <a16:colId xmlns:a16="http://schemas.microsoft.com/office/drawing/2014/main" val="3635970733"/>
                    </a:ext>
                  </a:extLst>
                </a:gridCol>
              </a:tblGrid>
              <a:tr h="18610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3D7/DD2: S308T, S424T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  <a:p>
                      <a:pPr algn="ctr"/>
                      <a:endParaRPr lang="en-US" sz="900" b="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3D7/GB4:</a:t>
                      </a:r>
                      <a:r>
                        <a:rPr lang="en-IN" sz="900" b="0" u="none" strike="noStrike" baseline="0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 No change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833897904"/>
                  </a:ext>
                </a:extLst>
              </a:tr>
              <a:tr h="343386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3D7/7G8: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N53K,</a:t>
                      </a:r>
                      <a:r>
                        <a:rPr lang="en-U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 S308T, S424A, L470F, L524F, N525Y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  <a:p>
                      <a:pPr algn="ctr" fontAlgn="ctr"/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  <a:p>
                      <a:pPr algn="ctr"/>
                      <a:endParaRPr lang="en-US" sz="900" b="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3D7/KH02:</a:t>
                      </a:r>
                      <a:r>
                        <a:rPr lang="en-IN" sz="900" b="0" u="none" strike="noStrike" baseline="0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 </a:t>
                      </a:r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S308T, S424T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03732284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986872"/>
              </p:ext>
            </p:extLst>
          </p:nvPr>
        </p:nvGraphicFramePr>
        <p:xfrm>
          <a:off x="269240" y="3986986"/>
          <a:ext cx="6464154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75171">
                  <a:extLst>
                    <a:ext uri="{9D8B030D-6E8A-4147-A177-3AD203B41FA5}">
                      <a16:colId xmlns:a16="http://schemas.microsoft.com/office/drawing/2014/main" val="2053757219"/>
                    </a:ext>
                  </a:extLst>
                </a:gridCol>
                <a:gridCol w="3188983">
                  <a:extLst>
                    <a:ext uri="{9D8B030D-6E8A-4147-A177-3AD203B41FA5}">
                      <a16:colId xmlns:a16="http://schemas.microsoft.com/office/drawing/2014/main" val="3635970733"/>
                    </a:ext>
                  </a:extLst>
                </a:gridCol>
              </a:tblGrid>
              <a:tr h="340948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3D7/DD2: H159D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  <a:p>
                      <a:pPr algn="ctr"/>
                      <a:endParaRPr lang="en-US" sz="900" b="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3D7/GB4: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H159D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833897904"/>
                  </a:ext>
                </a:extLst>
              </a:tr>
              <a:tr h="340948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3D7/7G8: </a:t>
                      </a:r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No</a:t>
                      </a:r>
                      <a:r>
                        <a:rPr lang="en-IN" sz="9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 change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  <a:p>
                      <a:pPr algn="ctr"/>
                      <a:endParaRPr lang="en-US" sz="900" b="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3D7/KH02:</a:t>
                      </a:r>
                      <a:r>
                        <a:rPr lang="en-IN" sz="900" b="0" u="none" strike="noStrike" baseline="0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 </a:t>
                      </a:r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H159D, E283G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03732284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722018" y="3646377"/>
            <a:ext cx="4504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IX. PF3D7_0316600 (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Formate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-nitrite Transporter)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61026" y="6675314"/>
            <a:ext cx="4653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X. PF3D7_1036800 (Acetyl-CoA Transporter)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1456800"/>
              </p:ext>
            </p:extLst>
          </p:nvPr>
        </p:nvGraphicFramePr>
        <p:xfrm>
          <a:off x="263050" y="6983088"/>
          <a:ext cx="6464708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75451">
                  <a:extLst>
                    <a:ext uri="{9D8B030D-6E8A-4147-A177-3AD203B41FA5}">
                      <a16:colId xmlns:a16="http://schemas.microsoft.com/office/drawing/2014/main" val="2053757219"/>
                    </a:ext>
                  </a:extLst>
                </a:gridCol>
                <a:gridCol w="3189257">
                  <a:extLst>
                    <a:ext uri="{9D8B030D-6E8A-4147-A177-3AD203B41FA5}">
                      <a16:colId xmlns:a16="http://schemas.microsoft.com/office/drawing/2014/main" val="3635970733"/>
                    </a:ext>
                  </a:extLst>
                </a:gridCol>
              </a:tblGrid>
              <a:tr h="334252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3D7/DD2: T459I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  <a:p>
                      <a:pPr algn="ctr"/>
                      <a:endParaRPr lang="en-US" sz="900" b="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3D7/GB4: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R104K,</a:t>
                      </a:r>
                      <a:r>
                        <a:rPr lang="en-U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 T459I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833897904"/>
                  </a:ext>
                </a:extLst>
              </a:tr>
              <a:tr h="334252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3D7/7G8: </a:t>
                      </a:r>
                      <a:r>
                        <a:rPr lang="en-IN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T459I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  <a:p>
                      <a:pPr algn="ctr"/>
                      <a:endParaRPr lang="en-US" sz="900" b="0" dirty="0"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0" u="none" strike="noStrike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3D7/KH02:</a:t>
                      </a:r>
                      <a:r>
                        <a:rPr lang="en-IN" sz="900" b="0" u="none" strike="noStrike" baseline="0" dirty="0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 </a:t>
                      </a:r>
                      <a:r>
                        <a:rPr lang="en-IN" sz="9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T459I</a:t>
                      </a:r>
                      <a:endParaRPr lang="en-IN" sz="900" b="0" i="0" u="none" strike="noStrike" dirty="0">
                        <a:solidFill>
                          <a:schemeClr val="tx1"/>
                        </a:solidFill>
                        <a:effectLst/>
                        <a:latin typeface="Times" panose="02020603050405020304" pitchFamily="18" charset="0"/>
                        <a:cs typeface="Times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03732284"/>
                  </a:ext>
                </a:extLst>
              </a:tr>
            </a:tbl>
          </a:graphicData>
        </a:graphic>
      </p:graphicFrame>
      <p:sp>
        <p:nvSpPr>
          <p:cNvPr id="18" name="Oval 17">
            <a:extLst>
              <a:ext uri="{FF2B5EF4-FFF2-40B4-BE49-F238E27FC236}">
                <a16:creationId xmlns:a16="http://schemas.microsoft.com/office/drawing/2014/main" id="{E80FA348-7AC0-BD49-8B25-36860D4D87F2}"/>
              </a:ext>
            </a:extLst>
          </p:cNvPr>
          <p:cNvSpPr/>
          <p:nvPr/>
        </p:nvSpPr>
        <p:spPr>
          <a:xfrm>
            <a:off x="3748520" y="3158216"/>
            <a:ext cx="66937" cy="391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1F14F4F-34C7-1342-B0BA-F020F8B26712}"/>
              </a:ext>
            </a:extLst>
          </p:cNvPr>
          <p:cNvCxnSpPr/>
          <p:nvPr/>
        </p:nvCxnSpPr>
        <p:spPr>
          <a:xfrm flipV="1">
            <a:off x="3775907" y="2765524"/>
            <a:ext cx="82777" cy="3926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80FA348-7AC0-BD49-8B25-36860D4D87F2}"/>
              </a:ext>
            </a:extLst>
          </p:cNvPr>
          <p:cNvSpPr/>
          <p:nvPr/>
        </p:nvSpPr>
        <p:spPr>
          <a:xfrm>
            <a:off x="4662919" y="2420745"/>
            <a:ext cx="66937" cy="430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1F14F4F-34C7-1342-B0BA-F020F8B26712}"/>
              </a:ext>
            </a:extLst>
          </p:cNvPr>
          <p:cNvCxnSpPr>
            <a:stCxn id="20" idx="4"/>
          </p:cNvCxnSpPr>
          <p:nvPr/>
        </p:nvCxnSpPr>
        <p:spPr>
          <a:xfrm>
            <a:off x="4696387" y="2463800"/>
            <a:ext cx="214898" cy="352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E80FA348-7AC0-BD49-8B25-36860D4D87F2}"/>
              </a:ext>
            </a:extLst>
          </p:cNvPr>
          <p:cNvSpPr/>
          <p:nvPr/>
        </p:nvSpPr>
        <p:spPr>
          <a:xfrm>
            <a:off x="5047908" y="1736594"/>
            <a:ext cx="73631" cy="430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1F14F4F-34C7-1342-B0BA-F020F8B26712}"/>
              </a:ext>
            </a:extLst>
          </p:cNvPr>
          <p:cNvCxnSpPr/>
          <p:nvPr/>
        </p:nvCxnSpPr>
        <p:spPr>
          <a:xfrm flipV="1">
            <a:off x="5098655" y="1490653"/>
            <a:ext cx="51748" cy="2484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E80FA348-7AC0-BD49-8B25-36860D4D87F2}"/>
              </a:ext>
            </a:extLst>
          </p:cNvPr>
          <p:cNvSpPr/>
          <p:nvPr/>
        </p:nvSpPr>
        <p:spPr>
          <a:xfrm>
            <a:off x="5212598" y="2434972"/>
            <a:ext cx="60852" cy="430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1F14F4F-34C7-1342-B0BA-F020F8B26712}"/>
              </a:ext>
            </a:extLst>
          </p:cNvPr>
          <p:cNvCxnSpPr/>
          <p:nvPr/>
        </p:nvCxnSpPr>
        <p:spPr>
          <a:xfrm>
            <a:off x="5256803" y="2469893"/>
            <a:ext cx="146045" cy="3733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E80FA348-7AC0-BD49-8B25-36860D4D87F2}"/>
              </a:ext>
            </a:extLst>
          </p:cNvPr>
          <p:cNvSpPr/>
          <p:nvPr/>
        </p:nvSpPr>
        <p:spPr>
          <a:xfrm>
            <a:off x="5284605" y="2425118"/>
            <a:ext cx="55320" cy="430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1F14F4F-34C7-1342-B0BA-F020F8B26712}"/>
              </a:ext>
            </a:extLst>
          </p:cNvPr>
          <p:cNvCxnSpPr/>
          <p:nvPr/>
        </p:nvCxnSpPr>
        <p:spPr>
          <a:xfrm>
            <a:off x="5331430" y="2457809"/>
            <a:ext cx="307862" cy="149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633334" y="2553780"/>
            <a:ext cx="537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Times" panose="02020603050405020304" pitchFamily="18" charset="0"/>
                <a:cs typeface="Times" panose="02020603050405020304" pitchFamily="18" charset="0"/>
              </a:rPr>
              <a:t>S308T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160434" y="2818764"/>
            <a:ext cx="537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Times" panose="02020603050405020304" pitchFamily="18" charset="0"/>
                <a:cs typeface="Times" panose="02020603050405020304" pitchFamily="18" charset="0"/>
              </a:rPr>
              <a:t>N53K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711172" y="2803363"/>
            <a:ext cx="537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Times" panose="02020603050405020304" pitchFamily="18" charset="0"/>
                <a:cs typeface="Times" panose="02020603050405020304" pitchFamily="18" charset="0"/>
              </a:rPr>
              <a:t>S424A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911285" y="1294872"/>
            <a:ext cx="537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Times" panose="02020603050405020304" pitchFamily="18" charset="0"/>
                <a:cs typeface="Times" panose="02020603050405020304" pitchFamily="18" charset="0"/>
              </a:rPr>
              <a:t>L470F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154889" y="2813354"/>
            <a:ext cx="537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Times" panose="02020603050405020304" pitchFamily="18" charset="0"/>
                <a:cs typeface="Times" panose="02020603050405020304" pitchFamily="18" charset="0"/>
              </a:rPr>
              <a:t>L524F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471915" y="2569441"/>
            <a:ext cx="571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Times" panose="02020603050405020304" pitchFamily="18" charset="0"/>
                <a:cs typeface="Times" panose="02020603050405020304" pitchFamily="18" charset="0"/>
              </a:rPr>
              <a:t>N525Y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80FA348-7AC0-BD49-8B25-36860D4D87F2}"/>
              </a:ext>
            </a:extLst>
          </p:cNvPr>
          <p:cNvSpPr/>
          <p:nvPr/>
        </p:nvSpPr>
        <p:spPr>
          <a:xfrm>
            <a:off x="1817893" y="3025844"/>
            <a:ext cx="60852" cy="391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1F14F4F-34C7-1342-B0BA-F020F8B26712}"/>
              </a:ext>
            </a:extLst>
          </p:cNvPr>
          <p:cNvCxnSpPr/>
          <p:nvPr/>
        </p:nvCxnSpPr>
        <p:spPr>
          <a:xfrm flipV="1">
            <a:off x="1870312" y="2975879"/>
            <a:ext cx="300247" cy="664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Oval 56">
            <a:extLst>
              <a:ext uri="{FF2B5EF4-FFF2-40B4-BE49-F238E27FC236}">
                <a16:creationId xmlns:a16="http://schemas.microsoft.com/office/drawing/2014/main" id="{E80FA348-7AC0-BD49-8B25-36860D4D87F2}"/>
              </a:ext>
            </a:extLst>
          </p:cNvPr>
          <p:cNvSpPr/>
          <p:nvPr/>
        </p:nvSpPr>
        <p:spPr>
          <a:xfrm>
            <a:off x="3043752" y="6279616"/>
            <a:ext cx="107802" cy="391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C1F14F4F-34C7-1342-B0BA-F020F8B26712}"/>
              </a:ext>
            </a:extLst>
          </p:cNvPr>
          <p:cNvCxnSpPr/>
          <p:nvPr/>
        </p:nvCxnSpPr>
        <p:spPr>
          <a:xfrm flipH="1">
            <a:off x="2493433" y="6294722"/>
            <a:ext cx="547078" cy="240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Oval 59">
            <a:extLst>
              <a:ext uri="{FF2B5EF4-FFF2-40B4-BE49-F238E27FC236}">
                <a16:creationId xmlns:a16="http://schemas.microsoft.com/office/drawing/2014/main" id="{E80FA348-7AC0-BD49-8B25-36860D4D87F2}"/>
              </a:ext>
            </a:extLst>
          </p:cNvPr>
          <p:cNvSpPr/>
          <p:nvPr/>
        </p:nvSpPr>
        <p:spPr>
          <a:xfrm>
            <a:off x="4921622" y="5703540"/>
            <a:ext cx="89093" cy="391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C1F14F4F-34C7-1342-B0BA-F020F8B26712}"/>
              </a:ext>
            </a:extLst>
          </p:cNvPr>
          <p:cNvCxnSpPr/>
          <p:nvPr/>
        </p:nvCxnSpPr>
        <p:spPr>
          <a:xfrm flipH="1" flipV="1">
            <a:off x="4593932" y="5337152"/>
            <a:ext cx="328430" cy="3701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1905939" y="6210297"/>
            <a:ext cx="5884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H159D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215404" y="5100228"/>
            <a:ext cx="5884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E283G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E80FA348-7AC0-BD49-8B25-36860D4D87F2}"/>
              </a:ext>
            </a:extLst>
          </p:cNvPr>
          <p:cNvSpPr/>
          <p:nvPr/>
        </p:nvSpPr>
        <p:spPr>
          <a:xfrm>
            <a:off x="4396462" y="8857326"/>
            <a:ext cx="60852" cy="3558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C1F14F4F-34C7-1342-B0BA-F020F8B26712}"/>
              </a:ext>
            </a:extLst>
          </p:cNvPr>
          <p:cNvCxnSpPr/>
          <p:nvPr/>
        </p:nvCxnSpPr>
        <p:spPr>
          <a:xfrm flipH="1">
            <a:off x="4252927" y="8892908"/>
            <a:ext cx="159877" cy="3142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E80FA348-7AC0-BD49-8B25-36860D4D87F2}"/>
              </a:ext>
            </a:extLst>
          </p:cNvPr>
          <p:cNvSpPr/>
          <p:nvPr/>
        </p:nvSpPr>
        <p:spPr>
          <a:xfrm>
            <a:off x="2479165" y="8969036"/>
            <a:ext cx="60852" cy="3234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1F14F4F-34C7-1342-B0BA-F020F8B26712}"/>
              </a:ext>
            </a:extLst>
          </p:cNvPr>
          <p:cNvCxnSpPr/>
          <p:nvPr/>
        </p:nvCxnSpPr>
        <p:spPr>
          <a:xfrm flipH="1">
            <a:off x="2366163" y="9001383"/>
            <a:ext cx="145343" cy="2856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2092754" y="9249439"/>
            <a:ext cx="6053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R104K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988618" y="9163963"/>
            <a:ext cx="6053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T459I</a:t>
            </a:r>
          </a:p>
        </p:txBody>
      </p:sp>
    </p:spTree>
    <p:extLst>
      <p:ext uri="{BB962C8B-B14F-4D97-AF65-F5344CB8AC3E}">
        <p14:creationId xmlns:p14="http://schemas.microsoft.com/office/powerpoint/2010/main" val="1702180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5DB79A-6BC3-E78E-611C-9FDEB78CC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451" y="1879614"/>
            <a:ext cx="3920677" cy="26695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1E42E2-8706-05E7-741F-8C9DE9109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144" y="5674374"/>
            <a:ext cx="4162890" cy="25095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1C5BC1-1A3C-8D1F-D4B5-5ECFA0AADF8F}"/>
              </a:ext>
            </a:extLst>
          </p:cNvPr>
          <p:cNvSpPr txBox="1"/>
          <p:nvPr/>
        </p:nvSpPr>
        <p:spPr>
          <a:xfrm>
            <a:off x="-45551" y="1882"/>
            <a:ext cx="16525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Suppl. Figure -9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3D0C24-6CDE-0E2E-42AC-37712669C93B}"/>
              </a:ext>
            </a:extLst>
          </p:cNvPr>
          <p:cNvSpPr txBox="1"/>
          <p:nvPr/>
        </p:nvSpPr>
        <p:spPr>
          <a:xfrm>
            <a:off x="308300" y="117611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  <a:endParaRPr lang="en-IN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FA5B95-CA54-84BF-A250-63E5DCD0DFEA}"/>
              </a:ext>
            </a:extLst>
          </p:cNvPr>
          <p:cNvSpPr txBox="1"/>
          <p:nvPr/>
        </p:nvSpPr>
        <p:spPr>
          <a:xfrm>
            <a:off x="308300" y="5305042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93997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70408</TotalTime>
  <Words>994</Words>
  <Application>Microsoft Office PowerPoint</Application>
  <PresentationFormat>Custom</PresentationFormat>
  <Paragraphs>398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Arunaditya</dc:creator>
  <cp:lastModifiedBy>Ashutosh Panda</cp:lastModifiedBy>
  <cp:revision>256</cp:revision>
  <cp:lastPrinted>2024-03-19T06:14:12Z</cp:lastPrinted>
  <dcterms:created xsi:type="dcterms:W3CDTF">2021-10-19T05:05:24Z</dcterms:created>
  <dcterms:modified xsi:type="dcterms:W3CDTF">2024-10-29T07:17:16Z</dcterms:modified>
</cp:coreProperties>
</file>