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1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notesSlides/notesSlide2.xml" ContentType="application/vnd.openxmlformats-officedocument.presentationml.notesSlide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notesSlides/notesSlide3.xml" ContentType="application/vnd.openxmlformats-officedocument.presentationml.notesSlide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notesSlides/notesSlide4.xml" ContentType="application/vnd.openxmlformats-officedocument.presentationml.notesSlide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notesSlides/notesSlide5.xml" ContentType="application/vnd.openxmlformats-officedocument.presentationml.notesSlide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notesSlides/notesSlide6.xml" ContentType="application/vnd.openxmlformats-officedocument.presentationml.notesSlide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notesSlides/notesSlide7.xml" ContentType="application/vnd.openxmlformats-officedocument.presentationml.notesSlide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notesSlides/notesSlide8.xml" ContentType="application/vnd.openxmlformats-officedocument.presentationml.notesSlide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389" r:id="rId2"/>
    <p:sldId id="386" r:id="rId3"/>
    <p:sldId id="397" r:id="rId4"/>
    <p:sldId id="445" r:id="rId5"/>
    <p:sldId id="401" r:id="rId6"/>
    <p:sldId id="402" r:id="rId7"/>
    <p:sldId id="403" r:id="rId8"/>
    <p:sldId id="435" r:id="rId9"/>
    <p:sldId id="439" r:id="rId10"/>
    <p:sldId id="409" r:id="rId11"/>
    <p:sldId id="440" r:id="rId12"/>
    <p:sldId id="444" r:id="rId13"/>
    <p:sldId id="433" r:id="rId14"/>
    <p:sldId id="446" r:id="rId15"/>
    <p:sldId id="434" r:id="rId16"/>
  </p:sldIdLst>
  <p:sldSz cx="12192000" cy="6858000"/>
  <p:notesSz cx="6858000" cy="9144000"/>
  <p:custDataLst>
    <p:tags r:id="rId1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2" clrIdx="0"/>
  <p:cmAuthor id="525691038" name="韩阳" initials="韩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0" d="100"/>
          <a:sy n="80" d="100"/>
        </p:scale>
        <p:origin x="173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2024/12/6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2024/12/6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tags" Target="../tags/tag14.xml"/><Relationship Id="rId18" Type="http://schemas.openxmlformats.org/officeDocument/2006/relationships/tags" Target="../tags/tag19.xml"/><Relationship Id="rId26" Type="http://schemas.openxmlformats.org/officeDocument/2006/relationships/image" Target="../media/image3.tiff"/><Relationship Id="rId3" Type="http://schemas.openxmlformats.org/officeDocument/2006/relationships/tags" Target="../tags/tag4.xml"/><Relationship Id="rId21" Type="http://schemas.openxmlformats.org/officeDocument/2006/relationships/tags" Target="../tags/tag22.xml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17" Type="http://schemas.openxmlformats.org/officeDocument/2006/relationships/tags" Target="../tags/tag18.xml"/><Relationship Id="rId25" Type="http://schemas.openxmlformats.org/officeDocument/2006/relationships/image" Target="../media/image2.tiff"/><Relationship Id="rId2" Type="http://schemas.openxmlformats.org/officeDocument/2006/relationships/tags" Target="../tags/tag3.xml"/><Relationship Id="rId16" Type="http://schemas.openxmlformats.org/officeDocument/2006/relationships/tags" Target="../tags/tag17.xml"/><Relationship Id="rId20" Type="http://schemas.openxmlformats.org/officeDocument/2006/relationships/tags" Target="../tags/tag21.xml"/><Relationship Id="rId29" Type="http://schemas.openxmlformats.org/officeDocument/2006/relationships/image" Target="../media/image6.png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24" Type="http://schemas.openxmlformats.org/officeDocument/2006/relationships/image" Target="../media/image1.tiff"/><Relationship Id="rId5" Type="http://schemas.openxmlformats.org/officeDocument/2006/relationships/tags" Target="../tags/tag6.xml"/><Relationship Id="rId15" Type="http://schemas.openxmlformats.org/officeDocument/2006/relationships/tags" Target="../tags/tag16.xml"/><Relationship Id="rId23" Type="http://schemas.openxmlformats.org/officeDocument/2006/relationships/slideLayout" Target="../slideLayouts/slideLayout7.xml"/><Relationship Id="rId28" Type="http://schemas.openxmlformats.org/officeDocument/2006/relationships/image" Target="../media/image5.png"/><Relationship Id="rId10" Type="http://schemas.openxmlformats.org/officeDocument/2006/relationships/tags" Target="../tags/tag11.xml"/><Relationship Id="rId19" Type="http://schemas.openxmlformats.org/officeDocument/2006/relationships/tags" Target="../tags/tag20.xml"/><Relationship Id="rId31" Type="http://schemas.openxmlformats.org/officeDocument/2006/relationships/image" Target="../media/image8.tiff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tags" Target="../tags/tag15.xml"/><Relationship Id="rId22" Type="http://schemas.openxmlformats.org/officeDocument/2006/relationships/tags" Target="../tags/tag23.xml"/><Relationship Id="rId27" Type="http://schemas.openxmlformats.org/officeDocument/2006/relationships/image" Target="../media/image4.tiff"/><Relationship Id="rId30" Type="http://schemas.openxmlformats.org/officeDocument/2006/relationships/image" Target="../media/image7.tif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173.xml"/><Relationship Id="rId13" Type="http://schemas.openxmlformats.org/officeDocument/2006/relationships/tags" Target="../tags/tag178.xml"/><Relationship Id="rId18" Type="http://schemas.openxmlformats.org/officeDocument/2006/relationships/image" Target="../media/image57.tiff"/><Relationship Id="rId3" Type="http://schemas.openxmlformats.org/officeDocument/2006/relationships/tags" Target="../tags/tag168.xml"/><Relationship Id="rId21" Type="http://schemas.openxmlformats.org/officeDocument/2006/relationships/image" Target="../media/image60.tiff"/><Relationship Id="rId7" Type="http://schemas.openxmlformats.org/officeDocument/2006/relationships/tags" Target="../tags/tag172.xml"/><Relationship Id="rId12" Type="http://schemas.openxmlformats.org/officeDocument/2006/relationships/tags" Target="../tags/tag177.xml"/><Relationship Id="rId17" Type="http://schemas.openxmlformats.org/officeDocument/2006/relationships/slideLayout" Target="../slideLayouts/slideLayout7.xml"/><Relationship Id="rId25" Type="http://schemas.openxmlformats.org/officeDocument/2006/relationships/image" Target="../media/image64.tiff"/><Relationship Id="rId2" Type="http://schemas.openxmlformats.org/officeDocument/2006/relationships/tags" Target="../tags/tag167.xml"/><Relationship Id="rId16" Type="http://schemas.openxmlformats.org/officeDocument/2006/relationships/tags" Target="../tags/tag181.xml"/><Relationship Id="rId20" Type="http://schemas.openxmlformats.org/officeDocument/2006/relationships/image" Target="../media/image59.tiff"/><Relationship Id="rId1" Type="http://schemas.openxmlformats.org/officeDocument/2006/relationships/tags" Target="../tags/tag166.xml"/><Relationship Id="rId6" Type="http://schemas.openxmlformats.org/officeDocument/2006/relationships/tags" Target="../tags/tag171.xml"/><Relationship Id="rId11" Type="http://schemas.openxmlformats.org/officeDocument/2006/relationships/tags" Target="../tags/tag176.xml"/><Relationship Id="rId24" Type="http://schemas.openxmlformats.org/officeDocument/2006/relationships/image" Target="../media/image63.tiff"/><Relationship Id="rId5" Type="http://schemas.openxmlformats.org/officeDocument/2006/relationships/tags" Target="../tags/tag170.xml"/><Relationship Id="rId15" Type="http://schemas.openxmlformats.org/officeDocument/2006/relationships/tags" Target="../tags/tag180.xml"/><Relationship Id="rId23" Type="http://schemas.openxmlformats.org/officeDocument/2006/relationships/image" Target="../media/image62.tiff"/><Relationship Id="rId10" Type="http://schemas.openxmlformats.org/officeDocument/2006/relationships/tags" Target="../tags/tag175.xml"/><Relationship Id="rId19" Type="http://schemas.openxmlformats.org/officeDocument/2006/relationships/image" Target="../media/image58.tiff"/><Relationship Id="rId4" Type="http://schemas.openxmlformats.org/officeDocument/2006/relationships/tags" Target="../tags/tag169.xml"/><Relationship Id="rId9" Type="http://schemas.openxmlformats.org/officeDocument/2006/relationships/tags" Target="../tags/tag174.xml"/><Relationship Id="rId14" Type="http://schemas.openxmlformats.org/officeDocument/2006/relationships/tags" Target="../tags/tag179.xml"/><Relationship Id="rId22" Type="http://schemas.openxmlformats.org/officeDocument/2006/relationships/image" Target="../media/image61.tiff"/></Relationships>
</file>

<file path=ppt/slides/_rels/slide11.xml.rels><?xml version="1.0" encoding="UTF-8" standalone="yes"?>
<Relationships xmlns="http://schemas.openxmlformats.org/package/2006/relationships"><Relationship Id="rId26" Type="http://schemas.openxmlformats.org/officeDocument/2006/relationships/tags" Target="../tags/tag207.xml"/><Relationship Id="rId21" Type="http://schemas.openxmlformats.org/officeDocument/2006/relationships/tags" Target="../tags/tag202.xml"/><Relationship Id="rId42" Type="http://schemas.openxmlformats.org/officeDocument/2006/relationships/tags" Target="../tags/tag223.xml"/><Relationship Id="rId47" Type="http://schemas.openxmlformats.org/officeDocument/2006/relationships/tags" Target="../tags/tag228.xml"/><Relationship Id="rId63" Type="http://schemas.openxmlformats.org/officeDocument/2006/relationships/image" Target="../media/image67.tiff"/><Relationship Id="rId68" Type="http://schemas.openxmlformats.org/officeDocument/2006/relationships/image" Target="../media/image72.tiff"/><Relationship Id="rId2" Type="http://schemas.openxmlformats.org/officeDocument/2006/relationships/tags" Target="../tags/tag183.xml"/><Relationship Id="rId16" Type="http://schemas.openxmlformats.org/officeDocument/2006/relationships/tags" Target="../tags/tag197.xml"/><Relationship Id="rId29" Type="http://schemas.openxmlformats.org/officeDocument/2006/relationships/tags" Target="../tags/tag210.xml"/><Relationship Id="rId11" Type="http://schemas.openxmlformats.org/officeDocument/2006/relationships/tags" Target="../tags/tag192.xml"/><Relationship Id="rId24" Type="http://schemas.openxmlformats.org/officeDocument/2006/relationships/tags" Target="../tags/tag205.xml"/><Relationship Id="rId32" Type="http://schemas.openxmlformats.org/officeDocument/2006/relationships/tags" Target="../tags/tag213.xml"/><Relationship Id="rId37" Type="http://schemas.openxmlformats.org/officeDocument/2006/relationships/tags" Target="../tags/tag218.xml"/><Relationship Id="rId40" Type="http://schemas.openxmlformats.org/officeDocument/2006/relationships/tags" Target="../tags/tag221.xml"/><Relationship Id="rId45" Type="http://schemas.openxmlformats.org/officeDocument/2006/relationships/tags" Target="../tags/tag226.xml"/><Relationship Id="rId53" Type="http://schemas.openxmlformats.org/officeDocument/2006/relationships/tags" Target="../tags/tag234.xml"/><Relationship Id="rId58" Type="http://schemas.openxmlformats.org/officeDocument/2006/relationships/tags" Target="../tags/tag239.xml"/><Relationship Id="rId66" Type="http://schemas.openxmlformats.org/officeDocument/2006/relationships/image" Target="../media/image70.tiff"/><Relationship Id="rId74" Type="http://schemas.openxmlformats.org/officeDocument/2006/relationships/image" Target="../media/image77.png"/><Relationship Id="rId5" Type="http://schemas.openxmlformats.org/officeDocument/2006/relationships/tags" Target="../tags/tag186.xml"/><Relationship Id="rId61" Type="http://schemas.openxmlformats.org/officeDocument/2006/relationships/image" Target="../media/image65.tiff"/><Relationship Id="rId19" Type="http://schemas.openxmlformats.org/officeDocument/2006/relationships/tags" Target="../tags/tag200.xml"/><Relationship Id="rId14" Type="http://schemas.openxmlformats.org/officeDocument/2006/relationships/tags" Target="../tags/tag195.xml"/><Relationship Id="rId22" Type="http://schemas.openxmlformats.org/officeDocument/2006/relationships/tags" Target="../tags/tag203.xml"/><Relationship Id="rId27" Type="http://schemas.openxmlformats.org/officeDocument/2006/relationships/tags" Target="../tags/tag208.xml"/><Relationship Id="rId30" Type="http://schemas.openxmlformats.org/officeDocument/2006/relationships/tags" Target="../tags/tag211.xml"/><Relationship Id="rId35" Type="http://schemas.openxmlformats.org/officeDocument/2006/relationships/tags" Target="../tags/tag216.xml"/><Relationship Id="rId43" Type="http://schemas.openxmlformats.org/officeDocument/2006/relationships/tags" Target="../tags/tag224.xml"/><Relationship Id="rId48" Type="http://schemas.openxmlformats.org/officeDocument/2006/relationships/tags" Target="../tags/tag229.xml"/><Relationship Id="rId56" Type="http://schemas.openxmlformats.org/officeDocument/2006/relationships/tags" Target="../tags/tag237.xml"/><Relationship Id="rId64" Type="http://schemas.openxmlformats.org/officeDocument/2006/relationships/image" Target="../media/image68.png"/><Relationship Id="rId69" Type="http://schemas.openxmlformats.org/officeDocument/2006/relationships/image" Target="../media/image73.tiff"/><Relationship Id="rId8" Type="http://schemas.openxmlformats.org/officeDocument/2006/relationships/tags" Target="../tags/tag189.xml"/><Relationship Id="rId51" Type="http://schemas.openxmlformats.org/officeDocument/2006/relationships/tags" Target="../tags/tag232.xml"/><Relationship Id="rId72" Type="http://schemas.openxmlformats.org/officeDocument/2006/relationships/image" Target="../media/image76.png"/><Relationship Id="rId3" Type="http://schemas.openxmlformats.org/officeDocument/2006/relationships/tags" Target="../tags/tag184.xml"/><Relationship Id="rId12" Type="http://schemas.openxmlformats.org/officeDocument/2006/relationships/tags" Target="../tags/tag193.xml"/><Relationship Id="rId17" Type="http://schemas.openxmlformats.org/officeDocument/2006/relationships/tags" Target="../tags/tag198.xml"/><Relationship Id="rId25" Type="http://schemas.openxmlformats.org/officeDocument/2006/relationships/tags" Target="../tags/tag206.xml"/><Relationship Id="rId33" Type="http://schemas.openxmlformats.org/officeDocument/2006/relationships/tags" Target="../tags/tag214.xml"/><Relationship Id="rId38" Type="http://schemas.openxmlformats.org/officeDocument/2006/relationships/tags" Target="../tags/tag219.xml"/><Relationship Id="rId46" Type="http://schemas.openxmlformats.org/officeDocument/2006/relationships/tags" Target="../tags/tag227.xml"/><Relationship Id="rId59" Type="http://schemas.openxmlformats.org/officeDocument/2006/relationships/slideLayout" Target="../slideLayouts/slideLayout7.xml"/><Relationship Id="rId67" Type="http://schemas.openxmlformats.org/officeDocument/2006/relationships/image" Target="../media/image71.tiff"/><Relationship Id="rId20" Type="http://schemas.openxmlformats.org/officeDocument/2006/relationships/tags" Target="../tags/tag201.xml"/><Relationship Id="rId41" Type="http://schemas.openxmlformats.org/officeDocument/2006/relationships/tags" Target="../tags/tag222.xml"/><Relationship Id="rId54" Type="http://schemas.openxmlformats.org/officeDocument/2006/relationships/tags" Target="../tags/tag235.xml"/><Relationship Id="rId62" Type="http://schemas.openxmlformats.org/officeDocument/2006/relationships/image" Target="../media/image66.png"/><Relationship Id="rId70" Type="http://schemas.openxmlformats.org/officeDocument/2006/relationships/image" Target="../media/image74.png"/><Relationship Id="rId75" Type="http://schemas.openxmlformats.org/officeDocument/2006/relationships/image" Target="../media/image78.tiff"/><Relationship Id="rId1" Type="http://schemas.openxmlformats.org/officeDocument/2006/relationships/tags" Target="../tags/tag182.xml"/><Relationship Id="rId6" Type="http://schemas.openxmlformats.org/officeDocument/2006/relationships/tags" Target="../tags/tag187.xml"/><Relationship Id="rId15" Type="http://schemas.openxmlformats.org/officeDocument/2006/relationships/tags" Target="../tags/tag196.xml"/><Relationship Id="rId23" Type="http://schemas.openxmlformats.org/officeDocument/2006/relationships/tags" Target="../tags/tag204.xml"/><Relationship Id="rId28" Type="http://schemas.openxmlformats.org/officeDocument/2006/relationships/tags" Target="../tags/tag209.xml"/><Relationship Id="rId36" Type="http://schemas.openxmlformats.org/officeDocument/2006/relationships/tags" Target="../tags/tag217.xml"/><Relationship Id="rId49" Type="http://schemas.openxmlformats.org/officeDocument/2006/relationships/tags" Target="../tags/tag230.xml"/><Relationship Id="rId57" Type="http://schemas.openxmlformats.org/officeDocument/2006/relationships/tags" Target="../tags/tag238.xml"/><Relationship Id="rId10" Type="http://schemas.openxmlformats.org/officeDocument/2006/relationships/tags" Target="../tags/tag191.xml"/><Relationship Id="rId31" Type="http://schemas.openxmlformats.org/officeDocument/2006/relationships/tags" Target="../tags/tag212.xml"/><Relationship Id="rId44" Type="http://schemas.openxmlformats.org/officeDocument/2006/relationships/tags" Target="../tags/tag225.xml"/><Relationship Id="rId52" Type="http://schemas.openxmlformats.org/officeDocument/2006/relationships/tags" Target="../tags/tag233.xml"/><Relationship Id="rId60" Type="http://schemas.openxmlformats.org/officeDocument/2006/relationships/notesSlide" Target="../notesSlides/notesSlide6.xml"/><Relationship Id="rId65" Type="http://schemas.openxmlformats.org/officeDocument/2006/relationships/image" Target="../media/image69.tiff"/><Relationship Id="rId73" Type="http://schemas.openxmlformats.org/officeDocument/2006/relationships/image" Target="../media/image38.png"/><Relationship Id="rId4" Type="http://schemas.openxmlformats.org/officeDocument/2006/relationships/tags" Target="../tags/tag185.xml"/><Relationship Id="rId9" Type="http://schemas.openxmlformats.org/officeDocument/2006/relationships/tags" Target="../tags/tag190.xml"/><Relationship Id="rId13" Type="http://schemas.openxmlformats.org/officeDocument/2006/relationships/tags" Target="../tags/tag194.xml"/><Relationship Id="rId18" Type="http://schemas.openxmlformats.org/officeDocument/2006/relationships/tags" Target="../tags/tag199.xml"/><Relationship Id="rId39" Type="http://schemas.openxmlformats.org/officeDocument/2006/relationships/tags" Target="../tags/tag220.xml"/><Relationship Id="rId34" Type="http://schemas.openxmlformats.org/officeDocument/2006/relationships/tags" Target="../tags/tag215.xml"/><Relationship Id="rId50" Type="http://schemas.openxmlformats.org/officeDocument/2006/relationships/tags" Target="../tags/tag231.xml"/><Relationship Id="rId55" Type="http://schemas.openxmlformats.org/officeDocument/2006/relationships/tags" Target="../tags/tag236.xml"/><Relationship Id="rId7" Type="http://schemas.openxmlformats.org/officeDocument/2006/relationships/tags" Target="../tags/tag188.xml"/><Relationship Id="rId71" Type="http://schemas.openxmlformats.org/officeDocument/2006/relationships/image" Target="../media/image75.png"/></Relationships>
</file>

<file path=ppt/slides/_rels/slide12.xml.rels><?xml version="1.0" encoding="UTF-8" standalone="yes"?>
<Relationships xmlns="http://schemas.openxmlformats.org/package/2006/relationships"><Relationship Id="rId26" Type="http://schemas.openxmlformats.org/officeDocument/2006/relationships/tags" Target="../tags/tag265.xml"/><Relationship Id="rId21" Type="http://schemas.openxmlformats.org/officeDocument/2006/relationships/tags" Target="../tags/tag260.xml"/><Relationship Id="rId42" Type="http://schemas.openxmlformats.org/officeDocument/2006/relationships/tags" Target="../tags/tag281.xml"/><Relationship Id="rId47" Type="http://schemas.openxmlformats.org/officeDocument/2006/relationships/tags" Target="../tags/tag286.xml"/><Relationship Id="rId63" Type="http://schemas.openxmlformats.org/officeDocument/2006/relationships/image" Target="../media/image87.tiff"/><Relationship Id="rId68" Type="http://schemas.openxmlformats.org/officeDocument/2006/relationships/image" Target="../media/image90.tiff"/><Relationship Id="rId7" Type="http://schemas.openxmlformats.org/officeDocument/2006/relationships/tags" Target="../tags/tag246.xml"/><Relationship Id="rId2" Type="http://schemas.openxmlformats.org/officeDocument/2006/relationships/tags" Target="../tags/tag241.xml"/><Relationship Id="rId16" Type="http://schemas.openxmlformats.org/officeDocument/2006/relationships/tags" Target="../tags/tag255.xml"/><Relationship Id="rId29" Type="http://schemas.openxmlformats.org/officeDocument/2006/relationships/tags" Target="../tags/tag268.xml"/><Relationship Id="rId11" Type="http://schemas.openxmlformats.org/officeDocument/2006/relationships/tags" Target="../tags/tag250.xml"/><Relationship Id="rId24" Type="http://schemas.openxmlformats.org/officeDocument/2006/relationships/tags" Target="../tags/tag263.xml"/><Relationship Id="rId32" Type="http://schemas.openxmlformats.org/officeDocument/2006/relationships/tags" Target="../tags/tag271.xml"/><Relationship Id="rId37" Type="http://schemas.openxmlformats.org/officeDocument/2006/relationships/tags" Target="../tags/tag276.xml"/><Relationship Id="rId40" Type="http://schemas.openxmlformats.org/officeDocument/2006/relationships/tags" Target="../tags/tag279.xml"/><Relationship Id="rId45" Type="http://schemas.openxmlformats.org/officeDocument/2006/relationships/tags" Target="../tags/tag284.xml"/><Relationship Id="rId53" Type="http://schemas.openxmlformats.org/officeDocument/2006/relationships/notesSlide" Target="../notesSlides/notesSlide7.xml"/><Relationship Id="rId58" Type="http://schemas.openxmlformats.org/officeDocument/2006/relationships/image" Target="../media/image82.tiff"/><Relationship Id="rId66" Type="http://schemas.openxmlformats.org/officeDocument/2006/relationships/image" Target="../media/image89.tiff"/><Relationship Id="rId5" Type="http://schemas.openxmlformats.org/officeDocument/2006/relationships/tags" Target="../tags/tag244.xml"/><Relationship Id="rId61" Type="http://schemas.openxmlformats.org/officeDocument/2006/relationships/image" Target="../media/image85.tiff"/><Relationship Id="rId19" Type="http://schemas.openxmlformats.org/officeDocument/2006/relationships/tags" Target="../tags/tag258.xml"/><Relationship Id="rId14" Type="http://schemas.openxmlformats.org/officeDocument/2006/relationships/tags" Target="../tags/tag253.xml"/><Relationship Id="rId22" Type="http://schemas.openxmlformats.org/officeDocument/2006/relationships/tags" Target="../tags/tag261.xml"/><Relationship Id="rId27" Type="http://schemas.openxmlformats.org/officeDocument/2006/relationships/tags" Target="../tags/tag266.xml"/><Relationship Id="rId30" Type="http://schemas.openxmlformats.org/officeDocument/2006/relationships/tags" Target="../tags/tag269.xml"/><Relationship Id="rId35" Type="http://schemas.openxmlformats.org/officeDocument/2006/relationships/tags" Target="../tags/tag274.xml"/><Relationship Id="rId43" Type="http://schemas.openxmlformats.org/officeDocument/2006/relationships/tags" Target="../tags/tag282.xml"/><Relationship Id="rId48" Type="http://schemas.openxmlformats.org/officeDocument/2006/relationships/tags" Target="../tags/tag287.xml"/><Relationship Id="rId56" Type="http://schemas.openxmlformats.org/officeDocument/2006/relationships/image" Target="../media/image74.png"/><Relationship Id="rId64" Type="http://schemas.openxmlformats.org/officeDocument/2006/relationships/image" Target="../media/image38.png"/><Relationship Id="rId69" Type="http://schemas.openxmlformats.org/officeDocument/2006/relationships/image" Target="../media/image91.tiff"/><Relationship Id="rId8" Type="http://schemas.openxmlformats.org/officeDocument/2006/relationships/tags" Target="../tags/tag247.xml"/><Relationship Id="rId51" Type="http://schemas.openxmlformats.org/officeDocument/2006/relationships/tags" Target="../tags/tag290.xml"/><Relationship Id="rId3" Type="http://schemas.openxmlformats.org/officeDocument/2006/relationships/tags" Target="../tags/tag242.xml"/><Relationship Id="rId12" Type="http://schemas.openxmlformats.org/officeDocument/2006/relationships/tags" Target="../tags/tag251.xml"/><Relationship Id="rId17" Type="http://schemas.openxmlformats.org/officeDocument/2006/relationships/tags" Target="../tags/tag256.xml"/><Relationship Id="rId25" Type="http://schemas.openxmlformats.org/officeDocument/2006/relationships/tags" Target="../tags/tag264.xml"/><Relationship Id="rId33" Type="http://schemas.openxmlformats.org/officeDocument/2006/relationships/tags" Target="../tags/tag272.xml"/><Relationship Id="rId38" Type="http://schemas.openxmlformats.org/officeDocument/2006/relationships/tags" Target="../tags/tag277.xml"/><Relationship Id="rId46" Type="http://schemas.openxmlformats.org/officeDocument/2006/relationships/tags" Target="../tags/tag285.xml"/><Relationship Id="rId59" Type="http://schemas.openxmlformats.org/officeDocument/2006/relationships/image" Target="../media/image83.png"/><Relationship Id="rId67" Type="http://schemas.openxmlformats.org/officeDocument/2006/relationships/image" Target="../media/image25.png"/><Relationship Id="rId20" Type="http://schemas.openxmlformats.org/officeDocument/2006/relationships/tags" Target="../tags/tag259.xml"/><Relationship Id="rId41" Type="http://schemas.openxmlformats.org/officeDocument/2006/relationships/tags" Target="../tags/tag280.xml"/><Relationship Id="rId54" Type="http://schemas.openxmlformats.org/officeDocument/2006/relationships/image" Target="../media/image79.tiff"/><Relationship Id="rId62" Type="http://schemas.openxmlformats.org/officeDocument/2006/relationships/image" Target="../media/image86.tiff"/><Relationship Id="rId1" Type="http://schemas.openxmlformats.org/officeDocument/2006/relationships/tags" Target="../tags/tag240.xml"/><Relationship Id="rId6" Type="http://schemas.openxmlformats.org/officeDocument/2006/relationships/tags" Target="../tags/tag245.xml"/><Relationship Id="rId15" Type="http://schemas.openxmlformats.org/officeDocument/2006/relationships/tags" Target="../tags/tag254.xml"/><Relationship Id="rId23" Type="http://schemas.openxmlformats.org/officeDocument/2006/relationships/tags" Target="../tags/tag262.xml"/><Relationship Id="rId28" Type="http://schemas.openxmlformats.org/officeDocument/2006/relationships/tags" Target="../tags/tag267.xml"/><Relationship Id="rId36" Type="http://schemas.openxmlformats.org/officeDocument/2006/relationships/tags" Target="../tags/tag275.xml"/><Relationship Id="rId49" Type="http://schemas.openxmlformats.org/officeDocument/2006/relationships/tags" Target="../tags/tag288.xml"/><Relationship Id="rId57" Type="http://schemas.openxmlformats.org/officeDocument/2006/relationships/image" Target="../media/image81.tiff"/><Relationship Id="rId10" Type="http://schemas.openxmlformats.org/officeDocument/2006/relationships/tags" Target="../tags/tag249.xml"/><Relationship Id="rId31" Type="http://schemas.openxmlformats.org/officeDocument/2006/relationships/tags" Target="../tags/tag270.xml"/><Relationship Id="rId44" Type="http://schemas.openxmlformats.org/officeDocument/2006/relationships/tags" Target="../tags/tag283.xml"/><Relationship Id="rId52" Type="http://schemas.openxmlformats.org/officeDocument/2006/relationships/slideLayout" Target="../slideLayouts/slideLayout7.xml"/><Relationship Id="rId60" Type="http://schemas.openxmlformats.org/officeDocument/2006/relationships/image" Target="../media/image84.tiff"/><Relationship Id="rId65" Type="http://schemas.openxmlformats.org/officeDocument/2006/relationships/image" Target="../media/image88.png"/><Relationship Id="rId4" Type="http://schemas.openxmlformats.org/officeDocument/2006/relationships/tags" Target="../tags/tag243.xml"/><Relationship Id="rId9" Type="http://schemas.openxmlformats.org/officeDocument/2006/relationships/tags" Target="../tags/tag248.xml"/><Relationship Id="rId13" Type="http://schemas.openxmlformats.org/officeDocument/2006/relationships/tags" Target="../tags/tag252.xml"/><Relationship Id="rId18" Type="http://schemas.openxmlformats.org/officeDocument/2006/relationships/tags" Target="../tags/tag257.xml"/><Relationship Id="rId39" Type="http://schemas.openxmlformats.org/officeDocument/2006/relationships/tags" Target="../tags/tag278.xml"/><Relationship Id="rId34" Type="http://schemas.openxmlformats.org/officeDocument/2006/relationships/tags" Target="../tags/tag273.xml"/><Relationship Id="rId50" Type="http://schemas.openxmlformats.org/officeDocument/2006/relationships/tags" Target="../tags/tag289.xml"/><Relationship Id="rId55" Type="http://schemas.openxmlformats.org/officeDocument/2006/relationships/image" Target="../media/image80.tif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298.xml"/><Relationship Id="rId13" Type="http://schemas.openxmlformats.org/officeDocument/2006/relationships/image" Target="../media/image93.tiff"/><Relationship Id="rId3" Type="http://schemas.openxmlformats.org/officeDocument/2006/relationships/tags" Target="../tags/tag293.xml"/><Relationship Id="rId7" Type="http://schemas.openxmlformats.org/officeDocument/2006/relationships/tags" Target="../tags/tag297.xml"/><Relationship Id="rId12" Type="http://schemas.openxmlformats.org/officeDocument/2006/relationships/image" Target="../media/image92.tiff"/><Relationship Id="rId2" Type="http://schemas.openxmlformats.org/officeDocument/2006/relationships/tags" Target="../tags/tag292.xml"/><Relationship Id="rId1" Type="http://schemas.openxmlformats.org/officeDocument/2006/relationships/tags" Target="../tags/tag291.xml"/><Relationship Id="rId6" Type="http://schemas.openxmlformats.org/officeDocument/2006/relationships/tags" Target="../tags/tag296.xml"/><Relationship Id="rId11" Type="http://schemas.openxmlformats.org/officeDocument/2006/relationships/notesSlide" Target="../notesSlides/notesSlide8.xml"/><Relationship Id="rId5" Type="http://schemas.openxmlformats.org/officeDocument/2006/relationships/tags" Target="../tags/tag295.xml"/><Relationship Id="rId15" Type="http://schemas.openxmlformats.org/officeDocument/2006/relationships/image" Target="../media/image23.tiff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294.xml"/><Relationship Id="rId9" Type="http://schemas.openxmlformats.org/officeDocument/2006/relationships/tags" Target="../tags/tag299.xml"/><Relationship Id="rId14" Type="http://schemas.openxmlformats.org/officeDocument/2006/relationships/image" Target="../media/image22.tif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307.xml"/><Relationship Id="rId13" Type="http://schemas.openxmlformats.org/officeDocument/2006/relationships/image" Target="../media/image96.tiff"/><Relationship Id="rId3" Type="http://schemas.openxmlformats.org/officeDocument/2006/relationships/tags" Target="../tags/tag302.xml"/><Relationship Id="rId7" Type="http://schemas.openxmlformats.org/officeDocument/2006/relationships/tags" Target="../tags/tag306.xml"/><Relationship Id="rId12" Type="http://schemas.openxmlformats.org/officeDocument/2006/relationships/image" Target="../media/image95.tiff"/><Relationship Id="rId2" Type="http://schemas.openxmlformats.org/officeDocument/2006/relationships/tags" Target="../tags/tag301.xml"/><Relationship Id="rId1" Type="http://schemas.openxmlformats.org/officeDocument/2006/relationships/tags" Target="../tags/tag300.xml"/><Relationship Id="rId6" Type="http://schemas.openxmlformats.org/officeDocument/2006/relationships/tags" Target="../tags/tag305.xml"/><Relationship Id="rId11" Type="http://schemas.openxmlformats.org/officeDocument/2006/relationships/image" Target="../media/image94.tiff"/><Relationship Id="rId5" Type="http://schemas.openxmlformats.org/officeDocument/2006/relationships/tags" Target="../tags/tag304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303.xml"/><Relationship Id="rId9" Type="http://schemas.openxmlformats.org/officeDocument/2006/relationships/tags" Target="../tags/tag308.xml"/><Relationship Id="rId14" Type="http://schemas.openxmlformats.org/officeDocument/2006/relationships/image" Target="../media/image93.tif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316.xml"/><Relationship Id="rId13" Type="http://schemas.openxmlformats.org/officeDocument/2006/relationships/image" Target="../media/image99.tiff"/><Relationship Id="rId3" Type="http://schemas.openxmlformats.org/officeDocument/2006/relationships/tags" Target="../tags/tag311.xml"/><Relationship Id="rId7" Type="http://schemas.openxmlformats.org/officeDocument/2006/relationships/tags" Target="../tags/tag315.xml"/><Relationship Id="rId12" Type="http://schemas.openxmlformats.org/officeDocument/2006/relationships/image" Target="../media/image98.png"/><Relationship Id="rId2" Type="http://schemas.openxmlformats.org/officeDocument/2006/relationships/tags" Target="../tags/tag310.xml"/><Relationship Id="rId1" Type="http://schemas.openxmlformats.org/officeDocument/2006/relationships/tags" Target="../tags/tag309.xml"/><Relationship Id="rId6" Type="http://schemas.openxmlformats.org/officeDocument/2006/relationships/tags" Target="../tags/tag314.xml"/><Relationship Id="rId11" Type="http://schemas.openxmlformats.org/officeDocument/2006/relationships/image" Target="../media/image97.tiff"/><Relationship Id="rId5" Type="http://schemas.openxmlformats.org/officeDocument/2006/relationships/tags" Target="../tags/tag313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312.xml"/><Relationship Id="rId9" Type="http://schemas.openxmlformats.org/officeDocument/2006/relationships/tags" Target="../tags/tag317.xml"/><Relationship Id="rId14" Type="http://schemas.openxmlformats.org/officeDocument/2006/relationships/image" Target="../media/image100.tif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26.xml"/><Relationship Id="rId7" Type="http://schemas.openxmlformats.org/officeDocument/2006/relationships/image" Target="../media/image10.png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34.xml"/><Relationship Id="rId13" Type="http://schemas.openxmlformats.org/officeDocument/2006/relationships/tags" Target="../tags/tag39.xml"/><Relationship Id="rId18" Type="http://schemas.openxmlformats.org/officeDocument/2006/relationships/tags" Target="../tags/tag44.xml"/><Relationship Id="rId26" Type="http://schemas.openxmlformats.org/officeDocument/2006/relationships/image" Target="../media/image16.tiff"/><Relationship Id="rId3" Type="http://schemas.openxmlformats.org/officeDocument/2006/relationships/tags" Target="../tags/tag29.xml"/><Relationship Id="rId21" Type="http://schemas.openxmlformats.org/officeDocument/2006/relationships/tags" Target="../tags/tag47.xml"/><Relationship Id="rId7" Type="http://schemas.openxmlformats.org/officeDocument/2006/relationships/tags" Target="../tags/tag33.xml"/><Relationship Id="rId12" Type="http://schemas.openxmlformats.org/officeDocument/2006/relationships/tags" Target="../tags/tag38.xml"/><Relationship Id="rId17" Type="http://schemas.openxmlformats.org/officeDocument/2006/relationships/tags" Target="../tags/tag43.xml"/><Relationship Id="rId25" Type="http://schemas.openxmlformats.org/officeDocument/2006/relationships/image" Target="../media/image15.tiff"/><Relationship Id="rId2" Type="http://schemas.openxmlformats.org/officeDocument/2006/relationships/tags" Target="../tags/tag28.xml"/><Relationship Id="rId16" Type="http://schemas.openxmlformats.org/officeDocument/2006/relationships/tags" Target="../tags/tag42.xml"/><Relationship Id="rId20" Type="http://schemas.openxmlformats.org/officeDocument/2006/relationships/tags" Target="../tags/tag46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11" Type="http://schemas.openxmlformats.org/officeDocument/2006/relationships/tags" Target="../tags/tag37.xml"/><Relationship Id="rId24" Type="http://schemas.openxmlformats.org/officeDocument/2006/relationships/image" Target="../media/image14.tiff"/><Relationship Id="rId5" Type="http://schemas.openxmlformats.org/officeDocument/2006/relationships/tags" Target="../tags/tag31.xml"/><Relationship Id="rId15" Type="http://schemas.openxmlformats.org/officeDocument/2006/relationships/tags" Target="../tags/tag41.xml"/><Relationship Id="rId23" Type="http://schemas.openxmlformats.org/officeDocument/2006/relationships/image" Target="../media/image13.tiff"/><Relationship Id="rId10" Type="http://schemas.openxmlformats.org/officeDocument/2006/relationships/tags" Target="../tags/tag36.xml"/><Relationship Id="rId19" Type="http://schemas.openxmlformats.org/officeDocument/2006/relationships/tags" Target="../tags/tag45.xml"/><Relationship Id="rId4" Type="http://schemas.openxmlformats.org/officeDocument/2006/relationships/tags" Target="../tags/tag30.xml"/><Relationship Id="rId9" Type="http://schemas.openxmlformats.org/officeDocument/2006/relationships/tags" Target="../tags/tag35.xml"/><Relationship Id="rId14" Type="http://schemas.openxmlformats.org/officeDocument/2006/relationships/tags" Target="../tags/tag40.xml"/><Relationship Id="rId22" Type="http://schemas.openxmlformats.org/officeDocument/2006/relationships/slideLayout" Target="../slideLayouts/slideLayout7.xml"/><Relationship Id="rId27" Type="http://schemas.openxmlformats.org/officeDocument/2006/relationships/image" Target="../media/image17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tiff"/><Relationship Id="rId3" Type="http://schemas.openxmlformats.org/officeDocument/2006/relationships/image" Target="../media/image18.png"/><Relationship Id="rId7" Type="http://schemas.openxmlformats.org/officeDocument/2006/relationships/image" Target="../media/image2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tiff"/><Relationship Id="rId5" Type="http://schemas.openxmlformats.org/officeDocument/2006/relationships/image" Target="../media/image20.tiff"/><Relationship Id="rId4" Type="http://schemas.openxmlformats.org/officeDocument/2006/relationships/image" Target="../media/image19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55.xml"/><Relationship Id="rId13" Type="http://schemas.openxmlformats.org/officeDocument/2006/relationships/tags" Target="../tags/tag60.xml"/><Relationship Id="rId18" Type="http://schemas.openxmlformats.org/officeDocument/2006/relationships/tags" Target="../tags/tag65.xml"/><Relationship Id="rId3" Type="http://schemas.openxmlformats.org/officeDocument/2006/relationships/tags" Target="../tags/tag50.xml"/><Relationship Id="rId21" Type="http://schemas.openxmlformats.org/officeDocument/2006/relationships/image" Target="../media/image31.png"/><Relationship Id="rId7" Type="http://schemas.openxmlformats.org/officeDocument/2006/relationships/tags" Target="../tags/tag54.xml"/><Relationship Id="rId12" Type="http://schemas.openxmlformats.org/officeDocument/2006/relationships/tags" Target="../tags/tag59.xml"/><Relationship Id="rId17" Type="http://schemas.openxmlformats.org/officeDocument/2006/relationships/tags" Target="../tags/tag64.xml"/><Relationship Id="rId2" Type="http://schemas.openxmlformats.org/officeDocument/2006/relationships/tags" Target="../tags/tag49.xml"/><Relationship Id="rId16" Type="http://schemas.openxmlformats.org/officeDocument/2006/relationships/tags" Target="../tags/tag63.xml"/><Relationship Id="rId20" Type="http://schemas.openxmlformats.org/officeDocument/2006/relationships/image" Target="../media/image30.tiff"/><Relationship Id="rId1" Type="http://schemas.openxmlformats.org/officeDocument/2006/relationships/tags" Target="../tags/tag48.xml"/><Relationship Id="rId6" Type="http://schemas.openxmlformats.org/officeDocument/2006/relationships/tags" Target="../tags/tag53.xml"/><Relationship Id="rId11" Type="http://schemas.openxmlformats.org/officeDocument/2006/relationships/tags" Target="../tags/tag58.xml"/><Relationship Id="rId5" Type="http://schemas.openxmlformats.org/officeDocument/2006/relationships/tags" Target="../tags/tag52.xml"/><Relationship Id="rId15" Type="http://schemas.openxmlformats.org/officeDocument/2006/relationships/tags" Target="../tags/tag62.xml"/><Relationship Id="rId23" Type="http://schemas.openxmlformats.org/officeDocument/2006/relationships/image" Target="../media/image33.png"/><Relationship Id="rId10" Type="http://schemas.openxmlformats.org/officeDocument/2006/relationships/tags" Target="../tags/tag57.xml"/><Relationship Id="rId19" Type="http://schemas.openxmlformats.org/officeDocument/2006/relationships/slideLayout" Target="../slideLayouts/slideLayout7.xml"/><Relationship Id="rId4" Type="http://schemas.openxmlformats.org/officeDocument/2006/relationships/tags" Target="../tags/tag51.xml"/><Relationship Id="rId9" Type="http://schemas.openxmlformats.org/officeDocument/2006/relationships/tags" Target="../tags/tag56.xml"/><Relationship Id="rId14" Type="http://schemas.openxmlformats.org/officeDocument/2006/relationships/tags" Target="../tags/tag61.xml"/><Relationship Id="rId22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73.xml"/><Relationship Id="rId13" Type="http://schemas.openxmlformats.org/officeDocument/2006/relationships/tags" Target="../tags/tag78.xml"/><Relationship Id="rId18" Type="http://schemas.openxmlformats.org/officeDocument/2006/relationships/slideLayout" Target="../slideLayouts/slideLayout7.xml"/><Relationship Id="rId3" Type="http://schemas.openxmlformats.org/officeDocument/2006/relationships/tags" Target="../tags/tag68.xml"/><Relationship Id="rId21" Type="http://schemas.openxmlformats.org/officeDocument/2006/relationships/image" Target="../media/image35.png"/><Relationship Id="rId7" Type="http://schemas.openxmlformats.org/officeDocument/2006/relationships/tags" Target="../tags/tag72.xml"/><Relationship Id="rId12" Type="http://schemas.openxmlformats.org/officeDocument/2006/relationships/tags" Target="../tags/tag77.xml"/><Relationship Id="rId17" Type="http://schemas.openxmlformats.org/officeDocument/2006/relationships/tags" Target="../tags/tag82.xml"/><Relationship Id="rId25" Type="http://schemas.openxmlformats.org/officeDocument/2006/relationships/image" Target="../media/image39.png"/><Relationship Id="rId2" Type="http://schemas.openxmlformats.org/officeDocument/2006/relationships/tags" Target="../tags/tag67.xml"/><Relationship Id="rId16" Type="http://schemas.openxmlformats.org/officeDocument/2006/relationships/tags" Target="../tags/tag81.xml"/><Relationship Id="rId20" Type="http://schemas.openxmlformats.org/officeDocument/2006/relationships/image" Target="../media/image34.png"/><Relationship Id="rId1" Type="http://schemas.openxmlformats.org/officeDocument/2006/relationships/tags" Target="../tags/tag66.xml"/><Relationship Id="rId6" Type="http://schemas.openxmlformats.org/officeDocument/2006/relationships/tags" Target="../tags/tag71.xml"/><Relationship Id="rId11" Type="http://schemas.openxmlformats.org/officeDocument/2006/relationships/tags" Target="../tags/tag76.xml"/><Relationship Id="rId24" Type="http://schemas.openxmlformats.org/officeDocument/2006/relationships/image" Target="../media/image38.png"/><Relationship Id="rId5" Type="http://schemas.openxmlformats.org/officeDocument/2006/relationships/tags" Target="../tags/tag70.xml"/><Relationship Id="rId15" Type="http://schemas.openxmlformats.org/officeDocument/2006/relationships/tags" Target="../tags/tag80.xml"/><Relationship Id="rId23" Type="http://schemas.openxmlformats.org/officeDocument/2006/relationships/image" Target="../media/image37.png"/><Relationship Id="rId10" Type="http://schemas.openxmlformats.org/officeDocument/2006/relationships/tags" Target="../tags/tag75.xml"/><Relationship Id="rId19" Type="http://schemas.openxmlformats.org/officeDocument/2006/relationships/notesSlide" Target="../notesSlides/notesSlide3.xml"/><Relationship Id="rId4" Type="http://schemas.openxmlformats.org/officeDocument/2006/relationships/tags" Target="../tags/tag69.xml"/><Relationship Id="rId9" Type="http://schemas.openxmlformats.org/officeDocument/2006/relationships/tags" Target="../tags/tag74.xml"/><Relationship Id="rId14" Type="http://schemas.openxmlformats.org/officeDocument/2006/relationships/tags" Target="../tags/tag79.xml"/><Relationship Id="rId22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tags" Target="../tags/tag95.xml"/><Relationship Id="rId18" Type="http://schemas.openxmlformats.org/officeDocument/2006/relationships/tags" Target="../tags/tag100.xml"/><Relationship Id="rId26" Type="http://schemas.openxmlformats.org/officeDocument/2006/relationships/tags" Target="../tags/tag108.xml"/><Relationship Id="rId39" Type="http://schemas.openxmlformats.org/officeDocument/2006/relationships/tags" Target="../tags/tag121.xml"/><Relationship Id="rId21" Type="http://schemas.openxmlformats.org/officeDocument/2006/relationships/tags" Target="../tags/tag103.xml"/><Relationship Id="rId34" Type="http://schemas.openxmlformats.org/officeDocument/2006/relationships/tags" Target="../tags/tag116.xml"/><Relationship Id="rId42" Type="http://schemas.openxmlformats.org/officeDocument/2006/relationships/tags" Target="../tags/tag124.xml"/><Relationship Id="rId47" Type="http://schemas.openxmlformats.org/officeDocument/2006/relationships/image" Target="../media/image42.png"/><Relationship Id="rId50" Type="http://schemas.openxmlformats.org/officeDocument/2006/relationships/image" Target="../media/image45.png"/><Relationship Id="rId55" Type="http://schemas.openxmlformats.org/officeDocument/2006/relationships/image" Target="../media/image50.tiff"/><Relationship Id="rId7" Type="http://schemas.openxmlformats.org/officeDocument/2006/relationships/tags" Target="../tags/tag89.xml"/><Relationship Id="rId2" Type="http://schemas.openxmlformats.org/officeDocument/2006/relationships/tags" Target="../tags/tag84.xml"/><Relationship Id="rId16" Type="http://schemas.openxmlformats.org/officeDocument/2006/relationships/tags" Target="../tags/tag98.xml"/><Relationship Id="rId29" Type="http://schemas.openxmlformats.org/officeDocument/2006/relationships/tags" Target="../tags/tag111.xml"/><Relationship Id="rId11" Type="http://schemas.openxmlformats.org/officeDocument/2006/relationships/tags" Target="../tags/tag93.xml"/><Relationship Id="rId24" Type="http://schemas.openxmlformats.org/officeDocument/2006/relationships/tags" Target="../tags/tag106.xml"/><Relationship Id="rId32" Type="http://schemas.openxmlformats.org/officeDocument/2006/relationships/tags" Target="../tags/tag114.xml"/><Relationship Id="rId37" Type="http://schemas.openxmlformats.org/officeDocument/2006/relationships/tags" Target="../tags/tag119.xml"/><Relationship Id="rId40" Type="http://schemas.openxmlformats.org/officeDocument/2006/relationships/tags" Target="../tags/tag122.xml"/><Relationship Id="rId45" Type="http://schemas.openxmlformats.org/officeDocument/2006/relationships/image" Target="../media/image40.tiff"/><Relationship Id="rId53" Type="http://schemas.openxmlformats.org/officeDocument/2006/relationships/image" Target="../media/image48.png"/><Relationship Id="rId58" Type="http://schemas.openxmlformats.org/officeDocument/2006/relationships/image" Target="../media/image53.png"/><Relationship Id="rId5" Type="http://schemas.openxmlformats.org/officeDocument/2006/relationships/tags" Target="../tags/tag87.xml"/><Relationship Id="rId19" Type="http://schemas.openxmlformats.org/officeDocument/2006/relationships/tags" Target="../tags/tag101.xml"/><Relationship Id="rId4" Type="http://schemas.openxmlformats.org/officeDocument/2006/relationships/tags" Target="../tags/tag86.xml"/><Relationship Id="rId9" Type="http://schemas.openxmlformats.org/officeDocument/2006/relationships/tags" Target="../tags/tag91.xml"/><Relationship Id="rId14" Type="http://schemas.openxmlformats.org/officeDocument/2006/relationships/tags" Target="../tags/tag96.xml"/><Relationship Id="rId22" Type="http://schemas.openxmlformats.org/officeDocument/2006/relationships/tags" Target="../tags/tag104.xml"/><Relationship Id="rId27" Type="http://schemas.openxmlformats.org/officeDocument/2006/relationships/tags" Target="../tags/tag109.xml"/><Relationship Id="rId30" Type="http://schemas.openxmlformats.org/officeDocument/2006/relationships/tags" Target="../tags/tag112.xml"/><Relationship Id="rId35" Type="http://schemas.openxmlformats.org/officeDocument/2006/relationships/tags" Target="../tags/tag117.xml"/><Relationship Id="rId43" Type="http://schemas.openxmlformats.org/officeDocument/2006/relationships/slideLayout" Target="../slideLayouts/slideLayout7.xml"/><Relationship Id="rId48" Type="http://schemas.openxmlformats.org/officeDocument/2006/relationships/image" Target="../media/image43.png"/><Relationship Id="rId56" Type="http://schemas.openxmlformats.org/officeDocument/2006/relationships/image" Target="../media/image51.tiff"/><Relationship Id="rId8" Type="http://schemas.openxmlformats.org/officeDocument/2006/relationships/tags" Target="../tags/tag90.xml"/><Relationship Id="rId51" Type="http://schemas.openxmlformats.org/officeDocument/2006/relationships/image" Target="../media/image46.tiff"/><Relationship Id="rId3" Type="http://schemas.openxmlformats.org/officeDocument/2006/relationships/tags" Target="../tags/tag85.xml"/><Relationship Id="rId12" Type="http://schemas.openxmlformats.org/officeDocument/2006/relationships/tags" Target="../tags/tag94.xml"/><Relationship Id="rId17" Type="http://schemas.openxmlformats.org/officeDocument/2006/relationships/tags" Target="../tags/tag99.xml"/><Relationship Id="rId25" Type="http://schemas.openxmlformats.org/officeDocument/2006/relationships/tags" Target="../tags/tag107.xml"/><Relationship Id="rId33" Type="http://schemas.openxmlformats.org/officeDocument/2006/relationships/tags" Target="../tags/tag115.xml"/><Relationship Id="rId38" Type="http://schemas.openxmlformats.org/officeDocument/2006/relationships/tags" Target="../tags/tag120.xml"/><Relationship Id="rId46" Type="http://schemas.openxmlformats.org/officeDocument/2006/relationships/image" Target="../media/image41.png"/><Relationship Id="rId59" Type="http://schemas.openxmlformats.org/officeDocument/2006/relationships/image" Target="../media/image54.png"/><Relationship Id="rId20" Type="http://schemas.openxmlformats.org/officeDocument/2006/relationships/tags" Target="../tags/tag102.xml"/><Relationship Id="rId41" Type="http://schemas.openxmlformats.org/officeDocument/2006/relationships/tags" Target="../tags/tag123.xml"/><Relationship Id="rId54" Type="http://schemas.openxmlformats.org/officeDocument/2006/relationships/image" Target="../media/image49.png"/><Relationship Id="rId1" Type="http://schemas.openxmlformats.org/officeDocument/2006/relationships/tags" Target="../tags/tag83.xml"/><Relationship Id="rId6" Type="http://schemas.openxmlformats.org/officeDocument/2006/relationships/tags" Target="../tags/tag88.xml"/><Relationship Id="rId15" Type="http://schemas.openxmlformats.org/officeDocument/2006/relationships/tags" Target="../tags/tag97.xml"/><Relationship Id="rId23" Type="http://schemas.openxmlformats.org/officeDocument/2006/relationships/tags" Target="../tags/tag105.xml"/><Relationship Id="rId28" Type="http://schemas.openxmlformats.org/officeDocument/2006/relationships/tags" Target="../tags/tag110.xml"/><Relationship Id="rId36" Type="http://schemas.openxmlformats.org/officeDocument/2006/relationships/tags" Target="../tags/tag118.xml"/><Relationship Id="rId49" Type="http://schemas.openxmlformats.org/officeDocument/2006/relationships/image" Target="../media/image44.png"/><Relationship Id="rId57" Type="http://schemas.openxmlformats.org/officeDocument/2006/relationships/image" Target="../media/image52.tiff"/><Relationship Id="rId10" Type="http://schemas.openxmlformats.org/officeDocument/2006/relationships/tags" Target="../tags/tag92.xml"/><Relationship Id="rId31" Type="http://schemas.openxmlformats.org/officeDocument/2006/relationships/tags" Target="../tags/tag113.xml"/><Relationship Id="rId44" Type="http://schemas.openxmlformats.org/officeDocument/2006/relationships/notesSlide" Target="../notesSlides/notesSlide4.xml"/><Relationship Id="rId52" Type="http://schemas.openxmlformats.org/officeDocument/2006/relationships/image" Target="../media/image47.tiff"/><Relationship Id="rId60" Type="http://schemas.openxmlformats.org/officeDocument/2006/relationships/image" Target="../media/image55.tiff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tags" Target="../tags/tag137.xml"/><Relationship Id="rId18" Type="http://schemas.openxmlformats.org/officeDocument/2006/relationships/tags" Target="../tags/tag142.xml"/><Relationship Id="rId26" Type="http://schemas.openxmlformats.org/officeDocument/2006/relationships/tags" Target="../tags/tag150.xml"/><Relationship Id="rId39" Type="http://schemas.openxmlformats.org/officeDocument/2006/relationships/tags" Target="../tags/tag163.xml"/><Relationship Id="rId21" Type="http://schemas.openxmlformats.org/officeDocument/2006/relationships/tags" Target="../tags/tag145.xml"/><Relationship Id="rId34" Type="http://schemas.openxmlformats.org/officeDocument/2006/relationships/tags" Target="../tags/tag158.xml"/><Relationship Id="rId42" Type="http://schemas.openxmlformats.org/officeDocument/2006/relationships/slideLayout" Target="../slideLayouts/slideLayout7.xml"/><Relationship Id="rId47" Type="http://schemas.openxmlformats.org/officeDocument/2006/relationships/image" Target="../media/image41.png"/><Relationship Id="rId50" Type="http://schemas.openxmlformats.org/officeDocument/2006/relationships/image" Target="../media/image44.png"/><Relationship Id="rId55" Type="http://schemas.openxmlformats.org/officeDocument/2006/relationships/image" Target="../media/image51.tiff"/><Relationship Id="rId7" Type="http://schemas.openxmlformats.org/officeDocument/2006/relationships/tags" Target="../tags/tag131.xml"/><Relationship Id="rId2" Type="http://schemas.openxmlformats.org/officeDocument/2006/relationships/tags" Target="../tags/tag126.xml"/><Relationship Id="rId16" Type="http://schemas.openxmlformats.org/officeDocument/2006/relationships/tags" Target="../tags/tag140.xml"/><Relationship Id="rId29" Type="http://schemas.openxmlformats.org/officeDocument/2006/relationships/tags" Target="../tags/tag153.xml"/><Relationship Id="rId11" Type="http://schemas.openxmlformats.org/officeDocument/2006/relationships/tags" Target="../tags/tag135.xml"/><Relationship Id="rId24" Type="http://schemas.openxmlformats.org/officeDocument/2006/relationships/tags" Target="../tags/tag148.xml"/><Relationship Id="rId32" Type="http://schemas.openxmlformats.org/officeDocument/2006/relationships/tags" Target="../tags/tag156.xml"/><Relationship Id="rId37" Type="http://schemas.openxmlformats.org/officeDocument/2006/relationships/tags" Target="../tags/tag161.xml"/><Relationship Id="rId40" Type="http://schemas.openxmlformats.org/officeDocument/2006/relationships/tags" Target="../tags/tag164.xml"/><Relationship Id="rId45" Type="http://schemas.openxmlformats.org/officeDocument/2006/relationships/image" Target="../media/image49.png"/><Relationship Id="rId53" Type="http://schemas.openxmlformats.org/officeDocument/2006/relationships/image" Target="../media/image48.png"/><Relationship Id="rId58" Type="http://schemas.openxmlformats.org/officeDocument/2006/relationships/image" Target="../media/image54.png"/><Relationship Id="rId5" Type="http://schemas.openxmlformats.org/officeDocument/2006/relationships/tags" Target="../tags/tag129.xml"/><Relationship Id="rId61" Type="http://schemas.openxmlformats.org/officeDocument/2006/relationships/image" Target="../media/image33.png"/><Relationship Id="rId19" Type="http://schemas.openxmlformats.org/officeDocument/2006/relationships/tags" Target="../tags/tag143.xml"/><Relationship Id="rId14" Type="http://schemas.openxmlformats.org/officeDocument/2006/relationships/tags" Target="../tags/tag138.xml"/><Relationship Id="rId22" Type="http://schemas.openxmlformats.org/officeDocument/2006/relationships/tags" Target="../tags/tag146.xml"/><Relationship Id="rId27" Type="http://schemas.openxmlformats.org/officeDocument/2006/relationships/tags" Target="../tags/tag151.xml"/><Relationship Id="rId30" Type="http://schemas.openxmlformats.org/officeDocument/2006/relationships/tags" Target="../tags/tag154.xml"/><Relationship Id="rId35" Type="http://schemas.openxmlformats.org/officeDocument/2006/relationships/tags" Target="../tags/tag159.xml"/><Relationship Id="rId43" Type="http://schemas.openxmlformats.org/officeDocument/2006/relationships/notesSlide" Target="../notesSlides/notesSlide5.xml"/><Relationship Id="rId48" Type="http://schemas.openxmlformats.org/officeDocument/2006/relationships/image" Target="../media/image42.png"/><Relationship Id="rId56" Type="http://schemas.openxmlformats.org/officeDocument/2006/relationships/image" Target="../media/image52.tiff"/><Relationship Id="rId8" Type="http://schemas.openxmlformats.org/officeDocument/2006/relationships/tags" Target="../tags/tag132.xml"/><Relationship Id="rId51" Type="http://schemas.openxmlformats.org/officeDocument/2006/relationships/image" Target="../media/image45.png"/><Relationship Id="rId3" Type="http://schemas.openxmlformats.org/officeDocument/2006/relationships/tags" Target="../tags/tag127.xml"/><Relationship Id="rId12" Type="http://schemas.openxmlformats.org/officeDocument/2006/relationships/tags" Target="../tags/tag136.xml"/><Relationship Id="rId17" Type="http://schemas.openxmlformats.org/officeDocument/2006/relationships/tags" Target="../tags/tag141.xml"/><Relationship Id="rId25" Type="http://schemas.openxmlformats.org/officeDocument/2006/relationships/tags" Target="../tags/tag149.xml"/><Relationship Id="rId33" Type="http://schemas.openxmlformats.org/officeDocument/2006/relationships/tags" Target="../tags/tag157.xml"/><Relationship Id="rId38" Type="http://schemas.openxmlformats.org/officeDocument/2006/relationships/tags" Target="../tags/tag162.xml"/><Relationship Id="rId46" Type="http://schemas.openxmlformats.org/officeDocument/2006/relationships/image" Target="../media/image40.tiff"/><Relationship Id="rId59" Type="http://schemas.openxmlformats.org/officeDocument/2006/relationships/image" Target="../media/image56.png"/><Relationship Id="rId20" Type="http://schemas.openxmlformats.org/officeDocument/2006/relationships/tags" Target="../tags/tag144.xml"/><Relationship Id="rId41" Type="http://schemas.openxmlformats.org/officeDocument/2006/relationships/tags" Target="../tags/tag165.xml"/><Relationship Id="rId54" Type="http://schemas.openxmlformats.org/officeDocument/2006/relationships/image" Target="../media/image50.tiff"/><Relationship Id="rId1" Type="http://schemas.openxmlformats.org/officeDocument/2006/relationships/tags" Target="../tags/tag125.xml"/><Relationship Id="rId6" Type="http://schemas.openxmlformats.org/officeDocument/2006/relationships/tags" Target="../tags/tag130.xml"/><Relationship Id="rId15" Type="http://schemas.openxmlformats.org/officeDocument/2006/relationships/tags" Target="../tags/tag139.xml"/><Relationship Id="rId23" Type="http://schemas.openxmlformats.org/officeDocument/2006/relationships/tags" Target="../tags/tag147.xml"/><Relationship Id="rId28" Type="http://schemas.openxmlformats.org/officeDocument/2006/relationships/tags" Target="../tags/tag152.xml"/><Relationship Id="rId36" Type="http://schemas.openxmlformats.org/officeDocument/2006/relationships/tags" Target="../tags/tag160.xml"/><Relationship Id="rId49" Type="http://schemas.openxmlformats.org/officeDocument/2006/relationships/image" Target="../media/image43.png"/><Relationship Id="rId57" Type="http://schemas.openxmlformats.org/officeDocument/2006/relationships/image" Target="../media/image53.png"/><Relationship Id="rId10" Type="http://schemas.openxmlformats.org/officeDocument/2006/relationships/tags" Target="../tags/tag134.xml"/><Relationship Id="rId31" Type="http://schemas.openxmlformats.org/officeDocument/2006/relationships/tags" Target="../tags/tag155.xml"/><Relationship Id="rId44" Type="http://schemas.openxmlformats.org/officeDocument/2006/relationships/image" Target="../media/image47.tiff"/><Relationship Id="rId52" Type="http://schemas.openxmlformats.org/officeDocument/2006/relationships/image" Target="../media/image46.tiff"/><Relationship Id="rId60" Type="http://schemas.openxmlformats.org/officeDocument/2006/relationships/image" Target="../media/image55.tiff"/><Relationship Id="rId4" Type="http://schemas.openxmlformats.org/officeDocument/2006/relationships/tags" Target="../tags/tag128.xml"/><Relationship Id="rId9" Type="http://schemas.openxmlformats.org/officeDocument/2006/relationships/tags" Target="../tags/tag1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5085" y="50165"/>
            <a:ext cx="118300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en-GB" b="1" dirty="0">
                <a:solidFill>
                  <a:srgbClr val="00009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lt"/>
              </a:rPr>
              <a:t>Fig 1 A</a:t>
            </a:r>
          </a:p>
        </p:txBody>
      </p:sp>
      <p:pic>
        <p:nvPicPr>
          <p:cNvPr id="8" name="图片 7" descr="240810-23膜-组织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4"/>
          <a:srcRect l="16708" t="39698" r="22851" b="52275"/>
          <a:stretch>
            <a:fillRect/>
          </a:stretch>
        </p:blipFill>
        <p:spPr>
          <a:xfrm>
            <a:off x="1663700" y="624205"/>
            <a:ext cx="3858895" cy="512445"/>
          </a:xfrm>
          <a:prstGeom prst="rect">
            <a:avLst/>
          </a:prstGeom>
        </p:spPr>
      </p:pic>
      <p:pic>
        <p:nvPicPr>
          <p:cNvPr id="10" name="图片 9" descr="240827-54M组织"/>
          <p:cNvPicPr>
            <a:picLocks noChangeAspect="1"/>
          </p:cNvPicPr>
          <p:nvPr/>
        </p:nvPicPr>
        <p:blipFill>
          <a:blip r:embed="rId25"/>
          <a:srcRect l="13147" t="39303" r="25292" b="50096"/>
          <a:stretch>
            <a:fillRect/>
          </a:stretch>
        </p:blipFill>
        <p:spPr>
          <a:xfrm>
            <a:off x="6668770" y="570230"/>
            <a:ext cx="3819525" cy="657860"/>
          </a:xfrm>
          <a:prstGeom prst="rect">
            <a:avLst/>
          </a:prstGeom>
        </p:spPr>
      </p:pic>
      <p:pic>
        <p:nvPicPr>
          <p:cNvPr id="17" name="图片 16" descr="25膜tubulin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6"/>
          <a:srcRect l="15534" t="33904" r="23948" b="54830"/>
          <a:stretch>
            <a:fillRect/>
          </a:stretch>
        </p:blipFill>
        <p:spPr>
          <a:xfrm>
            <a:off x="1663700" y="1376680"/>
            <a:ext cx="3862705" cy="718820"/>
          </a:xfrm>
          <a:prstGeom prst="rect">
            <a:avLst/>
          </a:prstGeom>
        </p:spPr>
      </p:pic>
      <p:pic>
        <p:nvPicPr>
          <p:cNvPr id="18" name="图片 17" descr="53膜tubulin"/>
          <p:cNvPicPr>
            <a:picLocks noChangeAspect="1"/>
          </p:cNvPicPr>
          <p:nvPr/>
        </p:nvPicPr>
        <p:blipFill>
          <a:blip r:embed="rId27"/>
          <a:srcRect l="17697" t="46394" r="24453" b="41644"/>
          <a:stretch>
            <a:fillRect/>
          </a:stretch>
        </p:blipFill>
        <p:spPr>
          <a:xfrm>
            <a:off x="6690360" y="1402715"/>
            <a:ext cx="3714750" cy="768350"/>
          </a:xfrm>
          <a:prstGeom prst="rect">
            <a:avLst/>
          </a:prstGeom>
        </p:spPr>
      </p:pic>
      <p:sp>
        <p:nvSpPr>
          <p:cNvPr id="96" name="矩形 95"/>
          <p:cNvSpPr/>
          <p:nvPr/>
        </p:nvSpPr>
        <p:spPr>
          <a:xfrm>
            <a:off x="1974215" y="636905"/>
            <a:ext cx="3141980" cy="506730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7" name="文本框 96"/>
          <p:cNvSpPr txBox="1"/>
          <p:nvPr/>
        </p:nvSpPr>
        <p:spPr>
          <a:xfrm>
            <a:off x="3048635" y="1107440"/>
            <a:ext cx="906145" cy="2736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 b="1">
                <a:latin typeface="Times New Roman" panose="02020603050405020304" charset="0"/>
                <a:cs typeface="Times New Roman" panose="02020603050405020304" charset="0"/>
              </a:rPr>
              <a:t>  </a:t>
            </a:r>
            <a:r>
              <a:rPr lang="en-US" altLang="zh-CN" sz="1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B7-H3</a:t>
            </a:r>
            <a:endParaRPr lang="en-US" altLang="zh-CN" sz="1400" b="1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14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960360" y="1073785"/>
            <a:ext cx="906145" cy="2736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 b="1">
                <a:latin typeface="Times New Roman" panose="02020603050405020304" charset="0"/>
                <a:cs typeface="Times New Roman" panose="02020603050405020304" charset="0"/>
              </a:rPr>
              <a:t>  </a:t>
            </a:r>
            <a:r>
              <a:rPr lang="en-US" altLang="zh-CN" sz="1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B7-H3</a:t>
            </a:r>
            <a:endParaRPr lang="en-US" altLang="zh-CN" sz="1400" b="1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14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7088505" y="636905"/>
            <a:ext cx="3056890" cy="470535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973580" y="1383665"/>
            <a:ext cx="3194685" cy="381000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003415" y="1444625"/>
            <a:ext cx="3141980" cy="381635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985135" y="1828800"/>
            <a:ext cx="1113155" cy="2736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 b="1">
                <a:latin typeface="Times New Roman" panose="02020603050405020304" charset="0"/>
                <a:cs typeface="Times New Roman" panose="02020603050405020304" charset="0"/>
              </a:rPr>
              <a:t>  </a:t>
            </a:r>
            <a:r>
              <a:rPr lang="en-US" altLang="zh-CN" sz="1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β-tubulin</a:t>
            </a:r>
            <a:endParaRPr lang="en-US" altLang="zh-CN" sz="14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960360" y="1802130"/>
            <a:ext cx="980440" cy="2622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 b="1">
                <a:latin typeface="Times New Roman" panose="02020603050405020304" charset="0"/>
                <a:cs typeface="Times New Roman" panose="02020603050405020304" charset="0"/>
              </a:rPr>
              <a:t>  </a:t>
            </a:r>
            <a:r>
              <a:rPr lang="en-US" altLang="zh-CN" sz="1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β-tubulin</a:t>
            </a:r>
            <a:endParaRPr lang="en-US" altLang="zh-CN" sz="1400" b="1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1400" b="1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1400" b="1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14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23" name="直接连接符 22"/>
          <p:cNvCxnSpPr/>
          <p:nvPr/>
        </p:nvCxnSpPr>
        <p:spPr>
          <a:xfrm flipV="1">
            <a:off x="1521460" y="172339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 flipV="1">
            <a:off x="1537970" y="67754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 flipV="1">
            <a:off x="1537970" y="80454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 flipV="1">
            <a:off x="1537970" y="95059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 flipV="1">
            <a:off x="1537970" y="112839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 flipV="1">
            <a:off x="1521460" y="146812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/>
        </p:nvCxnSpPr>
        <p:spPr>
          <a:xfrm flipV="1">
            <a:off x="1521460" y="198882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1" name="文本框 30"/>
          <p:cNvSpPr txBox="1"/>
          <p:nvPr/>
        </p:nvSpPr>
        <p:spPr>
          <a:xfrm>
            <a:off x="782955" y="521970"/>
            <a:ext cx="96583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180 KDa</a:t>
            </a:r>
          </a:p>
        </p:txBody>
      </p:sp>
      <p:sp>
        <p:nvSpPr>
          <p:cNvPr id="32" name="文本框 31"/>
          <p:cNvSpPr txBox="1"/>
          <p:nvPr/>
        </p:nvSpPr>
        <p:spPr>
          <a:xfrm>
            <a:off x="782955" y="798195"/>
            <a:ext cx="96583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100 KDa</a:t>
            </a:r>
          </a:p>
        </p:txBody>
      </p:sp>
      <p:sp>
        <p:nvSpPr>
          <p:cNvPr id="33" name="文本框 32"/>
          <p:cNvSpPr txBox="1"/>
          <p:nvPr/>
        </p:nvSpPr>
        <p:spPr>
          <a:xfrm>
            <a:off x="782955" y="656590"/>
            <a:ext cx="96583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130 KDa</a:t>
            </a:r>
          </a:p>
        </p:txBody>
      </p:sp>
      <p:sp>
        <p:nvSpPr>
          <p:cNvPr id="34" name="文本框 33"/>
          <p:cNvSpPr txBox="1"/>
          <p:nvPr/>
        </p:nvSpPr>
        <p:spPr>
          <a:xfrm>
            <a:off x="782955" y="960755"/>
            <a:ext cx="96583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70 KDa</a:t>
            </a:r>
          </a:p>
        </p:txBody>
      </p:sp>
      <p:sp>
        <p:nvSpPr>
          <p:cNvPr id="36" name="文本框 35"/>
          <p:cNvSpPr txBox="1"/>
          <p:nvPr/>
        </p:nvSpPr>
        <p:spPr>
          <a:xfrm>
            <a:off x="887095" y="1331595"/>
            <a:ext cx="96583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55 KDa</a:t>
            </a:r>
          </a:p>
        </p:txBody>
      </p:sp>
      <p:sp>
        <p:nvSpPr>
          <p:cNvPr id="37" name="文本框 36"/>
          <p:cNvSpPr txBox="1"/>
          <p:nvPr/>
        </p:nvSpPr>
        <p:spPr>
          <a:xfrm>
            <a:off x="887095" y="1558290"/>
            <a:ext cx="96583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40 KDa</a:t>
            </a:r>
          </a:p>
        </p:txBody>
      </p:sp>
      <p:sp>
        <p:nvSpPr>
          <p:cNvPr id="39" name="文本框 38"/>
          <p:cNvSpPr txBox="1"/>
          <p:nvPr/>
        </p:nvSpPr>
        <p:spPr>
          <a:xfrm>
            <a:off x="887095" y="1812925"/>
            <a:ext cx="96583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35 KDa</a:t>
            </a:r>
          </a:p>
        </p:txBody>
      </p:sp>
      <p:cxnSp>
        <p:nvCxnSpPr>
          <p:cNvPr id="35" name="直接连接符 34"/>
          <p:cNvCxnSpPr/>
          <p:nvPr/>
        </p:nvCxnSpPr>
        <p:spPr>
          <a:xfrm flipV="1">
            <a:off x="6479540" y="178435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8" name="直接连接符 37"/>
          <p:cNvCxnSpPr/>
          <p:nvPr/>
        </p:nvCxnSpPr>
        <p:spPr>
          <a:xfrm flipV="1">
            <a:off x="6496050" y="64325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0" name="直接连接符 39"/>
          <p:cNvCxnSpPr/>
          <p:nvPr/>
        </p:nvCxnSpPr>
        <p:spPr>
          <a:xfrm flipV="1">
            <a:off x="6496050" y="77025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1" name="直接连接符 40"/>
          <p:cNvCxnSpPr/>
          <p:nvPr/>
        </p:nvCxnSpPr>
        <p:spPr>
          <a:xfrm flipV="1">
            <a:off x="6496050" y="91630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2" name="直接连接符 41"/>
          <p:cNvCxnSpPr/>
          <p:nvPr/>
        </p:nvCxnSpPr>
        <p:spPr>
          <a:xfrm flipV="1">
            <a:off x="6496050" y="109410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3" name="直接连接符 42"/>
          <p:cNvCxnSpPr/>
          <p:nvPr/>
        </p:nvCxnSpPr>
        <p:spPr>
          <a:xfrm flipV="1">
            <a:off x="6479540" y="152908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4" name="直接连接符 43"/>
          <p:cNvCxnSpPr/>
          <p:nvPr/>
        </p:nvCxnSpPr>
        <p:spPr>
          <a:xfrm flipV="1">
            <a:off x="6479540" y="204978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5" name="文本框 44"/>
          <p:cNvSpPr txBox="1"/>
          <p:nvPr/>
        </p:nvSpPr>
        <p:spPr>
          <a:xfrm>
            <a:off x="5741035" y="487680"/>
            <a:ext cx="96583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180 KDa</a:t>
            </a:r>
          </a:p>
        </p:txBody>
      </p:sp>
      <p:sp>
        <p:nvSpPr>
          <p:cNvPr id="46" name="文本框 45"/>
          <p:cNvSpPr txBox="1"/>
          <p:nvPr/>
        </p:nvSpPr>
        <p:spPr>
          <a:xfrm>
            <a:off x="5741035" y="763905"/>
            <a:ext cx="96583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100 KDa</a:t>
            </a:r>
          </a:p>
        </p:txBody>
      </p:sp>
      <p:sp>
        <p:nvSpPr>
          <p:cNvPr id="47" name="文本框 46"/>
          <p:cNvSpPr txBox="1"/>
          <p:nvPr/>
        </p:nvSpPr>
        <p:spPr>
          <a:xfrm>
            <a:off x="5741035" y="622300"/>
            <a:ext cx="96583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130 KDa</a:t>
            </a:r>
          </a:p>
        </p:txBody>
      </p:sp>
      <p:sp>
        <p:nvSpPr>
          <p:cNvPr id="48" name="文本框 47"/>
          <p:cNvSpPr txBox="1"/>
          <p:nvPr/>
        </p:nvSpPr>
        <p:spPr>
          <a:xfrm>
            <a:off x="5741035" y="926465"/>
            <a:ext cx="96583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70 KDa</a:t>
            </a:r>
          </a:p>
        </p:txBody>
      </p:sp>
      <p:sp>
        <p:nvSpPr>
          <p:cNvPr id="49" name="文本框 48"/>
          <p:cNvSpPr txBox="1"/>
          <p:nvPr/>
        </p:nvSpPr>
        <p:spPr>
          <a:xfrm>
            <a:off x="5864225" y="1392555"/>
            <a:ext cx="96583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55 KDa</a:t>
            </a:r>
          </a:p>
        </p:txBody>
      </p:sp>
      <p:sp>
        <p:nvSpPr>
          <p:cNvPr id="50" name="文本框 49"/>
          <p:cNvSpPr txBox="1"/>
          <p:nvPr/>
        </p:nvSpPr>
        <p:spPr>
          <a:xfrm>
            <a:off x="5864225" y="1619250"/>
            <a:ext cx="96583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40 KDa</a:t>
            </a:r>
          </a:p>
        </p:txBody>
      </p:sp>
      <p:sp>
        <p:nvSpPr>
          <p:cNvPr id="51" name="文本框 50"/>
          <p:cNvSpPr txBox="1"/>
          <p:nvPr/>
        </p:nvSpPr>
        <p:spPr>
          <a:xfrm>
            <a:off x="5864225" y="1873885"/>
            <a:ext cx="96583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35 KDa</a:t>
            </a:r>
          </a:p>
        </p:txBody>
      </p:sp>
      <p:sp>
        <p:nvSpPr>
          <p:cNvPr id="71" name="文本框 70"/>
          <p:cNvSpPr txBox="1"/>
          <p:nvPr>
            <p:custDataLst>
              <p:tags r:id="rId3"/>
            </p:custDataLst>
          </p:nvPr>
        </p:nvSpPr>
        <p:spPr>
          <a:xfrm>
            <a:off x="2047240" y="400685"/>
            <a:ext cx="3015615" cy="2266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000" b="1">
                <a:solidFill>
                  <a:schemeClr val="dk1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 N    LC            </a:t>
            </a:r>
            <a:r>
              <a:rPr lang="en-US" altLang="zh-CN" sz="1000" b="1">
                <a:solidFill>
                  <a:schemeClr val="dk1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N    LC          N     LC           N     LC        </a:t>
            </a:r>
            <a:endParaRPr lang="en-US" altLang="zh-CN" sz="1000" b="1">
              <a:solidFill>
                <a:schemeClr val="dk1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</p:txBody>
      </p:sp>
      <p:sp>
        <p:nvSpPr>
          <p:cNvPr id="72" name="文本框 71"/>
          <p:cNvSpPr txBox="1"/>
          <p:nvPr>
            <p:custDataLst>
              <p:tags r:id="rId4"/>
            </p:custDataLst>
          </p:nvPr>
        </p:nvSpPr>
        <p:spPr>
          <a:xfrm>
            <a:off x="2169160" y="183515"/>
            <a:ext cx="3094355" cy="2171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000" b="1">
                <a:solidFill>
                  <a:schemeClr val="dk1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 1#                     2#                   3#                      4#                </a:t>
            </a:r>
            <a:r>
              <a:rPr lang="en-US" altLang="zh-CN" sz="1000" b="1">
                <a:solidFill>
                  <a:schemeClr val="dk1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    </a:t>
            </a:r>
            <a:r>
              <a:rPr lang="en-US" altLang="zh-CN" sz="1000" b="1">
                <a:solidFill>
                  <a:schemeClr val="dk1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              </a:t>
            </a:r>
          </a:p>
        </p:txBody>
      </p:sp>
      <p:cxnSp>
        <p:nvCxnSpPr>
          <p:cNvPr id="73" name="直接连接符 72"/>
          <p:cNvCxnSpPr/>
          <p:nvPr/>
        </p:nvCxnSpPr>
        <p:spPr>
          <a:xfrm>
            <a:off x="2179955" y="400685"/>
            <a:ext cx="42037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4" name="直接连接符 73"/>
          <p:cNvCxnSpPr/>
          <p:nvPr/>
        </p:nvCxnSpPr>
        <p:spPr>
          <a:xfrm>
            <a:off x="2912745" y="400685"/>
            <a:ext cx="42037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5" name="直接连接符 74"/>
          <p:cNvCxnSpPr/>
          <p:nvPr/>
        </p:nvCxnSpPr>
        <p:spPr>
          <a:xfrm>
            <a:off x="3677285" y="400685"/>
            <a:ext cx="42037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6" name="直接连接符 75"/>
          <p:cNvCxnSpPr/>
          <p:nvPr/>
        </p:nvCxnSpPr>
        <p:spPr>
          <a:xfrm>
            <a:off x="4431030" y="400685"/>
            <a:ext cx="42037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94" name="文本框 93"/>
          <p:cNvSpPr txBox="1"/>
          <p:nvPr>
            <p:custDataLst>
              <p:tags r:id="rId5"/>
            </p:custDataLst>
          </p:nvPr>
        </p:nvSpPr>
        <p:spPr>
          <a:xfrm>
            <a:off x="7194550" y="418465"/>
            <a:ext cx="3015615" cy="2266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000" b="1">
                <a:solidFill>
                  <a:schemeClr val="dk1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 N    LC            </a:t>
            </a:r>
            <a:r>
              <a:rPr lang="en-US" altLang="zh-CN" sz="1000" b="1">
                <a:solidFill>
                  <a:schemeClr val="dk1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N    LC          N     LC           N     LC        </a:t>
            </a:r>
            <a:endParaRPr lang="en-US" altLang="zh-CN" sz="1000" b="1">
              <a:solidFill>
                <a:schemeClr val="dk1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</p:txBody>
      </p:sp>
      <p:sp>
        <p:nvSpPr>
          <p:cNvPr id="95" name="文本框 94"/>
          <p:cNvSpPr txBox="1"/>
          <p:nvPr>
            <p:custDataLst>
              <p:tags r:id="rId6"/>
            </p:custDataLst>
          </p:nvPr>
        </p:nvSpPr>
        <p:spPr>
          <a:xfrm>
            <a:off x="7316470" y="201295"/>
            <a:ext cx="3094355" cy="2171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000" b="1">
                <a:solidFill>
                  <a:schemeClr val="dk1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 5#                     6#                   7#                     8#                </a:t>
            </a:r>
            <a:r>
              <a:rPr lang="en-US" altLang="zh-CN" sz="1000" b="1">
                <a:solidFill>
                  <a:schemeClr val="dk1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    </a:t>
            </a:r>
            <a:r>
              <a:rPr lang="en-US" altLang="zh-CN" sz="1000" b="1">
                <a:solidFill>
                  <a:schemeClr val="dk1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              </a:t>
            </a:r>
          </a:p>
        </p:txBody>
      </p:sp>
      <p:cxnSp>
        <p:nvCxnSpPr>
          <p:cNvPr id="98" name="直接连接符 97"/>
          <p:cNvCxnSpPr/>
          <p:nvPr/>
        </p:nvCxnSpPr>
        <p:spPr>
          <a:xfrm>
            <a:off x="7327265" y="418465"/>
            <a:ext cx="42037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99" name="直接连接符 98"/>
          <p:cNvCxnSpPr/>
          <p:nvPr/>
        </p:nvCxnSpPr>
        <p:spPr>
          <a:xfrm>
            <a:off x="8060055" y="418465"/>
            <a:ext cx="42037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00" name="直接连接符 99"/>
          <p:cNvCxnSpPr/>
          <p:nvPr/>
        </p:nvCxnSpPr>
        <p:spPr>
          <a:xfrm>
            <a:off x="8824595" y="418465"/>
            <a:ext cx="42037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01" name="直接连接符 100"/>
          <p:cNvCxnSpPr/>
          <p:nvPr/>
        </p:nvCxnSpPr>
        <p:spPr>
          <a:xfrm>
            <a:off x="9578340" y="418465"/>
            <a:ext cx="42037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186" name="图片 185" descr="20230331-组织1-B7-H3-M-0合成"/>
          <p:cNvPicPr>
            <a:picLocks noChangeAspect="1"/>
          </p:cNvPicPr>
          <p:nvPr/>
        </p:nvPicPr>
        <p:blipFill>
          <a:blip r:embed="rId28"/>
          <a:srcRect l="24149" t="36307" r="17953" b="51603"/>
          <a:stretch>
            <a:fillRect/>
          </a:stretch>
        </p:blipFill>
        <p:spPr>
          <a:xfrm>
            <a:off x="1618615" y="2983865"/>
            <a:ext cx="3883025" cy="810895"/>
          </a:xfrm>
          <a:prstGeom prst="rect">
            <a:avLst/>
          </a:prstGeom>
        </p:spPr>
      </p:pic>
      <p:pic>
        <p:nvPicPr>
          <p:cNvPr id="189" name="图片 188" descr="20230331-组织2-B7-H3-GAPDH-M-合成"/>
          <p:cNvPicPr>
            <a:picLocks noChangeAspect="1"/>
          </p:cNvPicPr>
          <p:nvPr/>
        </p:nvPicPr>
        <p:blipFill>
          <a:blip r:embed="rId29"/>
          <a:srcRect l="19730" t="39637" r="26100" b="49444"/>
          <a:stretch>
            <a:fillRect/>
          </a:stretch>
        </p:blipFill>
        <p:spPr>
          <a:xfrm>
            <a:off x="6502400" y="2983865"/>
            <a:ext cx="3858895" cy="777875"/>
          </a:xfrm>
          <a:prstGeom prst="rect">
            <a:avLst/>
          </a:prstGeom>
        </p:spPr>
      </p:pic>
      <p:pic>
        <p:nvPicPr>
          <p:cNvPr id="191" name="图片 190" descr="组织1"/>
          <p:cNvPicPr>
            <a:picLocks noChangeAspect="1"/>
          </p:cNvPicPr>
          <p:nvPr/>
        </p:nvPicPr>
        <p:blipFill>
          <a:blip r:embed="rId30"/>
          <a:srcRect l="16444" t="35398" r="23904" b="49386"/>
          <a:stretch>
            <a:fillRect/>
          </a:stretch>
        </p:blipFill>
        <p:spPr>
          <a:xfrm>
            <a:off x="1581150" y="3900170"/>
            <a:ext cx="3935095" cy="1003935"/>
          </a:xfrm>
          <a:prstGeom prst="rect">
            <a:avLst/>
          </a:prstGeom>
        </p:spPr>
      </p:pic>
      <p:pic>
        <p:nvPicPr>
          <p:cNvPr id="192" name="图片 191" descr="组织2"/>
          <p:cNvPicPr>
            <a:picLocks noChangeAspect="1"/>
          </p:cNvPicPr>
          <p:nvPr/>
        </p:nvPicPr>
        <p:blipFill>
          <a:blip r:embed="rId31"/>
          <a:srcRect l="19803" t="34789" r="25986" b="49605"/>
          <a:stretch>
            <a:fillRect/>
          </a:stretch>
        </p:blipFill>
        <p:spPr>
          <a:xfrm>
            <a:off x="6511925" y="3881755"/>
            <a:ext cx="3898900" cy="1122680"/>
          </a:xfrm>
          <a:prstGeom prst="rect">
            <a:avLst/>
          </a:prstGeom>
        </p:spPr>
      </p:pic>
      <p:grpSp>
        <p:nvGrpSpPr>
          <p:cNvPr id="205" name="组合 204"/>
          <p:cNvGrpSpPr/>
          <p:nvPr/>
        </p:nvGrpSpPr>
        <p:grpSpPr>
          <a:xfrm>
            <a:off x="6496685" y="2508250"/>
            <a:ext cx="1492250" cy="443865"/>
            <a:chOff x="11321" y="5953"/>
            <a:chExt cx="2350" cy="699"/>
          </a:xfrm>
        </p:grpSpPr>
        <p:sp>
          <p:nvSpPr>
            <p:cNvPr id="195" name="文本框 194"/>
            <p:cNvSpPr txBox="1"/>
            <p:nvPr>
              <p:custDataLst>
                <p:tags r:id="rId21"/>
              </p:custDataLst>
            </p:nvPr>
          </p:nvSpPr>
          <p:spPr>
            <a:xfrm>
              <a:off x="11321" y="6295"/>
              <a:ext cx="2350" cy="35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sz="1000" b="1">
                  <a:solidFill>
                    <a:schemeClr val="dk1"/>
                  </a:solidFill>
                  <a:latin typeface="Times New Roman" panose="02020603050405020304" charset="0"/>
                  <a:ea typeface="黑体" panose="02010609060101010101" charset="-122"/>
                  <a:cs typeface="Times New Roman" panose="02020603050405020304" charset="0"/>
                </a:rPr>
                <a:t>           N    PC  LC           </a:t>
              </a:r>
              <a:r>
                <a:rPr lang="en-US" altLang="zh-CN" sz="1000" b="1">
                  <a:solidFill>
                    <a:schemeClr val="dk1"/>
                  </a:solidFill>
                  <a:latin typeface="Times New Roman" panose="02020603050405020304" charset="0"/>
                  <a:ea typeface="黑体" panose="02010609060101010101" charset="-122"/>
                  <a:cs typeface="Times New Roman" panose="02020603050405020304" charset="0"/>
                  <a:sym typeface="+mn-ea"/>
                </a:rPr>
                <a:t>   </a:t>
              </a:r>
              <a:endParaRPr lang="en-US" altLang="zh-CN" sz="1000" b="1">
                <a:solidFill>
                  <a:schemeClr val="dk1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endParaRPr>
            </a:p>
          </p:txBody>
        </p:sp>
        <p:sp>
          <p:nvSpPr>
            <p:cNvPr id="196" name="文本框 195"/>
            <p:cNvSpPr txBox="1"/>
            <p:nvPr>
              <p:custDataLst>
                <p:tags r:id="rId22"/>
              </p:custDataLst>
            </p:nvPr>
          </p:nvSpPr>
          <p:spPr>
            <a:xfrm>
              <a:off x="11513" y="5953"/>
              <a:ext cx="1469" cy="34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sz="1000" b="1">
                  <a:solidFill>
                    <a:schemeClr val="dk1"/>
                  </a:solidFill>
                  <a:latin typeface="Times New Roman" panose="02020603050405020304" charset="0"/>
                  <a:ea typeface="黑体" panose="02010609060101010101" charset="-122"/>
                  <a:cs typeface="Times New Roman" panose="02020603050405020304" charset="0"/>
                </a:rPr>
                <a:t>           1#                              </a:t>
              </a:r>
            </a:p>
          </p:txBody>
        </p:sp>
        <p:cxnSp>
          <p:nvCxnSpPr>
            <p:cNvPr id="198" name="直接连接符 197"/>
            <p:cNvCxnSpPr/>
            <p:nvPr/>
          </p:nvCxnSpPr>
          <p:spPr>
            <a:xfrm>
              <a:off x="11959" y="6294"/>
              <a:ext cx="969" cy="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grpSp>
        <p:nvGrpSpPr>
          <p:cNvPr id="206" name="组合 205"/>
          <p:cNvGrpSpPr/>
          <p:nvPr/>
        </p:nvGrpSpPr>
        <p:grpSpPr>
          <a:xfrm>
            <a:off x="2575560" y="2510155"/>
            <a:ext cx="1264325" cy="443865"/>
            <a:chOff x="6101" y="5962"/>
            <a:chExt cx="2407" cy="699"/>
          </a:xfrm>
        </p:grpSpPr>
        <p:sp>
          <p:nvSpPr>
            <p:cNvPr id="202" name="文本框 201"/>
            <p:cNvSpPr txBox="1"/>
            <p:nvPr>
              <p:custDataLst>
                <p:tags r:id="rId19"/>
              </p:custDataLst>
            </p:nvPr>
          </p:nvSpPr>
          <p:spPr>
            <a:xfrm>
              <a:off x="6101" y="6304"/>
              <a:ext cx="2407" cy="35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sz="1000" b="1">
                  <a:solidFill>
                    <a:schemeClr val="dk1"/>
                  </a:solidFill>
                  <a:latin typeface="Times New Roman" panose="02020603050405020304" charset="0"/>
                  <a:ea typeface="黑体" panose="02010609060101010101" charset="-122"/>
                  <a:cs typeface="Times New Roman" panose="02020603050405020304" charset="0"/>
                </a:rPr>
                <a:t>   N     PC    LC           </a:t>
              </a:r>
              <a:r>
                <a:rPr lang="en-US" altLang="zh-CN" sz="1000" b="1">
                  <a:solidFill>
                    <a:schemeClr val="dk1"/>
                  </a:solidFill>
                  <a:latin typeface="Times New Roman" panose="02020603050405020304" charset="0"/>
                  <a:ea typeface="黑体" panose="02010609060101010101" charset="-122"/>
                  <a:cs typeface="Times New Roman" panose="02020603050405020304" charset="0"/>
                  <a:sym typeface="+mn-ea"/>
                </a:rPr>
                <a:t>   </a:t>
              </a:r>
              <a:endParaRPr lang="en-US" altLang="zh-CN" sz="1000" b="1">
                <a:solidFill>
                  <a:schemeClr val="dk1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endParaRPr>
            </a:p>
          </p:txBody>
        </p:sp>
        <p:sp>
          <p:nvSpPr>
            <p:cNvPr id="203" name="文本框 202"/>
            <p:cNvSpPr txBox="1"/>
            <p:nvPr>
              <p:custDataLst>
                <p:tags r:id="rId20"/>
              </p:custDataLst>
            </p:nvPr>
          </p:nvSpPr>
          <p:spPr>
            <a:xfrm>
              <a:off x="6293" y="5962"/>
              <a:ext cx="1469" cy="34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sz="1000" b="1">
                  <a:solidFill>
                    <a:schemeClr val="dk1"/>
                  </a:solidFill>
                  <a:latin typeface="Times New Roman" panose="02020603050405020304" charset="0"/>
                  <a:ea typeface="黑体" panose="02010609060101010101" charset="-122"/>
                  <a:cs typeface="Times New Roman" panose="02020603050405020304" charset="0"/>
                </a:rPr>
                <a:t>           4#                              </a:t>
              </a:r>
            </a:p>
          </p:txBody>
        </p:sp>
        <p:cxnSp>
          <p:nvCxnSpPr>
            <p:cNvPr id="204" name="直接连接符 203"/>
            <p:cNvCxnSpPr/>
            <p:nvPr/>
          </p:nvCxnSpPr>
          <p:spPr>
            <a:xfrm>
              <a:off x="6643" y="6303"/>
              <a:ext cx="969" cy="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grpSp>
        <p:nvGrpSpPr>
          <p:cNvPr id="207" name="组合 206"/>
          <p:cNvGrpSpPr/>
          <p:nvPr/>
        </p:nvGrpSpPr>
        <p:grpSpPr>
          <a:xfrm>
            <a:off x="1573530" y="2510155"/>
            <a:ext cx="1158488" cy="443865"/>
            <a:chOff x="6101" y="5962"/>
            <a:chExt cx="1958" cy="699"/>
          </a:xfrm>
        </p:grpSpPr>
        <p:sp>
          <p:nvSpPr>
            <p:cNvPr id="208" name="文本框 207"/>
            <p:cNvSpPr txBox="1"/>
            <p:nvPr>
              <p:custDataLst>
                <p:tags r:id="rId17"/>
              </p:custDataLst>
            </p:nvPr>
          </p:nvSpPr>
          <p:spPr>
            <a:xfrm>
              <a:off x="6101" y="6304"/>
              <a:ext cx="1958" cy="35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sz="1000" b="1">
                  <a:solidFill>
                    <a:schemeClr val="dk1"/>
                  </a:solidFill>
                  <a:latin typeface="Times New Roman" panose="02020603050405020304" charset="0"/>
                  <a:ea typeface="黑体" panose="02010609060101010101" charset="-122"/>
                  <a:cs typeface="Times New Roman" panose="02020603050405020304" charset="0"/>
                </a:rPr>
                <a:t>        N     PC   LC           </a:t>
              </a:r>
              <a:r>
                <a:rPr lang="en-US" altLang="zh-CN" sz="1000" b="1">
                  <a:solidFill>
                    <a:schemeClr val="dk1"/>
                  </a:solidFill>
                  <a:latin typeface="Times New Roman" panose="02020603050405020304" charset="0"/>
                  <a:ea typeface="黑体" panose="02010609060101010101" charset="-122"/>
                  <a:cs typeface="Times New Roman" panose="02020603050405020304" charset="0"/>
                  <a:sym typeface="+mn-ea"/>
                </a:rPr>
                <a:t>   </a:t>
              </a:r>
              <a:endParaRPr lang="en-US" altLang="zh-CN" sz="1000" b="1">
                <a:solidFill>
                  <a:schemeClr val="dk1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endParaRPr>
            </a:p>
          </p:txBody>
        </p:sp>
        <p:sp>
          <p:nvSpPr>
            <p:cNvPr id="209" name="文本框 208"/>
            <p:cNvSpPr txBox="1"/>
            <p:nvPr>
              <p:custDataLst>
                <p:tags r:id="rId18"/>
              </p:custDataLst>
            </p:nvPr>
          </p:nvSpPr>
          <p:spPr>
            <a:xfrm>
              <a:off x="6293" y="5962"/>
              <a:ext cx="1469" cy="34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sz="1000" b="1">
                  <a:solidFill>
                    <a:schemeClr val="dk1"/>
                  </a:solidFill>
                  <a:latin typeface="Times New Roman" panose="02020603050405020304" charset="0"/>
                  <a:ea typeface="黑体" panose="02010609060101010101" charset="-122"/>
                  <a:cs typeface="Times New Roman" panose="02020603050405020304" charset="0"/>
                </a:rPr>
                <a:t>            5#                              </a:t>
              </a:r>
            </a:p>
          </p:txBody>
        </p:sp>
        <p:cxnSp>
          <p:nvCxnSpPr>
            <p:cNvPr id="210" name="直接连接符 209"/>
            <p:cNvCxnSpPr/>
            <p:nvPr/>
          </p:nvCxnSpPr>
          <p:spPr>
            <a:xfrm>
              <a:off x="6643" y="6303"/>
              <a:ext cx="969" cy="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grpSp>
        <p:nvGrpSpPr>
          <p:cNvPr id="215" name="组合 214"/>
          <p:cNvGrpSpPr/>
          <p:nvPr/>
        </p:nvGrpSpPr>
        <p:grpSpPr>
          <a:xfrm>
            <a:off x="4139565" y="2517775"/>
            <a:ext cx="1362306" cy="443865"/>
            <a:chOff x="6101" y="5962"/>
            <a:chExt cx="2327" cy="699"/>
          </a:xfrm>
        </p:grpSpPr>
        <p:sp>
          <p:nvSpPr>
            <p:cNvPr id="216" name="文本框 215"/>
            <p:cNvSpPr txBox="1"/>
            <p:nvPr>
              <p:custDataLst>
                <p:tags r:id="rId15"/>
              </p:custDataLst>
            </p:nvPr>
          </p:nvSpPr>
          <p:spPr>
            <a:xfrm>
              <a:off x="6101" y="6304"/>
              <a:ext cx="2327" cy="35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sz="1000" b="1">
                  <a:solidFill>
                    <a:schemeClr val="dk1"/>
                  </a:solidFill>
                  <a:latin typeface="Times New Roman" panose="02020603050405020304" charset="0"/>
                  <a:ea typeface="黑体" panose="02010609060101010101" charset="-122"/>
                  <a:cs typeface="Times New Roman" panose="02020603050405020304" charset="0"/>
                </a:rPr>
                <a:t>      N       PC   LC           </a:t>
              </a:r>
              <a:r>
                <a:rPr lang="en-US" altLang="zh-CN" sz="1000" b="1">
                  <a:solidFill>
                    <a:schemeClr val="dk1"/>
                  </a:solidFill>
                  <a:latin typeface="Times New Roman" panose="02020603050405020304" charset="0"/>
                  <a:ea typeface="黑体" panose="02010609060101010101" charset="-122"/>
                  <a:cs typeface="Times New Roman" panose="02020603050405020304" charset="0"/>
                  <a:sym typeface="+mn-ea"/>
                </a:rPr>
                <a:t>   </a:t>
              </a:r>
              <a:endParaRPr lang="en-US" altLang="zh-CN" sz="1000" b="1">
                <a:solidFill>
                  <a:schemeClr val="dk1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endParaRPr>
            </a:p>
          </p:txBody>
        </p:sp>
        <p:sp>
          <p:nvSpPr>
            <p:cNvPr id="217" name="文本框 216"/>
            <p:cNvSpPr txBox="1"/>
            <p:nvPr>
              <p:custDataLst>
                <p:tags r:id="rId16"/>
              </p:custDataLst>
            </p:nvPr>
          </p:nvSpPr>
          <p:spPr>
            <a:xfrm>
              <a:off x="6293" y="5962"/>
              <a:ext cx="1469" cy="34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sz="1000" b="1">
                  <a:solidFill>
                    <a:schemeClr val="dk1"/>
                  </a:solidFill>
                  <a:latin typeface="Times New Roman" panose="02020603050405020304" charset="0"/>
                  <a:ea typeface="黑体" panose="02010609060101010101" charset="-122"/>
                  <a:cs typeface="Times New Roman" panose="02020603050405020304" charset="0"/>
                </a:rPr>
                <a:t>          7#                              </a:t>
              </a:r>
            </a:p>
          </p:txBody>
        </p:sp>
        <p:cxnSp>
          <p:nvCxnSpPr>
            <p:cNvPr id="218" name="直接连接符 217"/>
            <p:cNvCxnSpPr/>
            <p:nvPr/>
          </p:nvCxnSpPr>
          <p:spPr>
            <a:xfrm>
              <a:off x="6643" y="6303"/>
              <a:ext cx="969" cy="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grpSp>
        <p:nvGrpSpPr>
          <p:cNvPr id="219" name="组合 218"/>
          <p:cNvGrpSpPr/>
          <p:nvPr/>
        </p:nvGrpSpPr>
        <p:grpSpPr>
          <a:xfrm>
            <a:off x="3448050" y="2510155"/>
            <a:ext cx="1454914" cy="443865"/>
            <a:chOff x="6101" y="5962"/>
            <a:chExt cx="2459" cy="699"/>
          </a:xfrm>
        </p:grpSpPr>
        <p:sp>
          <p:nvSpPr>
            <p:cNvPr id="220" name="文本框 219"/>
            <p:cNvSpPr txBox="1"/>
            <p:nvPr>
              <p:custDataLst>
                <p:tags r:id="rId13"/>
              </p:custDataLst>
            </p:nvPr>
          </p:nvSpPr>
          <p:spPr>
            <a:xfrm>
              <a:off x="6101" y="6304"/>
              <a:ext cx="2459" cy="35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sz="1000" b="1">
                  <a:solidFill>
                    <a:schemeClr val="dk1"/>
                  </a:solidFill>
                  <a:latin typeface="Times New Roman" panose="02020603050405020304" charset="0"/>
                  <a:ea typeface="黑体" panose="02010609060101010101" charset="-122"/>
                  <a:cs typeface="Times New Roman" panose="02020603050405020304" charset="0"/>
                </a:rPr>
                <a:t>    N   PC   LC          </a:t>
              </a:r>
            </a:p>
          </p:txBody>
        </p:sp>
        <p:sp>
          <p:nvSpPr>
            <p:cNvPr id="221" name="文本框 220"/>
            <p:cNvSpPr txBox="1"/>
            <p:nvPr>
              <p:custDataLst>
                <p:tags r:id="rId14"/>
              </p:custDataLst>
            </p:nvPr>
          </p:nvSpPr>
          <p:spPr>
            <a:xfrm>
              <a:off x="6293" y="5962"/>
              <a:ext cx="1469" cy="34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sz="1000" b="1">
                  <a:solidFill>
                    <a:schemeClr val="dk1"/>
                  </a:solidFill>
                  <a:latin typeface="Times New Roman" panose="02020603050405020304" charset="0"/>
                  <a:ea typeface="黑体" panose="02010609060101010101" charset="-122"/>
                  <a:cs typeface="Times New Roman" panose="02020603050405020304" charset="0"/>
                </a:rPr>
                <a:t>          6#                               </a:t>
              </a:r>
            </a:p>
          </p:txBody>
        </p:sp>
        <p:cxnSp>
          <p:nvCxnSpPr>
            <p:cNvPr id="222" name="直接连接符 221"/>
            <p:cNvCxnSpPr/>
            <p:nvPr/>
          </p:nvCxnSpPr>
          <p:spPr>
            <a:xfrm>
              <a:off x="6643" y="6303"/>
              <a:ext cx="969" cy="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grpSp>
        <p:nvGrpSpPr>
          <p:cNvPr id="223" name="组合 222"/>
          <p:cNvGrpSpPr/>
          <p:nvPr/>
        </p:nvGrpSpPr>
        <p:grpSpPr>
          <a:xfrm>
            <a:off x="7551420" y="2508250"/>
            <a:ext cx="1492250" cy="443865"/>
            <a:chOff x="11321" y="5953"/>
            <a:chExt cx="2350" cy="699"/>
          </a:xfrm>
        </p:grpSpPr>
        <p:sp>
          <p:nvSpPr>
            <p:cNvPr id="224" name="文本框 223"/>
            <p:cNvSpPr txBox="1"/>
            <p:nvPr>
              <p:custDataLst>
                <p:tags r:id="rId11"/>
              </p:custDataLst>
            </p:nvPr>
          </p:nvSpPr>
          <p:spPr>
            <a:xfrm>
              <a:off x="11321" y="6295"/>
              <a:ext cx="2350" cy="35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sz="1000" b="1">
                  <a:solidFill>
                    <a:schemeClr val="dk1"/>
                  </a:solidFill>
                  <a:latin typeface="Times New Roman" panose="02020603050405020304" charset="0"/>
                  <a:ea typeface="黑体" panose="02010609060101010101" charset="-122"/>
                  <a:cs typeface="Times New Roman" panose="02020603050405020304" charset="0"/>
                </a:rPr>
                <a:t>   N     PC     LC           </a:t>
              </a:r>
              <a:r>
                <a:rPr lang="en-US" altLang="zh-CN" sz="1000" b="1">
                  <a:solidFill>
                    <a:schemeClr val="dk1"/>
                  </a:solidFill>
                  <a:latin typeface="Times New Roman" panose="02020603050405020304" charset="0"/>
                  <a:ea typeface="黑体" panose="02010609060101010101" charset="-122"/>
                  <a:cs typeface="Times New Roman" panose="02020603050405020304" charset="0"/>
                  <a:sym typeface="+mn-ea"/>
                </a:rPr>
                <a:t>   </a:t>
              </a:r>
              <a:endParaRPr lang="en-US" altLang="zh-CN" sz="1000" b="1">
                <a:solidFill>
                  <a:schemeClr val="dk1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endParaRPr>
            </a:p>
          </p:txBody>
        </p:sp>
        <p:sp>
          <p:nvSpPr>
            <p:cNvPr id="225" name="文本框 224"/>
            <p:cNvSpPr txBox="1"/>
            <p:nvPr>
              <p:custDataLst>
                <p:tags r:id="rId12"/>
              </p:custDataLst>
            </p:nvPr>
          </p:nvSpPr>
          <p:spPr>
            <a:xfrm>
              <a:off x="11513" y="5953"/>
              <a:ext cx="1469" cy="34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sz="1000" b="1">
                  <a:solidFill>
                    <a:schemeClr val="dk1"/>
                  </a:solidFill>
                  <a:latin typeface="Times New Roman" panose="02020603050405020304" charset="0"/>
                  <a:ea typeface="黑体" panose="02010609060101010101" charset="-122"/>
                  <a:cs typeface="Times New Roman" panose="02020603050405020304" charset="0"/>
                </a:rPr>
                <a:t>           8#                              </a:t>
              </a:r>
            </a:p>
          </p:txBody>
        </p:sp>
        <p:cxnSp>
          <p:nvCxnSpPr>
            <p:cNvPr id="226" name="直接连接符 225"/>
            <p:cNvCxnSpPr/>
            <p:nvPr/>
          </p:nvCxnSpPr>
          <p:spPr>
            <a:xfrm>
              <a:off x="11683" y="6294"/>
              <a:ext cx="969" cy="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grpSp>
        <p:nvGrpSpPr>
          <p:cNvPr id="227" name="组合 226"/>
          <p:cNvGrpSpPr/>
          <p:nvPr/>
        </p:nvGrpSpPr>
        <p:grpSpPr>
          <a:xfrm>
            <a:off x="8510905" y="2507933"/>
            <a:ext cx="1492250" cy="443865"/>
            <a:chOff x="11321" y="5953"/>
            <a:chExt cx="2350" cy="699"/>
          </a:xfrm>
        </p:grpSpPr>
        <p:sp>
          <p:nvSpPr>
            <p:cNvPr id="228" name="文本框 227"/>
            <p:cNvSpPr txBox="1"/>
            <p:nvPr>
              <p:custDataLst>
                <p:tags r:id="rId9"/>
              </p:custDataLst>
            </p:nvPr>
          </p:nvSpPr>
          <p:spPr>
            <a:xfrm>
              <a:off x="11321" y="6295"/>
              <a:ext cx="2350" cy="35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sz="1000" b="1">
                  <a:solidFill>
                    <a:schemeClr val="dk1"/>
                  </a:solidFill>
                  <a:latin typeface="Times New Roman" panose="02020603050405020304" charset="0"/>
                  <a:ea typeface="黑体" panose="02010609060101010101" charset="-122"/>
                  <a:cs typeface="Times New Roman" panose="02020603050405020304" charset="0"/>
                </a:rPr>
                <a:t>  N    PC     LC           </a:t>
              </a:r>
              <a:r>
                <a:rPr lang="en-US" altLang="zh-CN" sz="1000" b="1">
                  <a:solidFill>
                    <a:schemeClr val="dk1"/>
                  </a:solidFill>
                  <a:latin typeface="Times New Roman" panose="02020603050405020304" charset="0"/>
                  <a:ea typeface="黑体" panose="02010609060101010101" charset="-122"/>
                  <a:cs typeface="Times New Roman" panose="02020603050405020304" charset="0"/>
                  <a:sym typeface="+mn-ea"/>
                </a:rPr>
                <a:t>   </a:t>
              </a:r>
              <a:endParaRPr lang="en-US" altLang="zh-CN" sz="1000" b="1">
                <a:solidFill>
                  <a:schemeClr val="dk1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endParaRPr>
            </a:p>
          </p:txBody>
        </p:sp>
        <p:sp>
          <p:nvSpPr>
            <p:cNvPr id="229" name="文本框 228"/>
            <p:cNvSpPr txBox="1"/>
            <p:nvPr>
              <p:custDataLst>
                <p:tags r:id="rId10"/>
              </p:custDataLst>
            </p:nvPr>
          </p:nvSpPr>
          <p:spPr>
            <a:xfrm>
              <a:off x="11513" y="5953"/>
              <a:ext cx="1469" cy="34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sz="1000" b="1">
                  <a:solidFill>
                    <a:schemeClr val="dk1"/>
                  </a:solidFill>
                  <a:latin typeface="Times New Roman" panose="02020603050405020304" charset="0"/>
                  <a:ea typeface="黑体" panose="02010609060101010101" charset="-122"/>
                  <a:cs typeface="Times New Roman" panose="02020603050405020304" charset="0"/>
                </a:rPr>
                <a:t>           2#                              </a:t>
              </a:r>
            </a:p>
          </p:txBody>
        </p:sp>
        <p:cxnSp>
          <p:nvCxnSpPr>
            <p:cNvPr id="230" name="直接连接符 229"/>
            <p:cNvCxnSpPr/>
            <p:nvPr/>
          </p:nvCxnSpPr>
          <p:spPr>
            <a:xfrm>
              <a:off x="11611" y="6294"/>
              <a:ext cx="969" cy="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grpSp>
        <p:nvGrpSpPr>
          <p:cNvPr id="232" name="组合 231"/>
          <p:cNvGrpSpPr/>
          <p:nvPr/>
        </p:nvGrpSpPr>
        <p:grpSpPr>
          <a:xfrm>
            <a:off x="9306560" y="2490470"/>
            <a:ext cx="1492250" cy="443865"/>
            <a:chOff x="11321" y="5953"/>
            <a:chExt cx="2350" cy="699"/>
          </a:xfrm>
        </p:grpSpPr>
        <p:sp>
          <p:nvSpPr>
            <p:cNvPr id="233" name="文本框 232"/>
            <p:cNvSpPr txBox="1"/>
            <p:nvPr>
              <p:custDataLst>
                <p:tags r:id="rId7"/>
              </p:custDataLst>
            </p:nvPr>
          </p:nvSpPr>
          <p:spPr>
            <a:xfrm>
              <a:off x="11321" y="6295"/>
              <a:ext cx="2350" cy="35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sz="1000" b="1">
                  <a:solidFill>
                    <a:schemeClr val="dk1"/>
                  </a:solidFill>
                  <a:latin typeface="Times New Roman" panose="02020603050405020304" charset="0"/>
                  <a:ea typeface="黑体" panose="02010609060101010101" charset="-122"/>
                  <a:cs typeface="Times New Roman" panose="02020603050405020304" charset="0"/>
                </a:rPr>
                <a:t>       N    LC           </a:t>
              </a:r>
              <a:r>
                <a:rPr lang="en-US" altLang="zh-CN" sz="1000" b="1">
                  <a:solidFill>
                    <a:schemeClr val="dk1"/>
                  </a:solidFill>
                  <a:latin typeface="Times New Roman" panose="02020603050405020304" charset="0"/>
                  <a:ea typeface="黑体" panose="02010609060101010101" charset="-122"/>
                  <a:cs typeface="Times New Roman" panose="02020603050405020304" charset="0"/>
                  <a:sym typeface="+mn-ea"/>
                </a:rPr>
                <a:t>   </a:t>
              </a:r>
              <a:endParaRPr lang="en-US" altLang="zh-CN" sz="1000" b="1">
                <a:solidFill>
                  <a:schemeClr val="dk1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endParaRPr>
            </a:p>
          </p:txBody>
        </p:sp>
        <p:sp>
          <p:nvSpPr>
            <p:cNvPr id="234" name="文本框 233"/>
            <p:cNvSpPr txBox="1"/>
            <p:nvPr>
              <p:custDataLst>
                <p:tags r:id="rId8"/>
              </p:custDataLst>
            </p:nvPr>
          </p:nvSpPr>
          <p:spPr>
            <a:xfrm>
              <a:off x="11513" y="5953"/>
              <a:ext cx="1469" cy="34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sz="1000" b="1">
                  <a:solidFill>
                    <a:schemeClr val="dk1"/>
                  </a:solidFill>
                  <a:latin typeface="Times New Roman" panose="02020603050405020304" charset="0"/>
                  <a:ea typeface="黑体" panose="02010609060101010101" charset="-122"/>
                  <a:cs typeface="Times New Roman" panose="02020603050405020304" charset="0"/>
                </a:rPr>
                <a:t>        3#                              </a:t>
              </a:r>
            </a:p>
          </p:txBody>
        </p:sp>
        <p:cxnSp>
          <p:nvCxnSpPr>
            <p:cNvPr id="235" name="直接连接符 234"/>
            <p:cNvCxnSpPr/>
            <p:nvPr/>
          </p:nvCxnSpPr>
          <p:spPr>
            <a:xfrm>
              <a:off x="11635" y="6294"/>
              <a:ext cx="969" cy="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240" name="矩形 239"/>
          <p:cNvSpPr/>
          <p:nvPr/>
        </p:nvSpPr>
        <p:spPr>
          <a:xfrm>
            <a:off x="1894205" y="3238500"/>
            <a:ext cx="3274060" cy="388620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41" name="文本框 240"/>
          <p:cNvSpPr txBox="1"/>
          <p:nvPr/>
        </p:nvSpPr>
        <p:spPr>
          <a:xfrm>
            <a:off x="2968625" y="3608070"/>
            <a:ext cx="906145" cy="2736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 b="1">
                <a:latin typeface="Times New Roman" panose="02020603050405020304" charset="0"/>
                <a:cs typeface="Times New Roman" panose="02020603050405020304" charset="0"/>
              </a:rPr>
              <a:t>  </a:t>
            </a:r>
            <a:r>
              <a:rPr lang="en-US" altLang="zh-CN" sz="1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B7-H3</a:t>
            </a:r>
            <a:endParaRPr lang="en-US" altLang="zh-CN" sz="1400" b="1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14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42" name="矩形 241"/>
          <p:cNvSpPr/>
          <p:nvPr/>
        </p:nvSpPr>
        <p:spPr>
          <a:xfrm>
            <a:off x="1791970" y="4166870"/>
            <a:ext cx="3470910" cy="421640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43" name="文本框 242"/>
          <p:cNvSpPr txBox="1"/>
          <p:nvPr/>
        </p:nvSpPr>
        <p:spPr>
          <a:xfrm>
            <a:off x="2968625" y="4398645"/>
            <a:ext cx="863600" cy="6057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 b="1">
                <a:latin typeface="Times New Roman" panose="02020603050405020304" charset="0"/>
                <a:cs typeface="Times New Roman" panose="02020603050405020304" charset="0"/>
              </a:rPr>
              <a:t>  GAPDH</a:t>
            </a:r>
          </a:p>
        </p:txBody>
      </p:sp>
      <p:sp>
        <p:nvSpPr>
          <p:cNvPr id="244" name="矩形 243"/>
          <p:cNvSpPr/>
          <p:nvPr/>
        </p:nvSpPr>
        <p:spPr>
          <a:xfrm>
            <a:off x="6847205" y="3218815"/>
            <a:ext cx="3274060" cy="388620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45" name="文本框 244"/>
          <p:cNvSpPr txBox="1"/>
          <p:nvPr/>
        </p:nvSpPr>
        <p:spPr>
          <a:xfrm>
            <a:off x="7879080" y="3588385"/>
            <a:ext cx="906145" cy="2736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 b="1">
                <a:latin typeface="Times New Roman" panose="02020603050405020304" charset="0"/>
                <a:cs typeface="Times New Roman" panose="02020603050405020304" charset="0"/>
              </a:rPr>
              <a:t>  </a:t>
            </a:r>
            <a:r>
              <a:rPr lang="en-US" altLang="zh-CN" sz="1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B7-H3</a:t>
            </a:r>
            <a:endParaRPr lang="en-US" altLang="zh-CN" sz="1400" b="1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14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46" name="矩形 245"/>
          <p:cNvSpPr/>
          <p:nvPr/>
        </p:nvSpPr>
        <p:spPr>
          <a:xfrm>
            <a:off x="6732270" y="4435475"/>
            <a:ext cx="3449320" cy="461645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47" name="文本框 246"/>
          <p:cNvSpPr txBox="1"/>
          <p:nvPr/>
        </p:nvSpPr>
        <p:spPr>
          <a:xfrm>
            <a:off x="8002905" y="4666615"/>
            <a:ext cx="863600" cy="5327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 b="1">
                <a:latin typeface="Times New Roman" panose="02020603050405020304" charset="0"/>
                <a:cs typeface="Times New Roman" panose="02020603050405020304" charset="0"/>
              </a:rPr>
              <a:t>  GAPDH</a:t>
            </a:r>
          </a:p>
        </p:txBody>
      </p:sp>
      <p:cxnSp>
        <p:nvCxnSpPr>
          <p:cNvPr id="248" name="直接连接符 247"/>
          <p:cNvCxnSpPr/>
          <p:nvPr/>
        </p:nvCxnSpPr>
        <p:spPr>
          <a:xfrm flipV="1">
            <a:off x="1422400" y="424878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49" name="直接连接符 248"/>
          <p:cNvCxnSpPr/>
          <p:nvPr/>
        </p:nvCxnSpPr>
        <p:spPr>
          <a:xfrm flipV="1">
            <a:off x="1438910" y="322834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50" name="直接连接符 249"/>
          <p:cNvCxnSpPr/>
          <p:nvPr/>
        </p:nvCxnSpPr>
        <p:spPr>
          <a:xfrm flipV="1">
            <a:off x="1438910" y="335534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51" name="直接连接符 250"/>
          <p:cNvCxnSpPr/>
          <p:nvPr/>
        </p:nvCxnSpPr>
        <p:spPr>
          <a:xfrm flipV="1">
            <a:off x="1438910" y="350139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52" name="直接连接符 251"/>
          <p:cNvCxnSpPr/>
          <p:nvPr/>
        </p:nvCxnSpPr>
        <p:spPr>
          <a:xfrm flipV="1">
            <a:off x="1438910" y="367919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53" name="直接连接符 252"/>
          <p:cNvCxnSpPr/>
          <p:nvPr/>
        </p:nvCxnSpPr>
        <p:spPr>
          <a:xfrm flipV="1">
            <a:off x="1445260" y="395160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54" name="直接连接符 253"/>
          <p:cNvCxnSpPr/>
          <p:nvPr/>
        </p:nvCxnSpPr>
        <p:spPr>
          <a:xfrm flipV="1">
            <a:off x="1422400" y="451421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55" name="文本框 254"/>
          <p:cNvSpPr txBox="1"/>
          <p:nvPr/>
        </p:nvSpPr>
        <p:spPr>
          <a:xfrm>
            <a:off x="683895" y="3348990"/>
            <a:ext cx="96583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100 KDa</a:t>
            </a:r>
          </a:p>
        </p:txBody>
      </p:sp>
      <p:sp>
        <p:nvSpPr>
          <p:cNvPr id="256" name="文本框 255"/>
          <p:cNvSpPr txBox="1"/>
          <p:nvPr/>
        </p:nvSpPr>
        <p:spPr>
          <a:xfrm>
            <a:off x="683895" y="3207385"/>
            <a:ext cx="96583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130 KDa</a:t>
            </a:r>
          </a:p>
        </p:txBody>
      </p:sp>
      <p:sp>
        <p:nvSpPr>
          <p:cNvPr id="257" name="文本框 256"/>
          <p:cNvSpPr txBox="1"/>
          <p:nvPr/>
        </p:nvSpPr>
        <p:spPr>
          <a:xfrm>
            <a:off x="766445" y="3517265"/>
            <a:ext cx="1195070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70 KDa</a:t>
            </a:r>
          </a:p>
        </p:txBody>
      </p:sp>
      <p:sp>
        <p:nvSpPr>
          <p:cNvPr id="258" name="文本框 257"/>
          <p:cNvSpPr txBox="1"/>
          <p:nvPr/>
        </p:nvSpPr>
        <p:spPr>
          <a:xfrm>
            <a:off x="831850" y="3769360"/>
            <a:ext cx="78676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55 KDa</a:t>
            </a:r>
          </a:p>
        </p:txBody>
      </p:sp>
      <p:sp>
        <p:nvSpPr>
          <p:cNvPr id="259" name="文本框 258"/>
          <p:cNvSpPr txBox="1"/>
          <p:nvPr/>
        </p:nvSpPr>
        <p:spPr>
          <a:xfrm>
            <a:off x="794385" y="4058285"/>
            <a:ext cx="82359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40 KDa</a:t>
            </a:r>
          </a:p>
        </p:txBody>
      </p:sp>
      <p:sp>
        <p:nvSpPr>
          <p:cNvPr id="260" name="文本框 259"/>
          <p:cNvSpPr txBox="1"/>
          <p:nvPr/>
        </p:nvSpPr>
        <p:spPr>
          <a:xfrm>
            <a:off x="794385" y="4312920"/>
            <a:ext cx="72707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35 KDa</a:t>
            </a:r>
          </a:p>
        </p:txBody>
      </p:sp>
      <p:sp>
        <p:nvSpPr>
          <p:cNvPr id="262" name="文本框 261"/>
          <p:cNvSpPr txBox="1"/>
          <p:nvPr/>
        </p:nvSpPr>
        <p:spPr>
          <a:xfrm>
            <a:off x="715010" y="3042920"/>
            <a:ext cx="90233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400">
                <a:sym typeface="+mn-ea"/>
              </a:rPr>
              <a:t>180 KDa</a:t>
            </a:r>
          </a:p>
        </p:txBody>
      </p:sp>
      <p:cxnSp>
        <p:nvCxnSpPr>
          <p:cNvPr id="263" name="直接连接符 262"/>
          <p:cNvCxnSpPr/>
          <p:nvPr/>
        </p:nvCxnSpPr>
        <p:spPr>
          <a:xfrm flipV="1">
            <a:off x="6322695" y="454469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68" name="直接连接符 267"/>
          <p:cNvCxnSpPr/>
          <p:nvPr/>
        </p:nvCxnSpPr>
        <p:spPr>
          <a:xfrm flipV="1">
            <a:off x="6345555" y="421576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69" name="直接连接符 268"/>
          <p:cNvCxnSpPr/>
          <p:nvPr/>
        </p:nvCxnSpPr>
        <p:spPr>
          <a:xfrm flipV="1">
            <a:off x="6322695" y="483552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72" name="文本框 271"/>
          <p:cNvSpPr txBox="1"/>
          <p:nvPr/>
        </p:nvSpPr>
        <p:spPr>
          <a:xfrm>
            <a:off x="5704840" y="3794760"/>
            <a:ext cx="96583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70 KDa</a:t>
            </a:r>
          </a:p>
        </p:txBody>
      </p:sp>
      <p:sp>
        <p:nvSpPr>
          <p:cNvPr id="273" name="文本框 272"/>
          <p:cNvSpPr txBox="1"/>
          <p:nvPr/>
        </p:nvSpPr>
        <p:spPr>
          <a:xfrm>
            <a:off x="5704840" y="4047490"/>
            <a:ext cx="74866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55 KDa</a:t>
            </a:r>
          </a:p>
        </p:txBody>
      </p:sp>
      <p:sp>
        <p:nvSpPr>
          <p:cNvPr id="274" name="文本框 273"/>
          <p:cNvSpPr txBox="1"/>
          <p:nvPr/>
        </p:nvSpPr>
        <p:spPr>
          <a:xfrm>
            <a:off x="5704840" y="4366895"/>
            <a:ext cx="96583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40 KDa</a:t>
            </a:r>
          </a:p>
        </p:txBody>
      </p:sp>
      <p:sp>
        <p:nvSpPr>
          <p:cNvPr id="275" name="文本框 274"/>
          <p:cNvSpPr txBox="1"/>
          <p:nvPr/>
        </p:nvSpPr>
        <p:spPr>
          <a:xfrm>
            <a:off x="5704840" y="4676775"/>
            <a:ext cx="96583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35 KDa</a:t>
            </a:r>
          </a:p>
        </p:txBody>
      </p:sp>
      <p:cxnSp>
        <p:nvCxnSpPr>
          <p:cNvPr id="277" name="直接连接符 276"/>
          <p:cNvCxnSpPr/>
          <p:nvPr/>
        </p:nvCxnSpPr>
        <p:spPr>
          <a:xfrm flipV="1">
            <a:off x="6374765" y="393446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79" name="直接连接符 278"/>
          <p:cNvCxnSpPr/>
          <p:nvPr/>
        </p:nvCxnSpPr>
        <p:spPr>
          <a:xfrm flipV="1">
            <a:off x="6355715" y="316865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80" name="直接连接符 279"/>
          <p:cNvCxnSpPr/>
          <p:nvPr/>
        </p:nvCxnSpPr>
        <p:spPr>
          <a:xfrm flipV="1">
            <a:off x="6355715" y="334010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81" name="直接连接符 280"/>
          <p:cNvCxnSpPr/>
          <p:nvPr/>
        </p:nvCxnSpPr>
        <p:spPr>
          <a:xfrm flipV="1">
            <a:off x="6355715" y="348615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83" name="文本框 282"/>
          <p:cNvSpPr txBox="1"/>
          <p:nvPr/>
        </p:nvSpPr>
        <p:spPr>
          <a:xfrm>
            <a:off x="5628640" y="3333750"/>
            <a:ext cx="96583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100 KDa</a:t>
            </a:r>
          </a:p>
        </p:txBody>
      </p:sp>
      <p:sp>
        <p:nvSpPr>
          <p:cNvPr id="284" name="文本框 283"/>
          <p:cNvSpPr txBox="1"/>
          <p:nvPr/>
        </p:nvSpPr>
        <p:spPr>
          <a:xfrm>
            <a:off x="5628640" y="3168650"/>
            <a:ext cx="96583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130 KDa</a:t>
            </a:r>
          </a:p>
        </p:txBody>
      </p:sp>
      <p:sp>
        <p:nvSpPr>
          <p:cNvPr id="285" name="文本框 284"/>
          <p:cNvSpPr txBox="1"/>
          <p:nvPr/>
        </p:nvSpPr>
        <p:spPr>
          <a:xfrm>
            <a:off x="5628640" y="2954020"/>
            <a:ext cx="90233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400">
                <a:sym typeface="+mn-ea"/>
              </a:rPr>
              <a:t>180 KDa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图片 53" descr="20-HK2-"/>
          <p:cNvPicPr>
            <a:picLocks noChangeAspect="1"/>
          </p:cNvPicPr>
          <p:nvPr/>
        </p:nvPicPr>
        <p:blipFill>
          <a:blip r:embed="rId18"/>
          <a:srcRect l="19862" t="44400" r="16880" b="44430"/>
          <a:stretch>
            <a:fillRect/>
          </a:stretch>
        </p:blipFill>
        <p:spPr>
          <a:xfrm>
            <a:off x="6934835" y="1657985"/>
            <a:ext cx="3790950" cy="669290"/>
          </a:xfrm>
          <a:prstGeom prst="rect">
            <a:avLst/>
          </a:prstGeom>
        </p:spPr>
      </p:pic>
      <p:sp>
        <p:nvSpPr>
          <p:cNvPr id="110" name="文本框 109"/>
          <p:cNvSpPr txBox="1"/>
          <p:nvPr>
            <p:custDataLst>
              <p:tags r:id="rId1"/>
            </p:custDataLst>
          </p:nvPr>
        </p:nvSpPr>
        <p:spPr>
          <a:xfrm>
            <a:off x="7155815" y="1026795"/>
            <a:ext cx="1793240" cy="340995"/>
          </a:xfrm>
          <a:prstGeom prst="rect">
            <a:avLst/>
          </a:prstGeom>
          <a:noFill/>
        </p:spPr>
        <p:txBody>
          <a:bodyPr wrap="square" rtlCol="0" anchor="b" anchorCtr="0">
            <a:noAutofit/>
          </a:bodyPr>
          <a:lstStyle/>
          <a:p>
            <a:r>
              <a:rPr lang="en-US" altLang="zh-CN" sz="1000" b="1">
                <a:latin typeface="Times New Roman" panose="02020603050405020304" charset="0"/>
                <a:cs typeface="Times New Roman" panose="02020603050405020304" charset="0"/>
              </a:rPr>
              <a:t> MOCK                   OE</a:t>
            </a:r>
          </a:p>
        </p:txBody>
      </p:sp>
      <p:cxnSp>
        <p:nvCxnSpPr>
          <p:cNvPr id="111" name="直接连接符 110"/>
          <p:cNvCxnSpPr/>
          <p:nvPr/>
        </p:nvCxnSpPr>
        <p:spPr>
          <a:xfrm>
            <a:off x="7230110" y="1343025"/>
            <a:ext cx="5302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2" name="直接连接符 111"/>
          <p:cNvCxnSpPr/>
          <p:nvPr/>
        </p:nvCxnSpPr>
        <p:spPr>
          <a:xfrm>
            <a:off x="8049260" y="1343025"/>
            <a:ext cx="5302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5" name="文本框 114"/>
          <p:cNvSpPr txBox="1"/>
          <p:nvPr/>
        </p:nvSpPr>
        <p:spPr>
          <a:xfrm>
            <a:off x="6218555" y="1355090"/>
            <a:ext cx="2729865" cy="41338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altLang="zh-CN" sz="10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Rrapamycin          </a:t>
            </a:r>
            <a:r>
              <a:rPr lang="en-US" altLang="zh-CN" sz="16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-        +     -     +  </a:t>
            </a:r>
            <a:r>
              <a:rPr lang="en-US" altLang="zh-CN" sz="10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</a:t>
            </a:r>
          </a:p>
        </p:txBody>
      </p:sp>
      <p:pic>
        <p:nvPicPr>
          <p:cNvPr id="4" name="图片 3" descr="240812-19+20膜-20-MTOR"/>
          <p:cNvPicPr>
            <a:picLocks noChangeAspect="1"/>
          </p:cNvPicPr>
          <p:nvPr/>
        </p:nvPicPr>
        <p:blipFill>
          <a:blip r:embed="rId19"/>
          <a:srcRect l="12621" t="49749" r="21771" b="42055"/>
          <a:stretch>
            <a:fillRect/>
          </a:stretch>
        </p:blipFill>
        <p:spPr>
          <a:xfrm>
            <a:off x="6901815" y="3736340"/>
            <a:ext cx="3816985" cy="476885"/>
          </a:xfrm>
          <a:prstGeom prst="rect">
            <a:avLst/>
          </a:prstGeom>
        </p:spPr>
      </p:pic>
      <p:pic>
        <p:nvPicPr>
          <p:cNvPr id="6" name="图片 5" descr="240812-19+20膜-19-P-MTOR"/>
          <p:cNvPicPr>
            <a:picLocks noChangeAspect="1"/>
          </p:cNvPicPr>
          <p:nvPr/>
        </p:nvPicPr>
        <p:blipFill>
          <a:blip r:embed="rId20"/>
          <a:srcRect l="17159" t="41381" r="18826" b="49455"/>
          <a:stretch>
            <a:fillRect/>
          </a:stretch>
        </p:blipFill>
        <p:spPr>
          <a:xfrm>
            <a:off x="6817360" y="2733675"/>
            <a:ext cx="3832225" cy="548640"/>
          </a:xfrm>
          <a:prstGeom prst="rect">
            <a:avLst/>
          </a:prstGeom>
        </p:spPr>
      </p:pic>
      <p:sp>
        <p:nvSpPr>
          <p:cNvPr id="16" name="矩形 15"/>
          <p:cNvSpPr/>
          <p:nvPr>
            <p:custDataLst>
              <p:tags r:id="rId2"/>
            </p:custDataLst>
          </p:nvPr>
        </p:nvSpPr>
        <p:spPr>
          <a:xfrm>
            <a:off x="8802370" y="1725295"/>
            <a:ext cx="1409700" cy="435610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7399655" y="2197735"/>
            <a:ext cx="281241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HK2-2                     HK2-3                              </a:t>
            </a:r>
          </a:p>
        </p:txBody>
      </p:sp>
      <p:sp>
        <p:nvSpPr>
          <p:cNvPr id="23" name="矩形 22"/>
          <p:cNvSpPr/>
          <p:nvPr>
            <p:custDataLst>
              <p:tags r:id="rId3"/>
            </p:custDataLst>
          </p:nvPr>
        </p:nvSpPr>
        <p:spPr>
          <a:xfrm>
            <a:off x="7279005" y="1726565"/>
            <a:ext cx="1496060" cy="434340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>
            <p:custDataLst>
              <p:tags r:id="rId4"/>
            </p:custDataLst>
          </p:nvPr>
        </p:nvSpPr>
        <p:spPr>
          <a:xfrm>
            <a:off x="7376795" y="3720465"/>
            <a:ext cx="1442085" cy="572135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0" name="矩形 29"/>
          <p:cNvSpPr/>
          <p:nvPr>
            <p:custDataLst>
              <p:tags r:id="rId5"/>
            </p:custDataLst>
          </p:nvPr>
        </p:nvSpPr>
        <p:spPr>
          <a:xfrm>
            <a:off x="8701405" y="2710180"/>
            <a:ext cx="1494155" cy="572135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7279005" y="3289300"/>
            <a:ext cx="324675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p-mTOR -1               p-mTOR-2                              </a:t>
            </a:r>
          </a:p>
        </p:txBody>
      </p:sp>
      <p:sp>
        <p:nvSpPr>
          <p:cNvPr id="32" name="矩形 31"/>
          <p:cNvSpPr/>
          <p:nvPr>
            <p:custDataLst>
              <p:tags r:id="rId6"/>
            </p:custDataLst>
          </p:nvPr>
        </p:nvSpPr>
        <p:spPr>
          <a:xfrm>
            <a:off x="7189470" y="2711450"/>
            <a:ext cx="1481455" cy="573405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文本框 32"/>
          <p:cNvSpPr txBox="1"/>
          <p:nvPr/>
        </p:nvSpPr>
        <p:spPr>
          <a:xfrm>
            <a:off x="7231380" y="4313555"/>
            <a:ext cx="328676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  mTOR-3                  mTOR-2      </a:t>
            </a:r>
          </a:p>
        </p:txBody>
      </p:sp>
      <p:grpSp>
        <p:nvGrpSpPr>
          <p:cNvPr id="38" name="组合 37"/>
          <p:cNvGrpSpPr/>
          <p:nvPr/>
        </p:nvGrpSpPr>
        <p:grpSpPr>
          <a:xfrm>
            <a:off x="6817360" y="4666615"/>
            <a:ext cx="3908425" cy="1398270"/>
            <a:chOff x="2384" y="7522"/>
            <a:chExt cx="6155" cy="2202"/>
          </a:xfrm>
        </p:grpSpPr>
        <p:pic>
          <p:nvPicPr>
            <p:cNvPr id="2" name="图片 1" descr="240812-19+20膜-GAPDH"/>
            <p:cNvPicPr>
              <a:picLocks noChangeAspect="1"/>
            </p:cNvPicPr>
            <p:nvPr/>
          </p:nvPicPr>
          <p:blipFill>
            <a:blip r:embed="rId21"/>
            <a:srcRect l="10514" t="37277" r="25086" b="39688"/>
            <a:stretch>
              <a:fillRect/>
            </a:stretch>
          </p:blipFill>
          <p:spPr>
            <a:xfrm>
              <a:off x="2384" y="7522"/>
              <a:ext cx="6155" cy="2202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/>
          </p:nvSpPr>
          <p:spPr>
            <a:xfrm>
              <a:off x="3048" y="8591"/>
              <a:ext cx="5176" cy="48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400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    GAPDH-1                   GAPDH-2          </a:t>
              </a:r>
            </a:p>
          </p:txBody>
        </p:sp>
        <p:sp>
          <p:nvSpPr>
            <p:cNvPr id="26" name="矩形 25"/>
            <p:cNvSpPr/>
            <p:nvPr>
              <p:custDataLst>
                <p:tags r:id="rId15"/>
              </p:custDataLst>
            </p:nvPr>
          </p:nvSpPr>
          <p:spPr>
            <a:xfrm>
              <a:off x="3048" y="7559"/>
              <a:ext cx="2420" cy="903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矩形 33"/>
            <p:cNvSpPr/>
            <p:nvPr>
              <p:custDataLst>
                <p:tags r:id="rId16"/>
              </p:custDataLst>
            </p:nvPr>
          </p:nvSpPr>
          <p:spPr>
            <a:xfrm>
              <a:off x="5509" y="7561"/>
              <a:ext cx="2370" cy="901"/>
            </a:xfrm>
            <a:prstGeom prst="rect">
              <a:avLst/>
            </a:prstGeom>
            <a:noFill/>
            <a:ln w="28575">
              <a:solidFill>
                <a:schemeClr val="accent6">
                  <a:lumMod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pic>
        <p:nvPicPr>
          <p:cNvPr id="12" name="图片 11" descr="240806-15+16膜-15-P-MTOR"/>
          <p:cNvPicPr>
            <a:picLocks noChangeAspect="1"/>
          </p:cNvPicPr>
          <p:nvPr/>
        </p:nvPicPr>
        <p:blipFill>
          <a:blip r:embed="rId22"/>
          <a:srcRect l="13327" t="36998" r="23783" b="50480"/>
          <a:stretch>
            <a:fillRect/>
          </a:stretch>
        </p:blipFill>
        <p:spPr>
          <a:xfrm>
            <a:off x="1667510" y="2824480"/>
            <a:ext cx="3587750" cy="714375"/>
          </a:xfrm>
          <a:prstGeom prst="rect">
            <a:avLst/>
          </a:prstGeom>
        </p:spPr>
      </p:pic>
      <p:sp>
        <p:nvSpPr>
          <p:cNvPr id="28" name="矩形 27"/>
          <p:cNvSpPr/>
          <p:nvPr>
            <p:custDataLst>
              <p:tags r:id="rId7"/>
            </p:custDataLst>
          </p:nvPr>
        </p:nvSpPr>
        <p:spPr>
          <a:xfrm>
            <a:off x="3518535" y="2824480"/>
            <a:ext cx="1525270" cy="284480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0" name="图片 9" descr="240806-15+16膜-16-GAPDH"/>
          <p:cNvPicPr>
            <a:picLocks noChangeAspect="1"/>
          </p:cNvPicPr>
          <p:nvPr/>
        </p:nvPicPr>
        <p:blipFill>
          <a:blip r:embed="rId23"/>
          <a:srcRect l="13280" t="43302" r="23847" b="34180"/>
          <a:stretch>
            <a:fillRect/>
          </a:stretch>
        </p:blipFill>
        <p:spPr>
          <a:xfrm>
            <a:off x="1667510" y="4757420"/>
            <a:ext cx="3640455" cy="1303655"/>
          </a:xfrm>
          <a:prstGeom prst="rect">
            <a:avLst/>
          </a:prstGeom>
        </p:spPr>
      </p:pic>
      <p:sp>
        <p:nvSpPr>
          <p:cNvPr id="24" name="矩形 23"/>
          <p:cNvSpPr/>
          <p:nvPr>
            <p:custDataLst>
              <p:tags r:id="rId8"/>
            </p:custDataLst>
          </p:nvPr>
        </p:nvSpPr>
        <p:spPr>
          <a:xfrm>
            <a:off x="1967865" y="4811395"/>
            <a:ext cx="1597660" cy="572135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2120265" y="5425440"/>
            <a:ext cx="130238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GAPDH-3                       </a:t>
            </a:r>
          </a:p>
        </p:txBody>
      </p:sp>
      <p:sp>
        <p:nvSpPr>
          <p:cNvPr id="35" name="文本框 34"/>
          <p:cNvSpPr txBox="1"/>
          <p:nvPr/>
        </p:nvSpPr>
        <p:spPr>
          <a:xfrm>
            <a:off x="3518535" y="3246755"/>
            <a:ext cx="157480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p-mTOR-3                                            </a:t>
            </a:r>
          </a:p>
        </p:txBody>
      </p:sp>
      <p:grpSp>
        <p:nvGrpSpPr>
          <p:cNvPr id="39" name="组合 38"/>
          <p:cNvGrpSpPr/>
          <p:nvPr/>
        </p:nvGrpSpPr>
        <p:grpSpPr>
          <a:xfrm>
            <a:off x="1659890" y="3787775"/>
            <a:ext cx="3640455" cy="899795"/>
            <a:chOff x="12525" y="5781"/>
            <a:chExt cx="5733" cy="1417"/>
          </a:xfrm>
        </p:grpSpPr>
        <p:pic>
          <p:nvPicPr>
            <p:cNvPr id="8" name="图片 7" descr="240806-15+16膜-16-MTOR"/>
            <p:cNvPicPr>
              <a:picLocks noChangeAspect="1"/>
            </p:cNvPicPr>
            <p:nvPr/>
          </p:nvPicPr>
          <p:blipFill>
            <a:blip r:embed="rId24"/>
            <a:srcRect l="14665" t="42525" r="22706" b="42248"/>
            <a:stretch>
              <a:fillRect/>
            </a:stretch>
          </p:blipFill>
          <p:spPr>
            <a:xfrm>
              <a:off x="12525" y="5804"/>
              <a:ext cx="5733" cy="1394"/>
            </a:xfrm>
            <a:prstGeom prst="rect">
              <a:avLst/>
            </a:prstGeom>
          </p:spPr>
        </p:pic>
        <p:sp>
          <p:nvSpPr>
            <p:cNvPr id="109" name="矩形 108"/>
            <p:cNvSpPr/>
            <p:nvPr>
              <p:custDataLst>
                <p:tags r:id="rId14"/>
              </p:custDataLst>
            </p:nvPr>
          </p:nvSpPr>
          <p:spPr>
            <a:xfrm>
              <a:off x="13082" y="5781"/>
              <a:ext cx="2295" cy="800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13282" y="6581"/>
              <a:ext cx="1992" cy="48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400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   mTOR-1                                             </a:t>
              </a: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1653540" y="1846580"/>
            <a:ext cx="3654425" cy="946150"/>
            <a:chOff x="12912" y="745"/>
            <a:chExt cx="5755" cy="1490"/>
          </a:xfrm>
        </p:grpSpPr>
        <p:pic>
          <p:nvPicPr>
            <p:cNvPr id="14" name="图片 13" descr="240806-15+16膜-15-HK2"/>
            <p:cNvPicPr>
              <a:picLocks noChangeAspect="1"/>
            </p:cNvPicPr>
            <p:nvPr/>
          </p:nvPicPr>
          <p:blipFill>
            <a:blip r:embed="rId25"/>
            <a:srcRect l="16309" t="47503" r="19165" b="39750"/>
            <a:stretch>
              <a:fillRect/>
            </a:stretch>
          </p:blipFill>
          <p:spPr>
            <a:xfrm>
              <a:off x="12912" y="745"/>
              <a:ext cx="5755" cy="1137"/>
            </a:xfrm>
            <a:prstGeom prst="rect">
              <a:avLst/>
            </a:prstGeom>
          </p:spPr>
        </p:pic>
        <p:grpSp>
          <p:nvGrpSpPr>
            <p:cNvPr id="42" name="组合 41"/>
            <p:cNvGrpSpPr/>
            <p:nvPr/>
          </p:nvGrpSpPr>
          <p:grpSpPr>
            <a:xfrm>
              <a:off x="13385" y="940"/>
              <a:ext cx="2387" cy="1295"/>
              <a:chOff x="13385" y="940"/>
              <a:chExt cx="2387" cy="1295"/>
            </a:xfrm>
          </p:grpSpPr>
          <p:sp>
            <p:nvSpPr>
              <p:cNvPr id="25" name="矩形 24"/>
              <p:cNvSpPr/>
              <p:nvPr>
                <p:custDataLst>
                  <p:tags r:id="rId13"/>
                </p:custDataLst>
              </p:nvPr>
            </p:nvSpPr>
            <p:spPr>
              <a:xfrm>
                <a:off x="13385" y="940"/>
                <a:ext cx="2387" cy="705"/>
              </a:xfrm>
              <a:prstGeom prst="rect">
                <a:avLst/>
              </a:prstGeom>
              <a:noFill/>
              <a:ln w="28575">
                <a:solidFill>
                  <a:srgbClr val="C000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1" name="文本框 40"/>
              <p:cNvSpPr txBox="1"/>
              <p:nvPr/>
            </p:nvSpPr>
            <p:spPr>
              <a:xfrm>
                <a:off x="13691" y="1752"/>
                <a:ext cx="1560" cy="483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r>
                  <a:rPr lang="en-US" altLang="zh-CN" sz="1400" b="1"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   HK2-1                           </a:t>
                </a:r>
              </a:p>
            </p:txBody>
          </p:sp>
        </p:grpSp>
      </p:grpSp>
      <p:sp>
        <p:nvSpPr>
          <p:cNvPr id="44" name="文本框 43"/>
          <p:cNvSpPr txBox="1"/>
          <p:nvPr>
            <p:custDataLst>
              <p:tags r:id="rId9"/>
            </p:custDataLst>
          </p:nvPr>
        </p:nvSpPr>
        <p:spPr>
          <a:xfrm>
            <a:off x="8807450" y="1002030"/>
            <a:ext cx="1793240" cy="340995"/>
          </a:xfrm>
          <a:prstGeom prst="rect">
            <a:avLst/>
          </a:prstGeom>
          <a:noFill/>
        </p:spPr>
        <p:txBody>
          <a:bodyPr wrap="square" rtlCol="0" anchor="b" anchorCtr="0">
            <a:noAutofit/>
          </a:bodyPr>
          <a:lstStyle/>
          <a:p>
            <a:r>
              <a:rPr lang="en-US" altLang="zh-CN" sz="1000" b="1">
                <a:latin typeface="Times New Roman" panose="02020603050405020304" charset="0"/>
                <a:cs typeface="Times New Roman" panose="02020603050405020304" charset="0"/>
              </a:rPr>
              <a:t> MOCK                    OE</a:t>
            </a:r>
          </a:p>
        </p:txBody>
      </p:sp>
      <p:cxnSp>
        <p:nvCxnSpPr>
          <p:cNvPr id="45" name="直接连接符 44"/>
          <p:cNvCxnSpPr/>
          <p:nvPr/>
        </p:nvCxnSpPr>
        <p:spPr>
          <a:xfrm>
            <a:off x="8881745" y="1318260"/>
            <a:ext cx="5302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直接连接符 45"/>
          <p:cNvCxnSpPr/>
          <p:nvPr/>
        </p:nvCxnSpPr>
        <p:spPr>
          <a:xfrm>
            <a:off x="9799955" y="1318260"/>
            <a:ext cx="5302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7" name="文本框 46"/>
          <p:cNvSpPr txBox="1"/>
          <p:nvPr/>
        </p:nvSpPr>
        <p:spPr>
          <a:xfrm>
            <a:off x="8634730" y="1374140"/>
            <a:ext cx="2729865" cy="41338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altLang="zh-CN" sz="10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</a:t>
            </a:r>
            <a:r>
              <a:rPr lang="en-US" altLang="zh-CN" sz="16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-      +      -      +  </a:t>
            </a:r>
            <a:r>
              <a:rPr lang="en-US" altLang="zh-CN" sz="10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Rrapamycin     </a:t>
            </a:r>
          </a:p>
        </p:txBody>
      </p:sp>
      <p:sp>
        <p:nvSpPr>
          <p:cNvPr id="48" name="文本框 47"/>
          <p:cNvSpPr txBox="1"/>
          <p:nvPr>
            <p:custDataLst>
              <p:tags r:id="rId10"/>
            </p:custDataLst>
          </p:nvPr>
        </p:nvSpPr>
        <p:spPr>
          <a:xfrm>
            <a:off x="1967865" y="1155700"/>
            <a:ext cx="1793240" cy="340995"/>
          </a:xfrm>
          <a:prstGeom prst="rect">
            <a:avLst/>
          </a:prstGeom>
          <a:noFill/>
        </p:spPr>
        <p:txBody>
          <a:bodyPr wrap="square" rtlCol="0" anchor="b" anchorCtr="0">
            <a:noAutofit/>
          </a:bodyPr>
          <a:lstStyle/>
          <a:p>
            <a:r>
              <a:rPr lang="en-US" altLang="zh-CN" sz="1000" b="1">
                <a:latin typeface="Times New Roman" panose="02020603050405020304" charset="0"/>
                <a:cs typeface="Times New Roman" panose="02020603050405020304" charset="0"/>
              </a:rPr>
              <a:t> MOCK               OE</a:t>
            </a:r>
          </a:p>
        </p:txBody>
      </p:sp>
      <p:cxnSp>
        <p:nvCxnSpPr>
          <p:cNvPr id="49" name="直接连接符 48"/>
          <p:cNvCxnSpPr/>
          <p:nvPr/>
        </p:nvCxnSpPr>
        <p:spPr>
          <a:xfrm>
            <a:off x="2042160" y="1471930"/>
            <a:ext cx="5302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直接连接符 51"/>
          <p:cNvCxnSpPr/>
          <p:nvPr/>
        </p:nvCxnSpPr>
        <p:spPr>
          <a:xfrm>
            <a:off x="2857500" y="1471930"/>
            <a:ext cx="5302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文本框 52"/>
          <p:cNvSpPr txBox="1"/>
          <p:nvPr/>
        </p:nvSpPr>
        <p:spPr>
          <a:xfrm>
            <a:off x="1094105" y="1497965"/>
            <a:ext cx="2729865" cy="41338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altLang="zh-CN" sz="10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Rrapamycin   </a:t>
            </a:r>
            <a:r>
              <a:rPr lang="en-US" altLang="zh-CN" sz="16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-       +      -     +  </a:t>
            </a:r>
            <a:r>
              <a:rPr lang="en-US" altLang="zh-CN" sz="10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</a:t>
            </a:r>
          </a:p>
        </p:txBody>
      </p:sp>
      <p:sp>
        <p:nvSpPr>
          <p:cNvPr id="58" name="文本框 57"/>
          <p:cNvSpPr txBox="1"/>
          <p:nvPr/>
        </p:nvSpPr>
        <p:spPr>
          <a:xfrm>
            <a:off x="79375" y="95885"/>
            <a:ext cx="1056005" cy="4324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altLang="en-GB" sz="2215" b="1" dirty="0">
                <a:solidFill>
                  <a:srgbClr val="000090"/>
                </a:solidFill>
                <a:latin typeface="Arial Narrow" panose="020B0606020202030204" pitchFamily="34" charset="0"/>
                <a:ea typeface="微软雅黑" panose="020B0503020204020204" charset="-122"/>
                <a:cs typeface="Arial Narrow" panose="020B0606020202030204" pitchFamily="34" charset="0"/>
                <a:sym typeface="+mn-lt"/>
              </a:rPr>
              <a:t>Fig 3B</a:t>
            </a:r>
          </a:p>
        </p:txBody>
      </p:sp>
      <p:sp>
        <p:nvSpPr>
          <p:cNvPr id="65" name="文本框 64"/>
          <p:cNvSpPr txBox="1"/>
          <p:nvPr/>
        </p:nvSpPr>
        <p:spPr>
          <a:xfrm>
            <a:off x="775970" y="4973955"/>
            <a:ext cx="93853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>
                <a:solidFill>
                  <a:schemeClr val="tx1"/>
                </a:solidFill>
                <a:cs typeface="+mn-lt"/>
              </a:rPr>
              <a:t>30 KDa</a:t>
            </a:r>
          </a:p>
        </p:txBody>
      </p:sp>
      <p:cxnSp>
        <p:nvCxnSpPr>
          <p:cNvPr id="68" name="直接连接符 67"/>
          <p:cNvCxnSpPr/>
          <p:nvPr/>
        </p:nvCxnSpPr>
        <p:spPr>
          <a:xfrm flipV="1">
            <a:off x="1499235" y="512635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70" name="文本框 69"/>
          <p:cNvSpPr txBox="1"/>
          <p:nvPr/>
        </p:nvSpPr>
        <p:spPr>
          <a:xfrm>
            <a:off x="778510" y="4757420"/>
            <a:ext cx="105791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>
                <a:solidFill>
                  <a:schemeClr val="tx1"/>
                </a:solidFill>
                <a:cs typeface="+mn-lt"/>
              </a:rPr>
              <a:t>40 KDa</a:t>
            </a:r>
          </a:p>
        </p:txBody>
      </p:sp>
      <p:cxnSp>
        <p:nvCxnSpPr>
          <p:cNvPr id="71" name="直接连接符 70"/>
          <p:cNvCxnSpPr/>
          <p:nvPr/>
        </p:nvCxnSpPr>
        <p:spPr>
          <a:xfrm flipV="1">
            <a:off x="1499235" y="491363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72" name="文本框 71"/>
          <p:cNvSpPr txBox="1"/>
          <p:nvPr/>
        </p:nvSpPr>
        <p:spPr>
          <a:xfrm>
            <a:off x="775970" y="5721350"/>
            <a:ext cx="93853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>
                <a:solidFill>
                  <a:schemeClr val="tx1"/>
                </a:solidFill>
                <a:cs typeface="+mn-lt"/>
              </a:rPr>
              <a:t>15 KDa</a:t>
            </a:r>
          </a:p>
        </p:txBody>
      </p:sp>
      <p:sp>
        <p:nvSpPr>
          <p:cNvPr id="73" name="文本框 72"/>
          <p:cNvSpPr txBox="1"/>
          <p:nvPr/>
        </p:nvSpPr>
        <p:spPr>
          <a:xfrm>
            <a:off x="775970" y="5268595"/>
            <a:ext cx="93853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>
                <a:solidFill>
                  <a:schemeClr val="tx1"/>
                </a:solidFill>
                <a:cs typeface="+mn-lt"/>
              </a:rPr>
              <a:t>25 KDa</a:t>
            </a:r>
          </a:p>
        </p:txBody>
      </p:sp>
      <p:cxnSp>
        <p:nvCxnSpPr>
          <p:cNvPr id="74" name="直接连接符 73"/>
          <p:cNvCxnSpPr/>
          <p:nvPr/>
        </p:nvCxnSpPr>
        <p:spPr>
          <a:xfrm flipV="1">
            <a:off x="1499235" y="587375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5" name="直接连接符 74"/>
          <p:cNvCxnSpPr/>
          <p:nvPr/>
        </p:nvCxnSpPr>
        <p:spPr>
          <a:xfrm flipV="1">
            <a:off x="1499235" y="538670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7" name="矩形 36"/>
          <p:cNvSpPr/>
          <p:nvPr>
            <p:custDataLst>
              <p:tags r:id="rId11"/>
            </p:custDataLst>
          </p:nvPr>
        </p:nvSpPr>
        <p:spPr>
          <a:xfrm>
            <a:off x="8836025" y="3721100"/>
            <a:ext cx="1442085" cy="572135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5996305" y="4883150"/>
            <a:ext cx="93853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>
                <a:solidFill>
                  <a:schemeClr val="tx1"/>
                </a:solidFill>
                <a:cs typeface="+mn-lt"/>
              </a:rPr>
              <a:t>30 KDa</a:t>
            </a:r>
          </a:p>
        </p:txBody>
      </p:sp>
      <p:cxnSp>
        <p:nvCxnSpPr>
          <p:cNvPr id="57" name="直接连接符 56"/>
          <p:cNvCxnSpPr/>
          <p:nvPr/>
        </p:nvCxnSpPr>
        <p:spPr>
          <a:xfrm flipV="1">
            <a:off x="6719570" y="503555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9" name="文本框 58"/>
          <p:cNvSpPr txBox="1"/>
          <p:nvPr/>
        </p:nvSpPr>
        <p:spPr>
          <a:xfrm>
            <a:off x="5998845" y="4666615"/>
            <a:ext cx="105791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>
                <a:solidFill>
                  <a:schemeClr val="tx1"/>
                </a:solidFill>
                <a:cs typeface="+mn-lt"/>
              </a:rPr>
              <a:t>40 KDa</a:t>
            </a:r>
          </a:p>
        </p:txBody>
      </p:sp>
      <p:cxnSp>
        <p:nvCxnSpPr>
          <p:cNvPr id="60" name="直接连接符 59"/>
          <p:cNvCxnSpPr/>
          <p:nvPr/>
        </p:nvCxnSpPr>
        <p:spPr>
          <a:xfrm flipV="1">
            <a:off x="6719570" y="482282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1" name="文本框 60"/>
          <p:cNvSpPr txBox="1"/>
          <p:nvPr/>
        </p:nvSpPr>
        <p:spPr>
          <a:xfrm>
            <a:off x="5996305" y="5611495"/>
            <a:ext cx="93853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>
                <a:solidFill>
                  <a:schemeClr val="tx1"/>
                </a:solidFill>
                <a:cs typeface="+mn-lt"/>
              </a:rPr>
              <a:t>15 KDa</a:t>
            </a:r>
          </a:p>
        </p:txBody>
      </p:sp>
      <p:sp>
        <p:nvSpPr>
          <p:cNvPr id="62" name="文本框 61"/>
          <p:cNvSpPr txBox="1"/>
          <p:nvPr/>
        </p:nvSpPr>
        <p:spPr>
          <a:xfrm>
            <a:off x="5996305" y="5177790"/>
            <a:ext cx="93853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>
                <a:solidFill>
                  <a:schemeClr val="tx1"/>
                </a:solidFill>
                <a:cs typeface="+mn-lt"/>
              </a:rPr>
              <a:t>25 KDa</a:t>
            </a:r>
          </a:p>
        </p:txBody>
      </p:sp>
      <p:cxnSp>
        <p:nvCxnSpPr>
          <p:cNvPr id="63" name="直接连接符 62"/>
          <p:cNvCxnSpPr/>
          <p:nvPr/>
        </p:nvCxnSpPr>
        <p:spPr>
          <a:xfrm flipV="1">
            <a:off x="6719570" y="576389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4" name="直接连接符 63"/>
          <p:cNvCxnSpPr/>
          <p:nvPr/>
        </p:nvCxnSpPr>
        <p:spPr>
          <a:xfrm flipV="1">
            <a:off x="6719570" y="529590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17" name="直接连接符 116"/>
          <p:cNvCxnSpPr/>
          <p:nvPr/>
        </p:nvCxnSpPr>
        <p:spPr>
          <a:xfrm flipV="1">
            <a:off x="1506855" y="396240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0" name="直接连接符 119"/>
          <p:cNvCxnSpPr/>
          <p:nvPr/>
        </p:nvCxnSpPr>
        <p:spPr>
          <a:xfrm flipV="1">
            <a:off x="1506855" y="408940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1" name="直接连接符 120"/>
          <p:cNvCxnSpPr/>
          <p:nvPr/>
        </p:nvCxnSpPr>
        <p:spPr>
          <a:xfrm flipV="1">
            <a:off x="1506855" y="423545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2" name="直接连接符 121"/>
          <p:cNvCxnSpPr/>
          <p:nvPr/>
        </p:nvCxnSpPr>
        <p:spPr>
          <a:xfrm flipV="1">
            <a:off x="1506855" y="441325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23" name="文本框 122"/>
          <p:cNvSpPr txBox="1"/>
          <p:nvPr/>
        </p:nvSpPr>
        <p:spPr>
          <a:xfrm>
            <a:off x="751840" y="3787775"/>
            <a:ext cx="96583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>
                <a:cs typeface="+mn-lt"/>
              </a:rPr>
              <a:t>180 KDa</a:t>
            </a:r>
          </a:p>
        </p:txBody>
      </p:sp>
      <p:sp>
        <p:nvSpPr>
          <p:cNvPr id="124" name="文本框 123"/>
          <p:cNvSpPr txBox="1"/>
          <p:nvPr/>
        </p:nvSpPr>
        <p:spPr>
          <a:xfrm>
            <a:off x="751840" y="4083050"/>
            <a:ext cx="96583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>
                <a:cs typeface="+mn-lt"/>
              </a:rPr>
              <a:t>100 KDa</a:t>
            </a:r>
          </a:p>
        </p:txBody>
      </p:sp>
      <p:sp>
        <p:nvSpPr>
          <p:cNvPr id="125" name="文本框 124"/>
          <p:cNvSpPr txBox="1"/>
          <p:nvPr/>
        </p:nvSpPr>
        <p:spPr>
          <a:xfrm>
            <a:off x="751840" y="3941445"/>
            <a:ext cx="96583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>
                <a:cs typeface="+mn-lt"/>
              </a:rPr>
              <a:t>130 KDa</a:t>
            </a:r>
          </a:p>
        </p:txBody>
      </p:sp>
      <p:sp>
        <p:nvSpPr>
          <p:cNvPr id="126" name="文本框 125"/>
          <p:cNvSpPr txBox="1"/>
          <p:nvPr/>
        </p:nvSpPr>
        <p:spPr>
          <a:xfrm>
            <a:off x="840740" y="4291330"/>
            <a:ext cx="83121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400">
                <a:cs typeface="+mn-lt"/>
                <a:sym typeface="+mn-ea"/>
              </a:rPr>
              <a:t>70 KDa</a:t>
            </a:r>
          </a:p>
        </p:txBody>
      </p:sp>
      <p:cxnSp>
        <p:nvCxnSpPr>
          <p:cNvPr id="127" name="直接连接符 126"/>
          <p:cNvCxnSpPr/>
          <p:nvPr/>
        </p:nvCxnSpPr>
        <p:spPr>
          <a:xfrm flipV="1">
            <a:off x="1538605" y="297370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8" name="直接连接符 127"/>
          <p:cNvCxnSpPr/>
          <p:nvPr/>
        </p:nvCxnSpPr>
        <p:spPr>
          <a:xfrm flipV="1">
            <a:off x="1538605" y="310070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9" name="直接连接符 128"/>
          <p:cNvCxnSpPr/>
          <p:nvPr/>
        </p:nvCxnSpPr>
        <p:spPr>
          <a:xfrm flipV="1">
            <a:off x="1538605" y="324675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30" name="直接连接符 129"/>
          <p:cNvCxnSpPr/>
          <p:nvPr/>
        </p:nvCxnSpPr>
        <p:spPr>
          <a:xfrm flipV="1">
            <a:off x="1538605" y="342455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31" name="文本框 130"/>
          <p:cNvSpPr txBox="1"/>
          <p:nvPr/>
        </p:nvSpPr>
        <p:spPr>
          <a:xfrm>
            <a:off x="783590" y="2799080"/>
            <a:ext cx="96583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>
                <a:cs typeface="+mn-lt"/>
              </a:rPr>
              <a:t>180 KDa</a:t>
            </a:r>
          </a:p>
        </p:txBody>
      </p:sp>
      <p:sp>
        <p:nvSpPr>
          <p:cNvPr id="132" name="文本框 131"/>
          <p:cNvSpPr txBox="1"/>
          <p:nvPr/>
        </p:nvSpPr>
        <p:spPr>
          <a:xfrm>
            <a:off x="777240" y="3094355"/>
            <a:ext cx="96583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>
                <a:cs typeface="+mn-lt"/>
              </a:rPr>
              <a:t>100 KDa</a:t>
            </a:r>
          </a:p>
        </p:txBody>
      </p:sp>
      <p:sp>
        <p:nvSpPr>
          <p:cNvPr id="133" name="文本框 132"/>
          <p:cNvSpPr txBox="1"/>
          <p:nvPr/>
        </p:nvSpPr>
        <p:spPr>
          <a:xfrm>
            <a:off x="783590" y="2952750"/>
            <a:ext cx="96583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>
                <a:cs typeface="+mn-lt"/>
              </a:rPr>
              <a:t>130 KDa</a:t>
            </a:r>
          </a:p>
        </p:txBody>
      </p:sp>
      <p:sp>
        <p:nvSpPr>
          <p:cNvPr id="134" name="文本框 133"/>
          <p:cNvSpPr txBox="1"/>
          <p:nvPr/>
        </p:nvSpPr>
        <p:spPr>
          <a:xfrm>
            <a:off x="872490" y="3302635"/>
            <a:ext cx="83121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400">
                <a:cs typeface="+mn-lt"/>
                <a:sym typeface="+mn-ea"/>
              </a:rPr>
              <a:t>70 KDa</a:t>
            </a:r>
          </a:p>
        </p:txBody>
      </p:sp>
      <p:grpSp>
        <p:nvGrpSpPr>
          <p:cNvPr id="143" name="组合 142"/>
          <p:cNvGrpSpPr/>
          <p:nvPr/>
        </p:nvGrpSpPr>
        <p:grpSpPr>
          <a:xfrm>
            <a:off x="753110" y="1854200"/>
            <a:ext cx="1031875" cy="809625"/>
            <a:chOff x="12027" y="2208"/>
            <a:chExt cx="1625" cy="1275"/>
          </a:xfrm>
        </p:grpSpPr>
        <p:cxnSp>
          <p:nvCxnSpPr>
            <p:cNvPr id="135" name="直接连接符 134"/>
            <p:cNvCxnSpPr/>
            <p:nvPr/>
          </p:nvCxnSpPr>
          <p:spPr>
            <a:xfrm flipV="1">
              <a:off x="13226" y="2483"/>
              <a:ext cx="426" cy="1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36" name="直接连接符 135"/>
            <p:cNvCxnSpPr/>
            <p:nvPr/>
          </p:nvCxnSpPr>
          <p:spPr>
            <a:xfrm flipV="1">
              <a:off x="13226" y="2683"/>
              <a:ext cx="426" cy="1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37" name="直接连接符 136"/>
            <p:cNvCxnSpPr/>
            <p:nvPr/>
          </p:nvCxnSpPr>
          <p:spPr>
            <a:xfrm flipV="1">
              <a:off x="13226" y="2913"/>
              <a:ext cx="426" cy="1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38" name="直接连接符 137"/>
            <p:cNvCxnSpPr/>
            <p:nvPr/>
          </p:nvCxnSpPr>
          <p:spPr>
            <a:xfrm flipV="1">
              <a:off x="13226" y="3193"/>
              <a:ext cx="426" cy="1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39" name="文本框 138"/>
            <p:cNvSpPr txBox="1"/>
            <p:nvPr/>
          </p:nvSpPr>
          <p:spPr>
            <a:xfrm>
              <a:off x="12037" y="2208"/>
              <a:ext cx="1521" cy="48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sz="1400">
                  <a:cs typeface="+mn-lt"/>
                </a:rPr>
                <a:t>180 KDa</a:t>
              </a:r>
            </a:p>
          </p:txBody>
        </p:sp>
        <p:sp>
          <p:nvSpPr>
            <p:cNvPr id="140" name="文本框 139"/>
            <p:cNvSpPr txBox="1"/>
            <p:nvPr/>
          </p:nvSpPr>
          <p:spPr>
            <a:xfrm>
              <a:off x="12027" y="2673"/>
              <a:ext cx="1521" cy="48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sz="1400">
                  <a:cs typeface="+mn-lt"/>
                </a:rPr>
                <a:t>100 KDa</a:t>
              </a:r>
            </a:p>
          </p:txBody>
        </p:sp>
        <p:sp>
          <p:nvSpPr>
            <p:cNvPr id="141" name="文本框 140"/>
            <p:cNvSpPr txBox="1"/>
            <p:nvPr/>
          </p:nvSpPr>
          <p:spPr>
            <a:xfrm>
              <a:off x="12037" y="2450"/>
              <a:ext cx="1521" cy="48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sz="1400">
                  <a:cs typeface="+mn-lt"/>
                </a:rPr>
                <a:t>130 KDa</a:t>
              </a:r>
            </a:p>
          </p:txBody>
        </p:sp>
        <p:sp>
          <p:nvSpPr>
            <p:cNvPr id="142" name="文本框 141"/>
            <p:cNvSpPr txBox="1"/>
            <p:nvPr/>
          </p:nvSpPr>
          <p:spPr>
            <a:xfrm>
              <a:off x="12177" y="3001"/>
              <a:ext cx="1309" cy="48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400">
                  <a:cs typeface="+mn-lt"/>
                  <a:sym typeface="+mn-ea"/>
                </a:rPr>
                <a:t>70 KDa</a:t>
              </a:r>
            </a:p>
          </p:txBody>
        </p:sp>
      </p:grpSp>
      <p:cxnSp>
        <p:nvCxnSpPr>
          <p:cNvPr id="146" name="直接连接符 145"/>
          <p:cNvCxnSpPr/>
          <p:nvPr/>
        </p:nvCxnSpPr>
        <p:spPr>
          <a:xfrm flipV="1">
            <a:off x="6686550" y="315341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50" name="文本框 149"/>
          <p:cNvSpPr txBox="1"/>
          <p:nvPr/>
        </p:nvSpPr>
        <p:spPr>
          <a:xfrm>
            <a:off x="5931535" y="2978785"/>
            <a:ext cx="977900" cy="3041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>
                <a:cs typeface="+mn-lt"/>
              </a:rPr>
              <a:t>180 KDa</a:t>
            </a:r>
          </a:p>
        </p:txBody>
      </p:sp>
      <p:cxnSp>
        <p:nvCxnSpPr>
          <p:cNvPr id="154" name="直接连接符 153"/>
          <p:cNvCxnSpPr/>
          <p:nvPr/>
        </p:nvCxnSpPr>
        <p:spPr>
          <a:xfrm flipV="1">
            <a:off x="6724015" y="408368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55" name="文本框 154"/>
          <p:cNvSpPr txBox="1"/>
          <p:nvPr/>
        </p:nvSpPr>
        <p:spPr>
          <a:xfrm>
            <a:off x="5923915" y="3909060"/>
            <a:ext cx="977900" cy="3041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>
                <a:cs typeface="+mn-lt"/>
              </a:rPr>
              <a:t>180 KDa</a:t>
            </a:r>
          </a:p>
        </p:txBody>
      </p:sp>
      <p:cxnSp>
        <p:nvCxnSpPr>
          <p:cNvPr id="67" name="直接连接符 66"/>
          <p:cNvCxnSpPr/>
          <p:nvPr/>
        </p:nvCxnSpPr>
        <p:spPr>
          <a:xfrm flipV="1">
            <a:off x="6732270" y="185737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9" name="直接连接符 68"/>
          <p:cNvCxnSpPr/>
          <p:nvPr/>
        </p:nvCxnSpPr>
        <p:spPr>
          <a:xfrm flipV="1">
            <a:off x="6732270" y="200342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6" name="直接连接符 75"/>
          <p:cNvCxnSpPr/>
          <p:nvPr/>
        </p:nvCxnSpPr>
        <p:spPr>
          <a:xfrm flipV="1">
            <a:off x="6732270" y="218122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78" name="文本框 77"/>
          <p:cNvSpPr txBox="1"/>
          <p:nvPr/>
        </p:nvSpPr>
        <p:spPr>
          <a:xfrm>
            <a:off x="5970905" y="1851025"/>
            <a:ext cx="96583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>
                <a:cs typeface="+mn-lt"/>
              </a:rPr>
              <a:t>100 KDa</a:t>
            </a:r>
          </a:p>
        </p:txBody>
      </p:sp>
      <p:sp>
        <p:nvSpPr>
          <p:cNvPr id="79" name="文本框 78"/>
          <p:cNvSpPr txBox="1"/>
          <p:nvPr/>
        </p:nvSpPr>
        <p:spPr>
          <a:xfrm>
            <a:off x="5975985" y="1635125"/>
            <a:ext cx="96583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>
                <a:cs typeface="+mn-lt"/>
              </a:rPr>
              <a:t>130 KDa</a:t>
            </a:r>
          </a:p>
        </p:txBody>
      </p:sp>
      <p:sp>
        <p:nvSpPr>
          <p:cNvPr id="80" name="文本框 79"/>
          <p:cNvSpPr txBox="1"/>
          <p:nvPr/>
        </p:nvSpPr>
        <p:spPr>
          <a:xfrm>
            <a:off x="6066155" y="2059305"/>
            <a:ext cx="83121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400">
                <a:cs typeface="+mn-lt"/>
                <a:sym typeface="+mn-ea"/>
              </a:rPr>
              <a:t>70 KDa</a:t>
            </a:r>
          </a:p>
        </p:txBody>
      </p:sp>
      <p:sp>
        <p:nvSpPr>
          <p:cNvPr id="82" name="文本框 81"/>
          <p:cNvSpPr txBox="1"/>
          <p:nvPr>
            <p:custDataLst>
              <p:tags r:id="rId12"/>
            </p:custDataLst>
          </p:nvPr>
        </p:nvSpPr>
        <p:spPr>
          <a:xfrm>
            <a:off x="3576320" y="1156970"/>
            <a:ext cx="1793240" cy="340995"/>
          </a:xfrm>
          <a:prstGeom prst="rect">
            <a:avLst/>
          </a:prstGeom>
          <a:noFill/>
        </p:spPr>
        <p:txBody>
          <a:bodyPr wrap="square" rtlCol="0" anchor="b" anchorCtr="0">
            <a:noAutofit/>
          </a:bodyPr>
          <a:lstStyle/>
          <a:p>
            <a:r>
              <a:rPr lang="en-US" altLang="zh-CN" sz="1000" b="1">
                <a:latin typeface="Times New Roman" panose="02020603050405020304" charset="0"/>
                <a:cs typeface="Times New Roman" panose="02020603050405020304" charset="0"/>
              </a:rPr>
              <a:t> MOCK                    OE</a:t>
            </a:r>
          </a:p>
        </p:txBody>
      </p:sp>
      <p:cxnSp>
        <p:nvCxnSpPr>
          <p:cNvPr id="83" name="直接连接符 82"/>
          <p:cNvCxnSpPr/>
          <p:nvPr/>
        </p:nvCxnSpPr>
        <p:spPr>
          <a:xfrm>
            <a:off x="3650615" y="1473200"/>
            <a:ext cx="5302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4" name="直接连接符 83"/>
          <p:cNvCxnSpPr/>
          <p:nvPr/>
        </p:nvCxnSpPr>
        <p:spPr>
          <a:xfrm>
            <a:off x="4568825" y="1473200"/>
            <a:ext cx="5302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6" name="文本框 85"/>
          <p:cNvSpPr txBox="1"/>
          <p:nvPr/>
        </p:nvSpPr>
        <p:spPr>
          <a:xfrm>
            <a:off x="3422650" y="1517015"/>
            <a:ext cx="2901315" cy="41338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altLang="zh-CN" sz="16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-     +     -      +  </a:t>
            </a:r>
            <a:r>
              <a:rPr lang="en-US" altLang="zh-CN" sz="10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Rrapamycin    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图片 130" descr="230722-MTOR-2-备用"/>
          <p:cNvPicPr>
            <a:picLocks noChangeAspect="1"/>
          </p:cNvPicPr>
          <p:nvPr/>
        </p:nvPicPr>
        <p:blipFill>
          <a:blip r:embed="rId61"/>
          <a:srcRect l="14169" t="37843" r="22152" b="53827"/>
          <a:stretch>
            <a:fillRect/>
          </a:stretch>
        </p:blipFill>
        <p:spPr>
          <a:xfrm>
            <a:off x="2096135" y="3797300"/>
            <a:ext cx="3689350" cy="482600"/>
          </a:xfrm>
          <a:prstGeom prst="rect">
            <a:avLst/>
          </a:prstGeom>
        </p:spPr>
      </p:pic>
      <p:pic>
        <p:nvPicPr>
          <p:cNvPr id="14" name="图片 13" descr="230712-14-G4"/>
          <p:cNvPicPr>
            <a:picLocks noChangeAspect="1"/>
          </p:cNvPicPr>
          <p:nvPr/>
        </p:nvPicPr>
        <p:blipFill>
          <a:blip r:embed="rId62"/>
          <a:srcRect l="14793" t="33854" r="20635" b="53568"/>
          <a:stretch>
            <a:fillRect/>
          </a:stretch>
        </p:blipFill>
        <p:spPr>
          <a:xfrm>
            <a:off x="7058025" y="5867400"/>
            <a:ext cx="3342005" cy="650875"/>
          </a:xfrm>
          <a:prstGeom prst="rect">
            <a:avLst/>
          </a:prstGeom>
        </p:spPr>
      </p:pic>
      <p:pic>
        <p:nvPicPr>
          <p:cNvPr id="64" name="图片 63" descr="H:/4-hk2+p-pi3k-m-hc.tif4-hk2+p-pi3k-m-hc"/>
          <p:cNvPicPr>
            <a:picLocks noChangeAspect="1"/>
          </p:cNvPicPr>
          <p:nvPr/>
        </p:nvPicPr>
        <p:blipFill>
          <a:blip r:embed="rId63"/>
          <a:srcRect l="19331" t="43165" r="21296" b="50536"/>
          <a:stretch>
            <a:fillRect/>
          </a:stretch>
        </p:blipFill>
        <p:spPr>
          <a:xfrm>
            <a:off x="7122160" y="1591310"/>
            <a:ext cx="3277870" cy="347980"/>
          </a:xfrm>
          <a:prstGeom prst="rect">
            <a:avLst/>
          </a:prstGeom>
        </p:spPr>
      </p:pic>
      <p:pic>
        <p:nvPicPr>
          <p:cNvPr id="106" name="图片 105" descr="230714-PI3K-4"/>
          <p:cNvPicPr>
            <a:picLocks noChangeAspect="1"/>
          </p:cNvPicPr>
          <p:nvPr/>
        </p:nvPicPr>
        <p:blipFill>
          <a:blip r:embed="rId64"/>
          <a:srcRect l="13319" t="35851" r="19724" b="58591"/>
          <a:stretch>
            <a:fillRect/>
          </a:stretch>
        </p:blipFill>
        <p:spPr>
          <a:xfrm>
            <a:off x="2028825" y="4660900"/>
            <a:ext cx="3664585" cy="30416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5245" y="60960"/>
            <a:ext cx="958850" cy="4324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altLang="en-GB" sz="2215" b="1" dirty="0">
                <a:solidFill>
                  <a:srgbClr val="000090"/>
                </a:solidFill>
                <a:latin typeface="Arial Narrow" panose="020B0606020202030204" pitchFamily="34" charset="0"/>
                <a:ea typeface="微软雅黑" panose="020B0503020204020204" charset="-122"/>
                <a:cs typeface="Arial Narrow" panose="020B0606020202030204" pitchFamily="34" charset="0"/>
                <a:sym typeface="+mn-lt"/>
              </a:rPr>
              <a:t>Fig 3D</a:t>
            </a:r>
          </a:p>
        </p:txBody>
      </p:sp>
      <p:pic>
        <p:nvPicPr>
          <p:cNvPr id="21" name="图片 20" descr="230722-P-PI3K--3"/>
          <p:cNvPicPr>
            <a:picLocks noChangeAspect="1"/>
          </p:cNvPicPr>
          <p:nvPr/>
        </p:nvPicPr>
        <p:blipFill>
          <a:blip r:embed="rId65"/>
          <a:srcRect l="13547" t="40892" r="21872" b="52802"/>
          <a:stretch>
            <a:fillRect/>
          </a:stretch>
        </p:blipFill>
        <p:spPr>
          <a:xfrm>
            <a:off x="2085975" y="1518285"/>
            <a:ext cx="3675380" cy="422275"/>
          </a:xfrm>
          <a:prstGeom prst="rect">
            <a:avLst/>
          </a:prstGeom>
        </p:spPr>
      </p:pic>
      <p:pic>
        <p:nvPicPr>
          <p:cNvPr id="24" name="图片 23" descr="230722-P-AKT-3"/>
          <p:cNvPicPr>
            <a:picLocks noChangeAspect="1"/>
          </p:cNvPicPr>
          <p:nvPr/>
        </p:nvPicPr>
        <p:blipFill>
          <a:blip r:embed="rId66"/>
          <a:srcRect l="18147" t="37755" r="18809" b="55594"/>
          <a:stretch>
            <a:fillRect/>
          </a:stretch>
        </p:blipFill>
        <p:spPr>
          <a:xfrm>
            <a:off x="2085975" y="2243455"/>
            <a:ext cx="3715385" cy="454660"/>
          </a:xfrm>
          <a:prstGeom prst="rect">
            <a:avLst/>
          </a:prstGeom>
        </p:spPr>
      </p:pic>
      <p:pic>
        <p:nvPicPr>
          <p:cNvPr id="26" name="图片 25" descr="230722-P-AKT-1"/>
          <p:cNvPicPr>
            <a:picLocks noChangeAspect="1"/>
          </p:cNvPicPr>
          <p:nvPr/>
        </p:nvPicPr>
        <p:blipFill>
          <a:blip r:embed="rId67"/>
          <a:srcRect l="13021" t="35181" r="22810" b="55355"/>
          <a:stretch>
            <a:fillRect/>
          </a:stretch>
        </p:blipFill>
        <p:spPr>
          <a:xfrm>
            <a:off x="7122160" y="2225040"/>
            <a:ext cx="3259455" cy="481330"/>
          </a:xfrm>
          <a:prstGeom prst="rect">
            <a:avLst/>
          </a:prstGeom>
        </p:spPr>
      </p:pic>
      <p:pic>
        <p:nvPicPr>
          <p:cNvPr id="32" name="图片 31" descr="230722-P-MTOR-3"/>
          <p:cNvPicPr>
            <a:picLocks noChangeAspect="1"/>
          </p:cNvPicPr>
          <p:nvPr/>
        </p:nvPicPr>
        <p:blipFill>
          <a:blip r:embed="rId68"/>
          <a:srcRect l="13492" t="43393" r="21618" b="47436"/>
          <a:stretch>
            <a:fillRect/>
          </a:stretch>
        </p:blipFill>
        <p:spPr>
          <a:xfrm>
            <a:off x="2065655" y="787400"/>
            <a:ext cx="3690620" cy="521335"/>
          </a:xfrm>
          <a:prstGeom prst="rect">
            <a:avLst/>
          </a:prstGeom>
        </p:spPr>
      </p:pic>
      <p:pic>
        <p:nvPicPr>
          <p:cNvPr id="40" name="图片 39" descr="230722-P-MTOR-1"/>
          <p:cNvPicPr>
            <a:picLocks noChangeAspect="1"/>
          </p:cNvPicPr>
          <p:nvPr/>
        </p:nvPicPr>
        <p:blipFill>
          <a:blip r:embed="rId69"/>
          <a:srcRect l="18806" t="39133" r="20144" b="54238"/>
          <a:stretch>
            <a:fillRect/>
          </a:stretch>
        </p:blipFill>
        <p:spPr>
          <a:xfrm>
            <a:off x="7122160" y="728980"/>
            <a:ext cx="3260090" cy="542925"/>
          </a:xfrm>
          <a:prstGeom prst="rect">
            <a:avLst/>
          </a:prstGeom>
        </p:spPr>
      </p:pic>
      <p:sp>
        <p:nvSpPr>
          <p:cNvPr id="46" name="文本框 45"/>
          <p:cNvSpPr txBox="1"/>
          <p:nvPr>
            <p:custDataLst>
              <p:tags r:id="rId1"/>
            </p:custDataLst>
          </p:nvPr>
        </p:nvSpPr>
        <p:spPr>
          <a:xfrm>
            <a:off x="2188845" y="455930"/>
            <a:ext cx="1968500" cy="3314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200" b="1">
                <a:latin typeface="Times New Roman" panose="02020603050405020304" charset="0"/>
                <a:cs typeface="Times New Roman" panose="02020603050405020304" charset="0"/>
              </a:rPr>
              <a:t>   NC   siHK2  </a:t>
            </a:r>
            <a:r>
              <a:rPr lang="en-US" altLang="zh-CN" sz="12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NC   siHK2</a:t>
            </a:r>
            <a:endParaRPr lang="en-US" altLang="zh-CN" sz="1200" b="1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1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47" name="直接连接符 46"/>
          <p:cNvCxnSpPr/>
          <p:nvPr>
            <p:custDataLst>
              <p:tags r:id="rId2"/>
            </p:custDataLst>
          </p:nvPr>
        </p:nvCxnSpPr>
        <p:spPr>
          <a:xfrm>
            <a:off x="2425065" y="438150"/>
            <a:ext cx="56388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直接连接符 47"/>
          <p:cNvCxnSpPr/>
          <p:nvPr>
            <p:custDataLst>
              <p:tags r:id="rId3"/>
            </p:custDataLst>
          </p:nvPr>
        </p:nvCxnSpPr>
        <p:spPr>
          <a:xfrm flipV="1">
            <a:off x="3345180" y="437515"/>
            <a:ext cx="472440" cy="63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" name="文本框 48"/>
          <p:cNvSpPr txBox="1"/>
          <p:nvPr>
            <p:custDataLst>
              <p:tags r:id="rId4"/>
            </p:custDataLst>
          </p:nvPr>
        </p:nvSpPr>
        <p:spPr>
          <a:xfrm>
            <a:off x="2455545" y="137160"/>
            <a:ext cx="157861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>
                <a:latin typeface="Times New Roman" panose="02020603050405020304" charset="0"/>
                <a:cs typeface="Times New Roman" panose="02020603050405020304" charset="0"/>
              </a:rPr>
              <a:t>MOCK             OE</a:t>
            </a:r>
          </a:p>
        </p:txBody>
      </p:sp>
      <p:sp>
        <p:nvSpPr>
          <p:cNvPr id="50" name="文本框 49"/>
          <p:cNvSpPr txBox="1"/>
          <p:nvPr>
            <p:custDataLst>
              <p:tags r:id="rId5"/>
            </p:custDataLst>
          </p:nvPr>
        </p:nvSpPr>
        <p:spPr>
          <a:xfrm>
            <a:off x="3909060" y="455930"/>
            <a:ext cx="1876425" cy="3314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200" b="1">
                <a:latin typeface="Times New Roman" panose="02020603050405020304" charset="0"/>
                <a:cs typeface="Times New Roman" panose="02020603050405020304" charset="0"/>
              </a:rPr>
              <a:t>   NC   siHK2  </a:t>
            </a:r>
            <a:r>
              <a:rPr lang="en-US" altLang="zh-CN" sz="12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NC   siHK2</a:t>
            </a:r>
            <a:endParaRPr lang="en-US" altLang="zh-CN" sz="1200" b="1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1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51" name="直接连接符 50"/>
          <p:cNvCxnSpPr/>
          <p:nvPr>
            <p:custDataLst>
              <p:tags r:id="rId6"/>
            </p:custDataLst>
          </p:nvPr>
        </p:nvCxnSpPr>
        <p:spPr>
          <a:xfrm>
            <a:off x="4300855" y="432435"/>
            <a:ext cx="56388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直接连接符 51"/>
          <p:cNvCxnSpPr/>
          <p:nvPr>
            <p:custDataLst>
              <p:tags r:id="rId7"/>
            </p:custDataLst>
          </p:nvPr>
        </p:nvCxnSpPr>
        <p:spPr>
          <a:xfrm flipV="1">
            <a:off x="5220970" y="431800"/>
            <a:ext cx="472440" cy="63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文本框 52"/>
          <p:cNvSpPr txBox="1"/>
          <p:nvPr>
            <p:custDataLst>
              <p:tags r:id="rId8"/>
            </p:custDataLst>
          </p:nvPr>
        </p:nvSpPr>
        <p:spPr>
          <a:xfrm>
            <a:off x="4255135" y="143510"/>
            <a:ext cx="157861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>
                <a:latin typeface="Times New Roman" panose="02020603050405020304" charset="0"/>
                <a:cs typeface="Times New Roman" panose="02020603050405020304" charset="0"/>
              </a:rPr>
              <a:t>MOCK             OE</a:t>
            </a:r>
          </a:p>
        </p:txBody>
      </p:sp>
      <p:sp>
        <p:nvSpPr>
          <p:cNvPr id="54" name="矩形 53"/>
          <p:cNvSpPr/>
          <p:nvPr>
            <p:custDataLst>
              <p:tags r:id="rId9"/>
            </p:custDataLst>
          </p:nvPr>
        </p:nvSpPr>
        <p:spPr>
          <a:xfrm>
            <a:off x="7398385" y="1755775"/>
            <a:ext cx="1452245" cy="220980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6" name="矩形 55"/>
          <p:cNvSpPr/>
          <p:nvPr>
            <p:custDataLst>
              <p:tags r:id="rId10"/>
            </p:custDataLst>
          </p:nvPr>
        </p:nvSpPr>
        <p:spPr>
          <a:xfrm>
            <a:off x="8750300" y="837565"/>
            <a:ext cx="1318895" cy="459740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文本框 56"/>
          <p:cNvSpPr txBox="1"/>
          <p:nvPr/>
        </p:nvSpPr>
        <p:spPr>
          <a:xfrm>
            <a:off x="4286250" y="1982470"/>
            <a:ext cx="100647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p-PI3K-1</a:t>
            </a:r>
          </a:p>
        </p:txBody>
      </p:sp>
      <p:sp>
        <p:nvSpPr>
          <p:cNvPr id="58" name="文本框 57"/>
          <p:cNvSpPr txBox="1"/>
          <p:nvPr/>
        </p:nvSpPr>
        <p:spPr>
          <a:xfrm>
            <a:off x="2588260" y="1979295"/>
            <a:ext cx="112204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p-PI3K-2</a:t>
            </a:r>
          </a:p>
        </p:txBody>
      </p:sp>
      <p:sp>
        <p:nvSpPr>
          <p:cNvPr id="61" name="矩形 60"/>
          <p:cNvSpPr/>
          <p:nvPr>
            <p:custDataLst>
              <p:tags r:id="rId11"/>
            </p:custDataLst>
          </p:nvPr>
        </p:nvSpPr>
        <p:spPr>
          <a:xfrm>
            <a:off x="3934460" y="1518285"/>
            <a:ext cx="1408430" cy="461010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矩形 61"/>
          <p:cNvSpPr/>
          <p:nvPr>
            <p:custDataLst>
              <p:tags r:id="rId12"/>
            </p:custDataLst>
          </p:nvPr>
        </p:nvSpPr>
        <p:spPr>
          <a:xfrm>
            <a:off x="2459355" y="749935"/>
            <a:ext cx="1383665" cy="535940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5" name="矩形 64"/>
          <p:cNvSpPr/>
          <p:nvPr>
            <p:custDataLst>
              <p:tags r:id="rId13"/>
            </p:custDataLst>
          </p:nvPr>
        </p:nvSpPr>
        <p:spPr>
          <a:xfrm>
            <a:off x="7439660" y="5990590"/>
            <a:ext cx="1316990" cy="339725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矩形 65"/>
          <p:cNvSpPr/>
          <p:nvPr>
            <p:custDataLst>
              <p:tags r:id="rId14"/>
            </p:custDataLst>
          </p:nvPr>
        </p:nvSpPr>
        <p:spPr>
          <a:xfrm>
            <a:off x="2435225" y="2280920"/>
            <a:ext cx="1432560" cy="459105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8" name="矩形 67"/>
          <p:cNvSpPr/>
          <p:nvPr>
            <p:custDataLst>
              <p:tags r:id="rId15"/>
            </p:custDataLst>
          </p:nvPr>
        </p:nvSpPr>
        <p:spPr>
          <a:xfrm>
            <a:off x="7398385" y="829945"/>
            <a:ext cx="1337945" cy="459105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6" name="矩形 75"/>
          <p:cNvSpPr/>
          <p:nvPr>
            <p:custDataLst>
              <p:tags r:id="rId16"/>
            </p:custDataLst>
          </p:nvPr>
        </p:nvSpPr>
        <p:spPr>
          <a:xfrm>
            <a:off x="3907790" y="3797300"/>
            <a:ext cx="1383665" cy="535940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9" name="矩形 78"/>
          <p:cNvSpPr/>
          <p:nvPr>
            <p:custDataLst>
              <p:tags r:id="rId17"/>
            </p:custDataLst>
          </p:nvPr>
        </p:nvSpPr>
        <p:spPr>
          <a:xfrm>
            <a:off x="2475230" y="3797300"/>
            <a:ext cx="1432560" cy="535940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82" name="图片 81" descr="240706-pi3k-3"/>
          <p:cNvPicPr>
            <a:picLocks noChangeAspect="1"/>
          </p:cNvPicPr>
          <p:nvPr/>
        </p:nvPicPr>
        <p:blipFill>
          <a:blip r:embed="rId70"/>
          <a:srcRect l="10565" t="42318" r="22083" b="50694"/>
          <a:stretch>
            <a:fillRect/>
          </a:stretch>
        </p:blipFill>
        <p:spPr>
          <a:xfrm>
            <a:off x="7122160" y="4594225"/>
            <a:ext cx="3303905" cy="342900"/>
          </a:xfrm>
          <a:prstGeom prst="rect">
            <a:avLst/>
          </a:prstGeom>
        </p:spPr>
      </p:pic>
      <p:sp>
        <p:nvSpPr>
          <p:cNvPr id="83" name="矩形 82"/>
          <p:cNvSpPr/>
          <p:nvPr>
            <p:custDataLst>
              <p:tags r:id="rId18"/>
            </p:custDataLst>
          </p:nvPr>
        </p:nvSpPr>
        <p:spPr>
          <a:xfrm>
            <a:off x="3929380" y="4583430"/>
            <a:ext cx="1368425" cy="374650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88" name="图片 87" descr="240714-mTOR-2"/>
          <p:cNvPicPr>
            <a:picLocks noChangeAspect="1"/>
          </p:cNvPicPr>
          <p:nvPr/>
        </p:nvPicPr>
        <p:blipFill>
          <a:blip r:embed="rId71"/>
          <a:srcRect l="14597" t="38413" r="20858" b="51645"/>
          <a:stretch>
            <a:fillRect/>
          </a:stretch>
        </p:blipFill>
        <p:spPr>
          <a:xfrm>
            <a:off x="7124700" y="3776345"/>
            <a:ext cx="3327400" cy="512445"/>
          </a:xfrm>
          <a:prstGeom prst="rect">
            <a:avLst/>
          </a:prstGeom>
        </p:spPr>
      </p:pic>
      <p:pic>
        <p:nvPicPr>
          <p:cNvPr id="91" name="图片 90" descr="240714-akt-3"/>
          <p:cNvPicPr>
            <a:picLocks noChangeAspect="1"/>
          </p:cNvPicPr>
          <p:nvPr/>
        </p:nvPicPr>
        <p:blipFill>
          <a:blip r:embed="rId72"/>
          <a:srcRect l="16196" t="45984" r="19535" b="45021"/>
          <a:stretch>
            <a:fillRect/>
          </a:stretch>
        </p:blipFill>
        <p:spPr>
          <a:xfrm>
            <a:off x="2082800" y="5222240"/>
            <a:ext cx="3678555" cy="514985"/>
          </a:xfrm>
          <a:prstGeom prst="rect">
            <a:avLst/>
          </a:prstGeom>
        </p:spPr>
      </p:pic>
      <p:pic>
        <p:nvPicPr>
          <p:cNvPr id="94" name="图片 93" descr="240714-g-3+4"/>
          <p:cNvPicPr>
            <a:picLocks noChangeAspect="1"/>
          </p:cNvPicPr>
          <p:nvPr/>
        </p:nvPicPr>
        <p:blipFill>
          <a:blip r:embed="rId73"/>
          <a:srcRect l="13085" t="35022" r="21447" b="55013"/>
          <a:stretch>
            <a:fillRect/>
          </a:stretch>
        </p:blipFill>
        <p:spPr>
          <a:xfrm>
            <a:off x="2035175" y="5956300"/>
            <a:ext cx="3691255" cy="561975"/>
          </a:xfrm>
          <a:prstGeom prst="rect">
            <a:avLst/>
          </a:prstGeom>
        </p:spPr>
      </p:pic>
      <p:sp>
        <p:nvSpPr>
          <p:cNvPr id="98" name="矩形 97"/>
          <p:cNvSpPr/>
          <p:nvPr>
            <p:custDataLst>
              <p:tags r:id="rId19"/>
            </p:custDataLst>
          </p:nvPr>
        </p:nvSpPr>
        <p:spPr>
          <a:xfrm>
            <a:off x="2479040" y="4583430"/>
            <a:ext cx="1442720" cy="382270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9" name="矩形 98"/>
          <p:cNvSpPr/>
          <p:nvPr>
            <p:custDataLst>
              <p:tags r:id="rId20"/>
            </p:custDataLst>
          </p:nvPr>
        </p:nvSpPr>
        <p:spPr>
          <a:xfrm>
            <a:off x="3794760" y="5230495"/>
            <a:ext cx="1383665" cy="458470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02" name="图片 101" descr="230714-AKT-5"/>
          <p:cNvPicPr>
            <a:picLocks noChangeAspect="1"/>
          </p:cNvPicPr>
          <p:nvPr/>
        </p:nvPicPr>
        <p:blipFill>
          <a:blip r:embed="rId74"/>
          <a:srcRect l="18156" t="38593" r="20093" b="55474"/>
          <a:stretch>
            <a:fillRect/>
          </a:stretch>
        </p:blipFill>
        <p:spPr>
          <a:xfrm>
            <a:off x="7051675" y="5264150"/>
            <a:ext cx="3463290" cy="332740"/>
          </a:xfrm>
          <a:prstGeom prst="rect">
            <a:avLst/>
          </a:prstGeom>
        </p:spPr>
      </p:pic>
      <p:sp>
        <p:nvSpPr>
          <p:cNvPr id="103" name="矩形 102"/>
          <p:cNvSpPr/>
          <p:nvPr>
            <p:custDataLst>
              <p:tags r:id="rId21"/>
            </p:custDataLst>
          </p:nvPr>
        </p:nvSpPr>
        <p:spPr>
          <a:xfrm>
            <a:off x="7439025" y="4516755"/>
            <a:ext cx="1296670" cy="420370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2" name="矩形 111"/>
          <p:cNvSpPr/>
          <p:nvPr>
            <p:custDataLst>
              <p:tags r:id="rId22"/>
            </p:custDataLst>
          </p:nvPr>
        </p:nvSpPr>
        <p:spPr>
          <a:xfrm>
            <a:off x="2344420" y="5222240"/>
            <a:ext cx="1450340" cy="458470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/>
          <p:cNvSpPr/>
          <p:nvPr>
            <p:custDataLst>
              <p:tags r:id="rId23"/>
            </p:custDataLst>
          </p:nvPr>
        </p:nvSpPr>
        <p:spPr>
          <a:xfrm>
            <a:off x="7317740" y="5184775"/>
            <a:ext cx="1492250" cy="458470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5" name="矩形 44"/>
          <p:cNvSpPr/>
          <p:nvPr>
            <p:custDataLst>
              <p:tags r:id="rId24"/>
            </p:custDataLst>
          </p:nvPr>
        </p:nvSpPr>
        <p:spPr>
          <a:xfrm>
            <a:off x="7375525" y="3776345"/>
            <a:ext cx="1330960" cy="482600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0" name="矩形 69"/>
          <p:cNvSpPr/>
          <p:nvPr>
            <p:custDataLst>
              <p:tags r:id="rId25"/>
            </p:custDataLst>
          </p:nvPr>
        </p:nvSpPr>
        <p:spPr>
          <a:xfrm>
            <a:off x="2501900" y="1549400"/>
            <a:ext cx="1432560" cy="399415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3" name="矩形 72"/>
          <p:cNvSpPr/>
          <p:nvPr>
            <p:custDataLst>
              <p:tags r:id="rId26"/>
            </p:custDataLst>
          </p:nvPr>
        </p:nvSpPr>
        <p:spPr>
          <a:xfrm>
            <a:off x="7329805" y="2254250"/>
            <a:ext cx="1301750" cy="334645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74" name="图片 73" descr="230411-gapdh"/>
          <p:cNvPicPr>
            <a:picLocks noChangeAspect="1"/>
          </p:cNvPicPr>
          <p:nvPr/>
        </p:nvPicPr>
        <p:blipFill>
          <a:blip r:embed="rId75"/>
          <a:srcRect l="15225" t="38832" r="22463" b="51819"/>
          <a:stretch>
            <a:fillRect/>
          </a:stretch>
        </p:blipFill>
        <p:spPr>
          <a:xfrm>
            <a:off x="2076450" y="3043555"/>
            <a:ext cx="3638550" cy="546100"/>
          </a:xfrm>
          <a:prstGeom prst="rect">
            <a:avLst/>
          </a:prstGeom>
        </p:spPr>
      </p:pic>
      <p:pic>
        <p:nvPicPr>
          <p:cNvPr id="75" name="图片 74" descr="230411-gapdh"/>
          <p:cNvPicPr>
            <a:picLocks noChangeAspect="1"/>
          </p:cNvPicPr>
          <p:nvPr/>
        </p:nvPicPr>
        <p:blipFill>
          <a:blip r:embed="rId75"/>
          <a:srcRect l="15577" t="56862" r="24338" b="30345"/>
          <a:stretch>
            <a:fillRect/>
          </a:stretch>
        </p:blipFill>
        <p:spPr>
          <a:xfrm>
            <a:off x="7126605" y="2882265"/>
            <a:ext cx="3255645" cy="693420"/>
          </a:xfrm>
          <a:prstGeom prst="rect">
            <a:avLst/>
          </a:prstGeom>
        </p:spPr>
      </p:pic>
      <p:sp>
        <p:nvSpPr>
          <p:cNvPr id="96" name="文本框 95"/>
          <p:cNvSpPr txBox="1"/>
          <p:nvPr>
            <p:custDataLst>
              <p:tags r:id="rId27"/>
            </p:custDataLst>
          </p:nvPr>
        </p:nvSpPr>
        <p:spPr>
          <a:xfrm>
            <a:off x="6911975" y="434975"/>
            <a:ext cx="1968500" cy="3314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200" b="1">
                <a:latin typeface="Times New Roman" panose="02020603050405020304" charset="0"/>
                <a:cs typeface="Times New Roman" panose="02020603050405020304" charset="0"/>
              </a:rPr>
              <a:t>   NC   siHK2  </a:t>
            </a:r>
            <a:r>
              <a:rPr lang="en-US" altLang="zh-CN" sz="12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NC   siHK2</a:t>
            </a:r>
            <a:endParaRPr lang="en-US" altLang="zh-CN" sz="1200" b="1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1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100" name="直接连接符 99"/>
          <p:cNvCxnSpPr/>
          <p:nvPr>
            <p:custDataLst>
              <p:tags r:id="rId28"/>
            </p:custDataLst>
          </p:nvPr>
        </p:nvCxnSpPr>
        <p:spPr>
          <a:xfrm>
            <a:off x="7148195" y="417195"/>
            <a:ext cx="56388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4" name="直接连接符 103"/>
          <p:cNvCxnSpPr/>
          <p:nvPr>
            <p:custDataLst>
              <p:tags r:id="rId29"/>
            </p:custDataLst>
          </p:nvPr>
        </p:nvCxnSpPr>
        <p:spPr>
          <a:xfrm flipV="1">
            <a:off x="8068310" y="416560"/>
            <a:ext cx="472440" cy="63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5" name="文本框 104"/>
          <p:cNvSpPr txBox="1"/>
          <p:nvPr>
            <p:custDataLst>
              <p:tags r:id="rId30"/>
            </p:custDataLst>
          </p:nvPr>
        </p:nvSpPr>
        <p:spPr>
          <a:xfrm>
            <a:off x="7178675" y="116205"/>
            <a:ext cx="157861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>
                <a:latin typeface="Times New Roman" panose="02020603050405020304" charset="0"/>
                <a:cs typeface="Times New Roman" panose="02020603050405020304" charset="0"/>
              </a:rPr>
              <a:t>MOCK             OE</a:t>
            </a:r>
          </a:p>
        </p:txBody>
      </p:sp>
      <p:sp>
        <p:nvSpPr>
          <p:cNvPr id="107" name="文本框 106"/>
          <p:cNvSpPr txBox="1"/>
          <p:nvPr>
            <p:custDataLst>
              <p:tags r:id="rId31"/>
            </p:custDataLst>
          </p:nvPr>
        </p:nvSpPr>
        <p:spPr>
          <a:xfrm>
            <a:off x="8632190" y="434975"/>
            <a:ext cx="1876425" cy="3314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200" b="1">
                <a:latin typeface="Times New Roman" panose="02020603050405020304" charset="0"/>
                <a:cs typeface="Times New Roman" panose="02020603050405020304" charset="0"/>
              </a:rPr>
              <a:t>   NC   siHK2  </a:t>
            </a:r>
            <a:r>
              <a:rPr lang="en-US" altLang="zh-CN" sz="12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NC   siHK2</a:t>
            </a:r>
            <a:endParaRPr lang="en-US" altLang="zh-CN" sz="1200" b="1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1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108" name="直接连接符 107"/>
          <p:cNvCxnSpPr/>
          <p:nvPr>
            <p:custDataLst>
              <p:tags r:id="rId32"/>
            </p:custDataLst>
          </p:nvPr>
        </p:nvCxnSpPr>
        <p:spPr>
          <a:xfrm>
            <a:off x="9023985" y="411480"/>
            <a:ext cx="56388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9" name="直接连接符 108"/>
          <p:cNvCxnSpPr/>
          <p:nvPr>
            <p:custDataLst>
              <p:tags r:id="rId33"/>
            </p:custDataLst>
          </p:nvPr>
        </p:nvCxnSpPr>
        <p:spPr>
          <a:xfrm flipV="1">
            <a:off x="9944100" y="410845"/>
            <a:ext cx="472440" cy="63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1" name="文本框 110"/>
          <p:cNvSpPr txBox="1"/>
          <p:nvPr>
            <p:custDataLst>
              <p:tags r:id="rId34"/>
            </p:custDataLst>
          </p:nvPr>
        </p:nvSpPr>
        <p:spPr>
          <a:xfrm>
            <a:off x="8978265" y="122555"/>
            <a:ext cx="157861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>
                <a:latin typeface="Times New Roman" panose="02020603050405020304" charset="0"/>
                <a:cs typeface="Times New Roman" panose="02020603050405020304" charset="0"/>
              </a:rPr>
              <a:t>MOCK             OE</a:t>
            </a:r>
          </a:p>
        </p:txBody>
      </p:sp>
      <p:sp>
        <p:nvSpPr>
          <p:cNvPr id="117" name="文本框 116"/>
          <p:cNvSpPr txBox="1"/>
          <p:nvPr>
            <p:custDataLst>
              <p:tags r:id="rId35"/>
            </p:custDataLst>
          </p:nvPr>
        </p:nvSpPr>
        <p:spPr>
          <a:xfrm>
            <a:off x="2425065" y="1285875"/>
            <a:ext cx="1436370" cy="247650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l"/>
            <a:r>
              <a:rPr lang="en-US" altLang="zh-CN" sz="1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p-mTOR-2</a:t>
            </a:r>
          </a:p>
        </p:txBody>
      </p:sp>
      <p:sp>
        <p:nvSpPr>
          <p:cNvPr id="118" name="文本框 117"/>
          <p:cNvSpPr txBox="1"/>
          <p:nvPr>
            <p:custDataLst>
              <p:tags r:id="rId36"/>
            </p:custDataLst>
          </p:nvPr>
        </p:nvSpPr>
        <p:spPr>
          <a:xfrm>
            <a:off x="2426335" y="3321685"/>
            <a:ext cx="1382395" cy="337820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l"/>
            <a:r>
              <a:rPr lang="en-US" altLang="zh-CN" sz="1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GAPDH-2</a:t>
            </a:r>
          </a:p>
        </p:txBody>
      </p:sp>
      <p:sp>
        <p:nvSpPr>
          <p:cNvPr id="119" name="文本框 118"/>
          <p:cNvSpPr txBox="1"/>
          <p:nvPr>
            <p:custDataLst>
              <p:tags r:id="rId37"/>
            </p:custDataLst>
          </p:nvPr>
        </p:nvSpPr>
        <p:spPr>
          <a:xfrm>
            <a:off x="2553970" y="2715895"/>
            <a:ext cx="868680" cy="323215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l"/>
            <a:r>
              <a:rPr lang="en-US" altLang="zh-CN" sz="1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p-AKT-2</a:t>
            </a:r>
          </a:p>
          <a:p>
            <a:pPr algn="l"/>
            <a:endParaRPr lang="en-US" altLang="zh-CN" sz="14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75" name="文本框 174"/>
          <p:cNvSpPr txBox="1"/>
          <p:nvPr>
            <p:custDataLst>
              <p:tags r:id="rId38"/>
            </p:custDataLst>
          </p:nvPr>
        </p:nvSpPr>
        <p:spPr>
          <a:xfrm>
            <a:off x="2636520" y="4900295"/>
            <a:ext cx="1027430" cy="212090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l"/>
            <a:r>
              <a:rPr lang="en-US" altLang="zh-CN" sz="1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PI3K-2</a:t>
            </a:r>
          </a:p>
          <a:p>
            <a:pPr algn="l"/>
            <a:endParaRPr lang="en-US" altLang="zh-CN" sz="14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76" name="文本框 175"/>
          <p:cNvSpPr txBox="1"/>
          <p:nvPr>
            <p:custDataLst>
              <p:tags r:id="rId39"/>
            </p:custDataLst>
          </p:nvPr>
        </p:nvSpPr>
        <p:spPr>
          <a:xfrm>
            <a:off x="2553970" y="4316095"/>
            <a:ext cx="1436370" cy="247650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l"/>
            <a:r>
              <a:rPr lang="en-US" altLang="zh-CN" sz="1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mTOR-2</a:t>
            </a:r>
          </a:p>
        </p:txBody>
      </p:sp>
      <p:sp>
        <p:nvSpPr>
          <p:cNvPr id="177" name="文本框 176"/>
          <p:cNvSpPr txBox="1"/>
          <p:nvPr>
            <p:custDataLst>
              <p:tags r:id="rId40"/>
            </p:custDataLst>
          </p:nvPr>
        </p:nvSpPr>
        <p:spPr>
          <a:xfrm>
            <a:off x="2553970" y="6422390"/>
            <a:ext cx="1134745" cy="313690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l"/>
            <a:r>
              <a:rPr lang="en-US" altLang="zh-CN" sz="1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GAPDH-2</a:t>
            </a:r>
          </a:p>
        </p:txBody>
      </p:sp>
      <p:sp>
        <p:nvSpPr>
          <p:cNvPr id="178" name="文本框 177"/>
          <p:cNvSpPr txBox="1"/>
          <p:nvPr>
            <p:custDataLst>
              <p:tags r:id="rId41"/>
            </p:custDataLst>
          </p:nvPr>
        </p:nvSpPr>
        <p:spPr>
          <a:xfrm>
            <a:off x="2553970" y="5683885"/>
            <a:ext cx="868680" cy="323215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l"/>
            <a:r>
              <a:rPr lang="en-US" altLang="zh-CN" sz="1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AKT-1</a:t>
            </a:r>
          </a:p>
          <a:p>
            <a:pPr algn="l"/>
            <a:endParaRPr lang="en-US" altLang="zh-CN" sz="14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20" name="文本框 119"/>
          <p:cNvSpPr txBox="1"/>
          <p:nvPr/>
        </p:nvSpPr>
        <p:spPr>
          <a:xfrm>
            <a:off x="7534275" y="1264920"/>
            <a:ext cx="119507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1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p-mTOR-3</a:t>
            </a:r>
          </a:p>
        </p:txBody>
      </p:sp>
      <p:sp>
        <p:nvSpPr>
          <p:cNvPr id="121" name="文本框 120"/>
          <p:cNvSpPr txBox="1"/>
          <p:nvPr/>
        </p:nvSpPr>
        <p:spPr>
          <a:xfrm>
            <a:off x="8785225" y="1264920"/>
            <a:ext cx="119507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1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p-mTOR-1</a:t>
            </a:r>
          </a:p>
        </p:txBody>
      </p:sp>
      <p:sp>
        <p:nvSpPr>
          <p:cNvPr id="122" name="文本框 121"/>
          <p:cNvSpPr txBox="1"/>
          <p:nvPr/>
        </p:nvSpPr>
        <p:spPr>
          <a:xfrm>
            <a:off x="7519035" y="1958340"/>
            <a:ext cx="100647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p-PI3K-3</a:t>
            </a:r>
          </a:p>
        </p:txBody>
      </p:sp>
      <p:sp>
        <p:nvSpPr>
          <p:cNvPr id="123" name="文本框 122"/>
          <p:cNvSpPr txBox="1"/>
          <p:nvPr>
            <p:custDataLst>
              <p:tags r:id="rId42"/>
            </p:custDataLst>
          </p:nvPr>
        </p:nvSpPr>
        <p:spPr>
          <a:xfrm>
            <a:off x="4093210" y="2715895"/>
            <a:ext cx="868680" cy="323215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l"/>
            <a:r>
              <a:rPr lang="en-US" altLang="zh-CN" sz="1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p-AKT-1</a:t>
            </a:r>
          </a:p>
          <a:p>
            <a:pPr algn="l"/>
            <a:endParaRPr lang="en-US" altLang="zh-CN" sz="14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24" name="文本框 123"/>
          <p:cNvSpPr txBox="1"/>
          <p:nvPr>
            <p:custDataLst>
              <p:tags r:id="rId43"/>
            </p:custDataLst>
          </p:nvPr>
        </p:nvSpPr>
        <p:spPr>
          <a:xfrm>
            <a:off x="7519035" y="2658110"/>
            <a:ext cx="868680" cy="323215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l"/>
            <a:r>
              <a:rPr lang="en-US" altLang="zh-CN" sz="1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p-AKT-3</a:t>
            </a:r>
          </a:p>
        </p:txBody>
      </p:sp>
      <p:sp>
        <p:nvSpPr>
          <p:cNvPr id="125" name="矩形 124"/>
          <p:cNvSpPr/>
          <p:nvPr>
            <p:custDataLst>
              <p:tags r:id="rId44"/>
            </p:custDataLst>
          </p:nvPr>
        </p:nvSpPr>
        <p:spPr>
          <a:xfrm>
            <a:off x="2308225" y="3011805"/>
            <a:ext cx="1485265" cy="379095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26" name="矩形 125"/>
          <p:cNvSpPr/>
          <p:nvPr>
            <p:custDataLst>
              <p:tags r:id="rId45"/>
            </p:custDataLst>
          </p:nvPr>
        </p:nvSpPr>
        <p:spPr>
          <a:xfrm>
            <a:off x="3812540" y="3025140"/>
            <a:ext cx="1485265" cy="365125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27" name="矩形 126"/>
          <p:cNvSpPr/>
          <p:nvPr>
            <p:custDataLst>
              <p:tags r:id="rId46"/>
            </p:custDataLst>
          </p:nvPr>
        </p:nvSpPr>
        <p:spPr>
          <a:xfrm>
            <a:off x="7301230" y="2999105"/>
            <a:ext cx="1449070" cy="310515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28" name="文本框 127"/>
          <p:cNvSpPr txBox="1"/>
          <p:nvPr>
            <p:custDataLst>
              <p:tags r:id="rId47"/>
            </p:custDataLst>
          </p:nvPr>
        </p:nvSpPr>
        <p:spPr>
          <a:xfrm>
            <a:off x="3924300" y="3321685"/>
            <a:ext cx="1310005" cy="313690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l"/>
            <a:r>
              <a:rPr lang="en-US" altLang="zh-CN" sz="1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GAPDH-1</a:t>
            </a:r>
          </a:p>
        </p:txBody>
      </p:sp>
      <p:sp>
        <p:nvSpPr>
          <p:cNvPr id="129" name="文本框 128"/>
          <p:cNvSpPr txBox="1"/>
          <p:nvPr>
            <p:custDataLst>
              <p:tags r:id="rId48"/>
            </p:custDataLst>
          </p:nvPr>
        </p:nvSpPr>
        <p:spPr>
          <a:xfrm>
            <a:off x="7511415" y="3300730"/>
            <a:ext cx="1310005" cy="313690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l"/>
            <a:r>
              <a:rPr lang="en-US" altLang="zh-CN" sz="1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GAPDH-3</a:t>
            </a:r>
          </a:p>
        </p:txBody>
      </p:sp>
      <p:sp>
        <p:nvSpPr>
          <p:cNvPr id="132" name="矩形 131"/>
          <p:cNvSpPr/>
          <p:nvPr>
            <p:custDataLst>
              <p:tags r:id="rId49"/>
            </p:custDataLst>
          </p:nvPr>
        </p:nvSpPr>
        <p:spPr>
          <a:xfrm>
            <a:off x="3934460" y="2275205"/>
            <a:ext cx="1408430" cy="461010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5" name="文本框 134"/>
          <p:cNvSpPr txBox="1"/>
          <p:nvPr>
            <p:custDataLst>
              <p:tags r:id="rId50"/>
            </p:custDataLst>
          </p:nvPr>
        </p:nvSpPr>
        <p:spPr>
          <a:xfrm>
            <a:off x="7519035" y="4258945"/>
            <a:ext cx="1436370" cy="247650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l"/>
            <a:r>
              <a:rPr lang="en-US" altLang="zh-CN" sz="1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mTOR-1</a:t>
            </a:r>
          </a:p>
        </p:txBody>
      </p:sp>
      <p:sp>
        <p:nvSpPr>
          <p:cNvPr id="136" name="文本框 135"/>
          <p:cNvSpPr txBox="1"/>
          <p:nvPr>
            <p:custDataLst>
              <p:tags r:id="rId51"/>
            </p:custDataLst>
          </p:nvPr>
        </p:nvSpPr>
        <p:spPr>
          <a:xfrm>
            <a:off x="3921760" y="4316095"/>
            <a:ext cx="1436370" cy="247650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l"/>
            <a:r>
              <a:rPr lang="en-US" altLang="zh-CN" sz="1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mTOR-3</a:t>
            </a:r>
          </a:p>
        </p:txBody>
      </p:sp>
      <p:sp>
        <p:nvSpPr>
          <p:cNvPr id="137" name="文本框 136"/>
          <p:cNvSpPr txBox="1"/>
          <p:nvPr>
            <p:custDataLst>
              <p:tags r:id="rId52"/>
            </p:custDataLst>
          </p:nvPr>
        </p:nvSpPr>
        <p:spPr>
          <a:xfrm>
            <a:off x="7612380" y="4914265"/>
            <a:ext cx="1027430" cy="212090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l"/>
            <a:r>
              <a:rPr lang="en-US" altLang="zh-CN" sz="1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PI3K-3</a:t>
            </a:r>
          </a:p>
          <a:p>
            <a:pPr algn="l"/>
            <a:endParaRPr lang="en-US" altLang="zh-CN" sz="14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38" name="文本框 137"/>
          <p:cNvSpPr txBox="1"/>
          <p:nvPr>
            <p:custDataLst>
              <p:tags r:id="rId53"/>
            </p:custDataLst>
          </p:nvPr>
        </p:nvSpPr>
        <p:spPr>
          <a:xfrm>
            <a:off x="7439025" y="5607050"/>
            <a:ext cx="868680" cy="323215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l"/>
            <a:r>
              <a:rPr lang="en-US" altLang="zh-CN" sz="1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AKT-3</a:t>
            </a:r>
          </a:p>
          <a:p>
            <a:pPr algn="l"/>
            <a:endParaRPr lang="en-US" altLang="zh-CN" sz="14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39" name="矩形 138"/>
          <p:cNvSpPr/>
          <p:nvPr>
            <p:custDataLst>
              <p:tags r:id="rId54"/>
            </p:custDataLst>
          </p:nvPr>
        </p:nvSpPr>
        <p:spPr>
          <a:xfrm>
            <a:off x="3799840" y="6012180"/>
            <a:ext cx="1450340" cy="458470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0" name="矩形 139"/>
          <p:cNvSpPr/>
          <p:nvPr>
            <p:custDataLst>
              <p:tags r:id="rId55"/>
            </p:custDataLst>
          </p:nvPr>
        </p:nvSpPr>
        <p:spPr>
          <a:xfrm>
            <a:off x="2417445" y="6012180"/>
            <a:ext cx="1450340" cy="458470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9" name="文本框 158"/>
          <p:cNvSpPr txBox="1"/>
          <p:nvPr>
            <p:custDataLst>
              <p:tags r:id="rId56"/>
            </p:custDataLst>
          </p:nvPr>
        </p:nvSpPr>
        <p:spPr>
          <a:xfrm>
            <a:off x="4079875" y="4935220"/>
            <a:ext cx="1027430" cy="212090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l"/>
            <a:r>
              <a:rPr lang="en-US" altLang="zh-CN" sz="1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PI3K-2</a:t>
            </a:r>
          </a:p>
          <a:p>
            <a:pPr algn="l"/>
            <a:endParaRPr lang="en-US" altLang="zh-CN" sz="14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60" name="文本框 159"/>
          <p:cNvSpPr txBox="1"/>
          <p:nvPr>
            <p:custDataLst>
              <p:tags r:id="rId57"/>
            </p:custDataLst>
          </p:nvPr>
        </p:nvSpPr>
        <p:spPr>
          <a:xfrm>
            <a:off x="3996055" y="5688965"/>
            <a:ext cx="868680" cy="323215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l"/>
            <a:r>
              <a:rPr lang="en-US" altLang="zh-CN" sz="1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AKT-2</a:t>
            </a:r>
          </a:p>
          <a:p>
            <a:pPr algn="l"/>
            <a:endParaRPr lang="en-US" altLang="zh-CN" sz="14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61" name="文本框 160"/>
          <p:cNvSpPr txBox="1"/>
          <p:nvPr>
            <p:custDataLst>
              <p:tags r:id="rId58"/>
            </p:custDataLst>
          </p:nvPr>
        </p:nvSpPr>
        <p:spPr>
          <a:xfrm>
            <a:off x="7439660" y="6449695"/>
            <a:ext cx="1134745" cy="313690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l"/>
            <a:r>
              <a:rPr lang="en-US" altLang="zh-CN" sz="1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GAPDH-1</a:t>
            </a:r>
          </a:p>
        </p:txBody>
      </p:sp>
      <p:cxnSp>
        <p:nvCxnSpPr>
          <p:cNvPr id="191" name="直接连接符 190"/>
          <p:cNvCxnSpPr/>
          <p:nvPr/>
        </p:nvCxnSpPr>
        <p:spPr>
          <a:xfrm flipV="1">
            <a:off x="1943100" y="314706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92" name="直接连接符 191"/>
          <p:cNvCxnSpPr/>
          <p:nvPr/>
        </p:nvCxnSpPr>
        <p:spPr>
          <a:xfrm flipV="1">
            <a:off x="1906270" y="116713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93" name="直接连接符 192"/>
          <p:cNvCxnSpPr/>
          <p:nvPr/>
        </p:nvCxnSpPr>
        <p:spPr>
          <a:xfrm flipV="1">
            <a:off x="1906270" y="129413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94" name="直接连接符 193"/>
          <p:cNvCxnSpPr/>
          <p:nvPr/>
        </p:nvCxnSpPr>
        <p:spPr>
          <a:xfrm flipV="1">
            <a:off x="1894840" y="167640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95" name="直接连接符 194"/>
          <p:cNvCxnSpPr/>
          <p:nvPr/>
        </p:nvCxnSpPr>
        <p:spPr>
          <a:xfrm flipV="1">
            <a:off x="1888490" y="257175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96" name="直接连接符 195"/>
          <p:cNvCxnSpPr/>
          <p:nvPr/>
        </p:nvCxnSpPr>
        <p:spPr>
          <a:xfrm flipV="1">
            <a:off x="1943100" y="335534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97" name="文本框 196"/>
          <p:cNvSpPr txBox="1"/>
          <p:nvPr/>
        </p:nvSpPr>
        <p:spPr>
          <a:xfrm>
            <a:off x="1173480" y="1523365"/>
            <a:ext cx="806450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100 KDa</a:t>
            </a:r>
          </a:p>
        </p:txBody>
      </p:sp>
      <p:sp>
        <p:nvSpPr>
          <p:cNvPr id="198" name="文本框 197"/>
          <p:cNvSpPr txBox="1"/>
          <p:nvPr/>
        </p:nvSpPr>
        <p:spPr>
          <a:xfrm>
            <a:off x="1203325" y="1091565"/>
            <a:ext cx="96583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130 KDa</a:t>
            </a:r>
          </a:p>
        </p:txBody>
      </p:sp>
      <p:sp>
        <p:nvSpPr>
          <p:cNvPr id="199" name="文本框 198"/>
          <p:cNvSpPr txBox="1"/>
          <p:nvPr/>
        </p:nvSpPr>
        <p:spPr>
          <a:xfrm>
            <a:off x="1303655" y="1766570"/>
            <a:ext cx="762000" cy="1936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70 KDa</a:t>
            </a:r>
          </a:p>
        </p:txBody>
      </p:sp>
      <p:sp>
        <p:nvSpPr>
          <p:cNvPr id="200" name="文本框 199"/>
          <p:cNvSpPr txBox="1"/>
          <p:nvPr/>
        </p:nvSpPr>
        <p:spPr>
          <a:xfrm>
            <a:off x="1296035" y="2388235"/>
            <a:ext cx="78676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55 KDa</a:t>
            </a:r>
          </a:p>
        </p:txBody>
      </p:sp>
      <p:sp>
        <p:nvSpPr>
          <p:cNvPr id="201" name="文本框 200"/>
          <p:cNvSpPr txBox="1"/>
          <p:nvPr/>
        </p:nvSpPr>
        <p:spPr>
          <a:xfrm>
            <a:off x="1326515" y="2956560"/>
            <a:ext cx="82359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40 KDa</a:t>
            </a:r>
          </a:p>
        </p:txBody>
      </p:sp>
      <p:sp>
        <p:nvSpPr>
          <p:cNvPr id="202" name="文本框 201"/>
          <p:cNvSpPr txBox="1"/>
          <p:nvPr/>
        </p:nvSpPr>
        <p:spPr>
          <a:xfrm>
            <a:off x="1321435" y="3211195"/>
            <a:ext cx="72707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35 KDa</a:t>
            </a:r>
          </a:p>
        </p:txBody>
      </p:sp>
      <p:sp>
        <p:nvSpPr>
          <p:cNvPr id="203" name="文本框 202"/>
          <p:cNvSpPr txBox="1"/>
          <p:nvPr/>
        </p:nvSpPr>
        <p:spPr>
          <a:xfrm>
            <a:off x="1203325" y="927100"/>
            <a:ext cx="90233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400">
                <a:sym typeface="+mn-ea"/>
              </a:rPr>
              <a:t>180 KDa</a:t>
            </a:r>
          </a:p>
        </p:txBody>
      </p:sp>
      <p:cxnSp>
        <p:nvCxnSpPr>
          <p:cNvPr id="206" name="直接连接符 205"/>
          <p:cNvCxnSpPr/>
          <p:nvPr/>
        </p:nvCxnSpPr>
        <p:spPr>
          <a:xfrm flipV="1">
            <a:off x="1960245" y="188404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68" name="直接连接符 167"/>
          <p:cNvCxnSpPr/>
          <p:nvPr/>
        </p:nvCxnSpPr>
        <p:spPr>
          <a:xfrm flipV="1">
            <a:off x="1923415" y="610489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69" name="直接连接符 168"/>
          <p:cNvCxnSpPr/>
          <p:nvPr/>
        </p:nvCxnSpPr>
        <p:spPr>
          <a:xfrm flipV="1">
            <a:off x="1886585" y="412496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70" name="直接连接符 169"/>
          <p:cNvCxnSpPr/>
          <p:nvPr/>
        </p:nvCxnSpPr>
        <p:spPr>
          <a:xfrm flipV="1">
            <a:off x="1886585" y="425196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72" name="直接连接符 171"/>
          <p:cNvCxnSpPr/>
          <p:nvPr/>
        </p:nvCxnSpPr>
        <p:spPr>
          <a:xfrm flipV="1">
            <a:off x="1868805" y="552958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73" name="直接连接符 172"/>
          <p:cNvCxnSpPr/>
          <p:nvPr/>
        </p:nvCxnSpPr>
        <p:spPr>
          <a:xfrm flipV="1">
            <a:off x="1923415" y="631317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79" name="文本框 178"/>
          <p:cNvSpPr txBox="1"/>
          <p:nvPr/>
        </p:nvSpPr>
        <p:spPr>
          <a:xfrm>
            <a:off x="1183640" y="4049395"/>
            <a:ext cx="96583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130 KDa</a:t>
            </a:r>
          </a:p>
        </p:txBody>
      </p:sp>
      <p:sp>
        <p:nvSpPr>
          <p:cNvPr id="180" name="文本框 179"/>
          <p:cNvSpPr txBox="1"/>
          <p:nvPr/>
        </p:nvSpPr>
        <p:spPr>
          <a:xfrm>
            <a:off x="1343660" y="4615180"/>
            <a:ext cx="762000" cy="1936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70 KDa</a:t>
            </a:r>
          </a:p>
        </p:txBody>
      </p:sp>
      <p:sp>
        <p:nvSpPr>
          <p:cNvPr id="181" name="文本框 180"/>
          <p:cNvSpPr txBox="1"/>
          <p:nvPr/>
        </p:nvSpPr>
        <p:spPr>
          <a:xfrm>
            <a:off x="1276350" y="5346065"/>
            <a:ext cx="78676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55 KDa</a:t>
            </a:r>
          </a:p>
        </p:txBody>
      </p:sp>
      <p:sp>
        <p:nvSpPr>
          <p:cNvPr id="182" name="文本框 181"/>
          <p:cNvSpPr txBox="1"/>
          <p:nvPr/>
        </p:nvSpPr>
        <p:spPr>
          <a:xfrm>
            <a:off x="1306830" y="5914390"/>
            <a:ext cx="82359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40 KDa</a:t>
            </a:r>
          </a:p>
        </p:txBody>
      </p:sp>
      <p:sp>
        <p:nvSpPr>
          <p:cNvPr id="183" name="文本框 182"/>
          <p:cNvSpPr txBox="1"/>
          <p:nvPr/>
        </p:nvSpPr>
        <p:spPr>
          <a:xfrm>
            <a:off x="1301750" y="6169025"/>
            <a:ext cx="72707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35 KDa</a:t>
            </a:r>
          </a:p>
        </p:txBody>
      </p:sp>
      <p:sp>
        <p:nvSpPr>
          <p:cNvPr id="184" name="文本框 183"/>
          <p:cNvSpPr txBox="1"/>
          <p:nvPr/>
        </p:nvSpPr>
        <p:spPr>
          <a:xfrm>
            <a:off x="1183640" y="3884930"/>
            <a:ext cx="90233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400">
                <a:sym typeface="+mn-ea"/>
              </a:rPr>
              <a:t>180 KDa</a:t>
            </a:r>
          </a:p>
        </p:txBody>
      </p:sp>
      <p:cxnSp>
        <p:nvCxnSpPr>
          <p:cNvPr id="185" name="直接连接符 184"/>
          <p:cNvCxnSpPr/>
          <p:nvPr/>
        </p:nvCxnSpPr>
        <p:spPr>
          <a:xfrm flipV="1">
            <a:off x="1943100" y="480250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87" name="直接连接符 186"/>
          <p:cNvCxnSpPr/>
          <p:nvPr/>
        </p:nvCxnSpPr>
        <p:spPr>
          <a:xfrm flipV="1">
            <a:off x="6925945" y="313182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88" name="直接连接符 187"/>
          <p:cNvCxnSpPr/>
          <p:nvPr/>
        </p:nvCxnSpPr>
        <p:spPr>
          <a:xfrm flipV="1">
            <a:off x="6858635" y="115189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89" name="直接连接符 188"/>
          <p:cNvCxnSpPr/>
          <p:nvPr/>
        </p:nvCxnSpPr>
        <p:spPr>
          <a:xfrm flipV="1">
            <a:off x="6858635" y="127889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90" name="直接连接符 189"/>
          <p:cNvCxnSpPr/>
          <p:nvPr/>
        </p:nvCxnSpPr>
        <p:spPr>
          <a:xfrm flipV="1">
            <a:off x="6847205" y="171450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07" name="直接连接符 206"/>
          <p:cNvCxnSpPr/>
          <p:nvPr/>
        </p:nvCxnSpPr>
        <p:spPr>
          <a:xfrm flipV="1">
            <a:off x="6840855" y="255651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08" name="直接连接符 207"/>
          <p:cNvCxnSpPr/>
          <p:nvPr/>
        </p:nvCxnSpPr>
        <p:spPr>
          <a:xfrm flipV="1">
            <a:off x="6925945" y="334010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09" name="文本框 208"/>
          <p:cNvSpPr txBox="1"/>
          <p:nvPr/>
        </p:nvSpPr>
        <p:spPr>
          <a:xfrm>
            <a:off x="6125845" y="1561465"/>
            <a:ext cx="806450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100 KDa</a:t>
            </a:r>
          </a:p>
        </p:txBody>
      </p:sp>
      <p:sp>
        <p:nvSpPr>
          <p:cNvPr id="210" name="文本框 209"/>
          <p:cNvSpPr txBox="1"/>
          <p:nvPr/>
        </p:nvSpPr>
        <p:spPr>
          <a:xfrm>
            <a:off x="6140450" y="1129665"/>
            <a:ext cx="96583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130 KDa</a:t>
            </a:r>
          </a:p>
        </p:txBody>
      </p:sp>
      <p:sp>
        <p:nvSpPr>
          <p:cNvPr id="211" name="文本框 210"/>
          <p:cNvSpPr txBox="1"/>
          <p:nvPr/>
        </p:nvSpPr>
        <p:spPr>
          <a:xfrm>
            <a:off x="6256020" y="1804670"/>
            <a:ext cx="762000" cy="1936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70 KDa</a:t>
            </a:r>
          </a:p>
        </p:txBody>
      </p:sp>
      <p:sp>
        <p:nvSpPr>
          <p:cNvPr id="212" name="文本框 211"/>
          <p:cNvSpPr txBox="1"/>
          <p:nvPr/>
        </p:nvSpPr>
        <p:spPr>
          <a:xfrm>
            <a:off x="6248400" y="2372995"/>
            <a:ext cx="78676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55 KDa</a:t>
            </a:r>
          </a:p>
        </p:txBody>
      </p:sp>
      <p:sp>
        <p:nvSpPr>
          <p:cNvPr id="213" name="文本框 212"/>
          <p:cNvSpPr txBox="1"/>
          <p:nvPr/>
        </p:nvSpPr>
        <p:spPr>
          <a:xfrm>
            <a:off x="6309360" y="2941320"/>
            <a:ext cx="82359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40 KDa</a:t>
            </a:r>
          </a:p>
        </p:txBody>
      </p:sp>
      <p:sp>
        <p:nvSpPr>
          <p:cNvPr id="214" name="文本框 213"/>
          <p:cNvSpPr txBox="1"/>
          <p:nvPr/>
        </p:nvSpPr>
        <p:spPr>
          <a:xfrm>
            <a:off x="6304280" y="3195955"/>
            <a:ext cx="72707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35 KDa</a:t>
            </a:r>
          </a:p>
        </p:txBody>
      </p:sp>
      <p:sp>
        <p:nvSpPr>
          <p:cNvPr id="215" name="文本框 214"/>
          <p:cNvSpPr txBox="1"/>
          <p:nvPr/>
        </p:nvSpPr>
        <p:spPr>
          <a:xfrm>
            <a:off x="6140450" y="965200"/>
            <a:ext cx="90233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400">
                <a:sym typeface="+mn-ea"/>
              </a:rPr>
              <a:t>180 KDa</a:t>
            </a:r>
          </a:p>
        </p:txBody>
      </p:sp>
      <p:cxnSp>
        <p:nvCxnSpPr>
          <p:cNvPr id="216" name="直接连接符 215"/>
          <p:cNvCxnSpPr/>
          <p:nvPr/>
        </p:nvCxnSpPr>
        <p:spPr>
          <a:xfrm flipV="1">
            <a:off x="6912610" y="192214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17" name="直接连接符 216"/>
          <p:cNvCxnSpPr/>
          <p:nvPr/>
        </p:nvCxnSpPr>
        <p:spPr>
          <a:xfrm flipV="1">
            <a:off x="6989445" y="607695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18" name="直接连接符 217"/>
          <p:cNvCxnSpPr/>
          <p:nvPr/>
        </p:nvCxnSpPr>
        <p:spPr>
          <a:xfrm flipV="1">
            <a:off x="6922135" y="402844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19" name="直接连接符 218"/>
          <p:cNvCxnSpPr/>
          <p:nvPr/>
        </p:nvCxnSpPr>
        <p:spPr>
          <a:xfrm flipV="1">
            <a:off x="6922135" y="415544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20" name="直接连接符 219"/>
          <p:cNvCxnSpPr/>
          <p:nvPr/>
        </p:nvCxnSpPr>
        <p:spPr>
          <a:xfrm flipV="1">
            <a:off x="6910705" y="469011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21" name="直接连接符 220"/>
          <p:cNvCxnSpPr/>
          <p:nvPr/>
        </p:nvCxnSpPr>
        <p:spPr>
          <a:xfrm flipV="1">
            <a:off x="6904355" y="550164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22" name="直接连接符 221"/>
          <p:cNvCxnSpPr/>
          <p:nvPr/>
        </p:nvCxnSpPr>
        <p:spPr>
          <a:xfrm flipV="1">
            <a:off x="6989445" y="628523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23" name="文本框 222"/>
          <p:cNvSpPr txBox="1"/>
          <p:nvPr/>
        </p:nvSpPr>
        <p:spPr>
          <a:xfrm>
            <a:off x="6189345" y="4537075"/>
            <a:ext cx="806450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100 KDa</a:t>
            </a:r>
          </a:p>
        </p:txBody>
      </p:sp>
      <p:sp>
        <p:nvSpPr>
          <p:cNvPr id="224" name="文本框 223"/>
          <p:cNvSpPr txBox="1"/>
          <p:nvPr/>
        </p:nvSpPr>
        <p:spPr>
          <a:xfrm>
            <a:off x="6203950" y="4006215"/>
            <a:ext cx="96583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130 KDa</a:t>
            </a:r>
          </a:p>
        </p:txBody>
      </p:sp>
      <p:sp>
        <p:nvSpPr>
          <p:cNvPr id="225" name="文本框 224"/>
          <p:cNvSpPr txBox="1"/>
          <p:nvPr/>
        </p:nvSpPr>
        <p:spPr>
          <a:xfrm>
            <a:off x="6319520" y="4719320"/>
            <a:ext cx="762000" cy="1936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70 KDa</a:t>
            </a:r>
          </a:p>
        </p:txBody>
      </p:sp>
      <p:sp>
        <p:nvSpPr>
          <p:cNvPr id="226" name="文本框 225"/>
          <p:cNvSpPr txBox="1"/>
          <p:nvPr/>
        </p:nvSpPr>
        <p:spPr>
          <a:xfrm>
            <a:off x="6311900" y="5318125"/>
            <a:ext cx="78676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55 KDa</a:t>
            </a:r>
          </a:p>
        </p:txBody>
      </p:sp>
      <p:sp>
        <p:nvSpPr>
          <p:cNvPr id="227" name="文本框 226"/>
          <p:cNvSpPr txBox="1"/>
          <p:nvPr/>
        </p:nvSpPr>
        <p:spPr>
          <a:xfrm>
            <a:off x="6372860" y="5886450"/>
            <a:ext cx="82359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40 KDa</a:t>
            </a:r>
          </a:p>
        </p:txBody>
      </p:sp>
      <p:sp>
        <p:nvSpPr>
          <p:cNvPr id="228" name="文本框 227"/>
          <p:cNvSpPr txBox="1"/>
          <p:nvPr/>
        </p:nvSpPr>
        <p:spPr>
          <a:xfrm>
            <a:off x="6367780" y="6141085"/>
            <a:ext cx="72707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35 KDa</a:t>
            </a:r>
          </a:p>
        </p:txBody>
      </p:sp>
      <p:sp>
        <p:nvSpPr>
          <p:cNvPr id="229" name="文本框 228"/>
          <p:cNvSpPr txBox="1"/>
          <p:nvPr/>
        </p:nvSpPr>
        <p:spPr>
          <a:xfrm>
            <a:off x="6203950" y="3841750"/>
            <a:ext cx="90233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400">
                <a:sym typeface="+mn-ea"/>
              </a:rPr>
              <a:t>180 KDa</a:t>
            </a:r>
          </a:p>
        </p:txBody>
      </p:sp>
      <p:cxnSp>
        <p:nvCxnSpPr>
          <p:cNvPr id="230" name="直接连接符 229"/>
          <p:cNvCxnSpPr/>
          <p:nvPr/>
        </p:nvCxnSpPr>
        <p:spPr>
          <a:xfrm flipV="1">
            <a:off x="6976110" y="489775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图片 140" descr="230722-P-PI3K--1"/>
          <p:cNvPicPr>
            <a:picLocks noChangeAspect="1"/>
          </p:cNvPicPr>
          <p:nvPr/>
        </p:nvPicPr>
        <p:blipFill>
          <a:blip r:embed="rId54"/>
          <a:srcRect l="14570" t="35181" r="17015" b="56148"/>
          <a:stretch>
            <a:fillRect/>
          </a:stretch>
        </p:blipFill>
        <p:spPr>
          <a:xfrm>
            <a:off x="1934845" y="4542790"/>
            <a:ext cx="3713480" cy="471170"/>
          </a:xfrm>
          <a:prstGeom prst="rect">
            <a:avLst/>
          </a:prstGeom>
        </p:spPr>
      </p:pic>
      <p:pic>
        <p:nvPicPr>
          <p:cNvPr id="4" name="图片 3" descr="230714-gapdh-2"/>
          <p:cNvPicPr>
            <a:picLocks noChangeAspect="1"/>
          </p:cNvPicPr>
          <p:nvPr/>
        </p:nvPicPr>
        <p:blipFill>
          <a:blip r:embed="rId55"/>
          <a:srcRect l="19123" t="33112" r="22124" b="56847"/>
          <a:stretch>
            <a:fillRect/>
          </a:stretch>
        </p:blipFill>
        <p:spPr>
          <a:xfrm>
            <a:off x="6805295" y="5952490"/>
            <a:ext cx="3570605" cy="609600"/>
          </a:xfrm>
          <a:prstGeom prst="rect">
            <a:avLst/>
          </a:prstGeom>
        </p:spPr>
      </p:pic>
      <p:pic>
        <p:nvPicPr>
          <p:cNvPr id="82" name="图片 81" descr="240706-pi3k-3"/>
          <p:cNvPicPr>
            <a:picLocks noChangeAspect="1"/>
          </p:cNvPicPr>
          <p:nvPr/>
        </p:nvPicPr>
        <p:blipFill>
          <a:blip r:embed="rId56"/>
          <a:srcRect l="10565" t="42318" r="22083" b="50694"/>
          <a:stretch>
            <a:fillRect/>
          </a:stretch>
        </p:blipFill>
        <p:spPr>
          <a:xfrm>
            <a:off x="6819900" y="4702810"/>
            <a:ext cx="3671570" cy="381000"/>
          </a:xfrm>
          <a:prstGeom prst="rect">
            <a:avLst/>
          </a:prstGeom>
        </p:spPr>
      </p:pic>
      <p:pic>
        <p:nvPicPr>
          <p:cNvPr id="46" name="图片 45" descr="230714-akt-7"/>
          <p:cNvPicPr>
            <a:picLocks noChangeAspect="1"/>
          </p:cNvPicPr>
          <p:nvPr/>
        </p:nvPicPr>
        <p:blipFill>
          <a:blip r:embed="rId57"/>
          <a:srcRect l="17345" t="38658" r="20920" b="54449"/>
          <a:stretch>
            <a:fillRect/>
          </a:stretch>
        </p:blipFill>
        <p:spPr>
          <a:xfrm>
            <a:off x="6823075" y="5333365"/>
            <a:ext cx="3599815" cy="401955"/>
          </a:xfrm>
          <a:prstGeom prst="rect">
            <a:avLst/>
          </a:prstGeom>
        </p:spPr>
      </p:pic>
      <p:pic>
        <p:nvPicPr>
          <p:cNvPr id="45" name="图片 44" descr="230714-akt-1"/>
          <p:cNvPicPr>
            <a:picLocks noChangeAspect="1"/>
          </p:cNvPicPr>
          <p:nvPr/>
        </p:nvPicPr>
        <p:blipFill>
          <a:blip r:embed="rId58"/>
          <a:srcRect l="15413" t="40107" r="21771" b="52975"/>
          <a:stretch>
            <a:fillRect/>
          </a:stretch>
        </p:blipFill>
        <p:spPr>
          <a:xfrm>
            <a:off x="1957070" y="5232400"/>
            <a:ext cx="3642995" cy="40132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350" y="66675"/>
            <a:ext cx="1285875" cy="4324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altLang="en-GB" sz="2215" b="1" dirty="0">
                <a:solidFill>
                  <a:srgbClr val="000090"/>
                </a:solidFill>
                <a:latin typeface="Arial Narrow" panose="020B0606020202030204" pitchFamily="34" charset="0"/>
                <a:ea typeface="微软雅黑" panose="020B0503020204020204" charset="-122"/>
                <a:cs typeface="Arial Narrow" panose="020B0606020202030204" pitchFamily="34" charset="0"/>
                <a:sym typeface="+mn-lt"/>
              </a:rPr>
              <a:t>Fig 3E</a:t>
            </a:r>
          </a:p>
        </p:txBody>
      </p:sp>
      <p:pic>
        <p:nvPicPr>
          <p:cNvPr id="114" name="图片 113" descr="230721-P-AKT-4"/>
          <p:cNvPicPr>
            <a:picLocks noChangeAspect="1"/>
          </p:cNvPicPr>
          <p:nvPr/>
        </p:nvPicPr>
        <p:blipFill>
          <a:blip r:embed="rId59"/>
          <a:srcRect l="18063" t="39675" r="20677" b="55210"/>
          <a:stretch>
            <a:fillRect/>
          </a:stretch>
        </p:blipFill>
        <p:spPr>
          <a:xfrm>
            <a:off x="2040890" y="2324735"/>
            <a:ext cx="3664585" cy="306070"/>
          </a:xfrm>
          <a:prstGeom prst="rect">
            <a:avLst/>
          </a:prstGeom>
        </p:spPr>
      </p:pic>
      <p:sp>
        <p:nvSpPr>
          <p:cNvPr id="99" name="矩形 98"/>
          <p:cNvSpPr/>
          <p:nvPr>
            <p:custDataLst>
              <p:tags r:id="rId1"/>
            </p:custDataLst>
          </p:nvPr>
        </p:nvSpPr>
        <p:spPr>
          <a:xfrm>
            <a:off x="3928110" y="2281555"/>
            <a:ext cx="1451610" cy="372110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2" name="矩形 111"/>
          <p:cNvSpPr/>
          <p:nvPr>
            <p:custDataLst>
              <p:tags r:id="rId2"/>
            </p:custDataLst>
          </p:nvPr>
        </p:nvSpPr>
        <p:spPr>
          <a:xfrm>
            <a:off x="2396490" y="2281555"/>
            <a:ext cx="1546860" cy="372110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 descr="20230714-p-akt-1"/>
          <p:cNvPicPr>
            <a:picLocks noChangeAspect="1"/>
          </p:cNvPicPr>
          <p:nvPr/>
        </p:nvPicPr>
        <p:blipFill>
          <a:blip r:embed="rId60"/>
          <a:srcRect l="18028" t="41973" r="23456" b="52562"/>
          <a:stretch>
            <a:fillRect/>
          </a:stretch>
        </p:blipFill>
        <p:spPr>
          <a:xfrm>
            <a:off x="6901815" y="2313305"/>
            <a:ext cx="3503295" cy="327660"/>
          </a:xfrm>
          <a:prstGeom prst="rect">
            <a:avLst/>
          </a:prstGeom>
        </p:spPr>
      </p:pic>
      <p:pic>
        <p:nvPicPr>
          <p:cNvPr id="9" name="图片 8" descr="230721-p-pi3k-1"/>
          <p:cNvPicPr>
            <a:picLocks noChangeAspect="1"/>
          </p:cNvPicPr>
          <p:nvPr/>
        </p:nvPicPr>
        <p:blipFill>
          <a:blip r:embed="rId61"/>
          <a:srcRect l="15678" t="36946" r="20078" b="56470"/>
          <a:stretch>
            <a:fillRect/>
          </a:stretch>
        </p:blipFill>
        <p:spPr>
          <a:xfrm>
            <a:off x="2017395" y="1610995"/>
            <a:ext cx="3630295" cy="372110"/>
          </a:xfrm>
          <a:prstGeom prst="rect">
            <a:avLst/>
          </a:prstGeom>
        </p:spPr>
      </p:pic>
      <p:pic>
        <p:nvPicPr>
          <p:cNvPr id="11" name="图片 10" descr="230721-p-pi3k-2"/>
          <p:cNvPicPr>
            <a:picLocks noChangeAspect="1"/>
          </p:cNvPicPr>
          <p:nvPr/>
        </p:nvPicPr>
        <p:blipFill>
          <a:blip r:embed="rId62"/>
          <a:srcRect l="14455" t="39920" r="22044" b="52781"/>
          <a:stretch>
            <a:fillRect/>
          </a:stretch>
        </p:blipFill>
        <p:spPr>
          <a:xfrm>
            <a:off x="6831330" y="1640205"/>
            <a:ext cx="3572510" cy="410845"/>
          </a:xfrm>
          <a:prstGeom prst="rect">
            <a:avLst/>
          </a:prstGeom>
        </p:spPr>
      </p:pic>
      <p:sp>
        <p:nvSpPr>
          <p:cNvPr id="30" name="矩形 29"/>
          <p:cNvSpPr/>
          <p:nvPr>
            <p:custDataLst>
              <p:tags r:id="rId3"/>
            </p:custDataLst>
          </p:nvPr>
        </p:nvSpPr>
        <p:spPr>
          <a:xfrm>
            <a:off x="8630920" y="1640840"/>
            <a:ext cx="1369695" cy="419735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1" name="矩形 30"/>
          <p:cNvSpPr/>
          <p:nvPr>
            <p:custDataLst>
              <p:tags r:id="rId4"/>
            </p:custDataLst>
          </p:nvPr>
        </p:nvSpPr>
        <p:spPr>
          <a:xfrm>
            <a:off x="3932555" y="1584325"/>
            <a:ext cx="1546860" cy="365760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 32"/>
          <p:cNvSpPr/>
          <p:nvPr>
            <p:custDataLst>
              <p:tags r:id="rId5"/>
            </p:custDataLst>
          </p:nvPr>
        </p:nvSpPr>
        <p:spPr>
          <a:xfrm>
            <a:off x="2480945" y="1583690"/>
            <a:ext cx="1450975" cy="366395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9" name="矩形 38"/>
          <p:cNvSpPr/>
          <p:nvPr>
            <p:custDataLst>
              <p:tags r:id="rId6"/>
            </p:custDataLst>
          </p:nvPr>
        </p:nvSpPr>
        <p:spPr>
          <a:xfrm>
            <a:off x="8674100" y="2313305"/>
            <a:ext cx="1451610" cy="334010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2" name="矩形 41"/>
          <p:cNvSpPr/>
          <p:nvPr>
            <p:custDataLst>
              <p:tags r:id="rId7"/>
            </p:custDataLst>
          </p:nvPr>
        </p:nvSpPr>
        <p:spPr>
          <a:xfrm>
            <a:off x="7166610" y="6031230"/>
            <a:ext cx="1451610" cy="415925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7" name="图片 46" descr="230714-mtor-2"/>
          <p:cNvPicPr>
            <a:picLocks noChangeAspect="1"/>
          </p:cNvPicPr>
          <p:nvPr/>
        </p:nvPicPr>
        <p:blipFill>
          <a:blip r:embed="rId63"/>
          <a:srcRect l="13655" t="39482" r="22595" b="51135"/>
          <a:stretch>
            <a:fillRect/>
          </a:stretch>
        </p:blipFill>
        <p:spPr>
          <a:xfrm>
            <a:off x="6795770" y="3812540"/>
            <a:ext cx="3648710" cy="537210"/>
          </a:xfrm>
          <a:prstGeom prst="rect">
            <a:avLst/>
          </a:prstGeom>
        </p:spPr>
      </p:pic>
      <p:sp>
        <p:nvSpPr>
          <p:cNvPr id="64" name="矩形 63"/>
          <p:cNvSpPr/>
          <p:nvPr>
            <p:custDataLst>
              <p:tags r:id="rId8"/>
            </p:custDataLst>
          </p:nvPr>
        </p:nvSpPr>
        <p:spPr>
          <a:xfrm>
            <a:off x="2325370" y="5231765"/>
            <a:ext cx="1451610" cy="386080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2" name="图片 31" descr="230705-GAPDH-3+4"/>
          <p:cNvPicPr>
            <a:picLocks noChangeAspect="1"/>
          </p:cNvPicPr>
          <p:nvPr/>
        </p:nvPicPr>
        <p:blipFill>
          <a:blip r:embed="rId64"/>
          <a:srcRect l="17020" t="45799" r="23632" b="41524"/>
          <a:stretch>
            <a:fillRect/>
          </a:stretch>
        </p:blipFill>
        <p:spPr>
          <a:xfrm>
            <a:off x="6880860" y="2845435"/>
            <a:ext cx="3477895" cy="742950"/>
          </a:xfrm>
          <a:prstGeom prst="rect">
            <a:avLst/>
          </a:prstGeom>
        </p:spPr>
      </p:pic>
      <p:pic>
        <p:nvPicPr>
          <p:cNvPr id="19" name="图片 18" descr="240706-GAPDH-1+2"/>
          <p:cNvPicPr>
            <a:picLocks noChangeAspect="1"/>
          </p:cNvPicPr>
          <p:nvPr/>
        </p:nvPicPr>
        <p:blipFill>
          <a:blip r:embed="rId65"/>
          <a:srcRect l="13203" t="48679" r="21367" b="40138"/>
          <a:stretch>
            <a:fillRect/>
          </a:stretch>
        </p:blipFill>
        <p:spPr>
          <a:xfrm>
            <a:off x="2032635" y="2895600"/>
            <a:ext cx="3614420" cy="617855"/>
          </a:xfrm>
          <a:prstGeom prst="rect">
            <a:avLst/>
          </a:prstGeom>
        </p:spPr>
      </p:pic>
      <p:sp>
        <p:nvSpPr>
          <p:cNvPr id="28" name="矩形 27"/>
          <p:cNvSpPr/>
          <p:nvPr>
            <p:custDataLst>
              <p:tags r:id="rId9"/>
            </p:custDataLst>
          </p:nvPr>
        </p:nvSpPr>
        <p:spPr>
          <a:xfrm>
            <a:off x="8601710" y="3106420"/>
            <a:ext cx="1451610" cy="396875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5" name="矩形 114"/>
          <p:cNvSpPr/>
          <p:nvPr>
            <p:custDataLst>
              <p:tags r:id="rId10"/>
            </p:custDataLst>
          </p:nvPr>
        </p:nvSpPr>
        <p:spPr>
          <a:xfrm>
            <a:off x="8582025" y="4702810"/>
            <a:ext cx="1450340" cy="381000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矩形 39"/>
          <p:cNvSpPr/>
          <p:nvPr>
            <p:custDataLst>
              <p:tags r:id="rId11"/>
            </p:custDataLst>
          </p:nvPr>
        </p:nvSpPr>
        <p:spPr>
          <a:xfrm>
            <a:off x="2420620" y="4542790"/>
            <a:ext cx="1308735" cy="458470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8" name="矩形 47"/>
          <p:cNvSpPr/>
          <p:nvPr>
            <p:custDataLst>
              <p:tags r:id="rId12"/>
            </p:custDataLst>
          </p:nvPr>
        </p:nvSpPr>
        <p:spPr>
          <a:xfrm>
            <a:off x="3799840" y="2962275"/>
            <a:ext cx="1459865" cy="347345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矩形 49"/>
          <p:cNvSpPr/>
          <p:nvPr>
            <p:custDataLst>
              <p:tags r:id="rId13"/>
            </p:custDataLst>
          </p:nvPr>
        </p:nvSpPr>
        <p:spPr>
          <a:xfrm>
            <a:off x="2348230" y="2962275"/>
            <a:ext cx="1451610" cy="353060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1" name="矩形 60"/>
          <p:cNvSpPr/>
          <p:nvPr>
            <p:custDataLst>
              <p:tags r:id="rId14"/>
            </p:custDataLst>
          </p:nvPr>
        </p:nvSpPr>
        <p:spPr>
          <a:xfrm>
            <a:off x="3776980" y="5231765"/>
            <a:ext cx="1451610" cy="337820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9" name="矩形 68"/>
          <p:cNvSpPr/>
          <p:nvPr>
            <p:custDataLst>
              <p:tags r:id="rId15"/>
            </p:custDataLst>
          </p:nvPr>
        </p:nvSpPr>
        <p:spPr>
          <a:xfrm>
            <a:off x="7270115" y="3812540"/>
            <a:ext cx="1451610" cy="458470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71" name="图片 70" descr="230714-mtor-1"/>
          <p:cNvPicPr>
            <a:picLocks noChangeAspect="1"/>
          </p:cNvPicPr>
          <p:nvPr/>
        </p:nvPicPr>
        <p:blipFill>
          <a:blip r:embed="rId66"/>
          <a:srcRect l="16471" t="39970" r="22299" b="50012"/>
          <a:stretch>
            <a:fillRect/>
          </a:stretch>
        </p:blipFill>
        <p:spPr>
          <a:xfrm>
            <a:off x="1934845" y="3716020"/>
            <a:ext cx="3664585" cy="599440"/>
          </a:xfrm>
          <a:prstGeom prst="rect">
            <a:avLst/>
          </a:prstGeom>
        </p:spPr>
      </p:pic>
      <p:sp>
        <p:nvSpPr>
          <p:cNvPr id="74" name="矩形 73"/>
          <p:cNvSpPr/>
          <p:nvPr>
            <p:custDataLst>
              <p:tags r:id="rId16"/>
            </p:custDataLst>
          </p:nvPr>
        </p:nvSpPr>
        <p:spPr>
          <a:xfrm>
            <a:off x="3728720" y="3716020"/>
            <a:ext cx="1370965" cy="417830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6" name="矩形 75"/>
          <p:cNvSpPr/>
          <p:nvPr>
            <p:custDataLst>
              <p:tags r:id="rId17"/>
            </p:custDataLst>
          </p:nvPr>
        </p:nvSpPr>
        <p:spPr>
          <a:xfrm>
            <a:off x="2275840" y="3716020"/>
            <a:ext cx="1417955" cy="458470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9" name="矩形 78"/>
          <p:cNvSpPr/>
          <p:nvPr>
            <p:custDataLst>
              <p:tags r:id="rId18"/>
            </p:custDataLst>
          </p:nvPr>
        </p:nvSpPr>
        <p:spPr>
          <a:xfrm>
            <a:off x="7181215" y="5314950"/>
            <a:ext cx="1451610" cy="401320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83" name="图片 82" descr="G-1+2-M-HC"/>
          <p:cNvPicPr>
            <a:picLocks noChangeAspect="1"/>
          </p:cNvPicPr>
          <p:nvPr/>
        </p:nvPicPr>
        <p:blipFill>
          <a:blip r:embed="rId67"/>
          <a:srcRect l="18044" t="34205" r="26320" b="56063"/>
          <a:stretch>
            <a:fillRect/>
          </a:stretch>
        </p:blipFill>
        <p:spPr>
          <a:xfrm>
            <a:off x="1919605" y="5871210"/>
            <a:ext cx="3764280" cy="658495"/>
          </a:xfrm>
          <a:prstGeom prst="rect">
            <a:avLst/>
          </a:prstGeom>
        </p:spPr>
      </p:pic>
      <p:sp>
        <p:nvSpPr>
          <p:cNvPr id="87" name="矩形 86"/>
          <p:cNvSpPr/>
          <p:nvPr>
            <p:custDataLst>
              <p:tags r:id="rId19"/>
            </p:custDataLst>
          </p:nvPr>
        </p:nvSpPr>
        <p:spPr>
          <a:xfrm>
            <a:off x="2207260" y="5871210"/>
            <a:ext cx="1544320" cy="458470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9" name="矩形 88"/>
          <p:cNvSpPr/>
          <p:nvPr>
            <p:custDataLst>
              <p:tags r:id="rId20"/>
            </p:custDataLst>
          </p:nvPr>
        </p:nvSpPr>
        <p:spPr>
          <a:xfrm>
            <a:off x="3766820" y="5871210"/>
            <a:ext cx="1736725" cy="458470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6" name="图片 5" descr="230721-mtor-8"/>
          <p:cNvPicPr>
            <a:picLocks noChangeAspect="1"/>
          </p:cNvPicPr>
          <p:nvPr/>
        </p:nvPicPr>
        <p:blipFill>
          <a:blip r:embed="rId68"/>
          <a:srcRect l="14701" t="42050" r="18949" b="46879"/>
          <a:stretch>
            <a:fillRect/>
          </a:stretch>
        </p:blipFill>
        <p:spPr>
          <a:xfrm>
            <a:off x="2032635" y="727075"/>
            <a:ext cx="3637915" cy="607060"/>
          </a:xfrm>
          <a:prstGeom prst="rect">
            <a:avLst/>
          </a:prstGeom>
        </p:spPr>
      </p:pic>
      <p:pic>
        <p:nvPicPr>
          <p:cNvPr id="16" name="图片 15" descr="230714-mtor-8"/>
          <p:cNvPicPr>
            <a:picLocks noChangeAspect="1"/>
          </p:cNvPicPr>
          <p:nvPr/>
        </p:nvPicPr>
        <p:blipFill>
          <a:blip r:embed="rId69"/>
          <a:srcRect l="13478" t="35507" r="24678" b="55272"/>
          <a:stretch>
            <a:fillRect/>
          </a:stretch>
        </p:blipFill>
        <p:spPr>
          <a:xfrm>
            <a:off x="6843395" y="789305"/>
            <a:ext cx="3564255" cy="531495"/>
          </a:xfrm>
          <a:prstGeom prst="rect">
            <a:avLst/>
          </a:prstGeom>
        </p:spPr>
      </p:pic>
      <p:sp>
        <p:nvSpPr>
          <p:cNvPr id="26" name="矩形 25"/>
          <p:cNvSpPr/>
          <p:nvPr>
            <p:custDataLst>
              <p:tags r:id="rId21"/>
            </p:custDataLst>
          </p:nvPr>
        </p:nvSpPr>
        <p:spPr>
          <a:xfrm>
            <a:off x="8455660" y="787400"/>
            <a:ext cx="1545590" cy="458470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4" name="矩形 53"/>
          <p:cNvSpPr/>
          <p:nvPr>
            <p:custDataLst>
              <p:tags r:id="rId22"/>
            </p:custDataLst>
          </p:nvPr>
        </p:nvSpPr>
        <p:spPr>
          <a:xfrm>
            <a:off x="2363470" y="835025"/>
            <a:ext cx="1380490" cy="458470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7" name="文本框 116"/>
          <p:cNvSpPr txBox="1"/>
          <p:nvPr>
            <p:custDataLst>
              <p:tags r:id="rId23"/>
            </p:custDataLst>
          </p:nvPr>
        </p:nvSpPr>
        <p:spPr>
          <a:xfrm>
            <a:off x="2538730" y="1257935"/>
            <a:ext cx="1436370" cy="247650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l"/>
            <a:r>
              <a:rPr lang="en-US" altLang="zh-CN" sz="1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p-mTOR-1</a:t>
            </a:r>
          </a:p>
        </p:txBody>
      </p:sp>
      <p:sp>
        <p:nvSpPr>
          <p:cNvPr id="119" name="文本框 118"/>
          <p:cNvSpPr txBox="1"/>
          <p:nvPr>
            <p:custDataLst>
              <p:tags r:id="rId24"/>
            </p:custDataLst>
          </p:nvPr>
        </p:nvSpPr>
        <p:spPr>
          <a:xfrm>
            <a:off x="4191000" y="2614930"/>
            <a:ext cx="868680" cy="323215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l"/>
            <a:r>
              <a:rPr lang="en-US" altLang="zh-CN" sz="1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p-AKT-2</a:t>
            </a:r>
          </a:p>
          <a:p>
            <a:pPr algn="l"/>
            <a:endParaRPr lang="en-US" altLang="zh-CN" sz="14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75" name="文本框 174"/>
          <p:cNvSpPr txBox="1"/>
          <p:nvPr>
            <p:custDataLst>
              <p:tags r:id="rId25"/>
            </p:custDataLst>
          </p:nvPr>
        </p:nvSpPr>
        <p:spPr>
          <a:xfrm>
            <a:off x="8769985" y="5045710"/>
            <a:ext cx="1027430" cy="243205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l"/>
            <a:r>
              <a:rPr lang="en-US" altLang="zh-CN" sz="1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PI3K-1</a:t>
            </a:r>
          </a:p>
        </p:txBody>
      </p:sp>
      <p:sp>
        <p:nvSpPr>
          <p:cNvPr id="176" name="文本框 175"/>
          <p:cNvSpPr txBox="1"/>
          <p:nvPr>
            <p:custDataLst>
              <p:tags r:id="rId26"/>
            </p:custDataLst>
          </p:nvPr>
        </p:nvSpPr>
        <p:spPr>
          <a:xfrm>
            <a:off x="2400935" y="4221480"/>
            <a:ext cx="1436370" cy="247650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l"/>
            <a:r>
              <a:rPr lang="en-US" altLang="zh-CN" sz="1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mTOR-2</a:t>
            </a:r>
          </a:p>
        </p:txBody>
      </p:sp>
      <p:sp>
        <p:nvSpPr>
          <p:cNvPr id="177" name="文本框 176"/>
          <p:cNvSpPr txBox="1"/>
          <p:nvPr>
            <p:custDataLst>
              <p:tags r:id="rId27"/>
            </p:custDataLst>
          </p:nvPr>
        </p:nvSpPr>
        <p:spPr>
          <a:xfrm>
            <a:off x="2567305" y="6414135"/>
            <a:ext cx="1134745" cy="313690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l"/>
            <a:r>
              <a:rPr lang="en-US" altLang="zh-CN" sz="1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GAPDH-1</a:t>
            </a:r>
          </a:p>
        </p:txBody>
      </p:sp>
      <p:sp>
        <p:nvSpPr>
          <p:cNvPr id="178" name="文本框 177"/>
          <p:cNvSpPr txBox="1"/>
          <p:nvPr>
            <p:custDataLst>
              <p:tags r:id="rId28"/>
            </p:custDataLst>
          </p:nvPr>
        </p:nvSpPr>
        <p:spPr>
          <a:xfrm>
            <a:off x="7269480" y="5665470"/>
            <a:ext cx="868680" cy="323215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l"/>
            <a:r>
              <a:rPr lang="en-US" altLang="zh-CN" sz="1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AKT-3</a:t>
            </a:r>
          </a:p>
          <a:p>
            <a:pPr algn="l"/>
            <a:endParaRPr lang="en-US" altLang="zh-CN" sz="14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13" name="文本框 112"/>
          <p:cNvSpPr txBox="1"/>
          <p:nvPr/>
        </p:nvSpPr>
        <p:spPr>
          <a:xfrm>
            <a:off x="2548890" y="1983105"/>
            <a:ext cx="117983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p-PI3K-2</a:t>
            </a:r>
          </a:p>
        </p:txBody>
      </p:sp>
      <p:sp>
        <p:nvSpPr>
          <p:cNvPr id="125" name="文本框 124"/>
          <p:cNvSpPr txBox="1"/>
          <p:nvPr>
            <p:custDataLst>
              <p:tags r:id="rId29"/>
            </p:custDataLst>
          </p:nvPr>
        </p:nvSpPr>
        <p:spPr>
          <a:xfrm>
            <a:off x="8983345" y="1336040"/>
            <a:ext cx="1436370" cy="247650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l"/>
            <a:r>
              <a:rPr lang="en-US" altLang="zh-CN" sz="1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p-mTOR-2</a:t>
            </a:r>
          </a:p>
        </p:txBody>
      </p:sp>
      <p:sp>
        <p:nvSpPr>
          <p:cNvPr id="126" name="文本框 125"/>
          <p:cNvSpPr txBox="1"/>
          <p:nvPr/>
        </p:nvSpPr>
        <p:spPr>
          <a:xfrm>
            <a:off x="4191000" y="1983105"/>
            <a:ext cx="117983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p-PI3K-1</a:t>
            </a:r>
          </a:p>
        </p:txBody>
      </p:sp>
      <p:sp>
        <p:nvSpPr>
          <p:cNvPr id="127" name="文本框 126"/>
          <p:cNvSpPr txBox="1"/>
          <p:nvPr/>
        </p:nvSpPr>
        <p:spPr>
          <a:xfrm>
            <a:off x="8821420" y="2065655"/>
            <a:ext cx="117983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p-PI3K-3</a:t>
            </a:r>
          </a:p>
        </p:txBody>
      </p:sp>
      <p:sp>
        <p:nvSpPr>
          <p:cNvPr id="128" name="文本框 127"/>
          <p:cNvSpPr txBox="1"/>
          <p:nvPr>
            <p:custDataLst>
              <p:tags r:id="rId30"/>
            </p:custDataLst>
          </p:nvPr>
        </p:nvSpPr>
        <p:spPr>
          <a:xfrm>
            <a:off x="2772410" y="2614930"/>
            <a:ext cx="868680" cy="323215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l"/>
            <a:r>
              <a:rPr lang="en-US" altLang="zh-CN" sz="1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p-AKT-1</a:t>
            </a:r>
          </a:p>
          <a:p>
            <a:pPr algn="l"/>
            <a:endParaRPr lang="en-US" altLang="zh-CN" sz="14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29" name="文本框 128"/>
          <p:cNvSpPr txBox="1"/>
          <p:nvPr>
            <p:custDataLst>
              <p:tags r:id="rId31"/>
            </p:custDataLst>
          </p:nvPr>
        </p:nvSpPr>
        <p:spPr>
          <a:xfrm>
            <a:off x="8900160" y="2590800"/>
            <a:ext cx="868680" cy="323215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l"/>
            <a:r>
              <a:rPr lang="en-US" altLang="zh-CN" sz="1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p-AKT-3</a:t>
            </a:r>
          </a:p>
          <a:p>
            <a:pPr algn="l"/>
            <a:endParaRPr lang="en-US" altLang="zh-CN" sz="14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31" name="文本框 130"/>
          <p:cNvSpPr txBox="1"/>
          <p:nvPr>
            <p:custDataLst>
              <p:tags r:id="rId32"/>
            </p:custDataLst>
          </p:nvPr>
        </p:nvSpPr>
        <p:spPr>
          <a:xfrm>
            <a:off x="2593975" y="3246120"/>
            <a:ext cx="1134745" cy="313690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l"/>
            <a:r>
              <a:rPr lang="en-US" altLang="zh-CN" sz="1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GAPDH-1</a:t>
            </a:r>
          </a:p>
        </p:txBody>
      </p:sp>
      <p:sp>
        <p:nvSpPr>
          <p:cNvPr id="132" name="文本框 131"/>
          <p:cNvSpPr txBox="1"/>
          <p:nvPr>
            <p:custDataLst>
              <p:tags r:id="rId33"/>
            </p:custDataLst>
          </p:nvPr>
        </p:nvSpPr>
        <p:spPr>
          <a:xfrm>
            <a:off x="3987165" y="3246120"/>
            <a:ext cx="1134745" cy="313690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l"/>
            <a:r>
              <a:rPr lang="en-US" altLang="zh-CN" sz="1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GAPDH-2</a:t>
            </a:r>
          </a:p>
        </p:txBody>
      </p:sp>
      <p:sp>
        <p:nvSpPr>
          <p:cNvPr id="133" name="文本框 132"/>
          <p:cNvSpPr txBox="1"/>
          <p:nvPr>
            <p:custDataLst>
              <p:tags r:id="rId34"/>
            </p:custDataLst>
          </p:nvPr>
        </p:nvSpPr>
        <p:spPr>
          <a:xfrm>
            <a:off x="8778875" y="3435350"/>
            <a:ext cx="1134745" cy="313690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l"/>
            <a:r>
              <a:rPr lang="en-US" altLang="zh-CN" sz="1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GAPDH-3</a:t>
            </a:r>
          </a:p>
        </p:txBody>
      </p:sp>
      <p:sp>
        <p:nvSpPr>
          <p:cNvPr id="134" name="文本框 133"/>
          <p:cNvSpPr txBox="1"/>
          <p:nvPr>
            <p:custDataLst>
              <p:tags r:id="rId35"/>
            </p:custDataLst>
          </p:nvPr>
        </p:nvSpPr>
        <p:spPr>
          <a:xfrm>
            <a:off x="3957320" y="4221480"/>
            <a:ext cx="1436370" cy="255270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l"/>
            <a:r>
              <a:rPr lang="en-US" altLang="zh-CN" sz="1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mTOR-1</a:t>
            </a:r>
          </a:p>
        </p:txBody>
      </p:sp>
      <p:sp>
        <p:nvSpPr>
          <p:cNvPr id="135" name="文本框 134"/>
          <p:cNvSpPr txBox="1"/>
          <p:nvPr>
            <p:custDataLst>
              <p:tags r:id="rId36"/>
            </p:custDataLst>
          </p:nvPr>
        </p:nvSpPr>
        <p:spPr>
          <a:xfrm>
            <a:off x="7236460" y="4304030"/>
            <a:ext cx="1436370" cy="255270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l"/>
            <a:r>
              <a:rPr lang="en-US" altLang="zh-CN" sz="1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mTOR-3</a:t>
            </a:r>
          </a:p>
        </p:txBody>
      </p:sp>
      <p:sp>
        <p:nvSpPr>
          <p:cNvPr id="136" name="文本框 135"/>
          <p:cNvSpPr txBox="1"/>
          <p:nvPr>
            <p:custDataLst>
              <p:tags r:id="rId37"/>
            </p:custDataLst>
          </p:nvPr>
        </p:nvSpPr>
        <p:spPr>
          <a:xfrm>
            <a:off x="2606040" y="5587365"/>
            <a:ext cx="868680" cy="323215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l"/>
            <a:r>
              <a:rPr lang="en-US" altLang="zh-CN" sz="1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AKT-1</a:t>
            </a:r>
          </a:p>
          <a:p>
            <a:pPr algn="l"/>
            <a:endParaRPr lang="en-US" altLang="zh-CN" sz="14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37" name="文本框 136"/>
          <p:cNvSpPr txBox="1"/>
          <p:nvPr>
            <p:custDataLst>
              <p:tags r:id="rId38"/>
            </p:custDataLst>
          </p:nvPr>
        </p:nvSpPr>
        <p:spPr>
          <a:xfrm>
            <a:off x="4024630" y="5587365"/>
            <a:ext cx="868680" cy="323215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l"/>
            <a:r>
              <a:rPr lang="en-US" altLang="zh-CN" sz="1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AKT-2</a:t>
            </a:r>
          </a:p>
          <a:p>
            <a:pPr algn="l"/>
            <a:endParaRPr lang="en-US" altLang="zh-CN" sz="14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38" name="文本框 137"/>
          <p:cNvSpPr txBox="1"/>
          <p:nvPr>
            <p:custDataLst>
              <p:tags r:id="rId39"/>
            </p:custDataLst>
          </p:nvPr>
        </p:nvSpPr>
        <p:spPr>
          <a:xfrm>
            <a:off x="3919220" y="6414135"/>
            <a:ext cx="1134745" cy="313690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l"/>
            <a:r>
              <a:rPr lang="en-US" altLang="zh-CN" sz="1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GAPDH-2</a:t>
            </a:r>
          </a:p>
        </p:txBody>
      </p:sp>
      <p:sp>
        <p:nvSpPr>
          <p:cNvPr id="139" name="文本框 138"/>
          <p:cNvSpPr txBox="1"/>
          <p:nvPr>
            <p:custDataLst>
              <p:tags r:id="rId40"/>
            </p:custDataLst>
          </p:nvPr>
        </p:nvSpPr>
        <p:spPr>
          <a:xfrm>
            <a:off x="7270115" y="6488430"/>
            <a:ext cx="1134745" cy="382270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l"/>
            <a:r>
              <a:rPr lang="en-US" altLang="zh-CN" sz="1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GAPDH-3</a:t>
            </a:r>
          </a:p>
        </p:txBody>
      </p:sp>
      <p:sp>
        <p:nvSpPr>
          <p:cNvPr id="142" name="矩形 141"/>
          <p:cNvSpPr/>
          <p:nvPr>
            <p:custDataLst>
              <p:tags r:id="rId41"/>
            </p:custDataLst>
          </p:nvPr>
        </p:nvSpPr>
        <p:spPr>
          <a:xfrm>
            <a:off x="3754120" y="4542790"/>
            <a:ext cx="1356360" cy="458470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43" name="文本框 142"/>
          <p:cNvSpPr txBox="1"/>
          <p:nvPr>
            <p:custDataLst>
              <p:tags r:id="rId42"/>
            </p:custDataLst>
          </p:nvPr>
        </p:nvSpPr>
        <p:spPr>
          <a:xfrm>
            <a:off x="3964940" y="4963160"/>
            <a:ext cx="1027430" cy="230505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l"/>
            <a:r>
              <a:rPr lang="en-US" altLang="zh-CN" sz="1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PI3K-3</a:t>
            </a:r>
          </a:p>
        </p:txBody>
      </p:sp>
      <p:sp>
        <p:nvSpPr>
          <p:cNvPr id="144" name="文本框 143"/>
          <p:cNvSpPr txBox="1"/>
          <p:nvPr>
            <p:custDataLst>
              <p:tags r:id="rId43"/>
            </p:custDataLst>
          </p:nvPr>
        </p:nvSpPr>
        <p:spPr>
          <a:xfrm>
            <a:off x="2613660" y="4975860"/>
            <a:ext cx="1027430" cy="230505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l"/>
            <a:r>
              <a:rPr lang="en-US" altLang="zh-CN" sz="1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PI3K-2</a:t>
            </a:r>
          </a:p>
        </p:txBody>
      </p:sp>
      <p:cxnSp>
        <p:nvCxnSpPr>
          <p:cNvPr id="191" name="直接连接符 190"/>
          <p:cNvCxnSpPr/>
          <p:nvPr/>
        </p:nvCxnSpPr>
        <p:spPr>
          <a:xfrm flipV="1">
            <a:off x="1854835" y="310070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92" name="直接连接符 191"/>
          <p:cNvCxnSpPr/>
          <p:nvPr/>
        </p:nvCxnSpPr>
        <p:spPr>
          <a:xfrm flipV="1">
            <a:off x="1818005" y="102933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93" name="直接连接符 192"/>
          <p:cNvCxnSpPr/>
          <p:nvPr/>
        </p:nvCxnSpPr>
        <p:spPr>
          <a:xfrm flipV="1">
            <a:off x="1818005" y="115633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94" name="直接连接符 193"/>
          <p:cNvCxnSpPr/>
          <p:nvPr/>
        </p:nvCxnSpPr>
        <p:spPr>
          <a:xfrm flipV="1">
            <a:off x="1837055" y="164528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95" name="直接连接符 194"/>
          <p:cNvCxnSpPr/>
          <p:nvPr/>
        </p:nvCxnSpPr>
        <p:spPr>
          <a:xfrm flipV="1">
            <a:off x="1800225" y="246443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96" name="直接连接符 195"/>
          <p:cNvCxnSpPr/>
          <p:nvPr/>
        </p:nvCxnSpPr>
        <p:spPr>
          <a:xfrm flipV="1">
            <a:off x="1854835" y="330898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97" name="文本框 196"/>
          <p:cNvSpPr txBox="1"/>
          <p:nvPr/>
        </p:nvSpPr>
        <p:spPr>
          <a:xfrm>
            <a:off x="1115695" y="1492250"/>
            <a:ext cx="806450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100 KDa</a:t>
            </a:r>
          </a:p>
        </p:txBody>
      </p:sp>
      <p:sp>
        <p:nvSpPr>
          <p:cNvPr id="198" name="文本框 197"/>
          <p:cNvSpPr txBox="1"/>
          <p:nvPr/>
        </p:nvSpPr>
        <p:spPr>
          <a:xfrm>
            <a:off x="1115060" y="1037590"/>
            <a:ext cx="96583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130 KDa</a:t>
            </a:r>
          </a:p>
        </p:txBody>
      </p:sp>
      <p:sp>
        <p:nvSpPr>
          <p:cNvPr id="199" name="文本框 198"/>
          <p:cNvSpPr txBox="1"/>
          <p:nvPr/>
        </p:nvSpPr>
        <p:spPr>
          <a:xfrm>
            <a:off x="1192530" y="1735455"/>
            <a:ext cx="762000" cy="1936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70 KDa</a:t>
            </a:r>
          </a:p>
        </p:txBody>
      </p:sp>
      <p:sp>
        <p:nvSpPr>
          <p:cNvPr id="200" name="文本框 199"/>
          <p:cNvSpPr txBox="1"/>
          <p:nvPr/>
        </p:nvSpPr>
        <p:spPr>
          <a:xfrm>
            <a:off x="1207770" y="2280920"/>
            <a:ext cx="78676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55 KDa</a:t>
            </a:r>
          </a:p>
        </p:txBody>
      </p:sp>
      <p:sp>
        <p:nvSpPr>
          <p:cNvPr id="201" name="文本框 200"/>
          <p:cNvSpPr txBox="1"/>
          <p:nvPr/>
        </p:nvSpPr>
        <p:spPr>
          <a:xfrm>
            <a:off x="1238250" y="2910205"/>
            <a:ext cx="82359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40 KDa</a:t>
            </a:r>
          </a:p>
        </p:txBody>
      </p:sp>
      <p:sp>
        <p:nvSpPr>
          <p:cNvPr id="202" name="文本框 201"/>
          <p:cNvSpPr txBox="1"/>
          <p:nvPr/>
        </p:nvSpPr>
        <p:spPr>
          <a:xfrm>
            <a:off x="1233170" y="3164840"/>
            <a:ext cx="72707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35 KDa</a:t>
            </a:r>
          </a:p>
        </p:txBody>
      </p:sp>
      <p:sp>
        <p:nvSpPr>
          <p:cNvPr id="203" name="文本框 202"/>
          <p:cNvSpPr txBox="1"/>
          <p:nvPr/>
        </p:nvSpPr>
        <p:spPr>
          <a:xfrm>
            <a:off x="1115060" y="873125"/>
            <a:ext cx="90233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400">
                <a:sym typeface="+mn-ea"/>
              </a:rPr>
              <a:t>180 KDa</a:t>
            </a:r>
          </a:p>
        </p:txBody>
      </p:sp>
      <p:cxnSp>
        <p:nvCxnSpPr>
          <p:cNvPr id="206" name="直接连接符 205"/>
          <p:cNvCxnSpPr/>
          <p:nvPr/>
        </p:nvCxnSpPr>
        <p:spPr>
          <a:xfrm flipV="1">
            <a:off x="1871980" y="185293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45" name="直接连接符 144"/>
          <p:cNvCxnSpPr/>
          <p:nvPr/>
        </p:nvCxnSpPr>
        <p:spPr>
          <a:xfrm flipV="1">
            <a:off x="1814830" y="603059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46" name="直接连接符 145"/>
          <p:cNvCxnSpPr/>
          <p:nvPr/>
        </p:nvCxnSpPr>
        <p:spPr>
          <a:xfrm flipV="1">
            <a:off x="1816100" y="405066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47" name="直接连接符 146"/>
          <p:cNvCxnSpPr/>
          <p:nvPr/>
        </p:nvCxnSpPr>
        <p:spPr>
          <a:xfrm flipV="1">
            <a:off x="1816100" y="417766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48" name="直接连接符 147"/>
          <p:cNvCxnSpPr/>
          <p:nvPr/>
        </p:nvCxnSpPr>
        <p:spPr>
          <a:xfrm flipV="1">
            <a:off x="1797050" y="469709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49" name="直接连接符 148"/>
          <p:cNvCxnSpPr/>
          <p:nvPr/>
        </p:nvCxnSpPr>
        <p:spPr>
          <a:xfrm flipV="1">
            <a:off x="1760220" y="546290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50" name="直接连接符 149"/>
          <p:cNvCxnSpPr/>
          <p:nvPr/>
        </p:nvCxnSpPr>
        <p:spPr>
          <a:xfrm flipV="1">
            <a:off x="1814830" y="623887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51" name="文本框 150"/>
          <p:cNvSpPr txBox="1"/>
          <p:nvPr/>
        </p:nvSpPr>
        <p:spPr>
          <a:xfrm>
            <a:off x="1075690" y="4544060"/>
            <a:ext cx="806450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100 KDa</a:t>
            </a:r>
          </a:p>
        </p:txBody>
      </p:sp>
      <p:sp>
        <p:nvSpPr>
          <p:cNvPr id="152" name="文本框 151"/>
          <p:cNvSpPr txBox="1"/>
          <p:nvPr/>
        </p:nvSpPr>
        <p:spPr>
          <a:xfrm>
            <a:off x="1113155" y="4028440"/>
            <a:ext cx="96583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130 KDa</a:t>
            </a:r>
          </a:p>
        </p:txBody>
      </p:sp>
      <p:sp>
        <p:nvSpPr>
          <p:cNvPr id="153" name="文本框 152"/>
          <p:cNvSpPr txBox="1"/>
          <p:nvPr/>
        </p:nvSpPr>
        <p:spPr>
          <a:xfrm>
            <a:off x="1152525" y="4787265"/>
            <a:ext cx="762000" cy="1936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70 KDa</a:t>
            </a:r>
          </a:p>
        </p:txBody>
      </p:sp>
      <p:sp>
        <p:nvSpPr>
          <p:cNvPr id="154" name="文本框 153"/>
          <p:cNvSpPr txBox="1"/>
          <p:nvPr/>
        </p:nvSpPr>
        <p:spPr>
          <a:xfrm>
            <a:off x="1167765" y="5279390"/>
            <a:ext cx="78676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55 KDa</a:t>
            </a:r>
          </a:p>
        </p:txBody>
      </p:sp>
      <p:sp>
        <p:nvSpPr>
          <p:cNvPr id="155" name="文本框 154"/>
          <p:cNvSpPr txBox="1"/>
          <p:nvPr/>
        </p:nvSpPr>
        <p:spPr>
          <a:xfrm>
            <a:off x="1198245" y="5840095"/>
            <a:ext cx="82359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40 KDa</a:t>
            </a:r>
          </a:p>
        </p:txBody>
      </p:sp>
      <p:sp>
        <p:nvSpPr>
          <p:cNvPr id="156" name="文本框 155"/>
          <p:cNvSpPr txBox="1"/>
          <p:nvPr/>
        </p:nvSpPr>
        <p:spPr>
          <a:xfrm>
            <a:off x="1193165" y="6094730"/>
            <a:ext cx="72707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35 KDa</a:t>
            </a:r>
          </a:p>
        </p:txBody>
      </p:sp>
      <p:sp>
        <p:nvSpPr>
          <p:cNvPr id="157" name="文本框 156"/>
          <p:cNvSpPr txBox="1"/>
          <p:nvPr/>
        </p:nvSpPr>
        <p:spPr>
          <a:xfrm>
            <a:off x="1113155" y="3863975"/>
            <a:ext cx="90233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400">
                <a:sym typeface="+mn-ea"/>
              </a:rPr>
              <a:t>180 KDa</a:t>
            </a:r>
          </a:p>
        </p:txBody>
      </p:sp>
      <p:cxnSp>
        <p:nvCxnSpPr>
          <p:cNvPr id="158" name="直接连接符 157"/>
          <p:cNvCxnSpPr/>
          <p:nvPr/>
        </p:nvCxnSpPr>
        <p:spPr>
          <a:xfrm flipV="1">
            <a:off x="1831975" y="490474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59" name="直接连接符 158"/>
          <p:cNvCxnSpPr/>
          <p:nvPr/>
        </p:nvCxnSpPr>
        <p:spPr>
          <a:xfrm flipV="1">
            <a:off x="6718935" y="307594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60" name="直接连接符 159"/>
          <p:cNvCxnSpPr/>
          <p:nvPr/>
        </p:nvCxnSpPr>
        <p:spPr>
          <a:xfrm flipV="1">
            <a:off x="6682105" y="109601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61" name="直接连接符 160"/>
          <p:cNvCxnSpPr/>
          <p:nvPr/>
        </p:nvCxnSpPr>
        <p:spPr>
          <a:xfrm flipV="1">
            <a:off x="6682105" y="122301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62" name="直接连接符 161"/>
          <p:cNvCxnSpPr/>
          <p:nvPr/>
        </p:nvCxnSpPr>
        <p:spPr>
          <a:xfrm flipV="1">
            <a:off x="6701155" y="171196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63" name="直接连接符 162"/>
          <p:cNvCxnSpPr/>
          <p:nvPr/>
        </p:nvCxnSpPr>
        <p:spPr>
          <a:xfrm flipV="1">
            <a:off x="6664325" y="253111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64" name="直接连接符 163"/>
          <p:cNvCxnSpPr/>
          <p:nvPr/>
        </p:nvCxnSpPr>
        <p:spPr>
          <a:xfrm flipV="1">
            <a:off x="6718935" y="328422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65" name="文本框 164"/>
          <p:cNvSpPr txBox="1"/>
          <p:nvPr/>
        </p:nvSpPr>
        <p:spPr>
          <a:xfrm>
            <a:off x="5979795" y="1558925"/>
            <a:ext cx="806450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100 KDa</a:t>
            </a:r>
          </a:p>
        </p:txBody>
      </p:sp>
      <p:sp>
        <p:nvSpPr>
          <p:cNvPr id="166" name="文本框 165"/>
          <p:cNvSpPr txBox="1"/>
          <p:nvPr/>
        </p:nvSpPr>
        <p:spPr>
          <a:xfrm>
            <a:off x="5979160" y="1073785"/>
            <a:ext cx="96583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130 KDa</a:t>
            </a:r>
          </a:p>
        </p:txBody>
      </p:sp>
      <p:sp>
        <p:nvSpPr>
          <p:cNvPr id="167" name="文本框 166"/>
          <p:cNvSpPr txBox="1"/>
          <p:nvPr/>
        </p:nvSpPr>
        <p:spPr>
          <a:xfrm>
            <a:off x="6056630" y="1802130"/>
            <a:ext cx="762000" cy="1936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70 KDa</a:t>
            </a:r>
          </a:p>
        </p:txBody>
      </p:sp>
      <p:sp>
        <p:nvSpPr>
          <p:cNvPr id="168" name="文本框 167"/>
          <p:cNvSpPr txBox="1"/>
          <p:nvPr/>
        </p:nvSpPr>
        <p:spPr>
          <a:xfrm>
            <a:off x="6071870" y="2347595"/>
            <a:ext cx="78676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55 KDa</a:t>
            </a:r>
          </a:p>
        </p:txBody>
      </p:sp>
      <p:sp>
        <p:nvSpPr>
          <p:cNvPr id="169" name="文本框 168"/>
          <p:cNvSpPr txBox="1"/>
          <p:nvPr/>
        </p:nvSpPr>
        <p:spPr>
          <a:xfrm>
            <a:off x="6102350" y="2885440"/>
            <a:ext cx="82359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40 KDa</a:t>
            </a:r>
          </a:p>
        </p:txBody>
      </p:sp>
      <p:sp>
        <p:nvSpPr>
          <p:cNvPr id="170" name="文本框 169"/>
          <p:cNvSpPr txBox="1"/>
          <p:nvPr/>
        </p:nvSpPr>
        <p:spPr>
          <a:xfrm>
            <a:off x="6097270" y="3140075"/>
            <a:ext cx="72707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35 KDa</a:t>
            </a:r>
          </a:p>
        </p:txBody>
      </p:sp>
      <p:sp>
        <p:nvSpPr>
          <p:cNvPr id="171" name="文本框 170"/>
          <p:cNvSpPr txBox="1"/>
          <p:nvPr/>
        </p:nvSpPr>
        <p:spPr>
          <a:xfrm>
            <a:off x="5979160" y="909320"/>
            <a:ext cx="90233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400">
                <a:sym typeface="+mn-ea"/>
              </a:rPr>
              <a:t>180 KDa</a:t>
            </a:r>
          </a:p>
        </p:txBody>
      </p:sp>
      <p:cxnSp>
        <p:nvCxnSpPr>
          <p:cNvPr id="172" name="直接连接符 171"/>
          <p:cNvCxnSpPr/>
          <p:nvPr/>
        </p:nvCxnSpPr>
        <p:spPr>
          <a:xfrm flipV="1">
            <a:off x="6736080" y="191960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73" name="直接连接符 172"/>
          <p:cNvCxnSpPr/>
          <p:nvPr/>
        </p:nvCxnSpPr>
        <p:spPr>
          <a:xfrm flipV="1">
            <a:off x="6678930" y="615823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74" name="直接连接符 173"/>
          <p:cNvCxnSpPr/>
          <p:nvPr/>
        </p:nvCxnSpPr>
        <p:spPr>
          <a:xfrm flipV="1">
            <a:off x="6680200" y="415544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79" name="直接连接符 178"/>
          <p:cNvCxnSpPr/>
          <p:nvPr/>
        </p:nvCxnSpPr>
        <p:spPr>
          <a:xfrm flipV="1">
            <a:off x="6680200" y="428244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80" name="直接连接符 179"/>
          <p:cNvCxnSpPr/>
          <p:nvPr/>
        </p:nvCxnSpPr>
        <p:spPr>
          <a:xfrm flipV="1">
            <a:off x="6661150" y="476377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81" name="直接连接符 180"/>
          <p:cNvCxnSpPr/>
          <p:nvPr/>
        </p:nvCxnSpPr>
        <p:spPr>
          <a:xfrm flipV="1">
            <a:off x="6624320" y="552958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82" name="直接连接符 181"/>
          <p:cNvCxnSpPr/>
          <p:nvPr/>
        </p:nvCxnSpPr>
        <p:spPr>
          <a:xfrm flipV="1">
            <a:off x="6678930" y="636651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83" name="文本框 182"/>
          <p:cNvSpPr txBox="1"/>
          <p:nvPr/>
        </p:nvSpPr>
        <p:spPr>
          <a:xfrm>
            <a:off x="5939790" y="4610735"/>
            <a:ext cx="806450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100 KDa</a:t>
            </a:r>
          </a:p>
        </p:txBody>
      </p:sp>
      <p:sp>
        <p:nvSpPr>
          <p:cNvPr id="184" name="文本框 183"/>
          <p:cNvSpPr txBox="1"/>
          <p:nvPr/>
        </p:nvSpPr>
        <p:spPr>
          <a:xfrm>
            <a:off x="5977255" y="4133215"/>
            <a:ext cx="96583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130 KDa</a:t>
            </a:r>
          </a:p>
        </p:txBody>
      </p:sp>
      <p:sp>
        <p:nvSpPr>
          <p:cNvPr id="185" name="文本框 184"/>
          <p:cNvSpPr txBox="1"/>
          <p:nvPr/>
        </p:nvSpPr>
        <p:spPr>
          <a:xfrm>
            <a:off x="6016625" y="4853940"/>
            <a:ext cx="762000" cy="1936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70 KDa</a:t>
            </a:r>
          </a:p>
        </p:txBody>
      </p:sp>
      <p:sp>
        <p:nvSpPr>
          <p:cNvPr id="187" name="文本框 186"/>
          <p:cNvSpPr txBox="1"/>
          <p:nvPr/>
        </p:nvSpPr>
        <p:spPr>
          <a:xfrm>
            <a:off x="6031865" y="5346065"/>
            <a:ext cx="78676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55 KDa</a:t>
            </a:r>
          </a:p>
        </p:txBody>
      </p:sp>
      <p:sp>
        <p:nvSpPr>
          <p:cNvPr id="188" name="文本框 187"/>
          <p:cNvSpPr txBox="1"/>
          <p:nvPr/>
        </p:nvSpPr>
        <p:spPr>
          <a:xfrm>
            <a:off x="6062345" y="5967730"/>
            <a:ext cx="82359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40 KDa</a:t>
            </a:r>
          </a:p>
        </p:txBody>
      </p:sp>
      <p:sp>
        <p:nvSpPr>
          <p:cNvPr id="189" name="文本框 188"/>
          <p:cNvSpPr txBox="1"/>
          <p:nvPr/>
        </p:nvSpPr>
        <p:spPr>
          <a:xfrm>
            <a:off x="6057265" y="6222365"/>
            <a:ext cx="72707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35 KDa</a:t>
            </a:r>
          </a:p>
        </p:txBody>
      </p:sp>
      <p:sp>
        <p:nvSpPr>
          <p:cNvPr id="190" name="文本框 189"/>
          <p:cNvSpPr txBox="1"/>
          <p:nvPr/>
        </p:nvSpPr>
        <p:spPr>
          <a:xfrm>
            <a:off x="5977255" y="3968750"/>
            <a:ext cx="90233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400">
                <a:sym typeface="+mn-ea"/>
              </a:rPr>
              <a:t>180 KDa</a:t>
            </a:r>
          </a:p>
        </p:txBody>
      </p:sp>
      <p:cxnSp>
        <p:nvCxnSpPr>
          <p:cNvPr id="204" name="直接连接符 203"/>
          <p:cNvCxnSpPr/>
          <p:nvPr/>
        </p:nvCxnSpPr>
        <p:spPr>
          <a:xfrm flipV="1">
            <a:off x="6696075" y="497141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09" name="文本框 208"/>
          <p:cNvSpPr txBox="1"/>
          <p:nvPr>
            <p:custDataLst>
              <p:tags r:id="rId44"/>
            </p:custDataLst>
          </p:nvPr>
        </p:nvSpPr>
        <p:spPr>
          <a:xfrm>
            <a:off x="2396490" y="246380"/>
            <a:ext cx="1707515" cy="243840"/>
          </a:xfrm>
          <a:prstGeom prst="rect">
            <a:avLst/>
          </a:prstGeom>
          <a:noFill/>
        </p:spPr>
        <p:txBody>
          <a:bodyPr wrap="square" rtlCol="0" anchor="b" anchorCtr="0">
            <a:noAutofit/>
          </a:bodyPr>
          <a:lstStyle/>
          <a:p>
            <a:r>
              <a:rPr lang="en-US" altLang="zh-CN" sz="1000" b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10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Vector</a:t>
            </a:r>
            <a:r>
              <a:rPr lang="en-US" altLang="zh-CN" sz="1000" b="1">
                <a:latin typeface="Times New Roman" panose="02020603050405020304" charset="0"/>
                <a:cs typeface="Times New Roman" panose="02020603050405020304" charset="0"/>
              </a:rPr>
              <a:t>             OE</a:t>
            </a:r>
          </a:p>
        </p:txBody>
      </p:sp>
      <p:cxnSp>
        <p:nvCxnSpPr>
          <p:cNvPr id="210" name="直接连接符 209"/>
          <p:cNvCxnSpPr/>
          <p:nvPr/>
        </p:nvCxnSpPr>
        <p:spPr>
          <a:xfrm>
            <a:off x="3192780" y="474980"/>
            <a:ext cx="3905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1" name="直接连接符 210"/>
          <p:cNvCxnSpPr/>
          <p:nvPr/>
        </p:nvCxnSpPr>
        <p:spPr>
          <a:xfrm>
            <a:off x="2510790" y="474980"/>
            <a:ext cx="3905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2" name="文本框 211"/>
          <p:cNvSpPr txBox="1"/>
          <p:nvPr/>
        </p:nvSpPr>
        <p:spPr>
          <a:xfrm>
            <a:off x="1960880" y="431165"/>
            <a:ext cx="1893570" cy="2324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altLang="zh-CN" sz="10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2-DG</a:t>
            </a:r>
            <a:r>
              <a:rPr lang="en-US" altLang="zh-CN" sz="16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-    +     -     +</a:t>
            </a:r>
            <a:r>
              <a:rPr lang="en-US" altLang="zh-CN" sz="10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</a:t>
            </a:r>
          </a:p>
        </p:txBody>
      </p:sp>
      <p:sp>
        <p:nvSpPr>
          <p:cNvPr id="214" name="文本框 213"/>
          <p:cNvSpPr txBox="1"/>
          <p:nvPr>
            <p:custDataLst>
              <p:tags r:id="rId45"/>
            </p:custDataLst>
          </p:nvPr>
        </p:nvSpPr>
        <p:spPr>
          <a:xfrm>
            <a:off x="8601710" y="314325"/>
            <a:ext cx="1707515" cy="243840"/>
          </a:xfrm>
          <a:prstGeom prst="rect">
            <a:avLst/>
          </a:prstGeom>
          <a:noFill/>
        </p:spPr>
        <p:txBody>
          <a:bodyPr wrap="square" rtlCol="0" anchor="b" anchorCtr="0">
            <a:noAutofit/>
          </a:bodyPr>
          <a:lstStyle/>
          <a:p>
            <a:r>
              <a:rPr lang="en-US" altLang="zh-CN" sz="1000" b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10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Vector</a:t>
            </a:r>
            <a:r>
              <a:rPr lang="en-US" altLang="zh-CN" sz="1000" b="1">
                <a:latin typeface="Times New Roman" panose="02020603050405020304" charset="0"/>
                <a:cs typeface="Times New Roman" panose="02020603050405020304" charset="0"/>
              </a:rPr>
              <a:t>             OE</a:t>
            </a:r>
          </a:p>
        </p:txBody>
      </p:sp>
      <p:cxnSp>
        <p:nvCxnSpPr>
          <p:cNvPr id="215" name="直接连接符 214"/>
          <p:cNvCxnSpPr/>
          <p:nvPr/>
        </p:nvCxnSpPr>
        <p:spPr>
          <a:xfrm>
            <a:off x="9398000" y="542925"/>
            <a:ext cx="3905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6" name="直接连接符 215"/>
          <p:cNvCxnSpPr/>
          <p:nvPr/>
        </p:nvCxnSpPr>
        <p:spPr>
          <a:xfrm>
            <a:off x="8716010" y="542925"/>
            <a:ext cx="3905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7" name="文本框 216"/>
          <p:cNvSpPr txBox="1"/>
          <p:nvPr/>
        </p:nvSpPr>
        <p:spPr>
          <a:xfrm>
            <a:off x="8562975" y="499110"/>
            <a:ext cx="1929130" cy="2324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altLang="zh-CN" sz="16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-    +     -     +</a:t>
            </a:r>
            <a:r>
              <a:rPr lang="en-US" altLang="zh-CN" sz="10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2-DG</a:t>
            </a:r>
          </a:p>
        </p:txBody>
      </p:sp>
      <p:sp>
        <p:nvSpPr>
          <p:cNvPr id="218" name="文本框 217"/>
          <p:cNvSpPr txBox="1"/>
          <p:nvPr>
            <p:custDataLst>
              <p:tags r:id="rId46"/>
            </p:custDataLst>
          </p:nvPr>
        </p:nvSpPr>
        <p:spPr>
          <a:xfrm>
            <a:off x="3905885" y="231140"/>
            <a:ext cx="1707515" cy="243840"/>
          </a:xfrm>
          <a:prstGeom prst="rect">
            <a:avLst/>
          </a:prstGeom>
          <a:noFill/>
        </p:spPr>
        <p:txBody>
          <a:bodyPr wrap="square" rtlCol="0" anchor="b" anchorCtr="0">
            <a:noAutofit/>
          </a:bodyPr>
          <a:lstStyle/>
          <a:p>
            <a:r>
              <a:rPr lang="en-US" altLang="zh-CN" sz="1000" b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10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Vector</a:t>
            </a:r>
            <a:r>
              <a:rPr lang="en-US" altLang="zh-CN" sz="1000" b="1">
                <a:latin typeface="Times New Roman" panose="02020603050405020304" charset="0"/>
                <a:cs typeface="Times New Roman" panose="02020603050405020304" charset="0"/>
              </a:rPr>
              <a:t>             OE</a:t>
            </a:r>
          </a:p>
        </p:txBody>
      </p:sp>
      <p:cxnSp>
        <p:nvCxnSpPr>
          <p:cNvPr id="219" name="直接连接符 218"/>
          <p:cNvCxnSpPr/>
          <p:nvPr/>
        </p:nvCxnSpPr>
        <p:spPr>
          <a:xfrm>
            <a:off x="4702175" y="459740"/>
            <a:ext cx="3905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0" name="直接连接符 219"/>
          <p:cNvCxnSpPr/>
          <p:nvPr/>
        </p:nvCxnSpPr>
        <p:spPr>
          <a:xfrm>
            <a:off x="4020185" y="459740"/>
            <a:ext cx="3905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1" name="文本框 220"/>
          <p:cNvSpPr txBox="1"/>
          <p:nvPr/>
        </p:nvSpPr>
        <p:spPr>
          <a:xfrm>
            <a:off x="3799840" y="431165"/>
            <a:ext cx="1929130" cy="2324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altLang="zh-CN" sz="16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-    +     -     +</a:t>
            </a:r>
            <a:r>
              <a:rPr lang="en-US" altLang="zh-CN" sz="10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2-DG</a:t>
            </a:r>
          </a:p>
        </p:txBody>
      </p:sp>
      <p:sp>
        <p:nvSpPr>
          <p:cNvPr id="222" name="文本框 221"/>
          <p:cNvSpPr txBox="1"/>
          <p:nvPr>
            <p:custDataLst>
              <p:tags r:id="rId47"/>
            </p:custDataLst>
          </p:nvPr>
        </p:nvSpPr>
        <p:spPr>
          <a:xfrm>
            <a:off x="6934200" y="307340"/>
            <a:ext cx="1707515" cy="243840"/>
          </a:xfrm>
          <a:prstGeom prst="rect">
            <a:avLst/>
          </a:prstGeom>
          <a:noFill/>
        </p:spPr>
        <p:txBody>
          <a:bodyPr wrap="square" rtlCol="0" anchor="b" anchorCtr="0">
            <a:noAutofit/>
          </a:bodyPr>
          <a:lstStyle/>
          <a:p>
            <a:r>
              <a:rPr lang="en-US" altLang="zh-CN" sz="1000" b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10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Vector</a:t>
            </a:r>
            <a:r>
              <a:rPr lang="en-US" altLang="zh-CN" sz="1000" b="1">
                <a:latin typeface="Times New Roman" panose="02020603050405020304" charset="0"/>
                <a:cs typeface="Times New Roman" panose="02020603050405020304" charset="0"/>
              </a:rPr>
              <a:t>             OE</a:t>
            </a:r>
          </a:p>
        </p:txBody>
      </p:sp>
      <p:cxnSp>
        <p:nvCxnSpPr>
          <p:cNvPr id="223" name="直接连接符 222"/>
          <p:cNvCxnSpPr/>
          <p:nvPr/>
        </p:nvCxnSpPr>
        <p:spPr>
          <a:xfrm>
            <a:off x="7730490" y="535940"/>
            <a:ext cx="3905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4" name="直接连接符 223"/>
          <p:cNvCxnSpPr/>
          <p:nvPr/>
        </p:nvCxnSpPr>
        <p:spPr>
          <a:xfrm>
            <a:off x="7048500" y="535940"/>
            <a:ext cx="3905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6" name="矩形 225"/>
          <p:cNvSpPr/>
          <p:nvPr>
            <p:custDataLst>
              <p:tags r:id="rId48"/>
            </p:custDataLst>
          </p:nvPr>
        </p:nvSpPr>
        <p:spPr>
          <a:xfrm>
            <a:off x="3794125" y="835025"/>
            <a:ext cx="745490" cy="458470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27" name="矩形 226"/>
          <p:cNvSpPr/>
          <p:nvPr>
            <p:custDataLst>
              <p:tags r:id="rId49"/>
            </p:custDataLst>
          </p:nvPr>
        </p:nvSpPr>
        <p:spPr>
          <a:xfrm>
            <a:off x="7781290" y="787400"/>
            <a:ext cx="674370" cy="458470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28" name="文本框 227"/>
          <p:cNvSpPr txBox="1"/>
          <p:nvPr>
            <p:custDataLst>
              <p:tags r:id="rId50"/>
            </p:custDataLst>
          </p:nvPr>
        </p:nvSpPr>
        <p:spPr>
          <a:xfrm>
            <a:off x="3854450" y="1257935"/>
            <a:ext cx="1436370" cy="247650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l"/>
            <a:r>
              <a:rPr lang="en-US" altLang="zh-CN" sz="1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p-mTOR-3</a:t>
            </a:r>
          </a:p>
        </p:txBody>
      </p:sp>
      <p:sp>
        <p:nvSpPr>
          <p:cNvPr id="229" name="文本框 228"/>
          <p:cNvSpPr txBox="1"/>
          <p:nvPr>
            <p:custDataLst>
              <p:tags r:id="rId51"/>
            </p:custDataLst>
          </p:nvPr>
        </p:nvSpPr>
        <p:spPr>
          <a:xfrm>
            <a:off x="7385050" y="1311275"/>
            <a:ext cx="1436370" cy="247650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l"/>
            <a:r>
              <a:rPr lang="en-US" altLang="zh-CN" sz="1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p-mTOR-3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6739255" y="490220"/>
            <a:ext cx="1893570" cy="2324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altLang="zh-CN" sz="10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2-DG</a:t>
            </a:r>
            <a:r>
              <a:rPr lang="en-US" altLang="zh-CN" sz="16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-    +     -     +</a:t>
            </a:r>
            <a:r>
              <a:rPr lang="en-US" altLang="zh-CN" sz="10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M-h1975-siB7-H3"/>
          <p:cNvPicPr>
            <a:picLocks noChangeAspect="1"/>
          </p:cNvPicPr>
          <p:nvPr/>
        </p:nvPicPr>
        <p:blipFill>
          <a:blip r:embed="rId12"/>
          <a:srcRect l="11483" t="46363" r="23671" b="43864"/>
          <a:stretch>
            <a:fillRect/>
          </a:stretch>
        </p:blipFill>
        <p:spPr>
          <a:xfrm>
            <a:off x="2047875" y="883285"/>
            <a:ext cx="3248025" cy="541655"/>
          </a:xfrm>
          <a:prstGeom prst="rect">
            <a:avLst/>
          </a:prstGeom>
        </p:spPr>
      </p:pic>
      <p:sp>
        <p:nvSpPr>
          <p:cNvPr id="223" name="矩形 222"/>
          <p:cNvSpPr/>
          <p:nvPr/>
        </p:nvSpPr>
        <p:spPr>
          <a:xfrm>
            <a:off x="4201160" y="954405"/>
            <a:ext cx="621030" cy="421005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7" name="图片 6" descr="36M-h1975-gapdh"/>
          <p:cNvPicPr>
            <a:picLocks noChangeAspect="1"/>
          </p:cNvPicPr>
          <p:nvPr/>
        </p:nvPicPr>
        <p:blipFill>
          <a:blip r:embed="rId13"/>
          <a:srcRect l="17808" t="34604" r="22225" b="48802"/>
          <a:stretch>
            <a:fillRect/>
          </a:stretch>
        </p:blipFill>
        <p:spPr>
          <a:xfrm>
            <a:off x="2010410" y="2053590"/>
            <a:ext cx="3164205" cy="87566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49860" y="102870"/>
            <a:ext cx="103505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en-GB" b="1" dirty="0">
                <a:solidFill>
                  <a:srgbClr val="00009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lt"/>
              </a:rPr>
              <a:t>Fig S2 A</a:t>
            </a:r>
          </a:p>
        </p:txBody>
      </p:sp>
      <p:sp>
        <p:nvSpPr>
          <p:cNvPr id="23" name="文本框 22"/>
          <p:cNvSpPr txBox="1"/>
          <p:nvPr>
            <p:custDataLst>
              <p:tags r:id="rId1"/>
            </p:custDataLst>
          </p:nvPr>
        </p:nvSpPr>
        <p:spPr>
          <a:xfrm>
            <a:off x="8718550" y="586740"/>
            <a:ext cx="1517015" cy="2597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200" b="1">
                <a:latin typeface="Times New Roman" panose="02020603050405020304" charset="0"/>
                <a:cs typeface="Times New Roman" panose="02020603050405020304" charset="0"/>
              </a:rPr>
              <a:t>     NC     siB7-H3</a:t>
            </a:r>
          </a:p>
        </p:txBody>
      </p:sp>
      <p:sp>
        <p:nvSpPr>
          <p:cNvPr id="24" name="文本框 23"/>
          <p:cNvSpPr txBox="1"/>
          <p:nvPr>
            <p:custDataLst>
              <p:tags r:id="rId2"/>
            </p:custDataLst>
          </p:nvPr>
        </p:nvSpPr>
        <p:spPr>
          <a:xfrm>
            <a:off x="8816975" y="276860"/>
            <a:ext cx="1318260" cy="3016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200" b="1">
                <a:latin typeface="Times New Roman" panose="02020603050405020304" charset="0"/>
                <a:cs typeface="Times New Roman" panose="02020603050405020304" charset="0"/>
              </a:rPr>
              <a:t>       H1975            </a:t>
            </a:r>
          </a:p>
        </p:txBody>
      </p:sp>
      <p:cxnSp>
        <p:nvCxnSpPr>
          <p:cNvPr id="25" name="直接连接符 24"/>
          <p:cNvCxnSpPr/>
          <p:nvPr>
            <p:custDataLst>
              <p:tags r:id="rId3"/>
            </p:custDataLst>
          </p:nvPr>
        </p:nvCxnSpPr>
        <p:spPr>
          <a:xfrm>
            <a:off x="9042742" y="558800"/>
            <a:ext cx="50819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05" name="图片 204" descr="93M-B7-H3-M-HC"/>
          <p:cNvPicPr>
            <a:picLocks noChangeAspect="1"/>
          </p:cNvPicPr>
          <p:nvPr/>
        </p:nvPicPr>
        <p:blipFill>
          <a:blip r:embed="rId14"/>
          <a:srcRect l="14381" t="43181" r="22368" b="42837"/>
          <a:stretch>
            <a:fillRect/>
          </a:stretch>
        </p:blipFill>
        <p:spPr>
          <a:xfrm>
            <a:off x="6692900" y="871855"/>
            <a:ext cx="3322320" cy="734695"/>
          </a:xfrm>
          <a:prstGeom prst="rect">
            <a:avLst/>
          </a:prstGeom>
        </p:spPr>
      </p:pic>
      <p:pic>
        <p:nvPicPr>
          <p:cNvPr id="206" name="图片 205" descr="93M-GAPDH-M-HC"/>
          <p:cNvPicPr>
            <a:picLocks noChangeAspect="1"/>
          </p:cNvPicPr>
          <p:nvPr/>
        </p:nvPicPr>
        <p:blipFill>
          <a:blip r:embed="rId15"/>
          <a:srcRect l="16236" t="34341" r="20461" b="48111"/>
          <a:stretch>
            <a:fillRect/>
          </a:stretch>
        </p:blipFill>
        <p:spPr>
          <a:xfrm>
            <a:off x="6692900" y="1951355"/>
            <a:ext cx="3287395" cy="911860"/>
          </a:xfrm>
          <a:prstGeom prst="rect">
            <a:avLst/>
          </a:prstGeom>
        </p:spPr>
      </p:pic>
      <p:cxnSp>
        <p:nvCxnSpPr>
          <p:cNvPr id="208" name="直接连接符 207"/>
          <p:cNvCxnSpPr/>
          <p:nvPr/>
        </p:nvCxnSpPr>
        <p:spPr>
          <a:xfrm flipV="1">
            <a:off x="6600825" y="110426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09" name="直接连接符 208"/>
          <p:cNvCxnSpPr/>
          <p:nvPr/>
        </p:nvCxnSpPr>
        <p:spPr>
          <a:xfrm flipV="1">
            <a:off x="6600825" y="123126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10" name="直接连接符 209"/>
          <p:cNvCxnSpPr/>
          <p:nvPr/>
        </p:nvCxnSpPr>
        <p:spPr>
          <a:xfrm flipV="1">
            <a:off x="6600825" y="139001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11" name="直接连接符 210"/>
          <p:cNvCxnSpPr/>
          <p:nvPr/>
        </p:nvCxnSpPr>
        <p:spPr>
          <a:xfrm flipV="1">
            <a:off x="6600825" y="154876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15" name="文本框 214"/>
          <p:cNvSpPr txBox="1"/>
          <p:nvPr/>
        </p:nvSpPr>
        <p:spPr>
          <a:xfrm>
            <a:off x="5801360" y="916940"/>
            <a:ext cx="96583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180 KDa</a:t>
            </a:r>
          </a:p>
        </p:txBody>
      </p:sp>
      <p:sp>
        <p:nvSpPr>
          <p:cNvPr id="216" name="文本框 215"/>
          <p:cNvSpPr txBox="1"/>
          <p:nvPr/>
        </p:nvSpPr>
        <p:spPr>
          <a:xfrm>
            <a:off x="5801360" y="1224915"/>
            <a:ext cx="838200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100 KDa</a:t>
            </a:r>
          </a:p>
        </p:txBody>
      </p:sp>
      <p:sp>
        <p:nvSpPr>
          <p:cNvPr id="217" name="文本框 216"/>
          <p:cNvSpPr txBox="1"/>
          <p:nvPr/>
        </p:nvSpPr>
        <p:spPr>
          <a:xfrm>
            <a:off x="5801360" y="1051560"/>
            <a:ext cx="839470" cy="2940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130 KDa</a:t>
            </a:r>
          </a:p>
        </p:txBody>
      </p:sp>
      <p:sp>
        <p:nvSpPr>
          <p:cNvPr id="218" name="文本框 217"/>
          <p:cNvSpPr txBox="1"/>
          <p:nvPr/>
        </p:nvSpPr>
        <p:spPr>
          <a:xfrm>
            <a:off x="5801360" y="1406525"/>
            <a:ext cx="69024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70 KDa</a:t>
            </a:r>
          </a:p>
        </p:txBody>
      </p:sp>
      <p:sp>
        <p:nvSpPr>
          <p:cNvPr id="225" name="矩形 224"/>
          <p:cNvSpPr/>
          <p:nvPr/>
        </p:nvSpPr>
        <p:spPr>
          <a:xfrm>
            <a:off x="8943340" y="2151380"/>
            <a:ext cx="765175" cy="360680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26" name="文本框 225"/>
          <p:cNvSpPr txBox="1"/>
          <p:nvPr/>
        </p:nvSpPr>
        <p:spPr>
          <a:xfrm>
            <a:off x="8845550" y="1557655"/>
            <a:ext cx="1275715" cy="3702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 b="1">
                <a:latin typeface="Times New Roman" panose="02020603050405020304" charset="0"/>
                <a:cs typeface="Times New Roman" panose="02020603050405020304" charset="0"/>
              </a:rPr>
              <a:t>  </a:t>
            </a:r>
            <a:r>
              <a:rPr lang="en-US" altLang="zh-CN" sz="1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B7-H3-3</a:t>
            </a:r>
            <a:endParaRPr lang="en-US" altLang="zh-CN" sz="1400" b="1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14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27" name="文本框 226"/>
          <p:cNvSpPr txBox="1"/>
          <p:nvPr/>
        </p:nvSpPr>
        <p:spPr>
          <a:xfrm>
            <a:off x="8655050" y="2552065"/>
            <a:ext cx="1673225" cy="3702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GAPDH-3</a:t>
            </a:r>
            <a:endParaRPr lang="en-US" altLang="zh-CN" sz="1400" b="1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1400" b="1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14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167505" y="2065020"/>
            <a:ext cx="667385" cy="436245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041650" y="975995"/>
            <a:ext cx="621030" cy="421005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048635" y="2115185"/>
            <a:ext cx="582295" cy="335915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13" name="直接连接符 12"/>
          <p:cNvCxnSpPr/>
          <p:nvPr/>
        </p:nvCxnSpPr>
        <p:spPr>
          <a:xfrm flipV="1">
            <a:off x="1880235" y="97663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 flipV="1">
            <a:off x="1880235" y="110363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 flipV="1">
            <a:off x="1880235" y="126238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 flipV="1">
            <a:off x="1880235" y="142113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1080770" y="789305"/>
            <a:ext cx="96583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180 KDa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1080770" y="1097280"/>
            <a:ext cx="838200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100 KDa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1080770" y="923925"/>
            <a:ext cx="839470" cy="2940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130 KDa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1080770" y="1278890"/>
            <a:ext cx="69024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70 KDa</a:t>
            </a:r>
          </a:p>
        </p:txBody>
      </p:sp>
      <p:cxnSp>
        <p:nvCxnSpPr>
          <p:cNvPr id="41" name="直接连接符 40"/>
          <p:cNvCxnSpPr/>
          <p:nvPr/>
        </p:nvCxnSpPr>
        <p:spPr>
          <a:xfrm flipV="1">
            <a:off x="1768475" y="233870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3" name="直接连接符 42"/>
          <p:cNvCxnSpPr/>
          <p:nvPr/>
        </p:nvCxnSpPr>
        <p:spPr>
          <a:xfrm flipV="1">
            <a:off x="1768475" y="213423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4" name="直接连接符 43"/>
          <p:cNvCxnSpPr/>
          <p:nvPr/>
        </p:nvCxnSpPr>
        <p:spPr>
          <a:xfrm flipV="1">
            <a:off x="1768475" y="254063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6" name="直接连接符 45"/>
          <p:cNvCxnSpPr/>
          <p:nvPr/>
        </p:nvCxnSpPr>
        <p:spPr>
          <a:xfrm flipV="1">
            <a:off x="1768475" y="280733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7" name="文本框 46"/>
          <p:cNvSpPr txBox="1"/>
          <p:nvPr/>
        </p:nvSpPr>
        <p:spPr>
          <a:xfrm>
            <a:off x="1076960" y="1978660"/>
            <a:ext cx="96583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55 KDa</a:t>
            </a:r>
          </a:p>
        </p:txBody>
      </p:sp>
      <p:sp>
        <p:nvSpPr>
          <p:cNvPr id="49" name="文本框 48"/>
          <p:cNvSpPr txBox="1"/>
          <p:nvPr/>
        </p:nvSpPr>
        <p:spPr>
          <a:xfrm>
            <a:off x="1076960" y="2186305"/>
            <a:ext cx="75501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40 KDa</a:t>
            </a:r>
          </a:p>
        </p:txBody>
      </p:sp>
      <p:sp>
        <p:nvSpPr>
          <p:cNvPr id="50" name="文本框 49"/>
          <p:cNvSpPr txBox="1"/>
          <p:nvPr/>
        </p:nvSpPr>
        <p:spPr>
          <a:xfrm>
            <a:off x="1076960" y="2364740"/>
            <a:ext cx="75501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35 KDa</a:t>
            </a:r>
          </a:p>
        </p:txBody>
      </p:sp>
      <p:sp>
        <p:nvSpPr>
          <p:cNvPr id="53" name="文本框 52"/>
          <p:cNvSpPr txBox="1"/>
          <p:nvPr/>
        </p:nvSpPr>
        <p:spPr>
          <a:xfrm>
            <a:off x="1076960" y="2642870"/>
            <a:ext cx="69405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25 KDa</a:t>
            </a:r>
          </a:p>
        </p:txBody>
      </p:sp>
      <p:sp>
        <p:nvSpPr>
          <p:cNvPr id="55" name="文本框 54"/>
          <p:cNvSpPr txBox="1"/>
          <p:nvPr/>
        </p:nvSpPr>
        <p:spPr>
          <a:xfrm>
            <a:off x="4049395" y="1468755"/>
            <a:ext cx="1275715" cy="3702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 b="1">
                <a:latin typeface="Times New Roman" panose="02020603050405020304" charset="0"/>
                <a:cs typeface="Times New Roman" panose="02020603050405020304" charset="0"/>
              </a:rPr>
              <a:t>  </a:t>
            </a:r>
            <a:r>
              <a:rPr lang="en-US" altLang="zh-CN" sz="1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B7-H3-2</a:t>
            </a:r>
            <a:endParaRPr lang="en-US" altLang="zh-CN" sz="1400" b="1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14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2815590" y="1468755"/>
            <a:ext cx="1275715" cy="3702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 b="1">
                <a:latin typeface="Times New Roman" panose="02020603050405020304" charset="0"/>
                <a:cs typeface="Times New Roman" panose="02020603050405020304" charset="0"/>
              </a:rPr>
              <a:t>  </a:t>
            </a:r>
            <a:r>
              <a:rPr lang="en-US" altLang="zh-CN" sz="1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B7-H3-1</a:t>
            </a:r>
            <a:endParaRPr lang="en-US" altLang="zh-CN" sz="1400" b="1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14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4" name="文本框 63"/>
          <p:cNvSpPr txBox="1"/>
          <p:nvPr/>
        </p:nvSpPr>
        <p:spPr>
          <a:xfrm>
            <a:off x="3786505" y="2599055"/>
            <a:ext cx="1673225" cy="3702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GAPDH-2</a:t>
            </a:r>
            <a:endParaRPr lang="en-US" altLang="zh-CN" sz="1400" b="1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1400" b="1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14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5" name="文本框 64"/>
          <p:cNvSpPr txBox="1"/>
          <p:nvPr/>
        </p:nvSpPr>
        <p:spPr>
          <a:xfrm>
            <a:off x="2550795" y="2599055"/>
            <a:ext cx="1673225" cy="3702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GAPDH-1</a:t>
            </a:r>
            <a:endParaRPr lang="en-US" altLang="zh-CN" sz="1400" b="1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1400" b="1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14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9" name="文本框 68"/>
          <p:cNvSpPr txBox="1"/>
          <p:nvPr>
            <p:custDataLst>
              <p:tags r:id="rId4"/>
            </p:custDataLst>
          </p:nvPr>
        </p:nvSpPr>
        <p:spPr>
          <a:xfrm>
            <a:off x="2717165" y="675005"/>
            <a:ext cx="1517015" cy="2597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200" b="1">
                <a:latin typeface="Times New Roman" panose="02020603050405020304" charset="0"/>
                <a:cs typeface="Times New Roman" panose="02020603050405020304" charset="0"/>
              </a:rPr>
              <a:t>     NC    siB7-H3</a:t>
            </a:r>
          </a:p>
        </p:txBody>
      </p:sp>
      <p:sp>
        <p:nvSpPr>
          <p:cNvPr id="70" name="文本框 69"/>
          <p:cNvSpPr txBox="1"/>
          <p:nvPr>
            <p:custDataLst>
              <p:tags r:id="rId5"/>
            </p:custDataLst>
          </p:nvPr>
        </p:nvSpPr>
        <p:spPr>
          <a:xfrm>
            <a:off x="2815590" y="365125"/>
            <a:ext cx="1318260" cy="3016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200" b="1">
                <a:latin typeface="Times New Roman" panose="02020603050405020304" charset="0"/>
                <a:cs typeface="Times New Roman" panose="02020603050405020304" charset="0"/>
              </a:rPr>
              <a:t>       H1975            </a:t>
            </a:r>
          </a:p>
        </p:txBody>
      </p:sp>
      <p:cxnSp>
        <p:nvCxnSpPr>
          <p:cNvPr id="71" name="直接连接符 70"/>
          <p:cNvCxnSpPr/>
          <p:nvPr>
            <p:custDataLst>
              <p:tags r:id="rId6"/>
            </p:custDataLst>
          </p:nvPr>
        </p:nvCxnSpPr>
        <p:spPr>
          <a:xfrm>
            <a:off x="3041357" y="647065"/>
            <a:ext cx="50819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5" name="文本框 74"/>
          <p:cNvSpPr txBox="1"/>
          <p:nvPr>
            <p:custDataLst>
              <p:tags r:id="rId7"/>
            </p:custDataLst>
          </p:nvPr>
        </p:nvSpPr>
        <p:spPr>
          <a:xfrm>
            <a:off x="3950970" y="694690"/>
            <a:ext cx="1517015" cy="2597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200" b="1">
                <a:latin typeface="Times New Roman" panose="02020603050405020304" charset="0"/>
                <a:cs typeface="Times New Roman" panose="02020603050405020304" charset="0"/>
              </a:rPr>
              <a:t>     NC   siB7-H3</a:t>
            </a:r>
          </a:p>
        </p:txBody>
      </p:sp>
      <p:sp>
        <p:nvSpPr>
          <p:cNvPr id="76" name="文本框 75"/>
          <p:cNvSpPr txBox="1"/>
          <p:nvPr>
            <p:custDataLst>
              <p:tags r:id="rId8"/>
            </p:custDataLst>
          </p:nvPr>
        </p:nvSpPr>
        <p:spPr>
          <a:xfrm>
            <a:off x="4049395" y="384810"/>
            <a:ext cx="1318260" cy="3016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200" b="1">
                <a:latin typeface="Times New Roman" panose="02020603050405020304" charset="0"/>
                <a:cs typeface="Times New Roman" panose="02020603050405020304" charset="0"/>
              </a:rPr>
              <a:t>       H1975            </a:t>
            </a:r>
          </a:p>
        </p:txBody>
      </p:sp>
      <p:cxnSp>
        <p:nvCxnSpPr>
          <p:cNvPr id="77" name="直接连接符 76"/>
          <p:cNvCxnSpPr/>
          <p:nvPr>
            <p:custDataLst>
              <p:tags r:id="rId9"/>
            </p:custDataLst>
          </p:nvPr>
        </p:nvCxnSpPr>
        <p:spPr>
          <a:xfrm>
            <a:off x="4275162" y="666750"/>
            <a:ext cx="50819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8" name="矩形 77"/>
          <p:cNvSpPr/>
          <p:nvPr/>
        </p:nvSpPr>
        <p:spPr>
          <a:xfrm>
            <a:off x="8971915" y="1113790"/>
            <a:ext cx="765175" cy="360680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图片 94" descr="49M-pcna-m-hc"/>
          <p:cNvPicPr>
            <a:picLocks noChangeAspect="1"/>
          </p:cNvPicPr>
          <p:nvPr/>
        </p:nvPicPr>
        <p:blipFill>
          <a:blip r:embed="rId11"/>
          <a:srcRect l="21505" t="48162" r="18650" b="35027"/>
          <a:stretch>
            <a:fillRect/>
          </a:stretch>
        </p:blipFill>
        <p:spPr>
          <a:xfrm>
            <a:off x="6802755" y="1057275"/>
            <a:ext cx="3035935" cy="852805"/>
          </a:xfrm>
          <a:prstGeom prst="rect">
            <a:avLst/>
          </a:prstGeom>
        </p:spPr>
      </p:pic>
      <p:pic>
        <p:nvPicPr>
          <p:cNvPr id="96" name="图片 95" descr="49-tubuluin-m-hc"/>
          <p:cNvPicPr>
            <a:picLocks noChangeAspect="1"/>
          </p:cNvPicPr>
          <p:nvPr/>
        </p:nvPicPr>
        <p:blipFill>
          <a:blip r:embed="rId12"/>
          <a:srcRect l="17144" t="36133" r="23864" b="44249"/>
          <a:stretch>
            <a:fillRect/>
          </a:stretch>
        </p:blipFill>
        <p:spPr>
          <a:xfrm>
            <a:off x="6802755" y="2270125"/>
            <a:ext cx="2934970" cy="975995"/>
          </a:xfrm>
          <a:prstGeom prst="rect">
            <a:avLst/>
          </a:prstGeom>
        </p:spPr>
      </p:pic>
      <p:pic>
        <p:nvPicPr>
          <p:cNvPr id="6" name="图片 5" descr="35M-h1975-siB7-H3-pcna"/>
          <p:cNvPicPr>
            <a:picLocks noChangeAspect="1"/>
          </p:cNvPicPr>
          <p:nvPr/>
        </p:nvPicPr>
        <p:blipFill>
          <a:blip r:embed="rId13"/>
          <a:srcRect l="15892" t="39994" r="18411" b="42502"/>
          <a:stretch>
            <a:fillRect/>
          </a:stretch>
        </p:blipFill>
        <p:spPr>
          <a:xfrm>
            <a:off x="2042795" y="1069975"/>
            <a:ext cx="3288665" cy="8763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51460" y="315595"/>
            <a:ext cx="112331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en-GB" b="1" dirty="0">
                <a:solidFill>
                  <a:srgbClr val="00009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lt"/>
              </a:rPr>
              <a:t>Fig S2 D</a:t>
            </a:r>
          </a:p>
        </p:txBody>
      </p:sp>
      <p:cxnSp>
        <p:nvCxnSpPr>
          <p:cNvPr id="207" name="直接连接符 206"/>
          <p:cNvCxnSpPr/>
          <p:nvPr/>
        </p:nvCxnSpPr>
        <p:spPr>
          <a:xfrm flipV="1">
            <a:off x="6500495" y="267208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12" name="直接连接符 211"/>
          <p:cNvCxnSpPr/>
          <p:nvPr/>
        </p:nvCxnSpPr>
        <p:spPr>
          <a:xfrm flipV="1">
            <a:off x="6500495" y="246761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13" name="直接连接符 212"/>
          <p:cNvCxnSpPr/>
          <p:nvPr/>
        </p:nvCxnSpPr>
        <p:spPr>
          <a:xfrm flipV="1">
            <a:off x="6500495" y="287401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14" name="直接连接符 213"/>
          <p:cNvCxnSpPr/>
          <p:nvPr/>
        </p:nvCxnSpPr>
        <p:spPr>
          <a:xfrm flipV="1">
            <a:off x="6500495" y="305816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19" name="文本框 218"/>
          <p:cNvSpPr txBox="1"/>
          <p:nvPr/>
        </p:nvSpPr>
        <p:spPr>
          <a:xfrm>
            <a:off x="5808980" y="2242185"/>
            <a:ext cx="96583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55 KDa</a:t>
            </a:r>
          </a:p>
        </p:txBody>
      </p:sp>
      <p:sp>
        <p:nvSpPr>
          <p:cNvPr id="220" name="文本框 219"/>
          <p:cNvSpPr txBox="1"/>
          <p:nvPr/>
        </p:nvSpPr>
        <p:spPr>
          <a:xfrm>
            <a:off x="5808980" y="2449830"/>
            <a:ext cx="75501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40 KDa</a:t>
            </a:r>
          </a:p>
        </p:txBody>
      </p:sp>
      <p:sp>
        <p:nvSpPr>
          <p:cNvPr id="221" name="文本框 220"/>
          <p:cNvSpPr txBox="1"/>
          <p:nvPr/>
        </p:nvSpPr>
        <p:spPr>
          <a:xfrm>
            <a:off x="5808980" y="2628265"/>
            <a:ext cx="75501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35 KDa</a:t>
            </a:r>
          </a:p>
        </p:txBody>
      </p:sp>
      <p:sp>
        <p:nvSpPr>
          <p:cNvPr id="222" name="文本框 221"/>
          <p:cNvSpPr txBox="1"/>
          <p:nvPr/>
        </p:nvSpPr>
        <p:spPr>
          <a:xfrm>
            <a:off x="5808980" y="2823845"/>
            <a:ext cx="96583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25 KDa</a:t>
            </a:r>
          </a:p>
        </p:txBody>
      </p:sp>
      <p:cxnSp>
        <p:nvCxnSpPr>
          <p:cNvPr id="28" name="直接连接符 27"/>
          <p:cNvCxnSpPr/>
          <p:nvPr/>
        </p:nvCxnSpPr>
        <p:spPr>
          <a:xfrm flipV="1">
            <a:off x="1873885" y="120205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/>
        </p:nvCxnSpPr>
        <p:spPr>
          <a:xfrm flipV="1">
            <a:off x="1873885" y="140398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/>
        </p:nvCxnSpPr>
        <p:spPr>
          <a:xfrm flipV="1">
            <a:off x="1873885" y="158813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6" name="文本框 35"/>
          <p:cNvSpPr txBox="1"/>
          <p:nvPr/>
        </p:nvSpPr>
        <p:spPr>
          <a:xfrm>
            <a:off x="1182370" y="1049655"/>
            <a:ext cx="75501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>
                <a:solidFill>
                  <a:schemeClr val="tx1"/>
                </a:solidFill>
              </a:rPr>
              <a:t>40 KDa</a:t>
            </a:r>
          </a:p>
        </p:txBody>
      </p:sp>
      <p:sp>
        <p:nvSpPr>
          <p:cNvPr id="37" name="文本框 36"/>
          <p:cNvSpPr txBox="1"/>
          <p:nvPr/>
        </p:nvSpPr>
        <p:spPr>
          <a:xfrm>
            <a:off x="1182370" y="1228090"/>
            <a:ext cx="75501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>
                <a:solidFill>
                  <a:schemeClr val="tx1"/>
                </a:solidFill>
              </a:rPr>
              <a:t>35 KDa</a:t>
            </a:r>
          </a:p>
        </p:txBody>
      </p:sp>
      <p:sp>
        <p:nvSpPr>
          <p:cNvPr id="38" name="文本框 37"/>
          <p:cNvSpPr txBox="1"/>
          <p:nvPr/>
        </p:nvSpPr>
        <p:spPr>
          <a:xfrm>
            <a:off x="1182370" y="1423670"/>
            <a:ext cx="96583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>
                <a:solidFill>
                  <a:schemeClr val="tx1"/>
                </a:solidFill>
              </a:rPr>
              <a:t>25 KDa</a:t>
            </a:r>
          </a:p>
        </p:txBody>
      </p:sp>
      <p:sp>
        <p:nvSpPr>
          <p:cNvPr id="54" name="文本框 53"/>
          <p:cNvSpPr txBox="1"/>
          <p:nvPr/>
        </p:nvSpPr>
        <p:spPr>
          <a:xfrm>
            <a:off x="8970010" y="1498600"/>
            <a:ext cx="84201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PCNA-1</a:t>
            </a:r>
          </a:p>
        </p:txBody>
      </p:sp>
      <p:sp>
        <p:nvSpPr>
          <p:cNvPr id="66" name="矩形 65"/>
          <p:cNvSpPr/>
          <p:nvPr/>
        </p:nvSpPr>
        <p:spPr>
          <a:xfrm>
            <a:off x="9006840" y="1120775"/>
            <a:ext cx="629285" cy="335915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7" name="矩形 66"/>
          <p:cNvSpPr/>
          <p:nvPr/>
        </p:nvSpPr>
        <p:spPr>
          <a:xfrm>
            <a:off x="3025775" y="1101725"/>
            <a:ext cx="640715" cy="436245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9" name="文本框 18"/>
          <p:cNvSpPr txBox="1"/>
          <p:nvPr>
            <p:custDataLst>
              <p:tags r:id="rId1"/>
            </p:custDataLst>
          </p:nvPr>
        </p:nvSpPr>
        <p:spPr>
          <a:xfrm>
            <a:off x="2810510" y="797560"/>
            <a:ext cx="1517015" cy="2597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200" b="1">
                <a:latin typeface="Times New Roman" panose="02020603050405020304" charset="0"/>
                <a:cs typeface="Times New Roman" panose="02020603050405020304" charset="0"/>
              </a:rPr>
              <a:t>     NC    siB7-H3</a:t>
            </a:r>
          </a:p>
        </p:txBody>
      </p:sp>
      <p:sp>
        <p:nvSpPr>
          <p:cNvPr id="29" name="文本框 28"/>
          <p:cNvSpPr txBox="1"/>
          <p:nvPr>
            <p:custDataLst>
              <p:tags r:id="rId2"/>
            </p:custDataLst>
          </p:nvPr>
        </p:nvSpPr>
        <p:spPr>
          <a:xfrm>
            <a:off x="2908935" y="487680"/>
            <a:ext cx="1318260" cy="3016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200" b="1">
                <a:latin typeface="Times New Roman" panose="02020603050405020304" charset="0"/>
                <a:cs typeface="Times New Roman" panose="02020603050405020304" charset="0"/>
              </a:rPr>
              <a:t>       H1975            </a:t>
            </a:r>
          </a:p>
        </p:txBody>
      </p:sp>
      <p:cxnSp>
        <p:nvCxnSpPr>
          <p:cNvPr id="31" name="直接连接符 30"/>
          <p:cNvCxnSpPr/>
          <p:nvPr>
            <p:custDataLst>
              <p:tags r:id="rId3"/>
            </p:custDataLst>
          </p:nvPr>
        </p:nvCxnSpPr>
        <p:spPr>
          <a:xfrm>
            <a:off x="3134702" y="769620"/>
            <a:ext cx="50819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文本框 32"/>
          <p:cNvSpPr txBox="1"/>
          <p:nvPr>
            <p:custDataLst>
              <p:tags r:id="rId4"/>
            </p:custDataLst>
          </p:nvPr>
        </p:nvSpPr>
        <p:spPr>
          <a:xfrm>
            <a:off x="4044315" y="817245"/>
            <a:ext cx="1517015" cy="2597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200" b="1">
                <a:latin typeface="Times New Roman" panose="02020603050405020304" charset="0"/>
                <a:cs typeface="Times New Roman" panose="02020603050405020304" charset="0"/>
              </a:rPr>
              <a:t>     NC   siB7-H3</a:t>
            </a:r>
          </a:p>
        </p:txBody>
      </p:sp>
      <p:sp>
        <p:nvSpPr>
          <p:cNvPr id="34" name="文本框 33"/>
          <p:cNvSpPr txBox="1"/>
          <p:nvPr>
            <p:custDataLst>
              <p:tags r:id="rId5"/>
            </p:custDataLst>
          </p:nvPr>
        </p:nvSpPr>
        <p:spPr>
          <a:xfrm>
            <a:off x="4142740" y="507365"/>
            <a:ext cx="1318260" cy="3016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200" b="1">
                <a:latin typeface="Times New Roman" panose="02020603050405020304" charset="0"/>
                <a:cs typeface="Times New Roman" panose="02020603050405020304" charset="0"/>
              </a:rPr>
              <a:t>       H1975            </a:t>
            </a:r>
          </a:p>
        </p:txBody>
      </p:sp>
      <p:cxnSp>
        <p:nvCxnSpPr>
          <p:cNvPr id="35" name="直接连接符 34"/>
          <p:cNvCxnSpPr/>
          <p:nvPr>
            <p:custDataLst>
              <p:tags r:id="rId6"/>
            </p:custDataLst>
          </p:nvPr>
        </p:nvCxnSpPr>
        <p:spPr>
          <a:xfrm>
            <a:off x="4368507" y="789305"/>
            <a:ext cx="50819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5" name="图片 44" descr="36M-h1975-gapdh"/>
          <p:cNvPicPr>
            <a:picLocks noChangeAspect="1"/>
          </p:cNvPicPr>
          <p:nvPr/>
        </p:nvPicPr>
        <p:blipFill>
          <a:blip r:embed="rId14"/>
          <a:srcRect l="17808" t="34604" r="22225" b="48802"/>
          <a:stretch>
            <a:fillRect/>
          </a:stretch>
        </p:blipFill>
        <p:spPr>
          <a:xfrm>
            <a:off x="2045970" y="2189480"/>
            <a:ext cx="3164205" cy="875665"/>
          </a:xfrm>
          <a:prstGeom prst="rect">
            <a:avLst/>
          </a:prstGeom>
        </p:spPr>
      </p:pic>
      <p:sp>
        <p:nvSpPr>
          <p:cNvPr id="48" name="矩形 47"/>
          <p:cNvSpPr/>
          <p:nvPr/>
        </p:nvSpPr>
        <p:spPr>
          <a:xfrm>
            <a:off x="4236720" y="2218055"/>
            <a:ext cx="640080" cy="368300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8898255" y="2251710"/>
            <a:ext cx="692785" cy="335915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52" name="直接连接符 51"/>
          <p:cNvCxnSpPr/>
          <p:nvPr/>
        </p:nvCxnSpPr>
        <p:spPr>
          <a:xfrm flipV="1">
            <a:off x="1804035" y="247459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7" name="直接连接符 56"/>
          <p:cNvCxnSpPr/>
          <p:nvPr/>
        </p:nvCxnSpPr>
        <p:spPr>
          <a:xfrm flipV="1">
            <a:off x="1804035" y="227012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8" name="直接连接符 57"/>
          <p:cNvCxnSpPr/>
          <p:nvPr/>
        </p:nvCxnSpPr>
        <p:spPr>
          <a:xfrm flipV="1">
            <a:off x="1804035" y="267652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9" name="直接连接符 58"/>
          <p:cNvCxnSpPr/>
          <p:nvPr/>
        </p:nvCxnSpPr>
        <p:spPr>
          <a:xfrm flipV="1">
            <a:off x="1804035" y="294322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0" name="文本框 59"/>
          <p:cNvSpPr txBox="1"/>
          <p:nvPr/>
        </p:nvSpPr>
        <p:spPr>
          <a:xfrm>
            <a:off x="1112520" y="2114550"/>
            <a:ext cx="96583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55 KDa</a:t>
            </a:r>
          </a:p>
        </p:txBody>
      </p:sp>
      <p:sp>
        <p:nvSpPr>
          <p:cNvPr id="61" name="文本框 60"/>
          <p:cNvSpPr txBox="1"/>
          <p:nvPr/>
        </p:nvSpPr>
        <p:spPr>
          <a:xfrm>
            <a:off x="1112520" y="2322195"/>
            <a:ext cx="75501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40 KDa</a:t>
            </a:r>
          </a:p>
        </p:txBody>
      </p:sp>
      <p:sp>
        <p:nvSpPr>
          <p:cNvPr id="62" name="文本框 61"/>
          <p:cNvSpPr txBox="1"/>
          <p:nvPr/>
        </p:nvSpPr>
        <p:spPr>
          <a:xfrm>
            <a:off x="1112520" y="2500630"/>
            <a:ext cx="75501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35 KDa</a:t>
            </a:r>
          </a:p>
        </p:txBody>
      </p:sp>
      <p:sp>
        <p:nvSpPr>
          <p:cNvPr id="63" name="文本框 62"/>
          <p:cNvSpPr txBox="1"/>
          <p:nvPr/>
        </p:nvSpPr>
        <p:spPr>
          <a:xfrm>
            <a:off x="1112520" y="2778760"/>
            <a:ext cx="69405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25 KDa</a:t>
            </a:r>
          </a:p>
        </p:txBody>
      </p:sp>
      <p:sp>
        <p:nvSpPr>
          <p:cNvPr id="72" name="文本框 71"/>
          <p:cNvSpPr txBox="1"/>
          <p:nvPr/>
        </p:nvSpPr>
        <p:spPr>
          <a:xfrm>
            <a:off x="3964940" y="2760980"/>
            <a:ext cx="1673225" cy="3702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GAPDH-3</a:t>
            </a:r>
            <a:endParaRPr lang="en-US" altLang="zh-CN" sz="1400" b="1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1400" b="1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14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3" name="文本框 72"/>
          <p:cNvSpPr txBox="1"/>
          <p:nvPr/>
        </p:nvSpPr>
        <p:spPr>
          <a:xfrm>
            <a:off x="2652395" y="2734945"/>
            <a:ext cx="1673225" cy="3702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GAPDH-2</a:t>
            </a:r>
            <a:endParaRPr lang="en-US" altLang="zh-CN" sz="1400" b="1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14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3" name="文本框 92"/>
          <p:cNvSpPr txBox="1"/>
          <p:nvPr/>
        </p:nvSpPr>
        <p:spPr>
          <a:xfrm>
            <a:off x="8774430" y="2701925"/>
            <a:ext cx="1212215" cy="3543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altLang="zh-CN" sz="1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β-tubulin-1</a:t>
            </a:r>
            <a:endParaRPr lang="en-US" altLang="zh-CN" sz="1400" b="1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1400" b="1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94" name="文本框 93"/>
          <p:cNvSpPr txBox="1"/>
          <p:nvPr/>
        </p:nvSpPr>
        <p:spPr>
          <a:xfrm>
            <a:off x="2967990" y="1485900"/>
            <a:ext cx="84201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PCNA-2</a:t>
            </a:r>
          </a:p>
        </p:txBody>
      </p:sp>
      <p:sp>
        <p:nvSpPr>
          <p:cNvPr id="101" name="文本框 100"/>
          <p:cNvSpPr txBox="1"/>
          <p:nvPr/>
        </p:nvSpPr>
        <p:spPr>
          <a:xfrm>
            <a:off x="4094480" y="1485900"/>
            <a:ext cx="84201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PCNA-3</a:t>
            </a:r>
          </a:p>
        </p:txBody>
      </p:sp>
      <p:sp>
        <p:nvSpPr>
          <p:cNvPr id="103" name="矩形 102"/>
          <p:cNvSpPr/>
          <p:nvPr/>
        </p:nvSpPr>
        <p:spPr>
          <a:xfrm>
            <a:off x="3091180" y="2200910"/>
            <a:ext cx="575310" cy="385445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4" name="矩形 103"/>
          <p:cNvSpPr/>
          <p:nvPr/>
        </p:nvSpPr>
        <p:spPr>
          <a:xfrm>
            <a:off x="4269740" y="1076960"/>
            <a:ext cx="640080" cy="368300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6" name="文本框 105"/>
          <p:cNvSpPr txBox="1"/>
          <p:nvPr>
            <p:custDataLst>
              <p:tags r:id="rId7"/>
            </p:custDataLst>
          </p:nvPr>
        </p:nvSpPr>
        <p:spPr>
          <a:xfrm>
            <a:off x="8740140" y="802640"/>
            <a:ext cx="1517015" cy="2597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200" b="1">
                <a:latin typeface="Times New Roman" panose="02020603050405020304" charset="0"/>
                <a:cs typeface="Times New Roman" panose="02020603050405020304" charset="0"/>
              </a:rPr>
              <a:t>     NC    siB7-H3</a:t>
            </a:r>
          </a:p>
        </p:txBody>
      </p:sp>
      <p:sp>
        <p:nvSpPr>
          <p:cNvPr id="107" name="文本框 106"/>
          <p:cNvSpPr txBox="1"/>
          <p:nvPr>
            <p:custDataLst>
              <p:tags r:id="rId8"/>
            </p:custDataLst>
          </p:nvPr>
        </p:nvSpPr>
        <p:spPr>
          <a:xfrm>
            <a:off x="8838565" y="492760"/>
            <a:ext cx="1318260" cy="3016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200" b="1">
                <a:latin typeface="Times New Roman" panose="02020603050405020304" charset="0"/>
                <a:cs typeface="Times New Roman" panose="02020603050405020304" charset="0"/>
              </a:rPr>
              <a:t>       H1975            </a:t>
            </a:r>
          </a:p>
        </p:txBody>
      </p:sp>
      <p:cxnSp>
        <p:nvCxnSpPr>
          <p:cNvPr id="108" name="直接连接符 107"/>
          <p:cNvCxnSpPr/>
          <p:nvPr>
            <p:custDataLst>
              <p:tags r:id="rId9"/>
            </p:custDataLst>
          </p:nvPr>
        </p:nvCxnSpPr>
        <p:spPr>
          <a:xfrm>
            <a:off x="9064332" y="774700"/>
            <a:ext cx="50819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 flipV="1">
            <a:off x="6638925" y="110363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 flipV="1">
            <a:off x="6638925" y="130556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 flipV="1">
            <a:off x="6638925" y="148971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9" name="文本框 38"/>
          <p:cNvSpPr txBox="1"/>
          <p:nvPr/>
        </p:nvSpPr>
        <p:spPr>
          <a:xfrm>
            <a:off x="5947410" y="951230"/>
            <a:ext cx="75501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>
                <a:solidFill>
                  <a:schemeClr val="tx1"/>
                </a:solidFill>
              </a:rPr>
              <a:t>40 KDa</a:t>
            </a:r>
          </a:p>
        </p:txBody>
      </p:sp>
      <p:sp>
        <p:nvSpPr>
          <p:cNvPr id="40" name="文本框 39"/>
          <p:cNvSpPr txBox="1"/>
          <p:nvPr/>
        </p:nvSpPr>
        <p:spPr>
          <a:xfrm>
            <a:off x="5947410" y="1129665"/>
            <a:ext cx="75501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>
                <a:solidFill>
                  <a:schemeClr val="tx1"/>
                </a:solidFill>
              </a:rPr>
              <a:t>35 KDa</a:t>
            </a:r>
          </a:p>
        </p:txBody>
      </p:sp>
      <p:sp>
        <p:nvSpPr>
          <p:cNvPr id="42" name="文本框 41"/>
          <p:cNvSpPr txBox="1"/>
          <p:nvPr/>
        </p:nvSpPr>
        <p:spPr>
          <a:xfrm>
            <a:off x="5947410" y="1325245"/>
            <a:ext cx="96583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>
                <a:solidFill>
                  <a:schemeClr val="tx1"/>
                </a:solidFill>
              </a:rPr>
              <a:t>25 KDa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5875" y="47625"/>
            <a:ext cx="109982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en-GB" b="1" dirty="0">
                <a:solidFill>
                  <a:srgbClr val="00009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lt"/>
              </a:rPr>
              <a:t>Fig S4 D</a:t>
            </a:r>
          </a:p>
        </p:txBody>
      </p:sp>
      <p:sp>
        <p:nvSpPr>
          <p:cNvPr id="39" name="文本框 38"/>
          <p:cNvSpPr txBox="1"/>
          <p:nvPr>
            <p:custDataLst>
              <p:tags r:id="rId1"/>
            </p:custDataLst>
          </p:nvPr>
        </p:nvSpPr>
        <p:spPr>
          <a:xfrm>
            <a:off x="1242695" y="708660"/>
            <a:ext cx="1550670" cy="2584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200" b="1">
                <a:latin typeface="Times New Roman" panose="02020603050405020304" charset="0"/>
                <a:cs typeface="Times New Roman" panose="02020603050405020304" charset="0"/>
              </a:rPr>
              <a:t>      NC  siB7-H3</a:t>
            </a:r>
          </a:p>
        </p:txBody>
      </p:sp>
      <p:sp>
        <p:nvSpPr>
          <p:cNvPr id="40" name="文本框 39"/>
          <p:cNvSpPr txBox="1"/>
          <p:nvPr>
            <p:custDataLst>
              <p:tags r:id="rId2"/>
            </p:custDataLst>
          </p:nvPr>
        </p:nvSpPr>
        <p:spPr>
          <a:xfrm>
            <a:off x="1515745" y="415925"/>
            <a:ext cx="805815" cy="2933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200" b="1">
                <a:latin typeface="Times New Roman" panose="02020603050405020304" charset="0"/>
                <a:cs typeface="Times New Roman" panose="02020603050405020304" charset="0"/>
              </a:rPr>
              <a:t>   H1975            </a:t>
            </a:r>
          </a:p>
        </p:txBody>
      </p:sp>
      <p:cxnSp>
        <p:nvCxnSpPr>
          <p:cNvPr id="42" name="直接连接符 41"/>
          <p:cNvCxnSpPr/>
          <p:nvPr>
            <p:custDataLst>
              <p:tags r:id="rId3"/>
            </p:custDataLst>
          </p:nvPr>
        </p:nvCxnSpPr>
        <p:spPr>
          <a:xfrm flipV="1">
            <a:off x="1526540" y="690880"/>
            <a:ext cx="799465" cy="63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图片 3" descr="22-GAPDH-M-hc"/>
          <p:cNvPicPr>
            <a:picLocks noChangeAspect="1"/>
          </p:cNvPicPr>
          <p:nvPr/>
        </p:nvPicPr>
        <p:blipFill>
          <a:blip r:embed="rId11"/>
          <a:srcRect l="17702" t="35446" r="20247" b="50342"/>
          <a:stretch>
            <a:fillRect/>
          </a:stretch>
        </p:blipFill>
        <p:spPr>
          <a:xfrm>
            <a:off x="1115695" y="2183765"/>
            <a:ext cx="4011930" cy="918845"/>
          </a:xfrm>
          <a:prstGeom prst="rect">
            <a:avLst/>
          </a:prstGeom>
        </p:spPr>
      </p:pic>
      <p:pic>
        <p:nvPicPr>
          <p:cNvPr id="6" name="图片 5" descr="230519-gapdh-3+4"/>
          <p:cNvPicPr>
            <a:picLocks noChangeAspect="1"/>
          </p:cNvPicPr>
          <p:nvPr/>
        </p:nvPicPr>
        <p:blipFill>
          <a:blip r:embed="rId12"/>
          <a:srcRect l="19777" t="47609" r="24881" b="41865"/>
          <a:stretch>
            <a:fillRect/>
          </a:stretch>
        </p:blipFill>
        <p:spPr>
          <a:xfrm>
            <a:off x="6678930" y="2203450"/>
            <a:ext cx="3706495" cy="705485"/>
          </a:xfrm>
          <a:prstGeom prst="rect">
            <a:avLst/>
          </a:prstGeom>
        </p:spPr>
      </p:pic>
      <p:pic>
        <p:nvPicPr>
          <p:cNvPr id="9" name="图片 8" descr="13M+14M-HK2-M-hc"/>
          <p:cNvPicPr>
            <a:picLocks noChangeAspect="1"/>
          </p:cNvPicPr>
          <p:nvPr/>
        </p:nvPicPr>
        <p:blipFill>
          <a:blip r:embed="rId13"/>
          <a:srcRect l="18224" t="42186" r="25322" b="44289"/>
          <a:stretch>
            <a:fillRect/>
          </a:stretch>
        </p:blipFill>
        <p:spPr>
          <a:xfrm>
            <a:off x="6668135" y="1004570"/>
            <a:ext cx="3747135" cy="897890"/>
          </a:xfrm>
          <a:prstGeom prst="rect">
            <a:avLst/>
          </a:prstGeom>
        </p:spPr>
      </p:pic>
      <p:pic>
        <p:nvPicPr>
          <p:cNvPr id="10" name="图片 9" descr="22M--HK2-M-hc-zuixin"/>
          <p:cNvPicPr>
            <a:picLocks noChangeAspect="1"/>
          </p:cNvPicPr>
          <p:nvPr/>
        </p:nvPicPr>
        <p:blipFill>
          <a:blip r:embed="rId14"/>
          <a:srcRect l="17366" t="46146" r="20315" b="42147"/>
          <a:stretch>
            <a:fillRect/>
          </a:stretch>
        </p:blipFill>
        <p:spPr>
          <a:xfrm>
            <a:off x="1115695" y="1000760"/>
            <a:ext cx="4011930" cy="7537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8825865" y="767715"/>
            <a:ext cx="1550670" cy="2584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200" b="1">
                <a:latin typeface="Times New Roman" panose="02020603050405020304" charset="0"/>
                <a:cs typeface="Times New Roman" panose="02020603050405020304" charset="0"/>
              </a:rPr>
              <a:t>  </a:t>
            </a:r>
            <a:r>
              <a:rPr lang="en-US" altLang="zh-CN" sz="12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NC  siB7-H3</a:t>
            </a:r>
            <a:endParaRPr lang="en-US" altLang="zh-CN" sz="1200" b="1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12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</a:t>
            </a:r>
            <a:endParaRPr lang="en-US" altLang="zh-CN" sz="1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9098915" y="474980"/>
            <a:ext cx="805815" cy="2933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200" b="1">
                <a:latin typeface="Times New Roman" panose="02020603050405020304" charset="0"/>
                <a:cs typeface="Times New Roman" panose="02020603050405020304" charset="0"/>
              </a:rPr>
              <a:t>   H1975            </a:t>
            </a:r>
          </a:p>
        </p:txBody>
      </p:sp>
      <p:cxnSp>
        <p:nvCxnSpPr>
          <p:cNvPr id="18" name="直接连接符 17"/>
          <p:cNvCxnSpPr/>
          <p:nvPr>
            <p:custDataLst>
              <p:tags r:id="rId6"/>
            </p:custDataLst>
          </p:nvPr>
        </p:nvCxnSpPr>
        <p:spPr>
          <a:xfrm flipV="1">
            <a:off x="9109710" y="749935"/>
            <a:ext cx="799465" cy="63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5" name="矩形 224"/>
          <p:cNvSpPr/>
          <p:nvPr/>
        </p:nvSpPr>
        <p:spPr>
          <a:xfrm>
            <a:off x="1556385" y="1305560"/>
            <a:ext cx="765175" cy="360680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27" name="文本框 226"/>
          <p:cNvSpPr txBox="1"/>
          <p:nvPr/>
        </p:nvSpPr>
        <p:spPr>
          <a:xfrm>
            <a:off x="2059305" y="2665730"/>
            <a:ext cx="1311275" cy="3702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GAPDH-2</a:t>
            </a:r>
            <a:endParaRPr lang="en-US" altLang="zh-CN" sz="1400" b="1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1400" b="1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14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1537335" y="1704975"/>
            <a:ext cx="84201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HK2-1</a:t>
            </a:r>
          </a:p>
        </p:txBody>
      </p:sp>
      <p:sp>
        <p:nvSpPr>
          <p:cNvPr id="66" name="矩形 65"/>
          <p:cNvSpPr/>
          <p:nvPr/>
        </p:nvSpPr>
        <p:spPr>
          <a:xfrm>
            <a:off x="1430655" y="2316480"/>
            <a:ext cx="848360" cy="349250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2379345" y="1316990"/>
            <a:ext cx="860425" cy="360680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2" name="文本框 21"/>
          <p:cNvSpPr txBox="1"/>
          <p:nvPr>
            <p:custDataLst>
              <p:tags r:id="rId7"/>
            </p:custDataLst>
          </p:nvPr>
        </p:nvSpPr>
        <p:spPr>
          <a:xfrm>
            <a:off x="2202815" y="734060"/>
            <a:ext cx="1550670" cy="2584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200" b="1">
                <a:latin typeface="Times New Roman" panose="02020603050405020304" charset="0"/>
                <a:cs typeface="Times New Roman" panose="02020603050405020304" charset="0"/>
              </a:rPr>
              <a:t>      NC  siB7-H3</a:t>
            </a:r>
          </a:p>
        </p:txBody>
      </p:sp>
      <p:sp>
        <p:nvSpPr>
          <p:cNvPr id="23" name="文本框 22"/>
          <p:cNvSpPr txBox="1"/>
          <p:nvPr>
            <p:custDataLst>
              <p:tags r:id="rId8"/>
            </p:custDataLst>
          </p:nvPr>
        </p:nvSpPr>
        <p:spPr>
          <a:xfrm>
            <a:off x="2475865" y="441325"/>
            <a:ext cx="805815" cy="2933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200" b="1">
                <a:latin typeface="Times New Roman" panose="02020603050405020304" charset="0"/>
                <a:cs typeface="Times New Roman" panose="02020603050405020304" charset="0"/>
              </a:rPr>
              <a:t>   H1975            </a:t>
            </a:r>
          </a:p>
        </p:txBody>
      </p:sp>
      <p:cxnSp>
        <p:nvCxnSpPr>
          <p:cNvPr id="24" name="直接连接符 23"/>
          <p:cNvCxnSpPr/>
          <p:nvPr>
            <p:custDataLst>
              <p:tags r:id="rId9"/>
            </p:custDataLst>
          </p:nvPr>
        </p:nvCxnSpPr>
        <p:spPr>
          <a:xfrm flipV="1">
            <a:off x="2486660" y="716280"/>
            <a:ext cx="799465" cy="63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矩形 26"/>
          <p:cNvSpPr/>
          <p:nvPr/>
        </p:nvSpPr>
        <p:spPr>
          <a:xfrm>
            <a:off x="2326005" y="2314575"/>
            <a:ext cx="860425" cy="360680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9086215" y="1393190"/>
            <a:ext cx="860425" cy="360680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9107805" y="2440940"/>
            <a:ext cx="860425" cy="360680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8787765" y="2839720"/>
            <a:ext cx="1357630" cy="3702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GAPDH-3</a:t>
            </a:r>
            <a:endParaRPr lang="en-US" altLang="zh-CN" sz="1400" b="1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1400" b="1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14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9221470" y="1767205"/>
            <a:ext cx="84201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HK2-3</a:t>
            </a:r>
          </a:p>
        </p:txBody>
      </p:sp>
      <p:cxnSp>
        <p:nvCxnSpPr>
          <p:cNvPr id="3" name="直接连接符 2"/>
          <p:cNvCxnSpPr/>
          <p:nvPr/>
        </p:nvCxnSpPr>
        <p:spPr>
          <a:xfrm flipV="1">
            <a:off x="1012190" y="127444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 flipV="1">
            <a:off x="1012190" y="140144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 flipV="1">
            <a:off x="1012190" y="156019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212725" y="1087120"/>
            <a:ext cx="96583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180 KDa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212725" y="1395095"/>
            <a:ext cx="838200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100 KDa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212725" y="1221740"/>
            <a:ext cx="839470" cy="2940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130 KDa</a:t>
            </a:r>
          </a:p>
        </p:txBody>
      </p:sp>
      <p:cxnSp>
        <p:nvCxnSpPr>
          <p:cNvPr id="20" name="直接连接符 19"/>
          <p:cNvCxnSpPr/>
          <p:nvPr/>
        </p:nvCxnSpPr>
        <p:spPr>
          <a:xfrm flipV="1">
            <a:off x="968375" y="252984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 flipV="1">
            <a:off x="968375" y="232537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4" name="直接连接符 43"/>
          <p:cNvCxnSpPr/>
          <p:nvPr/>
        </p:nvCxnSpPr>
        <p:spPr>
          <a:xfrm flipV="1">
            <a:off x="968375" y="280162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7" name="文本框 46"/>
          <p:cNvSpPr txBox="1"/>
          <p:nvPr/>
        </p:nvSpPr>
        <p:spPr>
          <a:xfrm>
            <a:off x="276860" y="2169795"/>
            <a:ext cx="96583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55 KDa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276860" y="2377440"/>
            <a:ext cx="75501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40 KDa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276860" y="2687320"/>
            <a:ext cx="75501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35 KDa</a:t>
            </a:r>
          </a:p>
        </p:txBody>
      </p:sp>
      <p:sp>
        <p:nvSpPr>
          <p:cNvPr id="30" name="文本框 29"/>
          <p:cNvSpPr txBox="1"/>
          <p:nvPr/>
        </p:nvSpPr>
        <p:spPr>
          <a:xfrm>
            <a:off x="1141095" y="2665730"/>
            <a:ext cx="1334770" cy="3702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GAPDH-1</a:t>
            </a:r>
            <a:endParaRPr lang="en-US" altLang="zh-CN" sz="1400" b="1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1400" b="1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14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2379345" y="1704975"/>
            <a:ext cx="84201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HK2-2</a:t>
            </a:r>
          </a:p>
        </p:txBody>
      </p:sp>
      <p:cxnSp>
        <p:nvCxnSpPr>
          <p:cNvPr id="45" name="直接连接符 44"/>
          <p:cNvCxnSpPr/>
          <p:nvPr/>
        </p:nvCxnSpPr>
        <p:spPr>
          <a:xfrm flipV="1">
            <a:off x="6537960" y="129921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8" name="直接连接符 47"/>
          <p:cNvCxnSpPr/>
          <p:nvPr/>
        </p:nvCxnSpPr>
        <p:spPr>
          <a:xfrm flipV="1">
            <a:off x="6537960" y="147574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1" name="直接连接符 50"/>
          <p:cNvCxnSpPr/>
          <p:nvPr/>
        </p:nvCxnSpPr>
        <p:spPr>
          <a:xfrm flipV="1">
            <a:off x="6537960" y="169799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2" name="文本框 51"/>
          <p:cNvSpPr txBox="1"/>
          <p:nvPr/>
        </p:nvSpPr>
        <p:spPr>
          <a:xfrm>
            <a:off x="5801995" y="1097915"/>
            <a:ext cx="96583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180 KDa</a:t>
            </a:r>
          </a:p>
        </p:txBody>
      </p:sp>
      <p:sp>
        <p:nvSpPr>
          <p:cNvPr id="55" name="文本框 54"/>
          <p:cNvSpPr txBox="1"/>
          <p:nvPr/>
        </p:nvSpPr>
        <p:spPr>
          <a:xfrm>
            <a:off x="5801995" y="1532890"/>
            <a:ext cx="838200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100 KDa</a:t>
            </a:r>
          </a:p>
        </p:txBody>
      </p:sp>
      <p:sp>
        <p:nvSpPr>
          <p:cNvPr id="56" name="文本框 55"/>
          <p:cNvSpPr txBox="1"/>
          <p:nvPr/>
        </p:nvSpPr>
        <p:spPr>
          <a:xfrm>
            <a:off x="5801995" y="1316990"/>
            <a:ext cx="839470" cy="2940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130 KDa</a:t>
            </a:r>
          </a:p>
        </p:txBody>
      </p:sp>
      <p:cxnSp>
        <p:nvCxnSpPr>
          <p:cNvPr id="57" name="直接连接符 56"/>
          <p:cNvCxnSpPr/>
          <p:nvPr/>
        </p:nvCxnSpPr>
        <p:spPr>
          <a:xfrm flipV="1">
            <a:off x="6493510" y="249110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8" name="直接连接符 57"/>
          <p:cNvCxnSpPr/>
          <p:nvPr/>
        </p:nvCxnSpPr>
        <p:spPr>
          <a:xfrm flipV="1">
            <a:off x="6493510" y="228663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9" name="直接连接符 58"/>
          <p:cNvCxnSpPr/>
          <p:nvPr/>
        </p:nvCxnSpPr>
        <p:spPr>
          <a:xfrm flipV="1">
            <a:off x="6493510" y="276288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0" name="文本框 59"/>
          <p:cNvSpPr txBox="1"/>
          <p:nvPr/>
        </p:nvSpPr>
        <p:spPr>
          <a:xfrm>
            <a:off x="5801995" y="2131060"/>
            <a:ext cx="96583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55 KDa</a:t>
            </a:r>
          </a:p>
        </p:txBody>
      </p:sp>
      <p:sp>
        <p:nvSpPr>
          <p:cNvPr id="61" name="文本框 60"/>
          <p:cNvSpPr txBox="1"/>
          <p:nvPr/>
        </p:nvSpPr>
        <p:spPr>
          <a:xfrm>
            <a:off x="5801995" y="2338705"/>
            <a:ext cx="75501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40 KDa</a:t>
            </a:r>
          </a:p>
        </p:txBody>
      </p:sp>
      <p:sp>
        <p:nvSpPr>
          <p:cNvPr id="62" name="文本框 61"/>
          <p:cNvSpPr txBox="1"/>
          <p:nvPr/>
        </p:nvSpPr>
        <p:spPr>
          <a:xfrm>
            <a:off x="5801995" y="2648585"/>
            <a:ext cx="75501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35 KDa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G1-合成"/>
          <p:cNvPicPr>
            <a:picLocks noChangeAspect="1"/>
          </p:cNvPicPr>
          <p:nvPr/>
        </p:nvPicPr>
        <p:blipFill>
          <a:blip r:embed="rId6"/>
          <a:srcRect l="18011" t="34672" r="33918" b="52497"/>
          <a:stretch>
            <a:fillRect/>
          </a:stretch>
        </p:blipFill>
        <p:spPr>
          <a:xfrm>
            <a:off x="6800850" y="1239520"/>
            <a:ext cx="3862705" cy="1030605"/>
          </a:xfrm>
          <a:prstGeom prst="rect">
            <a:avLst/>
          </a:prstGeom>
        </p:spPr>
      </p:pic>
      <p:pic>
        <p:nvPicPr>
          <p:cNvPr id="10" name="图片 9" descr="G-合成"/>
          <p:cNvPicPr>
            <a:picLocks noChangeAspect="1"/>
          </p:cNvPicPr>
          <p:nvPr/>
        </p:nvPicPr>
        <p:blipFill>
          <a:blip r:embed="rId7"/>
          <a:srcRect l="16067" t="35453" r="23327" b="47874"/>
          <a:stretch>
            <a:fillRect/>
          </a:stretch>
        </p:blipFill>
        <p:spPr>
          <a:xfrm>
            <a:off x="1848485" y="1189990"/>
            <a:ext cx="3844925" cy="1057910"/>
          </a:xfrm>
          <a:prstGeom prst="rect">
            <a:avLst/>
          </a:prstGeom>
        </p:spPr>
      </p:pic>
      <p:pic>
        <p:nvPicPr>
          <p:cNvPr id="4" name="图片 3" descr="221213-B7-H3-2-HC"/>
          <p:cNvPicPr>
            <a:picLocks noChangeAspect="1"/>
          </p:cNvPicPr>
          <p:nvPr/>
        </p:nvPicPr>
        <p:blipFill>
          <a:blip r:embed="rId8"/>
          <a:srcRect l="20423" t="47454" r="19341" b="45538"/>
          <a:stretch>
            <a:fillRect/>
          </a:stretch>
        </p:blipFill>
        <p:spPr>
          <a:xfrm>
            <a:off x="6847840" y="476885"/>
            <a:ext cx="3815715" cy="449580"/>
          </a:xfrm>
          <a:prstGeom prst="rect">
            <a:avLst/>
          </a:prstGeom>
        </p:spPr>
      </p:pic>
      <p:pic>
        <p:nvPicPr>
          <p:cNvPr id="6" name="图片 5" descr="图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/>
          <a:srcRect l="17606" t="42074" r="25857" b="51356"/>
          <a:stretch>
            <a:fillRect/>
          </a:stretch>
        </p:blipFill>
        <p:spPr>
          <a:xfrm>
            <a:off x="1848485" y="476885"/>
            <a:ext cx="3869690" cy="449580"/>
          </a:xfrm>
          <a:prstGeom prst="rect">
            <a:avLst/>
          </a:prstGeom>
        </p:spPr>
      </p:pic>
      <p:sp>
        <p:nvSpPr>
          <p:cNvPr id="19" name="文本框 18"/>
          <p:cNvSpPr txBox="1"/>
          <p:nvPr>
            <p:custDataLst>
              <p:tags r:id="rId2"/>
            </p:custDataLst>
          </p:nvPr>
        </p:nvSpPr>
        <p:spPr>
          <a:xfrm>
            <a:off x="186690" y="81280"/>
            <a:ext cx="118300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en-GB" b="1" dirty="0">
                <a:solidFill>
                  <a:srgbClr val="00009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lt"/>
              </a:rPr>
              <a:t>Fig 1 B</a:t>
            </a:r>
          </a:p>
        </p:txBody>
      </p:sp>
      <p:sp>
        <p:nvSpPr>
          <p:cNvPr id="105" name="矩形 104"/>
          <p:cNvSpPr/>
          <p:nvPr/>
        </p:nvSpPr>
        <p:spPr>
          <a:xfrm>
            <a:off x="8355965" y="1271270"/>
            <a:ext cx="664210" cy="227965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20" name="文本框 119"/>
          <p:cNvSpPr txBox="1"/>
          <p:nvPr/>
        </p:nvSpPr>
        <p:spPr>
          <a:xfrm>
            <a:off x="2667000" y="916305"/>
            <a:ext cx="1203325" cy="2736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 b="1">
                <a:latin typeface="Times New Roman" panose="02020603050405020304" charset="0"/>
                <a:cs typeface="Times New Roman" panose="02020603050405020304" charset="0"/>
              </a:rPr>
              <a:t>  </a:t>
            </a:r>
            <a:r>
              <a:rPr lang="en-US" altLang="zh-CN" sz="1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B7-H3-1</a:t>
            </a:r>
            <a:endParaRPr lang="en-US" altLang="zh-CN" sz="1400" b="1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14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123" name="直接连接符 122"/>
          <p:cNvCxnSpPr/>
          <p:nvPr/>
        </p:nvCxnSpPr>
        <p:spPr>
          <a:xfrm flipV="1">
            <a:off x="1658620" y="57023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6" name="直接连接符 125"/>
          <p:cNvCxnSpPr/>
          <p:nvPr/>
        </p:nvCxnSpPr>
        <p:spPr>
          <a:xfrm flipV="1">
            <a:off x="1658620" y="80518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31" name="文本框 130"/>
          <p:cNvSpPr txBox="1"/>
          <p:nvPr/>
        </p:nvSpPr>
        <p:spPr>
          <a:xfrm>
            <a:off x="903605" y="417195"/>
            <a:ext cx="842010" cy="3041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100 KDa</a:t>
            </a:r>
          </a:p>
        </p:txBody>
      </p:sp>
      <p:sp>
        <p:nvSpPr>
          <p:cNvPr id="136" name="文本框 135"/>
          <p:cNvSpPr txBox="1"/>
          <p:nvPr/>
        </p:nvSpPr>
        <p:spPr>
          <a:xfrm>
            <a:off x="963295" y="616585"/>
            <a:ext cx="96583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70 KDa</a:t>
            </a:r>
          </a:p>
        </p:txBody>
      </p:sp>
      <p:pic>
        <p:nvPicPr>
          <p:cNvPr id="156" name="图片 155" descr="图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rcRect l="17606" t="42074" r="25857" b="51356"/>
          <a:stretch>
            <a:fillRect/>
          </a:stretch>
        </p:blipFill>
        <p:spPr>
          <a:xfrm>
            <a:off x="1918335" y="2675255"/>
            <a:ext cx="3869690" cy="449580"/>
          </a:xfrm>
          <a:prstGeom prst="rect">
            <a:avLst/>
          </a:prstGeom>
        </p:spPr>
      </p:pic>
      <p:sp>
        <p:nvSpPr>
          <p:cNvPr id="160" name="矩形 159"/>
          <p:cNvSpPr/>
          <p:nvPr/>
        </p:nvSpPr>
        <p:spPr>
          <a:xfrm>
            <a:off x="2435225" y="2647315"/>
            <a:ext cx="557530" cy="271145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62" name="矩形 161"/>
          <p:cNvSpPr/>
          <p:nvPr/>
        </p:nvSpPr>
        <p:spPr>
          <a:xfrm>
            <a:off x="3526155" y="2647315"/>
            <a:ext cx="515620" cy="271145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63" name="矩形 162"/>
          <p:cNvSpPr/>
          <p:nvPr/>
        </p:nvSpPr>
        <p:spPr>
          <a:xfrm>
            <a:off x="4620895" y="2647315"/>
            <a:ext cx="586740" cy="271145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65" name="文本框 164"/>
          <p:cNvSpPr txBox="1"/>
          <p:nvPr/>
        </p:nvSpPr>
        <p:spPr>
          <a:xfrm>
            <a:off x="2092960" y="3093085"/>
            <a:ext cx="1489075" cy="2736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 b="1">
                <a:latin typeface="Times New Roman" panose="02020603050405020304" charset="0"/>
                <a:cs typeface="Times New Roman" panose="02020603050405020304" charset="0"/>
              </a:rPr>
              <a:t>  </a:t>
            </a:r>
            <a:r>
              <a:rPr lang="en-US" altLang="zh-CN" sz="1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B7-H3-1</a:t>
            </a:r>
            <a:endParaRPr lang="en-US" altLang="zh-CN" sz="1400" b="1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14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166" name="直接连接符 165"/>
          <p:cNvCxnSpPr/>
          <p:nvPr/>
        </p:nvCxnSpPr>
        <p:spPr>
          <a:xfrm flipV="1">
            <a:off x="1626870" y="276860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67" name="直接连接符 166"/>
          <p:cNvCxnSpPr/>
          <p:nvPr/>
        </p:nvCxnSpPr>
        <p:spPr>
          <a:xfrm flipV="1">
            <a:off x="1626870" y="300355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68" name="文本框 167"/>
          <p:cNvSpPr txBox="1"/>
          <p:nvPr/>
        </p:nvSpPr>
        <p:spPr>
          <a:xfrm>
            <a:off x="871855" y="2615565"/>
            <a:ext cx="842010" cy="3041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100 KDa</a:t>
            </a:r>
          </a:p>
        </p:txBody>
      </p:sp>
      <p:sp>
        <p:nvSpPr>
          <p:cNvPr id="169" name="文本框 168"/>
          <p:cNvSpPr txBox="1"/>
          <p:nvPr/>
        </p:nvSpPr>
        <p:spPr>
          <a:xfrm>
            <a:off x="931545" y="2814955"/>
            <a:ext cx="96583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70 KDa</a:t>
            </a:r>
          </a:p>
        </p:txBody>
      </p:sp>
      <p:sp>
        <p:nvSpPr>
          <p:cNvPr id="170" name="矩形 169"/>
          <p:cNvSpPr/>
          <p:nvPr/>
        </p:nvSpPr>
        <p:spPr>
          <a:xfrm>
            <a:off x="2893060" y="414020"/>
            <a:ext cx="511175" cy="271780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71" name="矩形 170"/>
          <p:cNvSpPr/>
          <p:nvPr/>
        </p:nvSpPr>
        <p:spPr>
          <a:xfrm>
            <a:off x="3977640" y="453390"/>
            <a:ext cx="567690" cy="271780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73" name="文本框 172"/>
          <p:cNvSpPr txBox="1"/>
          <p:nvPr/>
        </p:nvSpPr>
        <p:spPr>
          <a:xfrm>
            <a:off x="2277110" y="2402205"/>
            <a:ext cx="10102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altLang="zh-CN" sz="10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MOCK    KO</a:t>
            </a:r>
          </a:p>
        </p:txBody>
      </p:sp>
      <p:sp>
        <p:nvSpPr>
          <p:cNvPr id="174" name="文本框 173"/>
          <p:cNvSpPr txBox="1"/>
          <p:nvPr/>
        </p:nvSpPr>
        <p:spPr>
          <a:xfrm>
            <a:off x="2785110" y="136525"/>
            <a:ext cx="109474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altLang="zh-CN" sz="10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OE    Vector</a:t>
            </a:r>
          </a:p>
        </p:txBody>
      </p:sp>
      <p:sp>
        <p:nvSpPr>
          <p:cNvPr id="175" name="文本框 174"/>
          <p:cNvSpPr txBox="1"/>
          <p:nvPr/>
        </p:nvSpPr>
        <p:spPr>
          <a:xfrm>
            <a:off x="8226425" y="208280"/>
            <a:ext cx="109474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altLang="zh-CN" sz="10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OE    Vector</a:t>
            </a:r>
          </a:p>
        </p:txBody>
      </p:sp>
      <p:cxnSp>
        <p:nvCxnSpPr>
          <p:cNvPr id="176" name="直接连接符 175"/>
          <p:cNvCxnSpPr/>
          <p:nvPr/>
        </p:nvCxnSpPr>
        <p:spPr>
          <a:xfrm flipV="1">
            <a:off x="6672580" y="55435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77" name="直接连接符 176"/>
          <p:cNvCxnSpPr/>
          <p:nvPr/>
        </p:nvCxnSpPr>
        <p:spPr>
          <a:xfrm flipV="1">
            <a:off x="6672580" y="71310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78" name="文本框 177"/>
          <p:cNvSpPr txBox="1"/>
          <p:nvPr/>
        </p:nvSpPr>
        <p:spPr>
          <a:xfrm>
            <a:off x="5934075" y="394335"/>
            <a:ext cx="842010" cy="3041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100 KDa</a:t>
            </a:r>
          </a:p>
        </p:txBody>
      </p:sp>
      <p:sp>
        <p:nvSpPr>
          <p:cNvPr id="179" name="文本框 178"/>
          <p:cNvSpPr txBox="1"/>
          <p:nvPr/>
        </p:nvSpPr>
        <p:spPr>
          <a:xfrm>
            <a:off x="5977255" y="575310"/>
            <a:ext cx="96583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70 KDa</a:t>
            </a:r>
          </a:p>
        </p:txBody>
      </p:sp>
      <p:sp>
        <p:nvSpPr>
          <p:cNvPr id="180" name="文本框 179"/>
          <p:cNvSpPr txBox="1"/>
          <p:nvPr/>
        </p:nvSpPr>
        <p:spPr>
          <a:xfrm>
            <a:off x="8226425" y="916305"/>
            <a:ext cx="1048385" cy="2736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 b="1">
                <a:latin typeface="Times New Roman" panose="02020603050405020304" charset="0"/>
                <a:cs typeface="Times New Roman" panose="02020603050405020304" charset="0"/>
              </a:rPr>
              <a:t>  </a:t>
            </a:r>
            <a:r>
              <a:rPr lang="en-US" altLang="zh-CN" sz="1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B7-H3-3</a:t>
            </a:r>
            <a:endParaRPr lang="en-US" altLang="zh-CN" sz="1400" b="1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14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81" name="文本框 180"/>
          <p:cNvSpPr txBox="1"/>
          <p:nvPr/>
        </p:nvSpPr>
        <p:spPr>
          <a:xfrm>
            <a:off x="3924300" y="172085"/>
            <a:ext cx="109474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altLang="zh-CN" sz="10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OE    Vector</a:t>
            </a:r>
          </a:p>
        </p:txBody>
      </p:sp>
      <p:sp>
        <p:nvSpPr>
          <p:cNvPr id="182" name="文本框 181"/>
          <p:cNvSpPr txBox="1"/>
          <p:nvPr/>
        </p:nvSpPr>
        <p:spPr>
          <a:xfrm>
            <a:off x="3321685" y="2402205"/>
            <a:ext cx="1025525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>
              <a:buNone/>
            </a:pPr>
            <a:r>
              <a:rPr lang="en-US" altLang="zh-CN" sz="10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MOCK    KO</a:t>
            </a:r>
          </a:p>
        </p:txBody>
      </p:sp>
      <p:sp>
        <p:nvSpPr>
          <p:cNvPr id="183" name="文本框 182"/>
          <p:cNvSpPr txBox="1"/>
          <p:nvPr/>
        </p:nvSpPr>
        <p:spPr>
          <a:xfrm>
            <a:off x="4497705" y="2402205"/>
            <a:ext cx="1025525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>
              <a:buNone/>
            </a:pPr>
            <a:r>
              <a:rPr lang="en-US" altLang="zh-CN" sz="10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MOCK    KO</a:t>
            </a:r>
          </a:p>
        </p:txBody>
      </p:sp>
      <p:sp>
        <p:nvSpPr>
          <p:cNvPr id="11" name="矩形 10"/>
          <p:cNvSpPr/>
          <p:nvPr/>
        </p:nvSpPr>
        <p:spPr>
          <a:xfrm>
            <a:off x="2892425" y="1368425"/>
            <a:ext cx="563245" cy="278130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975100" y="1374775"/>
            <a:ext cx="541020" cy="271780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8167370" y="1501140"/>
            <a:ext cx="1171575" cy="7143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 b="1">
                <a:latin typeface="Times New Roman" panose="02020603050405020304" charset="0"/>
                <a:cs typeface="Times New Roman" panose="02020603050405020304" charset="0"/>
              </a:rPr>
              <a:t>  GAPDH-3</a:t>
            </a:r>
          </a:p>
        </p:txBody>
      </p:sp>
      <p:pic>
        <p:nvPicPr>
          <p:cNvPr id="18" name="图片 17" descr="G-合成"/>
          <p:cNvPicPr>
            <a:picLocks noChangeAspect="1"/>
          </p:cNvPicPr>
          <p:nvPr/>
        </p:nvPicPr>
        <p:blipFill>
          <a:blip r:embed="rId7"/>
          <a:srcRect l="16067" t="35453" r="23258" b="50795"/>
          <a:stretch>
            <a:fillRect/>
          </a:stretch>
        </p:blipFill>
        <p:spPr>
          <a:xfrm>
            <a:off x="1897380" y="3376295"/>
            <a:ext cx="3890645" cy="882015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2368550" y="3486150"/>
            <a:ext cx="574675" cy="292735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489325" y="3561080"/>
            <a:ext cx="552450" cy="286385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4620895" y="3561080"/>
            <a:ext cx="552450" cy="286385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80" name="直接连接符 79"/>
          <p:cNvCxnSpPr/>
          <p:nvPr/>
        </p:nvCxnSpPr>
        <p:spPr>
          <a:xfrm flipV="1">
            <a:off x="1726565" y="128651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86" name="直接连接符 85"/>
          <p:cNvCxnSpPr/>
          <p:nvPr/>
        </p:nvCxnSpPr>
        <p:spPr>
          <a:xfrm flipV="1">
            <a:off x="1726565" y="159004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87" name="直接连接符 86"/>
          <p:cNvCxnSpPr/>
          <p:nvPr/>
        </p:nvCxnSpPr>
        <p:spPr>
          <a:xfrm flipV="1">
            <a:off x="1726565" y="183769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93" name="文本框 92"/>
          <p:cNvSpPr txBox="1"/>
          <p:nvPr/>
        </p:nvSpPr>
        <p:spPr>
          <a:xfrm>
            <a:off x="1060450" y="1134110"/>
            <a:ext cx="75501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40 KDa</a:t>
            </a:r>
          </a:p>
        </p:txBody>
      </p:sp>
      <p:sp>
        <p:nvSpPr>
          <p:cNvPr id="94" name="文本框 93"/>
          <p:cNvSpPr txBox="1"/>
          <p:nvPr/>
        </p:nvSpPr>
        <p:spPr>
          <a:xfrm>
            <a:off x="1060450" y="1414145"/>
            <a:ext cx="75501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35 KDa</a:t>
            </a:r>
          </a:p>
        </p:txBody>
      </p:sp>
      <p:sp>
        <p:nvSpPr>
          <p:cNvPr id="95" name="文本框 94"/>
          <p:cNvSpPr txBox="1"/>
          <p:nvPr/>
        </p:nvSpPr>
        <p:spPr>
          <a:xfrm>
            <a:off x="1060450" y="1685925"/>
            <a:ext cx="96583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25 KDa</a:t>
            </a:r>
          </a:p>
        </p:txBody>
      </p:sp>
      <p:cxnSp>
        <p:nvCxnSpPr>
          <p:cNvPr id="27" name="直接连接符 26"/>
          <p:cNvCxnSpPr/>
          <p:nvPr/>
        </p:nvCxnSpPr>
        <p:spPr>
          <a:xfrm flipV="1">
            <a:off x="6583680" y="137350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 flipV="1">
            <a:off x="6583680" y="167703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/>
        </p:nvCxnSpPr>
        <p:spPr>
          <a:xfrm flipV="1">
            <a:off x="6583680" y="192468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1" name="文本框 30"/>
          <p:cNvSpPr txBox="1"/>
          <p:nvPr/>
        </p:nvSpPr>
        <p:spPr>
          <a:xfrm>
            <a:off x="5917565" y="1221105"/>
            <a:ext cx="75501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40 KDa</a:t>
            </a:r>
          </a:p>
        </p:txBody>
      </p:sp>
      <p:sp>
        <p:nvSpPr>
          <p:cNvPr id="32" name="文本框 31"/>
          <p:cNvSpPr txBox="1"/>
          <p:nvPr/>
        </p:nvSpPr>
        <p:spPr>
          <a:xfrm>
            <a:off x="5917565" y="1501140"/>
            <a:ext cx="75501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35 KDa</a:t>
            </a:r>
          </a:p>
        </p:txBody>
      </p:sp>
      <p:sp>
        <p:nvSpPr>
          <p:cNvPr id="33" name="文本框 32"/>
          <p:cNvSpPr txBox="1"/>
          <p:nvPr/>
        </p:nvSpPr>
        <p:spPr>
          <a:xfrm>
            <a:off x="5917565" y="1772920"/>
            <a:ext cx="96583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25 KDa</a:t>
            </a:r>
          </a:p>
        </p:txBody>
      </p:sp>
      <p:sp>
        <p:nvSpPr>
          <p:cNvPr id="35" name="矩形 34"/>
          <p:cNvSpPr/>
          <p:nvPr/>
        </p:nvSpPr>
        <p:spPr>
          <a:xfrm>
            <a:off x="8300720" y="491490"/>
            <a:ext cx="772795" cy="233045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3753485" y="1685925"/>
            <a:ext cx="1137920" cy="3556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 b="1">
                <a:latin typeface="Times New Roman" panose="02020603050405020304" charset="0"/>
                <a:cs typeface="Times New Roman" panose="02020603050405020304" charset="0"/>
              </a:rPr>
              <a:t>  GAPDH-2</a:t>
            </a:r>
          </a:p>
        </p:txBody>
      </p:sp>
      <p:cxnSp>
        <p:nvCxnSpPr>
          <p:cNvPr id="37" name="直接连接符 36"/>
          <p:cNvCxnSpPr/>
          <p:nvPr/>
        </p:nvCxnSpPr>
        <p:spPr>
          <a:xfrm flipV="1">
            <a:off x="1726565" y="345376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8" name="直接连接符 37"/>
          <p:cNvCxnSpPr/>
          <p:nvPr/>
        </p:nvCxnSpPr>
        <p:spPr>
          <a:xfrm flipV="1">
            <a:off x="1726565" y="375729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9" name="直接连接符 38"/>
          <p:cNvCxnSpPr/>
          <p:nvPr/>
        </p:nvCxnSpPr>
        <p:spPr>
          <a:xfrm flipV="1">
            <a:off x="1726565" y="400494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0" name="文本框 39"/>
          <p:cNvSpPr txBox="1"/>
          <p:nvPr/>
        </p:nvSpPr>
        <p:spPr>
          <a:xfrm>
            <a:off x="1060450" y="3301365"/>
            <a:ext cx="75501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40 KDa</a:t>
            </a:r>
          </a:p>
        </p:txBody>
      </p:sp>
      <p:sp>
        <p:nvSpPr>
          <p:cNvPr id="41" name="文本框 40"/>
          <p:cNvSpPr txBox="1"/>
          <p:nvPr/>
        </p:nvSpPr>
        <p:spPr>
          <a:xfrm>
            <a:off x="1060450" y="3581400"/>
            <a:ext cx="75501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35 KDa</a:t>
            </a:r>
          </a:p>
        </p:txBody>
      </p:sp>
      <p:sp>
        <p:nvSpPr>
          <p:cNvPr id="42" name="文本框 41"/>
          <p:cNvSpPr txBox="1"/>
          <p:nvPr/>
        </p:nvSpPr>
        <p:spPr>
          <a:xfrm>
            <a:off x="1060450" y="3853180"/>
            <a:ext cx="96583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25 KDa</a:t>
            </a:r>
          </a:p>
        </p:txBody>
      </p:sp>
      <p:sp>
        <p:nvSpPr>
          <p:cNvPr id="45" name="文本框 44"/>
          <p:cNvSpPr txBox="1"/>
          <p:nvPr/>
        </p:nvSpPr>
        <p:spPr>
          <a:xfrm>
            <a:off x="3201670" y="3093085"/>
            <a:ext cx="1203325" cy="2736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 b="1">
                <a:latin typeface="Times New Roman" panose="02020603050405020304" charset="0"/>
                <a:cs typeface="Times New Roman" panose="02020603050405020304" charset="0"/>
              </a:rPr>
              <a:t>  </a:t>
            </a:r>
            <a:r>
              <a:rPr lang="en-US" altLang="zh-CN" sz="1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B7-H3-2</a:t>
            </a:r>
            <a:endParaRPr lang="en-US" altLang="zh-CN" sz="1400" b="1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14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2523490" y="1677035"/>
            <a:ext cx="1137920" cy="3556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 b="1">
                <a:latin typeface="Times New Roman" panose="02020603050405020304" charset="0"/>
                <a:cs typeface="Times New Roman" panose="02020603050405020304" charset="0"/>
              </a:rPr>
              <a:t>  GAPDH-1</a:t>
            </a:r>
          </a:p>
        </p:txBody>
      </p:sp>
      <p:sp>
        <p:nvSpPr>
          <p:cNvPr id="47" name="文本框 46"/>
          <p:cNvSpPr txBox="1"/>
          <p:nvPr/>
        </p:nvSpPr>
        <p:spPr>
          <a:xfrm>
            <a:off x="4404995" y="3093085"/>
            <a:ext cx="1048385" cy="2736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 b="1">
                <a:latin typeface="Times New Roman" panose="02020603050405020304" charset="0"/>
                <a:cs typeface="Times New Roman" panose="02020603050405020304" charset="0"/>
              </a:rPr>
              <a:t>  </a:t>
            </a:r>
            <a:r>
              <a:rPr lang="en-US" altLang="zh-CN" sz="1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B7-H3-3</a:t>
            </a:r>
            <a:endParaRPr lang="en-US" altLang="zh-CN" sz="1400" b="1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14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2026285" y="3912870"/>
            <a:ext cx="1137920" cy="3556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 b="1">
                <a:latin typeface="Times New Roman" panose="02020603050405020304" charset="0"/>
                <a:cs typeface="Times New Roman" panose="02020603050405020304" charset="0"/>
              </a:rPr>
              <a:t>  GAPDH-1</a:t>
            </a:r>
          </a:p>
        </p:txBody>
      </p:sp>
      <p:sp>
        <p:nvSpPr>
          <p:cNvPr id="49" name="文本框 48"/>
          <p:cNvSpPr txBox="1"/>
          <p:nvPr/>
        </p:nvSpPr>
        <p:spPr>
          <a:xfrm>
            <a:off x="3169285" y="3912870"/>
            <a:ext cx="1137920" cy="3556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 b="1">
                <a:latin typeface="Times New Roman" panose="02020603050405020304" charset="0"/>
                <a:cs typeface="Times New Roman" panose="02020603050405020304" charset="0"/>
              </a:rPr>
              <a:t>  GAPDH-2</a:t>
            </a:r>
          </a:p>
        </p:txBody>
      </p:sp>
      <p:sp>
        <p:nvSpPr>
          <p:cNvPr id="50" name="文本框 49"/>
          <p:cNvSpPr txBox="1"/>
          <p:nvPr/>
        </p:nvSpPr>
        <p:spPr>
          <a:xfrm>
            <a:off x="4343400" y="3891280"/>
            <a:ext cx="1171575" cy="3771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 b="1">
                <a:latin typeface="Times New Roman" panose="02020603050405020304" charset="0"/>
                <a:cs typeface="Times New Roman" panose="02020603050405020304" charset="0"/>
              </a:rPr>
              <a:t>  GAPDH-3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 descr="3-tubulin-30s-m-hc"/>
          <p:cNvPicPr>
            <a:picLocks noChangeAspect="1"/>
          </p:cNvPicPr>
          <p:nvPr/>
        </p:nvPicPr>
        <p:blipFill>
          <a:blip r:embed="rId23"/>
          <a:srcRect l="13890" t="27740" r="23074" b="55987"/>
          <a:stretch>
            <a:fillRect/>
          </a:stretch>
        </p:blipFill>
        <p:spPr>
          <a:xfrm>
            <a:off x="2089150" y="4462780"/>
            <a:ext cx="3249295" cy="838835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64135" y="108585"/>
            <a:ext cx="118300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en-GB" b="1" dirty="0">
                <a:solidFill>
                  <a:srgbClr val="00009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lt"/>
              </a:rPr>
              <a:t>Fig 1 D</a:t>
            </a:r>
          </a:p>
        </p:txBody>
      </p:sp>
      <p:sp>
        <p:nvSpPr>
          <p:cNvPr id="118" name="矩形 117"/>
          <p:cNvSpPr/>
          <p:nvPr>
            <p:custDataLst>
              <p:tags r:id="rId2"/>
            </p:custDataLst>
          </p:nvPr>
        </p:nvSpPr>
        <p:spPr>
          <a:xfrm>
            <a:off x="3173730" y="821055"/>
            <a:ext cx="625475" cy="229235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2" name="图片 31" descr="4-tubulin-10s-m-hc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4"/>
          <a:srcRect l="14222" t="27316" r="23123" b="53421"/>
          <a:stretch>
            <a:fillRect/>
          </a:stretch>
        </p:blipFill>
        <p:spPr>
          <a:xfrm>
            <a:off x="2088515" y="1665605"/>
            <a:ext cx="3206750" cy="986155"/>
          </a:xfrm>
          <a:prstGeom prst="rect">
            <a:avLst/>
          </a:prstGeom>
        </p:spPr>
      </p:pic>
      <p:pic>
        <p:nvPicPr>
          <p:cNvPr id="23" name="图片 22" descr="3-PCNA-M-HC"/>
          <p:cNvPicPr>
            <a:picLocks noChangeAspect="1"/>
          </p:cNvPicPr>
          <p:nvPr/>
        </p:nvPicPr>
        <p:blipFill>
          <a:blip r:embed="rId25"/>
          <a:srcRect l="17126" t="31407" r="20695" b="49351"/>
          <a:stretch>
            <a:fillRect/>
          </a:stretch>
        </p:blipFill>
        <p:spPr>
          <a:xfrm>
            <a:off x="2088515" y="3340100"/>
            <a:ext cx="3249930" cy="1005840"/>
          </a:xfrm>
          <a:prstGeom prst="rect">
            <a:avLst/>
          </a:prstGeom>
        </p:spPr>
      </p:pic>
      <p:sp>
        <p:nvSpPr>
          <p:cNvPr id="11" name="矩形 10"/>
          <p:cNvSpPr/>
          <p:nvPr>
            <p:custDataLst>
              <p:tags r:id="rId4"/>
            </p:custDataLst>
          </p:nvPr>
        </p:nvSpPr>
        <p:spPr>
          <a:xfrm>
            <a:off x="3072765" y="1701165"/>
            <a:ext cx="652145" cy="323215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2" name="文本框 11"/>
          <p:cNvSpPr txBox="1"/>
          <p:nvPr>
            <p:custDataLst>
              <p:tags r:id="rId5"/>
            </p:custDataLst>
          </p:nvPr>
        </p:nvSpPr>
        <p:spPr>
          <a:xfrm>
            <a:off x="7112635" y="1341755"/>
            <a:ext cx="109855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PCNA-2</a:t>
            </a:r>
          </a:p>
        </p:txBody>
      </p:sp>
      <p:sp>
        <p:nvSpPr>
          <p:cNvPr id="17" name="矩形 16"/>
          <p:cNvSpPr/>
          <p:nvPr/>
        </p:nvSpPr>
        <p:spPr>
          <a:xfrm>
            <a:off x="3985260" y="3672205"/>
            <a:ext cx="603885" cy="322580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3985260" y="4442460"/>
            <a:ext cx="635000" cy="315595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2" name="文本框 81"/>
          <p:cNvSpPr txBox="1"/>
          <p:nvPr/>
        </p:nvSpPr>
        <p:spPr>
          <a:xfrm>
            <a:off x="3894455" y="3105785"/>
            <a:ext cx="89217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altLang="zh-CN" sz="10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MOCK   KO</a:t>
            </a:r>
          </a:p>
        </p:txBody>
      </p:sp>
      <p:sp>
        <p:nvSpPr>
          <p:cNvPr id="91" name="文本框 90"/>
          <p:cNvSpPr txBox="1"/>
          <p:nvPr>
            <p:custDataLst>
              <p:tags r:id="rId6"/>
            </p:custDataLst>
          </p:nvPr>
        </p:nvSpPr>
        <p:spPr>
          <a:xfrm>
            <a:off x="2927350" y="313055"/>
            <a:ext cx="96710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dist">
              <a:buNone/>
            </a:pPr>
            <a:r>
              <a:rPr lang="en-US" altLang="zh-CN" sz="10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OE     Vector</a:t>
            </a:r>
          </a:p>
        </p:txBody>
      </p:sp>
      <p:pic>
        <p:nvPicPr>
          <p:cNvPr id="36" name="图片 35" descr="PCNAgapdh-hc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/>
          <a:srcRect l="15306" t="46984" r="20862" b="36109"/>
          <a:stretch>
            <a:fillRect/>
          </a:stretch>
        </p:blipFill>
        <p:spPr>
          <a:xfrm>
            <a:off x="6730365" y="558165"/>
            <a:ext cx="3144520" cy="833120"/>
          </a:xfrm>
          <a:prstGeom prst="rect">
            <a:avLst/>
          </a:prstGeom>
        </p:spPr>
      </p:pic>
      <p:pic>
        <p:nvPicPr>
          <p:cNvPr id="38" name="图片 37" descr="PCNAgapdh-hc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/>
          <a:srcRect l="15300" t="45765" r="19861" b="34966"/>
          <a:stretch>
            <a:fillRect/>
          </a:stretch>
        </p:blipFill>
        <p:spPr>
          <a:xfrm>
            <a:off x="6730365" y="1607185"/>
            <a:ext cx="3143885" cy="934085"/>
          </a:xfrm>
          <a:prstGeom prst="rect">
            <a:avLst/>
          </a:prstGeom>
        </p:spPr>
      </p:pic>
      <p:sp>
        <p:nvSpPr>
          <p:cNvPr id="39" name="矩形 38"/>
          <p:cNvSpPr/>
          <p:nvPr>
            <p:custDataLst>
              <p:tags r:id="rId9"/>
            </p:custDataLst>
          </p:nvPr>
        </p:nvSpPr>
        <p:spPr>
          <a:xfrm>
            <a:off x="7385685" y="1122045"/>
            <a:ext cx="635000" cy="257810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2648585" y="3672205"/>
            <a:ext cx="725170" cy="323215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2680970" y="4462780"/>
            <a:ext cx="725170" cy="323215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4" name="图片 43" descr="4-PCNA-M-HC"/>
          <p:cNvPicPr>
            <a:picLocks noChangeAspect="1"/>
          </p:cNvPicPr>
          <p:nvPr/>
        </p:nvPicPr>
        <p:blipFill>
          <a:blip r:embed="rId27"/>
          <a:srcRect l="16822" t="32592" r="20882" b="50371"/>
          <a:stretch>
            <a:fillRect/>
          </a:stretch>
        </p:blipFill>
        <p:spPr>
          <a:xfrm>
            <a:off x="6729730" y="3340100"/>
            <a:ext cx="3268980" cy="894080"/>
          </a:xfrm>
          <a:prstGeom prst="rect">
            <a:avLst/>
          </a:prstGeom>
        </p:spPr>
      </p:pic>
      <p:sp>
        <p:nvSpPr>
          <p:cNvPr id="45" name="矩形 44"/>
          <p:cNvSpPr/>
          <p:nvPr/>
        </p:nvSpPr>
        <p:spPr>
          <a:xfrm>
            <a:off x="8377555" y="3648075"/>
            <a:ext cx="625475" cy="229235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8" name="图片 47" descr="4-tubulin-10s-m-hc"/>
          <p:cNvPicPr>
            <a:picLocks noChangeAspect="1"/>
          </p:cNvPicPr>
          <p:nvPr/>
        </p:nvPicPr>
        <p:blipFill>
          <a:blip r:embed="rId24"/>
          <a:srcRect l="14222" t="27316" r="24004" b="55425"/>
          <a:stretch>
            <a:fillRect/>
          </a:stretch>
        </p:blipFill>
        <p:spPr>
          <a:xfrm>
            <a:off x="6730365" y="4338320"/>
            <a:ext cx="3268345" cy="913130"/>
          </a:xfrm>
          <a:prstGeom prst="rect">
            <a:avLst/>
          </a:prstGeom>
        </p:spPr>
      </p:pic>
      <p:sp>
        <p:nvSpPr>
          <p:cNvPr id="50" name="文本框 49"/>
          <p:cNvSpPr txBox="1"/>
          <p:nvPr/>
        </p:nvSpPr>
        <p:spPr>
          <a:xfrm>
            <a:off x="8377555" y="3927475"/>
            <a:ext cx="109855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PCNA-3</a:t>
            </a:r>
          </a:p>
        </p:txBody>
      </p:sp>
      <p:sp>
        <p:nvSpPr>
          <p:cNvPr id="52" name="文本框 51"/>
          <p:cNvSpPr txBox="1"/>
          <p:nvPr>
            <p:custDataLst>
              <p:tags r:id="rId10"/>
            </p:custDataLst>
          </p:nvPr>
        </p:nvSpPr>
        <p:spPr>
          <a:xfrm>
            <a:off x="7201535" y="303530"/>
            <a:ext cx="96710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l">
              <a:buNone/>
            </a:pPr>
            <a:r>
              <a:rPr lang="en-US" altLang="zh-CN" sz="10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OE    Vector</a:t>
            </a:r>
          </a:p>
        </p:txBody>
      </p:sp>
      <p:sp>
        <p:nvSpPr>
          <p:cNvPr id="53" name="文本框 52"/>
          <p:cNvSpPr txBox="1"/>
          <p:nvPr/>
        </p:nvSpPr>
        <p:spPr>
          <a:xfrm>
            <a:off x="8377555" y="3105785"/>
            <a:ext cx="89217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altLang="zh-CN" sz="10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MOCK   KO</a:t>
            </a:r>
          </a:p>
        </p:txBody>
      </p:sp>
      <p:sp>
        <p:nvSpPr>
          <p:cNvPr id="54" name="矩形 53"/>
          <p:cNvSpPr/>
          <p:nvPr/>
        </p:nvSpPr>
        <p:spPr>
          <a:xfrm>
            <a:off x="8416925" y="4338320"/>
            <a:ext cx="685800" cy="336550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7" name="矩形 56"/>
          <p:cNvSpPr/>
          <p:nvPr>
            <p:custDataLst>
              <p:tags r:id="rId11"/>
            </p:custDataLst>
          </p:nvPr>
        </p:nvSpPr>
        <p:spPr>
          <a:xfrm>
            <a:off x="7327900" y="1965960"/>
            <a:ext cx="635000" cy="269240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9" name="矩形 58"/>
          <p:cNvSpPr/>
          <p:nvPr>
            <p:custDataLst>
              <p:tags r:id="rId12"/>
            </p:custDataLst>
          </p:nvPr>
        </p:nvSpPr>
        <p:spPr>
          <a:xfrm>
            <a:off x="8020685" y="1122045"/>
            <a:ext cx="596900" cy="257175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0" name="矩形 59"/>
          <p:cNvSpPr/>
          <p:nvPr>
            <p:custDataLst>
              <p:tags r:id="rId13"/>
            </p:custDataLst>
          </p:nvPr>
        </p:nvSpPr>
        <p:spPr>
          <a:xfrm>
            <a:off x="7962900" y="1965960"/>
            <a:ext cx="596900" cy="269240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1" name="文本框 60"/>
          <p:cNvSpPr txBox="1"/>
          <p:nvPr>
            <p:custDataLst>
              <p:tags r:id="rId14"/>
            </p:custDataLst>
          </p:nvPr>
        </p:nvSpPr>
        <p:spPr>
          <a:xfrm>
            <a:off x="7112635" y="2281555"/>
            <a:ext cx="134683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GAPDH-2</a:t>
            </a:r>
          </a:p>
        </p:txBody>
      </p:sp>
      <p:sp>
        <p:nvSpPr>
          <p:cNvPr id="65" name="文本框 64"/>
          <p:cNvSpPr txBox="1"/>
          <p:nvPr>
            <p:custDataLst>
              <p:tags r:id="rId15"/>
            </p:custDataLst>
          </p:nvPr>
        </p:nvSpPr>
        <p:spPr>
          <a:xfrm>
            <a:off x="8020685" y="303530"/>
            <a:ext cx="96710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l">
              <a:buNone/>
            </a:pPr>
            <a:r>
              <a:rPr lang="en-US" altLang="zh-CN" sz="10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OE Vector</a:t>
            </a:r>
          </a:p>
        </p:txBody>
      </p:sp>
      <p:pic>
        <p:nvPicPr>
          <p:cNvPr id="66" name="图片 65" descr="4-PCNA-M-HC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27"/>
          <a:srcRect l="16139" t="32421" r="22009" b="48108"/>
          <a:stretch>
            <a:fillRect/>
          </a:stretch>
        </p:blipFill>
        <p:spPr>
          <a:xfrm>
            <a:off x="2089150" y="558165"/>
            <a:ext cx="3108325" cy="978535"/>
          </a:xfrm>
          <a:prstGeom prst="rect">
            <a:avLst/>
          </a:prstGeom>
        </p:spPr>
      </p:pic>
      <p:sp>
        <p:nvSpPr>
          <p:cNvPr id="67" name="矩形 66"/>
          <p:cNvSpPr/>
          <p:nvPr>
            <p:custDataLst>
              <p:tags r:id="rId17"/>
            </p:custDataLst>
          </p:nvPr>
        </p:nvSpPr>
        <p:spPr>
          <a:xfrm>
            <a:off x="3002915" y="861695"/>
            <a:ext cx="671830" cy="321310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8" name="文本框 67"/>
          <p:cNvSpPr txBox="1"/>
          <p:nvPr>
            <p:custDataLst>
              <p:tags r:id="rId18"/>
            </p:custDataLst>
          </p:nvPr>
        </p:nvSpPr>
        <p:spPr>
          <a:xfrm>
            <a:off x="3002280" y="2135505"/>
            <a:ext cx="136715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β-tubulin-1</a:t>
            </a:r>
          </a:p>
        </p:txBody>
      </p:sp>
      <p:sp>
        <p:nvSpPr>
          <p:cNvPr id="71" name="文本框 70"/>
          <p:cNvSpPr txBox="1"/>
          <p:nvPr>
            <p:custDataLst>
              <p:tags r:id="rId19"/>
            </p:custDataLst>
          </p:nvPr>
        </p:nvSpPr>
        <p:spPr>
          <a:xfrm>
            <a:off x="3067685" y="1229995"/>
            <a:ext cx="109855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PCNA-1</a:t>
            </a:r>
          </a:p>
        </p:txBody>
      </p:sp>
      <p:sp>
        <p:nvSpPr>
          <p:cNvPr id="72" name="文本框 71"/>
          <p:cNvSpPr txBox="1"/>
          <p:nvPr/>
        </p:nvSpPr>
        <p:spPr>
          <a:xfrm>
            <a:off x="2549525" y="3995420"/>
            <a:ext cx="109855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PCNA-2</a:t>
            </a:r>
          </a:p>
        </p:txBody>
      </p:sp>
      <p:sp>
        <p:nvSpPr>
          <p:cNvPr id="2" name="文本框 1"/>
          <p:cNvSpPr txBox="1"/>
          <p:nvPr>
            <p:custDataLst>
              <p:tags r:id="rId20"/>
            </p:custDataLst>
          </p:nvPr>
        </p:nvSpPr>
        <p:spPr>
          <a:xfrm>
            <a:off x="8055610" y="1341120"/>
            <a:ext cx="109855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PCNA-3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2597785" y="3105785"/>
            <a:ext cx="89217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altLang="zh-CN" sz="10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MOCK   KO</a:t>
            </a:r>
          </a:p>
        </p:txBody>
      </p:sp>
      <p:sp>
        <p:nvSpPr>
          <p:cNvPr id="10" name="文本框 9"/>
          <p:cNvSpPr txBox="1"/>
          <p:nvPr>
            <p:custDataLst>
              <p:tags r:id="rId21"/>
            </p:custDataLst>
          </p:nvPr>
        </p:nvSpPr>
        <p:spPr>
          <a:xfrm>
            <a:off x="8055610" y="2280285"/>
            <a:ext cx="134683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GAPDH-3</a:t>
            </a:r>
          </a:p>
        </p:txBody>
      </p:sp>
      <p:cxnSp>
        <p:nvCxnSpPr>
          <p:cNvPr id="13" name="直接连接符 12"/>
          <p:cNvCxnSpPr/>
          <p:nvPr/>
        </p:nvCxnSpPr>
        <p:spPr>
          <a:xfrm flipV="1">
            <a:off x="2004060" y="90297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 flipV="1">
            <a:off x="2004060" y="64770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/>
        </p:nvCxnSpPr>
        <p:spPr>
          <a:xfrm flipV="1">
            <a:off x="2004060" y="112395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2" name="文本框 21"/>
          <p:cNvSpPr txBox="1"/>
          <p:nvPr/>
        </p:nvSpPr>
        <p:spPr>
          <a:xfrm>
            <a:off x="1324610" y="476885"/>
            <a:ext cx="96583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55 KDa</a:t>
            </a:r>
          </a:p>
        </p:txBody>
      </p:sp>
      <p:sp>
        <p:nvSpPr>
          <p:cNvPr id="35" name="文本框 34"/>
          <p:cNvSpPr txBox="1"/>
          <p:nvPr/>
        </p:nvSpPr>
        <p:spPr>
          <a:xfrm>
            <a:off x="1324610" y="703580"/>
            <a:ext cx="96583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40 KDa</a:t>
            </a:r>
          </a:p>
        </p:txBody>
      </p:sp>
      <p:sp>
        <p:nvSpPr>
          <p:cNvPr id="40" name="文本框 39"/>
          <p:cNvSpPr txBox="1"/>
          <p:nvPr/>
        </p:nvSpPr>
        <p:spPr>
          <a:xfrm>
            <a:off x="1324610" y="958215"/>
            <a:ext cx="96583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35 KDa</a:t>
            </a:r>
          </a:p>
        </p:txBody>
      </p:sp>
      <p:cxnSp>
        <p:nvCxnSpPr>
          <p:cNvPr id="87" name="直接连接符 86"/>
          <p:cNvCxnSpPr/>
          <p:nvPr/>
        </p:nvCxnSpPr>
        <p:spPr>
          <a:xfrm flipV="1">
            <a:off x="2004060" y="133477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95" name="文本框 94"/>
          <p:cNvSpPr txBox="1"/>
          <p:nvPr/>
        </p:nvSpPr>
        <p:spPr>
          <a:xfrm>
            <a:off x="1324610" y="1148715"/>
            <a:ext cx="96583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25 KDa</a:t>
            </a:r>
          </a:p>
        </p:txBody>
      </p:sp>
      <p:cxnSp>
        <p:nvCxnSpPr>
          <p:cNvPr id="55" name="直接连接符 54"/>
          <p:cNvCxnSpPr/>
          <p:nvPr/>
        </p:nvCxnSpPr>
        <p:spPr>
          <a:xfrm flipV="1">
            <a:off x="1891665" y="203327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6" name="直接连接符 55"/>
          <p:cNvCxnSpPr/>
          <p:nvPr/>
        </p:nvCxnSpPr>
        <p:spPr>
          <a:xfrm flipV="1">
            <a:off x="1891665" y="177800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8" name="直接连接符 57"/>
          <p:cNvCxnSpPr/>
          <p:nvPr/>
        </p:nvCxnSpPr>
        <p:spPr>
          <a:xfrm flipV="1">
            <a:off x="1891665" y="225425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3" name="文本框 62"/>
          <p:cNvSpPr txBox="1"/>
          <p:nvPr/>
        </p:nvSpPr>
        <p:spPr>
          <a:xfrm>
            <a:off x="1212215" y="1607185"/>
            <a:ext cx="96583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55 KDa</a:t>
            </a:r>
          </a:p>
        </p:txBody>
      </p:sp>
      <p:sp>
        <p:nvSpPr>
          <p:cNvPr id="64" name="文本框 63"/>
          <p:cNvSpPr txBox="1"/>
          <p:nvPr/>
        </p:nvSpPr>
        <p:spPr>
          <a:xfrm>
            <a:off x="1212215" y="1833880"/>
            <a:ext cx="96583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40 KDa</a:t>
            </a:r>
          </a:p>
        </p:txBody>
      </p:sp>
      <p:sp>
        <p:nvSpPr>
          <p:cNvPr id="69" name="文本框 68"/>
          <p:cNvSpPr txBox="1"/>
          <p:nvPr/>
        </p:nvSpPr>
        <p:spPr>
          <a:xfrm>
            <a:off x="1212215" y="2088515"/>
            <a:ext cx="96583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35 KDa</a:t>
            </a:r>
          </a:p>
        </p:txBody>
      </p:sp>
      <p:cxnSp>
        <p:nvCxnSpPr>
          <p:cNvPr id="70" name="直接连接符 69"/>
          <p:cNvCxnSpPr/>
          <p:nvPr/>
        </p:nvCxnSpPr>
        <p:spPr>
          <a:xfrm flipV="1">
            <a:off x="1891665" y="246507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73" name="文本框 72"/>
          <p:cNvSpPr txBox="1"/>
          <p:nvPr/>
        </p:nvSpPr>
        <p:spPr>
          <a:xfrm>
            <a:off x="1212215" y="2279015"/>
            <a:ext cx="96583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25 KDa</a:t>
            </a:r>
          </a:p>
        </p:txBody>
      </p:sp>
      <p:cxnSp>
        <p:nvCxnSpPr>
          <p:cNvPr id="74" name="直接连接符 73"/>
          <p:cNvCxnSpPr/>
          <p:nvPr/>
        </p:nvCxnSpPr>
        <p:spPr>
          <a:xfrm flipV="1">
            <a:off x="6660515" y="96774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5" name="直接连接符 74"/>
          <p:cNvCxnSpPr/>
          <p:nvPr/>
        </p:nvCxnSpPr>
        <p:spPr>
          <a:xfrm flipV="1">
            <a:off x="6660515" y="71247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6" name="直接连接符 75"/>
          <p:cNvCxnSpPr/>
          <p:nvPr/>
        </p:nvCxnSpPr>
        <p:spPr>
          <a:xfrm flipV="1">
            <a:off x="6660515" y="118872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77" name="文本框 76"/>
          <p:cNvSpPr txBox="1"/>
          <p:nvPr/>
        </p:nvSpPr>
        <p:spPr>
          <a:xfrm>
            <a:off x="5981065" y="541655"/>
            <a:ext cx="96583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55 KDa</a:t>
            </a:r>
          </a:p>
        </p:txBody>
      </p:sp>
      <p:sp>
        <p:nvSpPr>
          <p:cNvPr id="78" name="文本框 77"/>
          <p:cNvSpPr txBox="1"/>
          <p:nvPr/>
        </p:nvSpPr>
        <p:spPr>
          <a:xfrm>
            <a:off x="5981065" y="768350"/>
            <a:ext cx="96583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40 KDa</a:t>
            </a:r>
          </a:p>
        </p:txBody>
      </p:sp>
      <p:sp>
        <p:nvSpPr>
          <p:cNvPr id="79" name="文本框 78"/>
          <p:cNvSpPr txBox="1"/>
          <p:nvPr/>
        </p:nvSpPr>
        <p:spPr>
          <a:xfrm>
            <a:off x="5981065" y="1022985"/>
            <a:ext cx="96583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35 KDa</a:t>
            </a:r>
          </a:p>
        </p:txBody>
      </p:sp>
      <p:cxnSp>
        <p:nvCxnSpPr>
          <p:cNvPr id="90" name="直接连接符 89"/>
          <p:cNvCxnSpPr/>
          <p:nvPr/>
        </p:nvCxnSpPr>
        <p:spPr>
          <a:xfrm flipV="1">
            <a:off x="6603365" y="207772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92" name="直接连接符 91"/>
          <p:cNvCxnSpPr/>
          <p:nvPr/>
        </p:nvCxnSpPr>
        <p:spPr>
          <a:xfrm flipV="1">
            <a:off x="6603365" y="182245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93" name="直接连接符 92"/>
          <p:cNvCxnSpPr/>
          <p:nvPr/>
        </p:nvCxnSpPr>
        <p:spPr>
          <a:xfrm flipV="1">
            <a:off x="6603365" y="229870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94" name="文本框 93"/>
          <p:cNvSpPr txBox="1"/>
          <p:nvPr/>
        </p:nvSpPr>
        <p:spPr>
          <a:xfrm>
            <a:off x="5923915" y="1651635"/>
            <a:ext cx="96583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55 KDa</a:t>
            </a:r>
          </a:p>
        </p:txBody>
      </p:sp>
      <p:sp>
        <p:nvSpPr>
          <p:cNvPr id="96" name="文本框 95"/>
          <p:cNvSpPr txBox="1"/>
          <p:nvPr/>
        </p:nvSpPr>
        <p:spPr>
          <a:xfrm>
            <a:off x="5923915" y="1878330"/>
            <a:ext cx="96583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40 KDa</a:t>
            </a:r>
          </a:p>
        </p:txBody>
      </p:sp>
      <p:sp>
        <p:nvSpPr>
          <p:cNvPr id="97" name="文本框 96"/>
          <p:cNvSpPr txBox="1"/>
          <p:nvPr/>
        </p:nvSpPr>
        <p:spPr>
          <a:xfrm>
            <a:off x="5923915" y="2132965"/>
            <a:ext cx="96583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35 KDa</a:t>
            </a:r>
          </a:p>
        </p:txBody>
      </p:sp>
      <p:sp>
        <p:nvSpPr>
          <p:cNvPr id="98" name="文本框 97"/>
          <p:cNvSpPr txBox="1"/>
          <p:nvPr/>
        </p:nvSpPr>
        <p:spPr>
          <a:xfrm>
            <a:off x="3894455" y="4836795"/>
            <a:ext cx="1125220" cy="27622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altLang="zh-CN" sz="1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β-tubulin-1</a:t>
            </a:r>
          </a:p>
        </p:txBody>
      </p:sp>
      <p:sp>
        <p:nvSpPr>
          <p:cNvPr id="101" name="文本框 100"/>
          <p:cNvSpPr txBox="1"/>
          <p:nvPr/>
        </p:nvSpPr>
        <p:spPr>
          <a:xfrm>
            <a:off x="2549525" y="4852035"/>
            <a:ext cx="1125220" cy="27622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altLang="zh-CN" sz="1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β-tubulin-2</a:t>
            </a:r>
          </a:p>
        </p:txBody>
      </p:sp>
      <p:sp>
        <p:nvSpPr>
          <p:cNvPr id="103" name="文本框 102"/>
          <p:cNvSpPr txBox="1"/>
          <p:nvPr/>
        </p:nvSpPr>
        <p:spPr>
          <a:xfrm>
            <a:off x="8268335" y="4792980"/>
            <a:ext cx="1125220" cy="27622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altLang="zh-CN" sz="1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β-tubulin-3</a:t>
            </a:r>
          </a:p>
        </p:txBody>
      </p:sp>
      <p:sp>
        <p:nvSpPr>
          <p:cNvPr id="106" name="文本框 105"/>
          <p:cNvSpPr txBox="1"/>
          <p:nvPr/>
        </p:nvSpPr>
        <p:spPr>
          <a:xfrm>
            <a:off x="3724275" y="3995420"/>
            <a:ext cx="109855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PCNA-1</a:t>
            </a:r>
          </a:p>
        </p:txBody>
      </p:sp>
      <p:cxnSp>
        <p:nvCxnSpPr>
          <p:cNvPr id="107" name="直接连接符 106"/>
          <p:cNvCxnSpPr/>
          <p:nvPr/>
        </p:nvCxnSpPr>
        <p:spPr>
          <a:xfrm flipV="1">
            <a:off x="1926590" y="369252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08" name="直接连接符 107"/>
          <p:cNvCxnSpPr/>
          <p:nvPr/>
        </p:nvCxnSpPr>
        <p:spPr>
          <a:xfrm flipV="1">
            <a:off x="1926590" y="343725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09" name="直接连接符 108"/>
          <p:cNvCxnSpPr/>
          <p:nvPr/>
        </p:nvCxnSpPr>
        <p:spPr>
          <a:xfrm flipV="1">
            <a:off x="1926590" y="391350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10" name="文本框 109"/>
          <p:cNvSpPr txBox="1"/>
          <p:nvPr/>
        </p:nvSpPr>
        <p:spPr>
          <a:xfrm>
            <a:off x="1247140" y="3266440"/>
            <a:ext cx="96583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55 KDa</a:t>
            </a:r>
          </a:p>
        </p:txBody>
      </p:sp>
      <p:sp>
        <p:nvSpPr>
          <p:cNvPr id="111" name="文本框 110"/>
          <p:cNvSpPr txBox="1"/>
          <p:nvPr/>
        </p:nvSpPr>
        <p:spPr>
          <a:xfrm>
            <a:off x="1247140" y="3493135"/>
            <a:ext cx="96583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40 KDa</a:t>
            </a:r>
          </a:p>
        </p:txBody>
      </p:sp>
      <p:sp>
        <p:nvSpPr>
          <p:cNvPr id="112" name="文本框 111"/>
          <p:cNvSpPr txBox="1"/>
          <p:nvPr/>
        </p:nvSpPr>
        <p:spPr>
          <a:xfrm>
            <a:off x="1247140" y="3747770"/>
            <a:ext cx="96583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35 KDa</a:t>
            </a:r>
          </a:p>
        </p:txBody>
      </p:sp>
      <p:cxnSp>
        <p:nvCxnSpPr>
          <p:cNvPr id="113" name="直接连接符 112"/>
          <p:cNvCxnSpPr/>
          <p:nvPr/>
        </p:nvCxnSpPr>
        <p:spPr>
          <a:xfrm flipV="1">
            <a:off x="1926590" y="412432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14" name="文本框 113"/>
          <p:cNvSpPr txBox="1"/>
          <p:nvPr/>
        </p:nvSpPr>
        <p:spPr>
          <a:xfrm>
            <a:off x="1247140" y="3938270"/>
            <a:ext cx="96583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25 KDa</a:t>
            </a:r>
          </a:p>
        </p:txBody>
      </p:sp>
      <p:cxnSp>
        <p:nvCxnSpPr>
          <p:cNvPr id="115" name="直接连接符 114"/>
          <p:cNvCxnSpPr/>
          <p:nvPr/>
        </p:nvCxnSpPr>
        <p:spPr>
          <a:xfrm flipV="1">
            <a:off x="1909445" y="476186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16" name="直接连接符 115"/>
          <p:cNvCxnSpPr/>
          <p:nvPr/>
        </p:nvCxnSpPr>
        <p:spPr>
          <a:xfrm flipV="1">
            <a:off x="1909445" y="450659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17" name="直接连接符 116"/>
          <p:cNvCxnSpPr/>
          <p:nvPr/>
        </p:nvCxnSpPr>
        <p:spPr>
          <a:xfrm flipV="1">
            <a:off x="1909445" y="498284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19" name="文本框 118"/>
          <p:cNvSpPr txBox="1"/>
          <p:nvPr/>
        </p:nvSpPr>
        <p:spPr>
          <a:xfrm>
            <a:off x="1229995" y="4335780"/>
            <a:ext cx="96583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55 KDa</a:t>
            </a:r>
          </a:p>
        </p:txBody>
      </p:sp>
      <p:sp>
        <p:nvSpPr>
          <p:cNvPr id="120" name="文本框 119"/>
          <p:cNvSpPr txBox="1"/>
          <p:nvPr/>
        </p:nvSpPr>
        <p:spPr>
          <a:xfrm>
            <a:off x="1229995" y="4562475"/>
            <a:ext cx="96583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40 KDa</a:t>
            </a:r>
          </a:p>
        </p:txBody>
      </p:sp>
      <p:sp>
        <p:nvSpPr>
          <p:cNvPr id="121" name="文本框 120"/>
          <p:cNvSpPr txBox="1"/>
          <p:nvPr/>
        </p:nvSpPr>
        <p:spPr>
          <a:xfrm>
            <a:off x="1229995" y="4817110"/>
            <a:ext cx="96583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35 KDa</a:t>
            </a:r>
          </a:p>
        </p:txBody>
      </p:sp>
      <p:cxnSp>
        <p:nvCxnSpPr>
          <p:cNvPr id="122" name="直接连接符 121"/>
          <p:cNvCxnSpPr/>
          <p:nvPr/>
        </p:nvCxnSpPr>
        <p:spPr>
          <a:xfrm flipV="1">
            <a:off x="1909445" y="519366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23" name="文本框 122"/>
          <p:cNvSpPr txBox="1"/>
          <p:nvPr/>
        </p:nvSpPr>
        <p:spPr>
          <a:xfrm>
            <a:off x="1247775" y="5007610"/>
            <a:ext cx="96583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25 KDa</a:t>
            </a:r>
          </a:p>
        </p:txBody>
      </p:sp>
      <p:cxnSp>
        <p:nvCxnSpPr>
          <p:cNvPr id="124" name="直接连接符 123"/>
          <p:cNvCxnSpPr/>
          <p:nvPr/>
        </p:nvCxnSpPr>
        <p:spPr>
          <a:xfrm flipV="1">
            <a:off x="6603365" y="371602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5" name="直接连接符 124"/>
          <p:cNvCxnSpPr/>
          <p:nvPr/>
        </p:nvCxnSpPr>
        <p:spPr>
          <a:xfrm flipV="1">
            <a:off x="6603365" y="346075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6" name="直接连接符 125"/>
          <p:cNvCxnSpPr/>
          <p:nvPr/>
        </p:nvCxnSpPr>
        <p:spPr>
          <a:xfrm flipV="1">
            <a:off x="6603365" y="393700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27" name="文本框 126"/>
          <p:cNvSpPr txBox="1"/>
          <p:nvPr/>
        </p:nvSpPr>
        <p:spPr>
          <a:xfrm>
            <a:off x="5923915" y="3289935"/>
            <a:ext cx="96583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55 KDa</a:t>
            </a:r>
          </a:p>
        </p:txBody>
      </p:sp>
      <p:sp>
        <p:nvSpPr>
          <p:cNvPr id="128" name="文本框 127"/>
          <p:cNvSpPr txBox="1"/>
          <p:nvPr/>
        </p:nvSpPr>
        <p:spPr>
          <a:xfrm>
            <a:off x="5923915" y="3516630"/>
            <a:ext cx="96583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40 KDa</a:t>
            </a:r>
          </a:p>
        </p:txBody>
      </p:sp>
      <p:sp>
        <p:nvSpPr>
          <p:cNvPr id="129" name="文本框 128"/>
          <p:cNvSpPr txBox="1"/>
          <p:nvPr/>
        </p:nvSpPr>
        <p:spPr>
          <a:xfrm>
            <a:off x="5923915" y="3771265"/>
            <a:ext cx="96583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35 KDa</a:t>
            </a:r>
          </a:p>
        </p:txBody>
      </p:sp>
      <p:cxnSp>
        <p:nvCxnSpPr>
          <p:cNvPr id="130" name="直接连接符 129"/>
          <p:cNvCxnSpPr/>
          <p:nvPr/>
        </p:nvCxnSpPr>
        <p:spPr>
          <a:xfrm flipV="1">
            <a:off x="6603365" y="414782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31" name="文本框 130"/>
          <p:cNvSpPr txBox="1"/>
          <p:nvPr/>
        </p:nvSpPr>
        <p:spPr>
          <a:xfrm>
            <a:off x="5923915" y="3961765"/>
            <a:ext cx="96583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25 KDa</a:t>
            </a:r>
          </a:p>
        </p:txBody>
      </p:sp>
      <p:cxnSp>
        <p:nvCxnSpPr>
          <p:cNvPr id="132" name="直接连接符 131"/>
          <p:cNvCxnSpPr/>
          <p:nvPr/>
        </p:nvCxnSpPr>
        <p:spPr>
          <a:xfrm flipV="1">
            <a:off x="6605270" y="473456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33" name="直接连接符 132"/>
          <p:cNvCxnSpPr/>
          <p:nvPr/>
        </p:nvCxnSpPr>
        <p:spPr>
          <a:xfrm flipV="1">
            <a:off x="6605270" y="447929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34" name="直接连接符 133"/>
          <p:cNvCxnSpPr/>
          <p:nvPr/>
        </p:nvCxnSpPr>
        <p:spPr>
          <a:xfrm flipV="1">
            <a:off x="6605270" y="495554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35" name="文本框 134"/>
          <p:cNvSpPr txBox="1"/>
          <p:nvPr/>
        </p:nvSpPr>
        <p:spPr>
          <a:xfrm>
            <a:off x="5925820" y="4308475"/>
            <a:ext cx="96583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55 KDa</a:t>
            </a:r>
          </a:p>
        </p:txBody>
      </p:sp>
      <p:sp>
        <p:nvSpPr>
          <p:cNvPr id="136" name="文本框 135"/>
          <p:cNvSpPr txBox="1"/>
          <p:nvPr/>
        </p:nvSpPr>
        <p:spPr>
          <a:xfrm>
            <a:off x="5925820" y="4535170"/>
            <a:ext cx="96583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40 KDa</a:t>
            </a:r>
          </a:p>
        </p:txBody>
      </p:sp>
      <p:sp>
        <p:nvSpPr>
          <p:cNvPr id="137" name="文本框 136"/>
          <p:cNvSpPr txBox="1"/>
          <p:nvPr/>
        </p:nvSpPr>
        <p:spPr>
          <a:xfrm>
            <a:off x="5925820" y="4789805"/>
            <a:ext cx="96583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35 KDa</a:t>
            </a:r>
          </a:p>
        </p:txBody>
      </p:sp>
      <p:cxnSp>
        <p:nvCxnSpPr>
          <p:cNvPr id="138" name="直接连接符 137"/>
          <p:cNvCxnSpPr/>
          <p:nvPr/>
        </p:nvCxnSpPr>
        <p:spPr>
          <a:xfrm flipV="1">
            <a:off x="6605270" y="516636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39" name="文本框 138"/>
          <p:cNvSpPr txBox="1"/>
          <p:nvPr/>
        </p:nvSpPr>
        <p:spPr>
          <a:xfrm>
            <a:off x="5925820" y="4980305"/>
            <a:ext cx="96583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25 KDa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98120" y="355600"/>
            <a:ext cx="118300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en-GB" b="1" dirty="0">
                <a:solidFill>
                  <a:srgbClr val="00009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lt"/>
              </a:rPr>
              <a:t>Fig S1 B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2202815" y="1026160"/>
            <a:ext cx="3531870" cy="3594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2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1200" b="1">
                <a:latin typeface="Times New Roman" panose="02020603050405020304" charset="0"/>
                <a:cs typeface="Times New Roman" panose="02020603050405020304" charset="0"/>
              </a:rPr>
              <a:t>   A549    H460   Calu3  H1975   BEAS-2B  </a:t>
            </a:r>
            <a:endParaRPr lang="en-US" altLang="zh-CN" sz="14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6" name="图片 5" descr="D:/桌面/肺癌细胞系-B7-H3.bmp肺癌细胞系-B7-H3"/>
          <p:cNvPicPr>
            <a:picLocks noChangeAspect="1"/>
          </p:cNvPicPr>
          <p:nvPr/>
        </p:nvPicPr>
        <p:blipFill>
          <a:blip r:embed="rId3"/>
          <a:srcRect l="29095" t="33521" r="28855" b="44830"/>
          <a:stretch>
            <a:fillRect/>
          </a:stretch>
        </p:blipFill>
        <p:spPr>
          <a:xfrm>
            <a:off x="1823720" y="1332865"/>
            <a:ext cx="3500120" cy="1801495"/>
          </a:xfrm>
          <a:prstGeom prst="rect">
            <a:avLst/>
          </a:prstGeom>
        </p:spPr>
      </p:pic>
      <p:pic>
        <p:nvPicPr>
          <p:cNvPr id="7" name="图片 6" descr="GAPDH-m-hc"/>
          <p:cNvPicPr>
            <a:picLocks noChangeAspect="1"/>
          </p:cNvPicPr>
          <p:nvPr/>
        </p:nvPicPr>
        <p:blipFill>
          <a:blip r:embed="rId4"/>
          <a:srcRect l="30068" t="40050" r="29982" b="38857"/>
          <a:stretch>
            <a:fillRect/>
          </a:stretch>
        </p:blipFill>
        <p:spPr>
          <a:xfrm>
            <a:off x="1831975" y="3159760"/>
            <a:ext cx="3491230" cy="1843405"/>
          </a:xfrm>
          <a:prstGeom prst="rect">
            <a:avLst/>
          </a:prstGeom>
        </p:spPr>
      </p:pic>
      <p:cxnSp>
        <p:nvCxnSpPr>
          <p:cNvPr id="10" name="直接连接符 9"/>
          <p:cNvCxnSpPr/>
          <p:nvPr/>
        </p:nvCxnSpPr>
        <p:spPr>
          <a:xfrm flipV="1">
            <a:off x="1701800" y="235521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 flipV="1">
            <a:off x="1701800" y="145224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 flipV="1">
            <a:off x="1701800" y="157924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 flipV="1">
            <a:off x="1701800" y="172529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 flipV="1">
            <a:off x="1701800" y="190309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 flipV="1">
            <a:off x="1701800" y="209994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 flipV="1">
            <a:off x="1701800" y="262064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 flipV="1">
            <a:off x="1701800" y="287464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1" name="文本框 30"/>
          <p:cNvSpPr txBox="1"/>
          <p:nvPr/>
        </p:nvSpPr>
        <p:spPr>
          <a:xfrm>
            <a:off x="946785" y="1277620"/>
            <a:ext cx="96583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180 KDa</a:t>
            </a:r>
          </a:p>
        </p:txBody>
      </p:sp>
      <p:sp>
        <p:nvSpPr>
          <p:cNvPr id="32" name="文本框 31"/>
          <p:cNvSpPr txBox="1"/>
          <p:nvPr/>
        </p:nvSpPr>
        <p:spPr>
          <a:xfrm>
            <a:off x="946785" y="1572895"/>
            <a:ext cx="96583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100 KDa</a:t>
            </a:r>
          </a:p>
        </p:txBody>
      </p:sp>
      <p:sp>
        <p:nvSpPr>
          <p:cNvPr id="33" name="文本框 32"/>
          <p:cNvSpPr txBox="1"/>
          <p:nvPr/>
        </p:nvSpPr>
        <p:spPr>
          <a:xfrm>
            <a:off x="946785" y="1431290"/>
            <a:ext cx="96583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130 KDa</a:t>
            </a:r>
          </a:p>
        </p:txBody>
      </p:sp>
      <p:sp>
        <p:nvSpPr>
          <p:cNvPr id="34" name="文本框 33"/>
          <p:cNvSpPr txBox="1"/>
          <p:nvPr/>
        </p:nvSpPr>
        <p:spPr>
          <a:xfrm>
            <a:off x="946785" y="1735455"/>
            <a:ext cx="96583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70 KDa</a:t>
            </a:r>
          </a:p>
        </p:txBody>
      </p:sp>
      <p:sp>
        <p:nvSpPr>
          <p:cNvPr id="36" name="文本框 35"/>
          <p:cNvSpPr txBox="1"/>
          <p:nvPr/>
        </p:nvSpPr>
        <p:spPr>
          <a:xfrm>
            <a:off x="946785" y="2001520"/>
            <a:ext cx="96583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55 KDa</a:t>
            </a:r>
          </a:p>
        </p:txBody>
      </p:sp>
      <p:sp>
        <p:nvSpPr>
          <p:cNvPr id="37" name="文本框 36"/>
          <p:cNvSpPr txBox="1"/>
          <p:nvPr/>
        </p:nvSpPr>
        <p:spPr>
          <a:xfrm>
            <a:off x="946785" y="2228215"/>
            <a:ext cx="96583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40 KDa</a:t>
            </a:r>
          </a:p>
        </p:txBody>
      </p:sp>
      <p:sp>
        <p:nvSpPr>
          <p:cNvPr id="39" name="文本框 38"/>
          <p:cNvSpPr txBox="1"/>
          <p:nvPr/>
        </p:nvSpPr>
        <p:spPr>
          <a:xfrm>
            <a:off x="946785" y="2482850"/>
            <a:ext cx="96583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35 KDa</a:t>
            </a:r>
          </a:p>
        </p:txBody>
      </p:sp>
      <p:sp>
        <p:nvSpPr>
          <p:cNvPr id="59" name="文本框 58"/>
          <p:cNvSpPr txBox="1"/>
          <p:nvPr/>
        </p:nvSpPr>
        <p:spPr>
          <a:xfrm>
            <a:off x="946785" y="2792730"/>
            <a:ext cx="96583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25 KDa</a:t>
            </a:r>
          </a:p>
        </p:txBody>
      </p:sp>
      <p:cxnSp>
        <p:nvCxnSpPr>
          <p:cNvPr id="80" name="直接连接符 79"/>
          <p:cNvCxnSpPr/>
          <p:nvPr/>
        </p:nvCxnSpPr>
        <p:spPr>
          <a:xfrm flipV="1">
            <a:off x="1675130" y="429323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81" name="直接连接符 80"/>
          <p:cNvCxnSpPr/>
          <p:nvPr/>
        </p:nvCxnSpPr>
        <p:spPr>
          <a:xfrm flipV="1">
            <a:off x="1675130" y="330771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82" name="直接连接符 81"/>
          <p:cNvCxnSpPr/>
          <p:nvPr/>
        </p:nvCxnSpPr>
        <p:spPr>
          <a:xfrm flipV="1">
            <a:off x="1675130" y="343471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83" name="直接连接符 82"/>
          <p:cNvCxnSpPr/>
          <p:nvPr/>
        </p:nvCxnSpPr>
        <p:spPr>
          <a:xfrm flipV="1">
            <a:off x="1675130" y="359346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84" name="直接连接符 83"/>
          <p:cNvCxnSpPr/>
          <p:nvPr/>
        </p:nvCxnSpPr>
        <p:spPr>
          <a:xfrm flipV="1">
            <a:off x="1675130" y="379031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85" name="直接连接符 84"/>
          <p:cNvCxnSpPr/>
          <p:nvPr/>
        </p:nvCxnSpPr>
        <p:spPr>
          <a:xfrm flipV="1">
            <a:off x="1675130" y="402526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86" name="直接连接符 85"/>
          <p:cNvCxnSpPr/>
          <p:nvPr/>
        </p:nvCxnSpPr>
        <p:spPr>
          <a:xfrm flipV="1">
            <a:off x="1675130" y="459676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87" name="直接连接符 86"/>
          <p:cNvCxnSpPr/>
          <p:nvPr/>
        </p:nvCxnSpPr>
        <p:spPr>
          <a:xfrm flipV="1">
            <a:off x="1675130" y="484441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88" name="文本框 87"/>
          <p:cNvSpPr txBox="1"/>
          <p:nvPr/>
        </p:nvSpPr>
        <p:spPr>
          <a:xfrm>
            <a:off x="920115" y="3133090"/>
            <a:ext cx="96583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180 KDa</a:t>
            </a:r>
          </a:p>
        </p:txBody>
      </p:sp>
      <p:sp>
        <p:nvSpPr>
          <p:cNvPr id="89" name="文本框 88"/>
          <p:cNvSpPr txBox="1"/>
          <p:nvPr/>
        </p:nvSpPr>
        <p:spPr>
          <a:xfrm>
            <a:off x="920115" y="3428365"/>
            <a:ext cx="838200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100 KDa</a:t>
            </a:r>
          </a:p>
        </p:txBody>
      </p:sp>
      <p:sp>
        <p:nvSpPr>
          <p:cNvPr id="90" name="文本框 89"/>
          <p:cNvSpPr txBox="1"/>
          <p:nvPr/>
        </p:nvSpPr>
        <p:spPr>
          <a:xfrm>
            <a:off x="920115" y="3286760"/>
            <a:ext cx="839470" cy="2940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130 KDa</a:t>
            </a:r>
          </a:p>
        </p:txBody>
      </p:sp>
      <p:sp>
        <p:nvSpPr>
          <p:cNvPr id="91" name="文本框 90"/>
          <p:cNvSpPr txBox="1"/>
          <p:nvPr/>
        </p:nvSpPr>
        <p:spPr>
          <a:xfrm>
            <a:off x="920115" y="3648075"/>
            <a:ext cx="69024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70 KDa</a:t>
            </a:r>
          </a:p>
        </p:txBody>
      </p:sp>
      <p:sp>
        <p:nvSpPr>
          <p:cNvPr id="92" name="文本框 91"/>
          <p:cNvSpPr txBox="1"/>
          <p:nvPr/>
        </p:nvSpPr>
        <p:spPr>
          <a:xfrm>
            <a:off x="920115" y="3869690"/>
            <a:ext cx="96583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55 KDa</a:t>
            </a:r>
          </a:p>
        </p:txBody>
      </p:sp>
      <p:sp>
        <p:nvSpPr>
          <p:cNvPr id="93" name="文本框 92"/>
          <p:cNvSpPr txBox="1"/>
          <p:nvPr/>
        </p:nvSpPr>
        <p:spPr>
          <a:xfrm>
            <a:off x="920115" y="4140835"/>
            <a:ext cx="75501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40 KDa</a:t>
            </a:r>
          </a:p>
        </p:txBody>
      </p:sp>
      <p:sp>
        <p:nvSpPr>
          <p:cNvPr id="94" name="文本框 93"/>
          <p:cNvSpPr txBox="1"/>
          <p:nvPr/>
        </p:nvSpPr>
        <p:spPr>
          <a:xfrm>
            <a:off x="920115" y="4420870"/>
            <a:ext cx="75501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35 KDa</a:t>
            </a:r>
          </a:p>
        </p:txBody>
      </p:sp>
      <p:sp>
        <p:nvSpPr>
          <p:cNvPr id="95" name="文本框 94"/>
          <p:cNvSpPr txBox="1"/>
          <p:nvPr/>
        </p:nvSpPr>
        <p:spPr>
          <a:xfrm>
            <a:off x="920115" y="4692650"/>
            <a:ext cx="96583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25 KDa</a:t>
            </a:r>
          </a:p>
        </p:txBody>
      </p:sp>
      <p:sp>
        <p:nvSpPr>
          <p:cNvPr id="96" name="矩形 95"/>
          <p:cNvSpPr/>
          <p:nvPr/>
        </p:nvSpPr>
        <p:spPr>
          <a:xfrm>
            <a:off x="2446020" y="1846580"/>
            <a:ext cx="2471420" cy="499745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7" name="文本框 96"/>
          <p:cNvSpPr txBox="1"/>
          <p:nvPr/>
        </p:nvSpPr>
        <p:spPr>
          <a:xfrm>
            <a:off x="3053080" y="2470150"/>
            <a:ext cx="1275715" cy="3702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 b="1">
                <a:latin typeface="Times New Roman" panose="02020603050405020304" charset="0"/>
                <a:cs typeface="Times New Roman" panose="02020603050405020304" charset="0"/>
              </a:rPr>
              <a:t>  </a:t>
            </a:r>
            <a:r>
              <a:rPr lang="en-US" altLang="zh-CN" sz="1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B7-H3-1</a:t>
            </a:r>
            <a:endParaRPr lang="en-US" altLang="zh-CN" sz="1400" b="1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14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8" name="矩形 97"/>
          <p:cNvSpPr/>
          <p:nvPr/>
        </p:nvSpPr>
        <p:spPr>
          <a:xfrm>
            <a:off x="2202815" y="4293235"/>
            <a:ext cx="2732405" cy="399415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9" name="文本框 98"/>
          <p:cNvSpPr txBox="1"/>
          <p:nvPr/>
        </p:nvSpPr>
        <p:spPr>
          <a:xfrm>
            <a:off x="2964815" y="4692650"/>
            <a:ext cx="1673225" cy="3702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GAPDH-1</a:t>
            </a:r>
            <a:endParaRPr lang="en-US" altLang="zh-CN" sz="1400" b="1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14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79" name="图片 178" descr="94M-B7-H3-m-HC"/>
          <p:cNvPicPr>
            <a:picLocks noChangeAspect="1"/>
          </p:cNvPicPr>
          <p:nvPr/>
        </p:nvPicPr>
        <p:blipFill>
          <a:blip r:embed="rId5"/>
          <a:srcRect l="24643" t="35596" r="27852" b="53779"/>
          <a:stretch>
            <a:fillRect/>
          </a:stretch>
        </p:blipFill>
        <p:spPr>
          <a:xfrm>
            <a:off x="6412230" y="1321435"/>
            <a:ext cx="3237230" cy="723900"/>
          </a:xfrm>
          <a:prstGeom prst="rect">
            <a:avLst/>
          </a:prstGeom>
        </p:spPr>
      </p:pic>
      <p:pic>
        <p:nvPicPr>
          <p:cNvPr id="180" name="图片 179" descr="94M-gapdh-m-hc"/>
          <p:cNvPicPr>
            <a:picLocks noChangeAspect="1"/>
          </p:cNvPicPr>
          <p:nvPr/>
        </p:nvPicPr>
        <p:blipFill>
          <a:blip r:embed="rId6"/>
          <a:srcRect l="26087" t="34455" r="25934" b="49016"/>
          <a:stretch>
            <a:fillRect/>
          </a:stretch>
        </p:blipFill>
        <p:spPr>
          <a:xfrm>
            <a:off x="6417310" y="2240915"/>
            <a:ext cx="3303270" cy="1138555"/>
          </a:xfrm>
          <a:prstGeom prst="rect">
            <a:avLst/>
          </a:prstGeom>
        </p:spPr>
      </p:pic>
      <p:cxnSp>
        <p:nvCxnSpPr>
          <p:cNvPr id="181" name="直接连接符 180"/>
          <p:cNvCxnSpPr/>
          <p:nvPr/>
        </p:nvCxnSpPr>
        <p:spPr>
          <a:xfrm flipV="1">
            <a:off x="6327775" y="264160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82" name="直接连接符 181"/>
          <p:cNvCxnSpPr/>
          <p:nvPr/>
        </p:nvCxnSpPr>
        <p:spPr>
          <a:xfrm flipV="1">
            <a:off x="6327775" y="152273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83" name="直接连接符 182"/>
          <p:cNvCxnSpPr/>
          <p:nvPr/>
        </p:nvCxnSpPr>
        <p:spPr>
          <a:xfrm flipV="1">
            <a:off x="6327775" y="164973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84" name="直接连接符 183"/>
          <p:cNvCxnSpPr/>
          <p:nvPr/>
        </p:nvCxnSpPr>
        <p:spPr>
          <a:xfrm flipV="1">
            <a:off x="6327775" y="180848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85" name="直接连接符 184"/>
          <p:cNvCxnSpPr/>
          <p:nvPr/>
        </p:nvCxnSpPr>
        <p:spPr>
          <a:xfrm flipV="1">
            <a:off x="6327775" y="200533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86" name="直接连接符 185"/>
          <p:cNvCxnSpPr/>
          <p:nvPr/>
        </p:nvCxnSpPr>
        <p:spPr>
          <a:xfrm flipV="1">
            <a:off x="6327775" y="237363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87" name="直接连接符 186"/>
          <p:cNvCxnSpPr/>
          <p:nvPr/>
        </p:nvCxnSpPr>
        <p:spPr>
          <a:xfrm flipV="1">
            <a:off x="6327775" y="294513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88" name="直接连接符 187"/>
          <p:cNvCxnSpPr/>
          <p:nvPr/>
        </p:nvCxnSpPr>
        <p:spPr>
          <a:xfrm flipV="1">
            <a:off x="6327775" y="319278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89" name="文本框 188"/>
          <p:cNvSpPr txBox="1"/>
          <p:nvPr/>
        </p:nvSpPr>
        <p:spPr>
          <a:xfrm>
            <a:off x="5572760" y="1348105"/>
            <a:ext cx="96583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180 KDa</a:t>
            </a:r>
          </a:p>
        </p:txBody>
      </p:sp>
      <p:sp>
        <p:nvSpPr>
          <p:cNvPr id="190" name="文本框 189"/>
          <p:cNvSpPr txBox="1"/>
          <p:nvPr/>
        </p:nvSpPr>
        <p:spPr>
          <a:xfrm>
            <a:off x="5572760" y="1643380"/>
            <a:ext cx="838200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100 KDa</a:t>
            </a:r>
          </a:p>
        </p:txBody>
      </p:sp>
      <p:sp>
        <p:nvSpPr>
          <p:cNvPr id="191" name="文本框 190"/>
          <p:cNvSpPr txBox="1"/>
          <p:nvPr/>
        </p:nvSpPr>
        <p:spPr>
          <a:xfrm>
            <a:off x="5572760" y="1501775"/>
            <a:ext cx="839470" cy="2940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130 KDa</a:t>
            </a:r>
          </a:p>
        </p:txBody>
      </p:sp>
      <p:sp>
        <p:nvSpPr>
          <p:cNvPr id="192" name="文本框 191"/>
          <p:cNvSpPr txBox="1"/>
          <p:nvPr/>
        </p:nvSpPr>
        <p:spPr>
          <a:xfrm>
            <a:off x="5572760" y="1863090"/>
            <a:ext cx="69024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70 KDa</a:t>
            </a:r>
          </a:p>
        </p:txBody>
      </p:sp>
      <p:sp>
        <p:nvSpPr>
          <p:cNvPr id="193" name="文本框 192"/>
          <p:cNvSpPr txBox="1"/>
          <p:nvPr/>
        </p:nvSpPr>
        <p:spPr>
          <a:xfrm>
            <a:off x="5572760" y="2218055"/>
            <a:ext cx="96583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55 KDa</a:t>
            </a:r>
          </a:p>
        </p:txBody>
      </p:sp>
      <p:sp>
        <p:nvSpPr>
          <p:cNvPr id="194" name="文本框 193"/>
          <p:cNvSpPr txBox="1"/>
          <p:nvPr/>
        </p:nvSpPr>
        <p:spPr>
          <a:xfrm>
            <a:off x="5572760" y="2489200"/>
            <a:ext cx="75501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40 KDa</a:t>
            </a:r>
          </a:p>
        </p:txBody>
      </p:sp>
      <p:sp>
        <p:nvSpPr>
          <p:cNvPr id="195" name="文本框 194"/>
          <p:cNvSpPr txBox="1"/>
          <p:nvPr/>
        </p:nvSpPr>
        <p:spPr>
          <a:xfrm>
            <a:off x="5572760" y="2769235"/>
            <a:ext cx="75501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35 KDa</a:t>
            </a:r>
          </a:p>
        </p:txBody>
      </p:sp>
      <p:sp>
        <p:nvSpPr>
          <p:cNvPr id="196" name="文本框 195"/>
          <p:cNvSpPr txBox="1"/>
          <p:nvPr/>
        </p:nvSpPr>
        <p:spPr>
          <a:xfrm>
            <a:off x="5572760" y="3041015"/>
            <a:ext cx="96583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25 KDa</a:t>
            </a:r>
          </a:p>
        </p:txBody>
      </p:sp>
      <p:sp>
        <p:nvSpPr>
          <p:cNvPr id="197" name="文本框 196"/>
          <p:cNvSpPr txBox="1"/>
          <p:nvPr/>
        </p:nvSpPr>
        <p:spPr>
          <a:xfrm>
            <a:off x="7012305" y="873760"/>
            <a:ext cx="3531870" cy="3594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2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1200" b="1">
                <a:latin typeface="Times New Roman" panose="02020603050405020304" charset="0"/>
                <a:cs typeface="Times New Roman" panose="02020603050405020304" charset="0"/>
              </a:rPr>
              <a:t>   A549   H460  </a:t>
            </a:r>
            <a:r>
              <a:rPr lang="en-US" altLang="zh-CN" sz="12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H1975 </a:t>
            </a:r>
            <a:r>
              <a:rPr lang="en-US" altLang="zh-CN" sz="1200" b="1">
                <a:latin typeface="Times New Roman" panose="02020603050405020304" charset="0"/>
                <a:cs typeface="Times New Roman" panose="02020603050405020304" charset="0"/>
              </a:rPr>
              <a:t> Calu3 BEAS-2B  </a:t>
            </a:r>
            <a:endParaRPr lang="en-US" altLang="zh-CN" sz="14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98" name="矩形 197"/>
          <p:cNvSpPr/>
          <p:nvPr/>
        </p:nvSpPr>
        <p:spPr>
          <a:xfrm>
            <a:off x="7209790" y="1459865"/>
            <a:ext cx="2138045" cy="450850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99" name="文本框 198"/>
          <p:cNvSpPr txBox="1"/>
          <p:nvPr/>
        </p:nvSpPr>
        <p:spPr>
          <a:xfrm>
            <a:off x="7750175" y="1969135"/>
            <a:ext cx="1275715" cy="3702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 b="1">
                <a:latin typeface="Times New Roman" panose="02020603050405020304" charset="0"/>
                <a:cs typeface="Times New Roman" panose="02020603050405020304" charset="0"/>
              </a:rPr>
              <a:t>  </a:t>
            </a:r>
            <a:r>
              <a:rPr lang="en-US" altLang="zh-CN" sz="1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B7-H3-2</a:t>
            </a:r>
            <a:endParaRPr lang="en-US" altLang="zh-CN" sz="1400" b="1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14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00" name="矩形 199"/>
          <p:cNvSpPr/>
          <p:nvPr/>
        </p:nvSpPr>
        <p:spPr>
          <a:xfrm>
            <a:off x="7209790" y="2552065"/>
            <a:ext cx="2138045" cy="399415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01" name="文本框 200"/>
          <p:cNvSpPr txBox="1"/>
          <p:nvPr/>
        </p:nvSpPr>
        <p:spPr>
          <a:xfrm>
            <a:off x="7509510" y="2972435"/>
            <a:ext cx="1673225" cy="3702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GAPDH-2</a:t>
            </a:r>
            <a:endParaRPr lang="en-US" altLang="zh-CN" sz="1400" b="1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14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05" name="图片 204" descr="93M-B7-H3-M-HC"/>
          <p:cNvPicPr>
            <a:picLocks noChangeAspect="1"/>
          </p:cNvPicPr>
          <p:nvPr/>
        </p:nvPicPr>
        <p:blipFill>
          <a:blip r:embed="rId7"/>
          <a:srcRect l="14381" t="43181" r="21256" b="41363"/>
          <a:stretch>
            <a:fillRect/>
          </a:stretch>
        </p:blipFill>
        <p:spPr>
          <a:xfrm>
            <a:off x="6424295" y="3717290"/>
            <a:ext cx="3380740" cy="812165"/>
          </a:xfrm>
          <a:prstGeom prst="rect">
            <a:avLst/>
          </a:prstGeom>
        </p:spPr>
      </p:pic>
      <p:pic>
        <p:nvPicPr>
          <p:cNvPr id="206" name="图片 205" descr="93M-GAPDH-M-HC"/>
          <p:cNvPicPr>
            <a:picLocks noChangeAspect="1"/>
          </p:cNvPicPr>
          <p:nvPr/>
        </p:nvPicPr>
        <p:blipFill>
          <a:blip r:embed="rId8"/>
          <a:srcRect l="16236" t="34341" r="20461" b="48111"/>
          <a:stretch>
            <a:fillRect/>
          </a:stretch>
        </p:blipFill>
        <p:spPr>
          <a:xfrm>
            <a:off x="6410960" y="4692650"/>
            <a:ext cx="3350260" cy="929005"/>
          </a:xfrm>
          <a:prstGeom prst="rect">
            <a:avLst/>
          </a:prstGeom>
        </p:spPr>
      </p:pic>
      <p:cxnSp>
        <p:nvCxnSpPr>
          <p:cNvPr id="207" name="直接连接符 206"/>
          <p:cNvCxnSpPr/>
          <p:nvPr/>
        </p:nvCxnSpPr>
        <p:spPr>
          <a:xfrm flipV="1">
            <a:off x="6280785" y="498348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08" name="直接连接符 207"/>
          <p:cNvCxnSpPr/>
          <p:nvPr/>
        </p:nvCxnSpPr>
        <p:spPr>
          <a:xfrm flipV="1">
            <a:off x="6362065" y="397510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09" name="直接连接符 208"/>
          <p:cNvCxnSpPr/>
          <p:nvPr/>
        </p:nvCxnSpPr>
        <p:spPr>
          <a:xfrm flipV="1">
            <a:off x="6362065" y="410210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10" name="直接连接符 209"/>
          <p:cNvCxnSpPr/>
          <p:nvPr/>
        </p:nvCxnSpPr>
        <p:spPr>
          <a:xfrm flipV="1">
            <a:off x="6362065" y="426085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11" name="直接连接符 210"/>
          <p:cNvCxnSpPr/>
          <p:nvPr/>
        </p:nvCxnSpPr>
        <p:spPr>
          <a:xfrm flipV="1">
            <a:off x="6362065" y="441960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12" name="直接连接符 211"/>
          <p:cNvCxnSpPr/>
          <p:nvPr/>
        </p:nvCxnSpPr>
        <p:spPr>
          <a:xfrm flipV="1">
            <a:off x="6280785" y="477901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13" name="直接连接符 212"/>
          <p:cNvCxnSpPr/>
          <p:nvPr/>
        </p:nvCxnSpPr>
        <p:spPr>
          <a:xfrm flipV="1">
            <a:off x="6280785" y="518541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14" name="直接连接符 213"/>
          <p:cNvCxnSpPr/>
          <p:nvPr/>
        </p:nvCxnSpPr>
        <p:spPr>
          <a:xfrm flipV="1">
            <a:off x="6280785" y="536956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15" name="文本框 214"/>
          <p:cNvSpPr txBox="1"/>
          <p:nvPr/>
        </p:nvSpPr>
        <p:spPr>
          <a:xfrm>
            <a:off x="5607050" y="3787775"/>
            <a:ext cx="96583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180 KDa</a:t>
            </a:r>
          </a:p>
        </p:txBody>
      </p:sp>
      <p:sp>
        <p:nvSpPr>
          <p:cNvPr id="216" name="文本框 215"/>
          <p:cNvSpPr txBox="1"/>
          <p:nvPr/>
        </p:nvSpPr>
        <p:spPr>
          <a:xfrm>
            <a:off x="5607050" y="4095750"/>
            <a:ext cx="838200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100 KDa</a:t>
            </a:r>
          </a:p>
        </p:txBody>
      </p:sp>
      <p:sp>
        <p:nvSpPr>
          <p:cNvPr id="217" name="文本框 216"/>
          <p:cNvSpPr txBox="1"/>
          <p:nvPr/>
        </p:nvSpPr>
        <p:spPr>
          <a:xfrm>
            <a:off x="5607050" y="3922395"/>
            <a:ext cx="839470" cy="2940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130 KDa</a:t>
            </a:r>
          </a:p>
        </p:txBody>
      </p:sp>
      <p:sp>
        <p:nvSpPr>
          <p:cNvPr id="218" name="文本框 217"/>
          <p:cNvSpPr txBox="1"/>
          <p:nvPr/>
        </p:nvSpPr>
        <p:spPr>
          <a:xfrm>
            <a:off x="5607050" y="4277360"/>
            <a:ext cx="69024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70 KDa</a:t>
            </a:r>
          </a:p>
        </p:txBody>
      </p:sp>
      <p:sp>
        <p:nvSpPr>
          <p:cNvPr id="219" name="文本框 218"/>
          <p:cNvSpPr txBox="1"/>
          <p:nvPr/>
        </p:nvSpPr>
        <p:spPr>
          <a:xfrm>
            <a:off x="5595620" y="4623435"/>
            <a:ext cx="96583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55 KDa</a:t>
            </a:r>
          </a:p>
        </p:txBody>
      </p:sp>
      <p:sp>
        <p:nvSpPr>
          <p:cNvPr id="220" name="文本框 219"/>
          <p:cNvSpPr txBox="1"/>
          <p:nvPr/>
        </p:nvSpPr>
        <p:spPr>
          <a:xfrm>
            <a:off x="5595620" y="4831080"/>
            <a:ext cx="75501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40 KDa</a:t>
            </a:r>
          </a:p>
        </p:txBody>
      </p:sp>
      <p:sp>
        <p:nvSpPr>
          <p:cNvPr id="221" name="文本框 220"/>
          <p:cNvSpPr txBox="1"/>
          <p:nvPr/>
        </p:nvSpPr>
        <p:spPr>
          <a:xfrm>
            <a:off x="5595620" y="5009515"/>
            <a:ext cx="75501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35 KDa</a:t>
            </a:r>
          </a:p>
        </p:txBody>
      </p:sp>
      <p:sp>
        <p:nvSpPr>
          <p:cNvPr id="222" name="文本框 221"/>
          <p:cNvSpPr txBox="1"/>
          <p:nvPr/>
        </p:nvSpPr>
        <p:spPr>
          <a:xfrm>
            <a:off x="5595620" y="5205095"/>
            <a:ext cx="96583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25 KDa</a:t>
            </a:r>
          </a:p>
        </p:txBody>
      </p:sp>
      <p:sp>
        <p:nvSpPr>
          <p:cNvPr id="223" name="矩形 222"/>
          <p:cNvSpPr/>
          <p:nvPr/>
        </p:nvSpPr>
        <p:spPr>
          <a:xfrm>
            <a:off x="6759575" y="3975100"/>
            <a:ext cx="1717675" cy="380365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25" name="矩形 224"/>
          <p:cNvSpPr/>
          <p:nvPr/>
        </p:nvSpPr>
        <p:spPr>
          <a:xfrm>
            <a:off x="6652895" y="4872990"/>
            <a:ext cx="1717675" cy="380365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26" name="文本框 225"/>
          <p:cNvSpPr txBox="1"/>
          <p:nvPr/>
        </p:nvSpPr>
        <p:spPr>
          <a:xfrm>
            <a:off x="6980555" y="4451985"/>
            <a:ext cx="1275715" cy="3702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 b="1">
                <a:latin typeface="Times New Roman" panose="02020603050405020304" charset="0"/>
                <a:cs typeface="Times New Roman" panose="02020603050405020304" charset="0"/>
              </a:rPr>
              <a:t>  </a:t>
            </a:r>
            <a:r>
              <a:rPr lang="en-US" altLang="zh-CN" sz="1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B7-H3-3</a:t>
            </a:r>
            <a:endParaRPr lang="en-US" altLang="zh-CN" sz="1400" b="1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14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27" name="文本框 226"/>
          <p:cNvSpPr txBox="1"/>
          <p:nvPr/>
        </p:nvSpPr>
        <p:spPr>
          <a:xfrm>
            <a:off x="6626860" y="5342255"/>
            <a:ext cx="1673225" cy="3702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GAPDH-3</a:t>
            </a:r>
            <a:endParaRPr lang="en-US" altLang="zh-CN" sz="1400" b="1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14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598285" y="3428365"/>
            <a:ext cx="3531870" cy="3594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2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1200" b="1">
                <a:latin typeface="Times New Roman" panose="02020603050405020304" charset="0"/>
                <a:cs typeface="Times New Roman" panose="02020603050405020304" charset="0"/>
              </a:rPr>
              <a:t>   A549   H460  </a:t>
            </a:r>
            <a:r>
              <a:rPr lang="en-US" altLang="zh-CN" sz="12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H1975 </a:t>
            </a:r>
            <a:r>
              <a:rPr lang="en-US" altLang="zh-CN" sz="1200" b="1">
                <a:latin typeface="Times New Roman" panose="02020603050405020304" charset="0"/>
                <a:cs typeface="Times New Roman" panose="02020603050405020304" charset="0"/>
              </a:rPr>
              <a:t> Calu3 BEAS-2B  </a:t>
            </a:r>
            <a:endParaRPr lang="en-US" altLang="zh-CN" sz="1400" b="1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 descr="230515-16-GAPDH-3+4"/>
          <p:cNvPicPr>
            <a:picLocks noChangeAspect="1"/>
          </p:cNvPicPr>
          <p:nvPr/>
        </p:nvPicPr>
        <p:blipFill>
          <a:blip r:embed="rId2"/>
          <a:srcRect l="14535" t="44856" r="24923" b="42399"/>
          <a:stretch>
            <a:fillRect/>
          </a:stretch>
        </p:blipFill>
        <p:spPr>
          <a:xfrm>
            <a:off x="6915150" y="4858385"/>
            <a:ext cx="4050030" cy="852805"/>
          </a:xfrm>
          <a:prstGeom prst="rect">
            <a:avLst/>
          </a:prstGeom>
        </p:spPr>
      </p:pic>
      <p:pic>
        <p:nvPicPr>
          <p:cNvPr id="97" name="图片 96" descr="图2D-GAPDH-G-1+2-M-HC"/>
          <p:cNvPicPr>
            <a:picLocks noChangeAspect="1"/>
          </p:cNvPicPr>
          <p:nvPr/>
        </p:nvPicPr>
        <p:blipFill>
          <a:blip r:embed="rId3"/>
          <a:srcRect l="17178" t="45988" r="21717" b="39260"/>
          <a:stretch>
            <a:fillRect/>
          </a:stretch>
        </p:blipFill>
        <p:spPr>
          <a:xfrm>
            <a:off x="959485" y="4808855"/>
            <a:ext cx="4477385" cy="108140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98120" y="227965"/>
            <a:ext cx="118300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en-GB" sz="2000" b="1" dirty="0">
                <a:solidFill>
                  <a:srgbClr val="00009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lt"/>
              </a:rPr>
              <a:t>Fig 2 D</a:t>
            </a:r>
          </a:p>
        </p:txBody>
      </p:sp>
      <p:pic>
        <p:nvPicPr>
          <p:cNvPr id="4" name="图片 3" descr="图2D-OE--HK2-3膜-M-HC"/>
          <p:cNvPicPr>
            <a:picLocks noChangeAspect="1"/>
          </p:cNvPicPr>
          <p:nvPr/>
        </p:nvPicPr>
        <p:blipFill>
          <a:blip r:embed="rId4"/>
          <a:srcRect l="16735" t="36568" r="20191" b="54820"/>
          <a:stretch>
            <a:fillRect/>
          </a:stretch>
        </p:blipFill>
        <p:spPr>
          <a:xfrm>
            <a:off x="1066165" y="1139825"/>
            <a:ext cx="4552315" cy="6318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07950" y="2541270"/>
            <a:ext cx="93853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>
                <a:cs typeface="+mn-lt"/>
              </a:rPr>
              <a:t>35 KDa</a:t>
            </a:r>
          </a:p>
        </p:txBody>
      </p:sp>
      <p:sp>
        <p:nvSpPr>
          <p:cNvPr id="6" name="矩形 5"/>
          <p:cNvSpPr/>
          <p:nvPr/>
        </p:nvSpPr>
        <p:spPr>
          <a:xfrm>
            <a:off x="1363345" y="1139190"/>
            <a:ext cx="1083310" cy="471805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286760" y="1139825"/>
            <a:ext cx="872490" cy="506095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158615" y="1139825"/>
            <a:ext cx="1017905" cy="506095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449705" y="848360"/>
            <a:ext cx="372681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altLang="zh-CN" sz="1000" b="1">
                <a:latin typeface="Times New Roman" panose="02020603050405020304" charset="0"/>
                <a:cs typeface="Times New Roman" panose="02020603050405020304" charset="0"/>
              </a:rPr>
              <a:t>OE   </a:t>
            </a:r>
            <a:r>
              <a:rPr lang="en-US" altLang="zh-CN" sz="10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Vector                                   </a:t>
            </a:r>
            <a:r>
              <a:rPr lang="en-US" altLang="zh-CN" sz="1000" b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10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OE     Vector        OE    Vector</a:t>
            </a:r>
            <a:endParaRPr lang="en-US" altLang="zh-CN" sz="10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253490" y="1732280"/>
            <a:ext cx="4183380" cy="3702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 b="1">
                <a:latin typeface="Times New Roman" panose="02020603050405020304" charset="0"/>
                <a:cs typeface="Times New Roman" panose="02020603050405020304" charset="0"/>
              </a:rPr>
              <a:t>      HK2-1                              </a:t>
            </a:r>
            <a:r>
              <a:rPr lang="en-US" altLang="zh-CN" sz="1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HK2-2         HK2-3</a:t>
            </a:r>
            <a:endParaRPr lang="en-US" altLang="zh-CN" sz="1400" b="1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14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6" name="图片 15" descr="图2D-GAPDH-G-3+4-M-HC"/>
          <p:cNvPicPr>
            <a:picLocks noChangeAspect="1"/>
          </p:cNvPicPr>
          <p:nvPr/>
        </p:nvPicPr>
        <p:blipFill>
          <a:blip r:embed="rId5"/>
          <a:srcRect l="16042" t="47400" r="22106" b="41476"/>
          <a:stretch>
            <a:fillRect/>
          </a:stretch>
        </p:blipFill>
        <p:spPr>
          <a:xfrm>
            <a:off x="1066165" y="2146935"/>
            <a:ext cx="4554855" cy="832485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46990" y="1299845"/>
            <a:ext cx="93853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>
                <a:cs typeface="+mn-lt"/>
              </a:rPr>
              <a:t>100 KDa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107950" y="2141855"/>
            <a:ext cx="93853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>
                <a:cs typeface="+mn-lt"/>
              </a:rPr>
              <a:t>40 KDa</a:t>
            </a:r>
          </a:p>
        </p:txBody>
      </p:sp>
      <p:sp>
        <p:nvSpPr>
          <p:cNvPr id="20" name="矩形 19"/>
          <p:cNvSpPr/>
          <p:nvPr/>
        </p:nvSpPr>
        <p:spPr>
          <a:xfrm>
            <a:off x="1363345" y="2304415"/>
            <a:ext cx="1083310" cy="471805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337560" y="2305050"/>
            <a:ext cx="941070" cy="506095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4278630" y="2305050"/>
            <a:ext cx="948690" cy="506095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363345" y="2921000"/>
            <a:ext cx="4183380" cy="3702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 b="1">
                <a:latin typeface="Times New Roman" panose="02020603050405020304" charset="0"/>
                <a:cs typeface="Times New Roman" panose="02020603050405020304" charset="0"/>
              </a:rPr>
              <a:t> GAPDH-1                        </a:t>
            </a:r>
            <a:r>
              <a:rPr lang="en-US" altLang="zh-CN" sz="1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GAPDH-2     GAPDH-3</a:t>
            </a:r>
            <a:endParaRPr lang="en-US" altLang="zh-CN" sz="1400" b="1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14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26" name="直接连接符 25"/>
          <p:cNvCxnSpPr/>
          <p:nvPr/>
        </p:nvCxnSpPr>
        <p:spPr>
          <a:xfrm flipV="1">
            <a:off x="876935" y="229806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 flipV="1">
            <a:off x="876935" y="145224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 flipV="1">
            <a:off x="876935" y="269367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51" name="图片 50" descr="D:/桌面/hsy-B7-H3-WB-原图/2-图2D-230425-HK2/图2D-备选-HK2-4膜-M-HC.tif图2D-备选-HK2-4膜-M-HC"/>
          <p:cNvPicPr>
            <a:picLocks noChangeAspect="1"/>
          </p:cNvPicPr>
          <p:nvPr/>
        </p:nvPicPr>
        <p:blipFill>
          <a:blip r:embed="rId6"/>
          <a:srcRect l="15604" t="44002" r="20568" b="48917"/>
          <a:stretch>
            <a:fillRect/>
          </a:stretch>
        </p:blipFill>
        <p:spPr>
          <a:xfrm>
            <a:off x="1068705" y="3969385"/>
            <a:ext cx="4552315" cy="505460"/>
          </a:xfrm>
          <a:prstGeom prst="rect">
            <a:avLst/>
          </a:prstGeom>
        </p:spPr>
      </p:pic>
      <p:sp>
        <p:nvSpPr>
          <p:cNvPr id="52" name="文本框 51"/>
          <p:cNvSpPr txBox="1"/>
          <p:nvPr/>
        </p:nvSpPr>
        <p:spPr>
          <a:xfrm>
            <a:off x="107950" y="5208270"/>
            <a:ext cx="93853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>
                <a:cs typeface="+mn-lt"/>
              </a:rPr>
              <a:t>35 KDa</a:t>
            </a:r>
          </a:p>
        </p:txBody>
      </p:sp>
      <p:sp>
        <p:nvSpPr>
          <p:cNvPr id="53" name="矩形 52"/>
          <p:cNvSpPr/>
          <p:nvPr/>
        </p:nvSpPr>
        <p:spPr>
          <a:xfrm>
            <a:off x="3154045" y="3933190"/>
            <a:ext cx="877570" cy="471805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4044315" y="3933190"/>
            <a:ext cx="872490" cy="466725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2667635" y="3644265"/>
            <a:ext cx="261937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b="1">
                <a:latin typeface="Times New Roman" panose="02020603050405020304" charset="0"/>
                <a:cs typeface="Times New Roman" panose="02020603050405020304" charset="0"/>
              </a:rPr>
              <a:t>                 </a:t>
            </a:r>
            <a:r>
              <a:rPr lang="en-US" altLang="zh-CN" sz="10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NC       KO         NC   KO</a:t>
            </a:r>
            <a:endParaRPr lang="en-US" altLang="zh-CN" sz="10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2785110" y="4488180"/>
            <a:ext cx="2391410" cy="3702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 b="1">
                <a:latin typeface="Times New Roman" panose="02020603050405020304" charset="0"/>
                <a:cs typeface="Times New Roman" panose="02020603050405020304" charset="0"/>
              </a:rPr>
              <a:t>         </a:t>
            </a:r>
            <a:r>
              <a:rPr lang="en-US" altLang="zh-CN" sz="1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HK2-1           HK2-2</a:t>
            </a:r>
            <a:endParaRPr lang="en-US" altLang="zh-CN" sz="1400" b="1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14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9" name="文本框 58"/>
          <p:cNvSpPr txBox="1"/>
          <p:nvPr/>
        </p:nvSpPr>
        <p:spPr>
          <a:xfrm>
            <a:off x="-6350" y="3978275"/>
            <a:ext cx="93853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>
                <a:cs typeface="+mn-lt"/>
              </a:rPr>
              <a:t>100 KDa</a:t>
            </a:r>
          </a:p>
        </p:txBody>
      </p:sp>
      <p:sp>
        <p:nvSpPr>
          <p:cNvPr id="60" name="文本框 59"/>
          <p:cNvSpPr txBox="1"/>
          <p:nvPr/>
        </p:nvSpPr>
        <p:spPr>
          <a:xfrm>
            <a:off x="107950" y="4808855"/>
            <a:ext cx="93853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>
                <a:cs typeface="+mn-lt"/>
              </a:rPr>
              <a:t>40 KDa</a:t>
            </a:r>
          </a:p>
        </p:txBody>
      </p:sp>
      <p:sp>
        <p:nvSpPr>
          <p:cNvPr id="61" name="矩形 60"/>
          <p:cNvSpPr/>
          <p:nvPr/>
        </p:nvSpPr>
        <p:spPr>
          <a:xfrm>
            <a:off x="3230245" y="4994910"/>
            <a:ext cx="946785" cy="520065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3" name="矩形 62"/>
          <p:cNvSpPr/>
          <p:nvPr/>
        </p:nvSpPr>
        <p:spPr>
          <a:xfrm>
            <a:off x="4199255" y="4994910"/>
            <a:ext cx="1017905" cy="506095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66" name="直接连接符 65"/>
          <p:cNvCxnSpPr/>
          <p:nvPr/>
        </p:nvCxnSpPr>
        <p:spPr>
          <a:xfrm flipV="1">
            <a:off x="823595" y="413067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4" name="文本框 63"/>
          <p:cNvSpPr txBox="1"/>
          <p:nvPr/>
        </p:nvSpPr>
        <p:spPr>
          <a:xfrm>
            <a:off x="9133205" y="5363845"/>
            <a:ext cx="1599565" cy="3702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 b="1">
                <a:latin typeface="Times New Roman" panose="02020603050405020304" charset="0"/>
                <a:cs typeface="Times New Roman" panose="02020603050405020304" charset="0"/>
              </a:rPr>
              <a:t>     </a:t>
            </a:r>
            <a:r>
              <a:rPr lang="en-US" altLang="zh-CN" sz="1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GAPDH-3</a:t>
            </a:r>
            <a:endParaRPr lang="en-US" altLang="zh-CN" sz="14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67" name="直接连接符 66"/>
          <p:cNvCxnSpPr/>
          <p:nvPr/>
        </p:nvCxnSpPr>
        <p:spPr>
          <a:xfrm flipV="1">
            <a:off x="838835" y="536067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5" name="直接连接符 64"/>
          <p:cNvCxnSpPr/>
          <p:nvPr/>
        </p:nvCxnSpPr>
        <p:spPr>
          <a:xfrm flipV="1">
            <a:off x="838835" y="496506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35" name="图片 34" descr="HK2-4-M-HC"/>
          <p:cNvPicPr>
            <a:picLocks noChangeAspect="1"/>
          </p:cNvPicPr>
          <p:nvPr/>
        </p:nvPicPr>
        <p:blipFill>
          <a:blip r:embed="rId7"/>
          <a:srcRect l="17665" t="34335" r="21415" b="59496"/>
          <a:stretch>
            <a:fillRect/>
          </a:stretch>
        </p:blipFill>
        <p:spPr>
          <a:xfrm>
            <a:off x="6915150" y="4068445"/>
            <a:ext cx="4145280" cy="419735"/>
          </a:xfrm>
          <a:prstGeom prst="rect">
            <a:avLst/>
          </a:prstGeom>
        </p:spPr>
      </p:pic>
      <p:sp>
        <p:nvSpPr>
          <p:cNvPr id="36" name="文本框 35"/>
          <p:cNvSpPr txBox="1"/>
          <p:nvPr/>
        </p:nvSpPr>
        <p:spPr>
          <a:xfrm>
            <a:off x="6017895" y="3992880"/>
            <a:ext cx="93853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>
                <a:cs typeface="+mn-lt"/>
              </a:rPr>
              <a:t>100 KDa</a:t>
            </a:r>
          </a:p>
        </p:txBody>
      </p:sp>
      <p:cxnSp>
        <p:nvCxnSpPr>
          <p:cNvPr id="37" name="直接连接符 36"/>
          <p:cNvCxnSpPr/>
          <p:nvPr/>
        </p:nvCxnSpPr>
        <p:spPr>
          <a:xfrm flipV="1">
            <a:off x="6714490" y="414528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8" name="矩形 37"/>
          <p:cNvSpPr/>
          <p:nvPr/>
        </p:nvSpPr>
        <p:spPr>
          <a:xfrm>
            <a:off x="9362440" y="3969385"/>
            <a:ext cx="811530" cy="316230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9000490" y="3671570"/>
            <a:ext cx="151003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b="1">
                <a:latin typeface="Times New Roman" panose="02020603050405020304" charset="0"/>
                <a:cs typeface="Times New Roman" panose="02020603050405020304" charset="0"/>
              </a:rPr>
              <a:t>             </a:t>
            </a:r>
            <a:r>
              <a:rPr lang="en-US" altLang="zh-CN" sz="10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NC   KO   </a:t>
            </a:r>
            <a:endParaRPr lang="en-US" altLang="zh-CN" sz="10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9417050" y="4971415"/>
            <a:ext cx="811530" cy="316230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9035415" y="4474845"/>
            <a:ext cx="1468755" cy="3702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 b="1">
                <a:latin typeface="Times New Roman" panose="02020603050405020304" charset="0"/>
                <a:cs typeface="Times New Roman" panose="02020603050405020304" charset="0"/>
              </a:rPr>
              <a:t>         </a:t>
            </a:r>
            <a:r>
              <a:rPr lang="en-US" altLang="zh-CN" sz="1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HK2-3</a:t>
            </a:r>
            <a:endParaRPr lang="en-US" altLang="zh-CN" sz="14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6100445" y="5184775"/>
            <a:ext cx="93853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>
                <a:cs typeface="+mn-lt"/>
              </a:rPr>
              <a:t>35 KDa</a:t>
            </a:r>
          </a:p>
        </p:txBody>
      </p:sp>
      <p:sp>
        <p:nvSpPr>
          <p:cNvPr id="44" name="文本框 43"/>
          <p:cNvSpPr txBox="1"/>
          <p:nvPr/>
        </p:nvSpPr>
        <p:spPr>
          <a:xfrm>
            <a:off x="6100445" y="4785360"/>
            <a:ext cx="93853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>
                <a:cs typeface="+mn-lt"/>
              </a:rPr>
              <a:t>40 KDa</a:t>
            </a:r>
          </a:p>
        </p:txBody>
      </p:sp>
      <p:cxnSp>
        <p:nvCxnSpPr>
          <p:cNvPr id="45" name="直接连接符 44"/>
          <p:cNvCxnSpPr/>
          <p:nvPr/>
        </p:nvCxnSpPr>
        <p:spPr>
          <a:xfrm flipV="1">
            <a:off x="6777355" y="533717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6" name="直接连接符 45"/>
          <p:cNvCxnSpPr/>
          <p:nvPr/>
        </p:nvCxnSpPr>
        <p:spPr>
          <a:xfrm flipV="1">
            <a:off x="6777355" y="494157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7" name="文本框 46"/>
          <p:cNvSpPr txBox="1"/>
          <p:nvPr/>
        </p:nvSpPr>
        <p:spPr>
          <a:xfrm>
            <a:off x="2571750" y="5501005"/>
            <a:ext cx="2865120" cy="3702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 b="1">
                <a:latin typeface="Times New Roman" panose="02020603050405020304" charset="0"/>
                <a:cs typeface="Times New Roman" panose="02020603050405020304" charset="0"/>
              </a:rPr>
              <a:t>                </a:t>
            </a:r>
            <a:r>
              <a:rPr lang="en-US" altLang="zh-CN" sz="1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GAPDH-1     GAPDH-2</a:t>
            </a:r>
            <a:endParaRPr lang="en-US" altLang="zh-CN" sz="1400" b="1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1400" b="1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HK2-1-M-HC-"/>
          <p:cNvPicPr>
            <a:picLocks noChangeAspect="1"/>
          </p:cNvPicPr>
          <p:nvPr/>
        </p:nvPicPr>
        <p:blipFill>
          <a:blip r:embed="rId20"/>
          <a:srcRect l="24704" t="48805" r="12836" b="44879"/>
          <a:stretch>
            <a:fillRect/>
          </a:stretch>
        </p:blipFill>
        <p:spPr>
          <a:xfrm>
            <a:off x="1098550" y="1149350"/>
            <a:ext cx="4424680" cy="588645"/>
          </a:xfrm>
          <a:prstGeom prst="rect">
            <a:avLst/>
          </a:prstGeom>
        </p:spPr>
      </p:pic>
      <p:pic>
        <p:nvPicPr>
          <p:cNvPr id="73" name="图片 72" descr="230712-14-G1"/>
          <p:cNvPicPr>
            <a:picLocks noChangeAspect="1"/>
          </p:cNvPicPr>
          <p:nvPr/>
        </p:nvPicPr>
        <p:blipFill>
          <a:blip r:embed="rId21"/>
          <a:srcRect l="13620" t="38404" r="24476" b="51046"/>
          <a:stretch>
            <a:fillRect/>
          </a:stretch>
        </p:blipFill>
        <p:spPr>
          <a:xfrm>
            <a:off x="6764020" y="2165985"/>
            <a:ext cx="4577080" cy="779780"/>
          </a:xfrm>
          <a:prstGeom prst="rect">
            <a:avLst/>
          </a:prstGeom>
        </p:spPr>
      </p:pic>
      <p:pic>
        <p:nvPicPr>
          <p:cNvPr id="8" name="图片 7" descr="230712-14-siHK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2"/>
          <a:srcRect l="13016" t="38282" r="23186" b="55702"/>
          <a:stretch>
            <a:fillRect/>
          </a:stretch>
        </p:blipFill>
        <p:spPr>
          <a:xfrm>
            <a:off x="6847205" y="1221105"/>
            <a:ext cx="4413885" cy="501015"/>
          </a:xfrm>
          <a:prstGeom prst="rect">
            <a:avLst/>
          </a:prstGeom>
        </p:spPr>
      </p:pic>
      <p:sp>
        <p:nvSpPr>
          <p:cNvPr id="54" name="矩形 53"/>
          <p:cNvSpPr/>
          <p:nvPr>
            <p:custDataLst>
              <p:tags r:id="rId2"/>
            </p:custDataLst>
          </p:nvPr>
        </p:nvSpPr>
        <p:spPr>
          <a:xfrm>
            <a:off x="9048750" y="1224915"/>
            <a:ext cx="1732280" cy="565150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6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4" name="矩形 13"/>
          <p:cNvSpPr/>
          <p:nvPr>
            <p:custDataLst>
              <p:tags r:id="rId3"/>
            </p:custDataLst>
          </p:nvPr>
        </p:nvSpPr>
        <p:spPr>
          <a:xfrm>
            <a:off x="7379335" y="1221105"/>
            <a:ext cx="1669415" cy="572135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1" name="图片 10" descr="230524-GAPDH 1+2"/>
          <p:cNvPicPr>
            <a:picLocks noChangeAspect="1"/>
          </p:cNvPicPr>
          <p:nvPr/>
        </p:nvPicPr>
        <p:blipFill>
          <a:blip r:embed="rId23"/>
          <a:srcRect l="13771" t="36549" r="20625" b="53690"/>
          <a:stretch>
            <a:fillRect/>
          </a:stretch>
        </p:blipFill>
        <p:spPr>
          <a:xfrm>
            <a:off x="1083310" y="2088515"/>
            <a:ext cx="4439920" cy="6604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59385" y="109220"/>
            <a:ext cx="118300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en-GB" sz="2000" b="1" dirty="0">
                <a:solidFill>
                  <a:srgbClr val="00009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lt"/>
              </a:rPr>
              <a:t>Fig 2 E</a:t>
            </a:r>
          </a:p>
        </p:txBody>
      </p:sp>
      <p:sp>
        <p:nvSpPr>
          <p:cNvPr id="53" name="矩形 52"/>
          <p:cNvSpPr/>
          <p:nvPr/>
        </p:nvSpPr>
        <p:spPr>
          <a:xfrm>
            <a:off x="3296285" y="1271270"/>
            <a:ext cx="1757045" cy="410210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0" name="文本框 59"/>
          <p:cNvSpPr txBox="1"/>
          <p:nvPr/>
        </p:nvSpPr>
        <p:spPr>
          <a:xfrm>
            <a:off x="5914390" y="1198245"/>
            <a:ext cx="93853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>
                <a:cs typeface="+mn-lt"/>
              </a:rPr>
              <a:t>130 KDa</a:t>
            </a:r>
          </a:p>
        </p:txBody>
      </p:sp>
      <p:cxnSp>
        <p:nvCxnSpPr>
          <p:cNvPr id="6" name="直接连接符 5"/>
          <p:cNvCxnSpPr/>
          <p:nvPr/>
        </p:nvCxnSpPr>
        <p:spPr>
          <a:xfrm flipV="1">
            <a:off x="6660515" y="135445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9" name="文本框 18"/>
          <p:cNvSpPr txBox="1"/>
          <p:nvPr>
            <p:custDataLst>
              <p:tags r:id="rId4"/>
            </p:custDataLst>
          </p:nvPr>
        </p:nvSpPr>
        <p:spPr>
          <a:xfrm>
            <a:off x="9103995" y="995680"/>
            <a:ext cx="2176145" cy="2990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000" b="1">
                <a:latin typeface="Times New Roman" panose="02020603050405020304" charset="0"/>
                <a:cs typeface="Times New Roman" panose="02020603050405020304" charset="0"/>
              </a:rPr>
              <a:t> NC    siHK2  </a:t>
            </a:r>
            <a:r>
              <a:rPr lang="en-US" altLang="zh-CN" sz="10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NC siHK2</a:t>
            </a:r>
            <a:endParaRPr lang="en-US" altLang="zh-CN" sz="1000" b="1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10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20" name="直接连接符 19"/>
          <p:cNvCxnSpPr/>
          <p:nvPr>
            <p:custDataLst>
              <p:tags r:id="rId5"/>
            </p:custDataLst>
          </p:nvPr>
        </p:nvCxnSpPr>
        <p:spPr>
          <a:xfrm>
            <a:off x="9340215" y="956310"/>
            <a:ext cx="56388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>
            <p:custDataLst>
              <p:tags r:id="rId6"/>
            </p:custDataLst>
          </p:nvPr>
        </p:nvCxnSpPr>
        <p:spPr>
          <a:xfrm flipV="1">
            <a:off x="10101580" y="955675"/>
            <a:ext cx="472440" cy="63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文本框 25"/>
          <p:cNvSpPr txBox="1"/>
          <p:nvPr>
            <p:custDataLst>
              <p:tags r:id="rId7"/>
            </p:custDataLst>
          </p:nvPr>
        </p:nvSpPr>
        <p:spPr>
          <a:xfrm>
            <a:off x="9280525" y="708660"/>
            <a:ext cx="157861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Vector  </a:t>
            </a:r>
            <a:r>
              <a:rPr lang="en-US" altLang="zh-CN" sz="1000" b="1">
                <a:latin typeface="Times New Roman" panose="02020603050405020304" charset="0"/>
                <a:cs typeface="Times New Roman" panose="02020603050405020304" charset="0"/>
              </a:rPr>
              <a:t>            OE</a:t>
            </a:r>
          </a:p>
        </p:txBody>
      </p:sp>
      <p:sp>
        <p:nvSpPr>
          <p:cNvPr id="27" name="文本框 26"/>
          <p:cNvSpPr txBox="1"/>
          <p:nvPr>
            <p:custDataLst>
              <p:tags r:id="rId8"/>
            </p:custDataLst>
          </p:nvPr>
        </p:nvSpPr>
        <p:spPr>
          <a:xfrm>
            <a:off x="7312660" y="995680"/>
            <a:ext cx="1968500" cy="3314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000" b="1">
                <a:latin typeface="Times New Roman" panose="02020603050405020304" charset="0"/>
                <a:cs typeface="Times New Roman" panose="02020603050405020304" charset="0"/>
              </a:rPr>
              <a:t>   NC   siHK2  </a:t>
            </a:r>
            <a:r>
              <a:rPr lang="en-US" altLang="zh-CN" sz="10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NC   siHK2</a:t>
            </a:r>
            <a:endParaRPr lang="en-US" altLang="zh-CN" sz="1000" b="1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10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28" name="直接连接符 27"/>
          <p:cNvCxnSpPr/>
          <p:nvPr>
            <p:custDataLst>
              <p:tags r:id="rId9"/>
            </p:custDataLst>
          </p:nvPr>
        </p:nvCxnSpPr>
        <p:spPr>
          <a:xfrm>
            <a:off x="7548880" y="977900"/>
            <a:ext cx="56388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>
            <p:custDataLst>
              <p:tags r:id="rId10"/>
            </p:custDataLst>
          </p:nvPr>
        </p:nvCxnSpPr>
        <p:spPr>
          <a:xfrm flipV="1">
            <a:off x="8310245" y="977265"/>
            <a:ext cx="472440" cy="63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文本框 30"/>
          <p:cNvSpPr txBox="1"/>
          <p:nvPr>
            <p:custDataLst>
              <p:tags r:id="rId11"/>
            </p:custDataLst>
          </p:nvPr>
        </p:nvSpPr>
        <p:spPr>
          <a:xfrm>
            <a:off x="7489190" y="730250"/>
            <a:ext cx="157861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Vector  </a:t>
            </a:r>
            <a:r>
              <a:rPr lang="en-US" altLang="zh-CN" sz="1000" b="1">
                <a:latin typeface="Times New Roman" panose="02020603050405020304" charset="0"/>
                <a:cs typeface="Times New Roman" panose="02020603050405020304" charset="0"/>
              </a:rPr>
              <a:t>             OE</a:t>
            </a:r>
          </a:p>
        </p:txBody>
      </p:sp>
      <p:sp>
        <p:nvSpPr>
          <p:cNvPr id="32" name="文本框 31"/>
          <p:cNvSpPr txBox="1"/>
          <p:nvPr/>
        </p:nvSpPr>
        <p:spPr>
          <a:xfrm>
            <a:off x="7634605" y="1811655"/>
            <a:ext cx="328676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HK2-2                               HK2-3           </a:t>
            </a:r>
          </a:p>
        </p:txBody>
      </p:sp>
      <p:sp>
        <p:nvSpPr>
          <p:cNvPr id="75" name="文本框 74"/>
          <p:cNvSpPr txBox="1"/>
          <p:nvPr/>
        </p:nvSpPr>
        <p:spPr>
          <a:xfrm>
            <a:off x="5914390" y="2596515"/>
            <a:ext cx="93853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>
                <a:cs typeface="+mn-lt"/>
              </a:rPr>
              <a:t>35 KDa</a:t>
            </a:r>
          </a:p>
        </p:txBody>
      </p:sp>
      <p:sp>
        <p:nvSpPr>
          <p:cNvPr id="76" name="文本框 75"/>
          <p:cNvSpPr txBox="1"/>
          <p:nvPr/>
        </p:nvSpPr>
        <p:spPr>
          <a:xfrm>
            <a:off x="230505" y="1270000"/>
            <a:ext cx="847090" cy="2120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>
                <a:cs typeface="+mn-lt"/>
              </a:rPr>
              <a:t>130 KDa</a:t>
            </a:r>
          </a:p>
        </p:txBody>
      </p:sp>
      <p:sp>
        <p:nvSpPr>
          <p:cNvPr id="77" name="文本框 76"/>
          <p:cNvSpPr txBox="1"/>
          <p:nvPr/>
        </p:nvSpPr>
        <p:spPr>
          <a:xfrm>
            <a:off x="5914390" y="2197100"/>
            <a:ext cx="93853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>
                <a:cs typeface="+mn-lt"/>
              </a:rPr>
              <a:t>40 KDa</a:t>
            </a:r>
          </a:p>
        </p:txBody>
      </p:sp>
      <p:cxnSp>
        <p:nvCxnSpPr>
          <p:cNvPr id="79" name="直接连接符 78"/>
          <p:cNvCxnSpPr/>
          <p:nvPr/>
        </p:nvCxnSpPr>
        <p:spPr>
          <a:xfrm flipV="1">
            <a:off x="6556375" y="274891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80" name="直接连接符 79"/>
          <p:cNvCxnSpPr/>
          <p:nvPr/>
        </p:nvCxnSpPr>
        <p:spPr>
          <a:xfrm flipV="1">
            <a:off x="6556375" y="235331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81" name="矩形 80"/>
          <p:cNvSpPr/>
          <p:nvPr>
            <p:custDataLst>
              <p:tags r:id="rId12"/>
            </p:custDataLst>
          </p:nvPr>
        </p:nvSpPr>
        <p:spPr>
          <a:xfrm>
            <a:off x="9114790" y="2272665"/>
            <a:ext cx="1872615" cy="565150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6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2" name="矩形 81"/>
          <p:cNvSpPr/>
          <p:nvPr>
            <p:custDataLst>
              <p:tags r:id="rId13"/>
            </p:custDataLst>
          </p:nvPr>
        </p:nvSpPr>
        <p:spPr>
          <a:xfrm>
            <a:off x="7253605" y="2272665"/>
            <a:ext cx="1835150" cy="572135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3" name="文本框 82"/>
          <p:cNvSpPr txBox="1"/>
          <p:nvPr/>
        </p:nvSpPr>
        <p:spPr>
          <a:xfrm>
            <a:off x="7634605" y="2891155"/>
            <a:ext cx="328676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GAPDH -2                         GAPDH-3         </a:t>
            </a:r>
          </a:p>
        </p:txBody>
      </p:sp>
      <p:sp>
        <p:nvSpPr>
          <p:cNvPr id="84" name="文本框 83"/>
          <p:cNvSpPr txBox="1"/>
          <p:nvPr/>
        </p:nvSpPr>
        <p:spPr>
          <a:xfrm>
            <a:off x="5919470" y="1462405"/>
            <a:ext cx="93853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>
                <a:cs typeface="+mn-lt"/>
              </a:rPr>
              <a:t>100 KDa</a:t>
            </a:r>
          </a:p>
        </p:txBody>
      </p:sp>
      <p:cxnSp>
        <p:nvCxnSpPr>
          <p:cNvPr id="85" name="直接连接符 84"/>
          <p:cNvCxnSpPr/>
          <p:nvPr/>
        </p:nvCxnSpPr>
        <p:spPr>
          <a:xfrm flipV="1">
            <a:off x="6660515" y="159575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88" name="矩形 87"/>
          <p:cNvSpPr/>
          <p:nvPr>
            <p:custDataLst>
              <p:tags r:id="rId14"/>
            </p:custDataLst>
          </p:nvPr>
        </p:nvSpPr>
        <p:spPr>
          <a:xfrm>
            <a:off x="3253105" y="2259965"/>
            <a:ext cx="1669415" cy="391160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6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0" name="文本框 89"/>
          <p:cNvSpPr txBox="1"/>
          <p:nvPr/>
        </p:nvSpPr>
        <p:spPr>
          <a:xfrm>
            <a:off x="3296285" y="2715260"/>
            <a:ext cx="1787525" cy="24892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altLang="zh-CN" sz="1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  GAPDH -1         </a:t>
            </a:r>
          </a:p>
        </p:txBody>
      </p:sp>
      <p:sp>
        <p:nvSpPr>
          <p:cNvPr id="91" name="文本框 90"/>
          <p:cNvSpPr txBox="1"/>
          <p:nvPr/>
        </p:nvSpPr>
        <p:spPr>
          <a:xfrm>
            <a:off x="309880" y="2510155"/>
            <a:ext cx="847090" cy="2120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>
                <a:cs typeface="+mn-lt"/>
              </a:rPr>
              <a:t>35 KDa</a:t>
            </a:r>
          </a:p>
        </p:txBody>
      </p:sp>
      <p:sp>
        <p:nvSpPr>
          <p:cNvPr id="94" name="文本框 93"/>
          <p:cNvSpPr txBox="1"/>
          <p:nvPr/>
        </p:nvSpPr>
        <p:spPr>
          <a:xfrm>
            <a:off x="309880" y="2110740"/>
            <a:ext cx="847090" cy="2120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>
                <a:cs typeface="+mn-lt"/>
              </a:rPr>
              <a:t>40 KDa</a:t>
            </a:r>
          </a:p>
        </p:txBody>
      </p:sp>
      <p:cxnSp>
        <p:nvCxnSpPr>
          <p:cNvPr id="95" name="直接连接符 94"/>
          <p:cNvCxnSpPr/>
          <p:nvPr/>
        </p:nvCxnSpPr>
        <p:spPr>
          <a:xfrm>
            <a:off x="962025" y="2662555"/>
            <a:ext cx="243840" cy="381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96" name="直接连接符 95"/>
          <p:cNvCxnSpPr/>
          <p:nvPr/>
        </p:nvCxnSpPr>
        <p:spPr>
          <a:xfrm>
            <a:off x="962025" y="2266950"/>
            <a:ext cx="243840" cy="381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946150" y="1419860"/>
            <a:ext cx="243840" cy="381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3296285" y="1762125"/>
            <a:ext cx="1883410" cy="2120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altLang="zh-CN" sz="1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     HK2-1         </a:t>
            </a:r>
          </a:p>
        </p:txBody>
      </p:sp>
      <p:sp>
        <p:nvSpPr>
          <p:cNvPr id="5" name="文本框 4"/>
          <p:cNvSpPr txBox="1"/>
          <p:nvPr>
            <p:custDataLst>
              <p:tags r:id="rId15"/>
            </p:custDataLst>
          </p:nvPr>
        </p:nvSpPr>
        <p:spPr>
          <a:xfrm>
            <a:off x="3235325" y="939800"/>
            <a:ext cx="1968500" cy="3314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000" b="1">
                <a:latin typeface="Times New Roman" panose="02020603050405020304" charset="0"/>
                <a:cs typeface="Times New Roman" panose="02020603050405020304" charset="0"/>
              </a:rPr>
              <a:t>   NC   siHK2         </a:t>
            </a:r>
            <a:r>
              <a:rPr lang="en-US" altLang="zh-CN" sz="10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NC   siHK2</a:t>
            </a:r>
            <a:endParaRPr lang="en-US" altLang="zh-CN" sz="1000" b="1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10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7" name="直接连接符 6"/>
          <p:cNvCxnSpPr/>
          <p:nvPr>
            <p:custDataLst>
              <p:tags r:id="rId16"/>
            </p:custDataLst>
          </p:nvPr>
        </p:nvCxnSpPr>
        <p:spPr>
          <a:xfrm>
            <a:off x="3471545" y="922020"/>
            <a:ext cx="56388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>
            <p:custDataLst>
              <p:tags r:id="rId17"/>
            </p:custDataLst>
          </p:nvPr>
        </p:nvCxnSpPr>
        <p:spPr>
          <a:xfrm flipV="1">
            <a:off x="4391660" y="921385"/>
            <a:ext cx="472440" cy="63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>
            <p:custDataLst>
              <p:tags r:id="rId18"/>
            </p:custDataLst>
          </p:nvPr>
        </p:nvSpPr>
        <p:spPr>
          <a:xfrm>
            <a:off x="3502025" y="678180"/>
            <a:ext cx="157861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Vector  </a:t>
            </a:r>
            <a:r>
              <a:rPr lang="en-US" altLang="zh-CN" sz="1000" b="1">
                <a:latin typeface="Times New Roman" panose="02020603050405020304" charset="0"/>
                <a:cs typeface="Times New Roman" panose="02020603050405020304" charset="0"/>
              </a:rPr>
              <a:t>               OE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230712-14-G2"/>
          <p:cNvPicPr>
            <a:picLocks noChangeAspect="1"/>
          </p:cNvPicPr>
          <p:nvPr/>
        </p:nvPicPr>
        <p:blipFill>
          <a:blip r:embed="rId20"/>
          <a:srcRect l="18985" t="34188" r="20788" b="56499"/>
          <a:stretch>
            <a:fillRect/>
          </a:stretch>
        </p:blipFill>
        <p:spPr>
          <a:xfrm>
            <a:off x="2010410" y="4315460"/>
            <a:ext cx="3967480" cy="613410"/>
          </a:xfrm>
          <a:prstGeom prst="rect">
            <a:avLst/>
          </a:prstGeom>
        </p:spPr>
      </p:pic>
      <p:pic>
        <p:nvPicPr>
          <p:cNvPr id="58" name="图片 57" descr="230721-22-2dg HK2"/>
          <p:cNvPicPr>
            <a:picLocks noChangeAspect="1"/>
          </p:cNvPicPr>
          <p:nvPr/>
        </p:nvPicPr>
        <p:blipFill>
          <a:blip r:embed="rId21"/>
          <a:srcRect l="17687" t="43156" r="20148" b="50081"/>
          <a:stretch>
            <a:fillRect/>
          </a:stretch>
        </p:blipFill>
        <p:spPr>
          <a:xfrm>
            <a:off x="2134235" y="1258570"/>
            <a:ext cx="3850005" cy="582295"/>
          </a:xfrm>
          <a:prstGeom prst="rect">
            <a:avLst/>
          </a:prstGeom>
        </p:spPr>
      </p:pic>
      <p:pic>
        <p:nvPicPr>
          <p:cNvPr id="39" name="图片 38" descr="230712-14-HK2-7"/>
          <p:cNvPicPr>
            <a:picLocks noChangeAspect="1"/>
          </p:cNvPicPr>
          <p:nvPr/>
        </p:nvPicPr>
        <p:blipFill>
          <a:blip r:embed="rId22"/>
          <a:srcRect l="15815" t="37576" r="23420" b="56210"/>
          <a:stretch>
            <a:fillRect/>
          </a:stretch>
        </p:blipFill>
        <p:spPr>
          <a:xfrm>
            <a:off x="2037080" y="3626485"/>
            <a:ext cx="3873500" cy="396240"/>
          </a:xfrm>
          <a:prstGeom prst="rect">
            <a:avLst/>
          </a:prstGeom>
        </p:spPr>
      </p:pic>
      <p:pic>
        <p:nvPicPr>
          <p:cNvPr id="38" name="图片 37" descr="230712-14-G-7"/>
          <p:cNvPicPr>
            <a:picLocks noChangeAspect="1"/>
          </p:cNvPicPr>
          <p:nvPr/>
        </p:nvPicPr>
        <p:blipFill>
          <a:blip r:embed="rId23"/>
          <a:srcRect l="15995" t="36404" r="22262" b="54421"/>
          <a:stretch>
            <a:fillRect/>
          </a:stretch>
        </p:blipFill>
        <p:spPr>
          <a:xfrm>
            <a:off x="2134235" y="2085340"/>
            <a:ext cx="3850005" cy="572135"/>
          </a:xfrm>
          <a:prstGeom prst="rect">
            <a:avLst/>
          </a:prstGeom>
        </p:spPr>
      </p:pic>
      <p:pic>
        <p:nvPicPr>
          <p:cNvPr id="34" name="图片 33" descr="230705-GAPDH-3+4"/>
          <p:cNvPicPr>
            <a:picLocks noChangeAspect="1"/>
          </p:cNvPicPr>
          <p:nvPr/>
        </p:nvPicPr>
        <p:blipFill>
          <a:blip r:embed="rId24"/>
          <a:srcRect l="13173" t="35341" r="20728" b="55015"/>
          <a:stretch>
            <a:fillRect/>
          </a:stretch>
        </p:blipFill>
        <p:spPr>
          <a:xfrm>
            <a:off x="7172960" y="4261485"/>
            <a:ext cx="3873500" cy="565150"/>
          </a:xfrm>
          <a:prstGeom prst="rect">
            <a:avLst/>
          </a:prstGeom>
        </p:spPr>
      </p:pic>
      <p:sp>
        <p:nvSpPr>
          <p:cNvPr id="109" name="矩形 108"/>
          <p:cNvSpPr/>
          <p:nvPr>
            <p:custDataLst>
              <p:tags r:id="rId1"/>
            </p:custDataLst>
          </p:nvPr>
        </p:nvSpPr>
        <p:spPr>
          <a:xfrm>
            <a:off x="3950335" y="2085340"/>
            <a:ext cx="1536700" cy="573405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3" name="文本框 122"/>
          <p:cNvSpPr txBox="1"/>
          <p:nvPr/>
        </p:nvSpPr>
        <p:spPr>
          <a:xfrm>
            <a:off x="40640" y="13970"/>
            <a:ext cx="118300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en-GB" sz="2000" b="1" dirty="0">
                <a:solidFill>
                  <a:srgbClr val="00009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lt"/>
              </a:rPr>
              <a:t>Fig 2 G</a:t>
            </a:r>
          </a:p>
        </p:txBody>
      </p:sp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2332355" y="3535680"/>
            <a:ext cx="1594485" cy="393700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4077970" y="1259205"/>
            <a:ext cx="1651000" cy="267970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478405" y="3999230"/>
            <a:ext cx="102425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HK2-2                              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1098550" y="4639310"/>
            <a:ext cx="93853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>
                <a:cs typeface="+mn-lt"/>
              </a:rPr>
              <a:t>35 KDa</a:t>
            </a:r>
          </a:p>
        </p:txBody>
      </p:sp>
      <p:sp>
        <p:nvSpPr>
          <p:cNvPr id="77" name="文本框 76"/>
          <p:cNvSpPr txBox="1"/>
          <p:nvPr/>
        </p:nvSpPr>
        <p:spPr>
          <a:xfrm>
            <a:off x="1098550" y="4239895"/>
            <a:ext cx="93853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>
                <a:cs typeface="+mn-lt"/>
              </a:rPr>
              <a:t>40 KDa</a:t>
            </a:r>
          </a:p>
        </p:txBody>
      </p:sp>
      <p:cxnSp>
        <p:nvCxnSpPr>
          <p:cNvPr id="79" name="直接连接符 78"/>
          <p:cNvCxnSpPr/>
          <p:nvPr/>
        </p:nvCxnSpPr>
        <p:spPr>
          <a:xfrm flipV="1">
            <a:off x="1829435" y="479171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80" name="直接连接符 79"/>
          <p:cNvCxnSpPr/>
          <p:nvPr/>
        </p:nvCxnSpPr>
        <p:spPr>
          <a:xfrm flipV="1">
            <a:off x="1829435" y="439610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2403475" y="4946015"/>
            <a:ext cx="1544955" cy="29273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altLang="zh-CN" sz="1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GAPDH-2                  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1033780" y="3623310"/>
            <a:ext cx="93853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>
                <a:cs typeface="+mn-lt"/>
              </a:rPr>
              <a:t>100 KDa</a:t>
            </a:r>
          </a:p>
        </p:txBody>
      </p:sp>
      <p:cxnSp>
        <p:nvCxnSpPr>
          <p:cNvPr id="17" name="直接连接符 16"/>
          <p:cNvCxnSpPr/>
          <p:nvPr/>
        </p:nvCxnSpPr>
        <p:spPr>
          <a:xfrm flipV="1">
            <a:off x="1863725" y="375666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24" name="图片 23" descr="230705-HK2-3"/>
          <p:cNvPicPr>
            <a:picLocks noChangeAspect="1"/>
          </p:cNvPicPr>
          <p:nvPr/>
        </p:nvPicPr>
        <p:blipFill>
          <a:blip r:embed="rId25"/>
          <a:srcRect l="14816" t="42805" r="17925" b="51705"/>
          <a:stretch>
            <a:fillRect/>
          </a:stretch>
        </p:blipFill>
        <p:spPr>
          <a:xfrm>
            <a:off x="7146290" y="3582035"/>
            <a:ext cx="3973830" cy="347980"/>
          </a:xfrm>
          <a:prstGeom prst="rect">
            <a:avLst/>
          </a:prstGeom>
        </p:spPr>
      </p:pic>
      <p:sp>
        <p:nvSpPr>
          <p:cNvPr id="29" name="矩形 28"/>
          <p:cNvSpPr/>
          <p:nvPr>
            <p:custDataLst>
              <p:tags r:id="rId3"/>
            </p:custDataLst>
          </p:nvPr>
        </p:nvSpPr>
        <p:spPr>
          <a:xfrm>
            <a:off x="7563485" y="3517900"/>
            <a:ext cx="1553210" cy="436880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6" name="矩形 35"/>
          <p:cNvSpPr/>
          <p:nvPr>
            <p:custDataLst>
              <p:tags r:id="rId4"/>
            </p:custDataLst>
          </p:nvPr>
        </p:nvSpPr>
        <p:spPr>
          <a:xfrm>
            <a:off x="7487285" y="4261485"/>
            <a:ext cx="1576070" cy="564515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6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51" name="直接连接符 50"/>
          <p:cNvCxnSpPr/>
          <p:nvPr>
            <p:custDataLst>
              <p:tags r:id="rId5"/>
            </p:custDataLst>
          </p:nvPr>
        </p:nvCxnSpPr>
        <p:spPr>
          <a:xfrm>
            <a:off x="4193540" y="981075"/>
            <a:ext cx="53784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直接连接符 51"/>
          <p:cNvCxnSpPr/>
          <p:nvPr>
            <p:custDataLst>
              <p:tags r:id="rId6"/>
            </p:custDataLst>
          </p:nvPr>
        </p:nvCxnSpPr>
        <p:spPr>
          <a:xfrm>
            <a:off x="5001895" y="981075"/>
            <a:ext cx="53784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文本框 54"/>
          <p:cNvSpPr txBox="1"/>
          <p:nvPr>
            <p:custDataLst>
              <p:tags r:id="rId7"/>
            </p:custDataLst>
          </p:nvPr>
        </p:nvSpPr>
        <p:spPr>
          <a:xfrm>
            <a:off x="3557905" y="916940"/>
            <a:ext cx="2425700" cy="3073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altLang="zh-CN" sz="10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2-DG    </a:t>
            </a:r>
            <a:r>
              <a:rPr lang="en-US" altLang="zh-CN" sz="16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-     +     -     +</a:t>
            </a:r>
          </a:p>
        </p:txBody>
      </p:sp>
      <p:sp>
        <p:nvSpPr>
          <p:cNvPr id="57" name="文本框 56"/>
          <p:cNvSpPr txBox="1"/>
          <p:nvPr>
            <p:custDataLst>
              <p:tags r:id="rId8"/>
            </p:custDataLst>
          </p:nvPr>
        </p:nvSpPr>
        <p:spPr>
          <a:xfrm>
            <a:off x="3948430" y="741680"/>
            <a:ext cx="1849120" cy="2940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altLang="zh-CN" sz="10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Vector              OE           </a:t>
            </a:r>
          </a:p>
        </p:txBody>
      </p:sp>
      <p:grpSp>
        <p:nvGrpSpPr>
          <p:cNvPr id="95" name="组合 94"/>
          <p:cNvGrpSpPr/>
          <p:nvPr/>
        </p:nvGrpSpPr>
        <p:grpSpPr>
          <a:xfrm>
            <a:off x="1224915" y="1610995"/>
            <a:ext cx="1031875" cy="306705"/>
            <a:chOff x="2411" y="2215"/>
            <a:chExt cx="1625" cy="483"/>
          </a:xfrm>
        </p:grpSpPr>
        <p:sp>
          <p:nvSpPr>
            <p:cNvPr id="66" name="文本框 65"/>
            <p:cNvSpPr txBox="1"/>
            <p:nvPr/>
          </p:nvSpPr>
          <p:spPr>
            <a:xfrm>
              <a:off x="2411" y="2215"/>
              <a:ext cx="1478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>
                  <a:cs typeface="+mn-lt"/>
                </a:rPr>
                <a:t>70 KDa</a:t>
              </a:r>
            </a:p>
          </p:txBody>
        </p:sp>
        <p:cxnSp>
          <p:nvCxnSpPr>
            <p:cNvPr id="78" name="直接连接符 77"/>
            <p:cNvCxnSpPr/>
            <p:nvPr/>
          </p:nvCxnSpPr>
          <p:spPr>
            <a:xfrm flipV="1">
              <a:off x="3610" y="2455"/>
              <a:ext cx="426" cy="1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grpSp>
        <p:nvGrpSpPr>
          <p:cNvPr id="96" name="组合 95"/>
          <p:cNvGrpSpPr/>
          <p:nvPr/>
        </p:nvGrpSpPr>
        <p:grpSpPr>
          <a:xfrm>
            <a:off x="1136015" y="1394460"/>
            <a:ext cx="1120775" cy="306705"/>
            <a:chOff x="2271" y="1586"/>
            <a:chExt cx="1765" cy="483"/>
          </a:xfrm>
        </p:grpSpPr>
        <p:sp>
          <p:nvSpPr>
            <p:cNvPr id="67" name="文本框 66"/>
            <p:cNvSpPr txBox="1"/>
            <p:nvPr/>
          </p:nvSpPr>
          <p:spPr>
            <a:xfrm>
              <a:off x="2271" y="1586"/>
              <a:ext cx="1666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>
                  <a:cs typeface="+mn-lt"/>
                </a:rPr>
                <a:t>100 KDa</a:t>
              </a:r>
            </a:p>
          </p:txBody>
        </p:sp>
        <p:cxnSp>
          <p:nvCxnSpPr>
            <p:cNvPr id="94" name="直接连接符 93"/>
            <p:cNvCxnSpPr/>
            <p:nvPr/>
          </p:nvCxnSpPr>
          <p:spPr>
            <a:xfrm flipV="1">
              <a:off x="3610" y="1832"/>
              <a:ext cx="426" cy="1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97" name="文本框 96"/>
          <p:cNvSpPr txBox="1"/>
          <p:nvPr/>
        </p:nvSpPr>
        <p:spPr>
          <a:xfrm>
            <a:off x="1224915" y="2358390"/>
            <a:ext cx="93853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>
                <a:cs typeface="+mn-lt"/>
              </a:rPr>
              <a:t>35 KDa</a:t>
            </a:r>
          </a:p>
        </p:txBody>
      </p:sp>
      <p:sp>
        <p:nvSpPr>
          <p:cNvPr id="98" name="文本框 97"/>
          <p:cNvSpPr txBox="1"/>
          <p:nvPr/>
        </p:nvSpPr>
        <p:spPr>
          <a:xfrm>
            <a:off x="1224915" y="1997075"/>
            <a:ext cx="93853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>
                <a:cs typeface="+mn-lt"/>
              </a:rPr>
              <a:t>40 KDa</a:t>
            </a:r>
          </a:p>
        </p:txBody>
      </p:sp>
      <p:cxnSp>
        <p:nvCxnSpPr>
          <p:cNvPr id="110" name="直接连接符 109"/>
          <p:cNvCxnSpPr/>
          <p:nvPr/>
        </p:nvCxnSpPr>
        <p:spPr>
          <a:xfrm flipV="1">
            <a:off x="1955800" y="251079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11" name="直接连接符 110"/>
          <p:cNvCxnSpPr/>
          <p:nvPr/>
        </p:nvCxnSpPr>
        <p:spPr>
          <a:xfrm flipV="1">
            <a:off x="1955800" y="215328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12" name="文本框 111"/>
          <p:cNvSpPr txBox="1"/>
          <p:nvPr/>
        </p:nvSpPr>
        <p:spPr>
          <a:xfrm>
            <a:off x="3950335" y="2745740"/>
            <a:ext cx="153733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GAPDH-1         </a:t>
            </a:r>
          </a:p>
        </p:txBody>
      </p:sp>
      <p:sp>
        <p:nvSpPr>
          <p:cNvPr id="81" name="矩形 80"/>
          <p:cNvSpPr/>
          <p:nvPr>
            <p:custDataLst>
              <p:tags r:id="rId9"/>
            </p:custDataLst>
          </p:nvPr>
        </p:nvSpPr>
        <p:spPr>
          <a:xfrm>
            <a:off x="2386330" y="4315460"/>
            <a:ext cx="1594485" cy="571500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6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905635" y="3009900"/>
            <a:ext cx="2456180" cy="525780"/>
            <a:chOff x="4247" y="4027"/>
            <a:chExt cx="3868" cy="828"/>
          </a:xfrm>
        </p:grpSpPr>
        <p:cxnSp>
          <p:nvCxnSpPr>
            <p:cNvPr id="7" name="直接连接符 6"/>
            <p:cNvCxnSpPr/>
            <p:nvPr>
              <p:custDataLst>
                <p:tags r:id="rId14"/>
              </p:custDataLst>
            </p:nvPr>
          </p:nvCxnSpPr>
          <p:spPr>
            <a:xfrm>
              <a:off x="5069" y="4443"/>
              <a:ext cx="847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>
              <p:custDataLst>
                <p:tags r:id="rId15"/>
              </p:custDataLst>
            </p:nvPr>
          </p:nvCxnSpPr>
          <p:spPr>
            <a:xfrm>
              <a:off x="6342" y="4443"/>
              <a:ext cx="847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文本框 10"/>
            <p:cNvSpPr txBox="1"/>
            <p:nvPr>
              <p:custDataLst>
                <p:tags r:id="rId16"/>
              </p:custDataLst>
            </p:nvPr>
          </p:nvSpPr>
          <p:spPr>
            <a:xfrm>
              <a:off x="4247" y="4371"/>
              <a:ext cx="3868" cy="484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r>
                <a:rPr lang="en-US" altLang="zh-CN" sz="1200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2-DG    </a:t>
              </a:r>
              <a:r>
                <a:rPr lang="en-US" altLang="zh-CN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-     +     -    +</a:t>
              </a:r>
            </a:p>
          </p:txBody>
        </p:sp>
        <p:sp>
          <p:nvSpPr>
            <p:cNvPr id="12" name="文本框 11"/>
            <p:cNvSpPr txBox="1"/>
            <p:nvPr>
              <p:custDataLst>
                <p:tags r:id="rId17"/>
              </p:custDataLst>
            </p:nvPr>
          </p:nvSpPr>
          <p:spPr>
            <a:xfrm>
              <a:off x="4711" y="4027"/>
              <a:ext cx="2912" cy="463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r>
                <a:rPr lang="en-US" altLang="zh-CN" sz="1000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      OE                   Vector  </a:t>
              </a:r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7690485" y="3954780"/>
            <a:ext cx="116649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HK2-3                              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7690485" y="4779010"/>
            <a:ext cx="1544955" cy="29273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altLang="zh-CN" sz="1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GAPDH-3                   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6233795" y="4616450"/>
            <a:ext cx="93853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>
                <a:cs typeface="+mn-lt"/>
              </a:rPr>
              <a:t>35 KDa</a:t>
            </a:r>
          </a:p>
        </p:txBody>
      </p:sp>
      <p:sp>
        <p:nvSpPr>
          <p:cNvPr id="30" name="文本框 29"/>
          <p:cNvSpPr txBox="1"/>
          <p:nvPr/>
        </p:nvSpPr>
        <p:spPr>
          <a:xfrm>
            <a:off x="6233795" y="4242435"/>
            <a:ext cx="93853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>
                <a:cs typeface="+mn-lt"/>
              </a:rPr>
              <a:t>40 KDa</a:t>
            </a:r>
          </a:p>
        </p:txBody>
      </p:sp>
      <p:cxnSp>
        <p:nvCxnSpPr>
          <p:cNvPr id="31" name="直接连接符 30"/>
          <p:cNvCxnSpPr/>
          <p:nvPr/>
        </p:nvCxnSpPr>
        <p:spPr>
          <a:xfrm flipV="1">
            <a:off x="6964680" y="476885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/>
        </p:nvCxnSpPr>
        <p:spPr>
          <a:xfrm flipV="1">
            <a:off x="6964680" y="439864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3" name="文本框 32"/>
          <p:cNvSpPr txBox="1"/>
          <p:nvPr/>
        </p:nvSpPr>
        <p:spPr>
          <a:xfrm>
            <a:off x="6092825" y="3689350"/>
            <a:ext cx="93853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>
                <a:cs typeface="+mn-lt"/>
              </a:rPr>
              <a:t>100 KDa</a:t>
            </a:r>
          </a:p>
        </p:txBody>
      </p:sp>
      <p:cxnSp>
        <p:nvCxnSpPr>
          <p:cNvPr id="35" name="直接连接符 34"/>
          <p:cNvCxnSpPr/>
          <p:nvPr/>
        </p:nvCxnSpPr>
        <p:spPr>
          <a:xfrm flipV="1">
            <a:off x="6891020" y="384810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4321810" y="1763395"/>
            <a:ext cx="121793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HK2-1                              </a:t>
            </a:r>
          </a:p>
        </p:txBody>
      </p:sp>
      <p:cxnSp>
        <p:nvCxnSpPr>
          <p:cNvPr id="18" name="直接连接符 17"/>
          <p:cNvCxnSpPr/>
          <p:nvPr/>
        </p:nvCxnSpPr>
        <p:spPr>
          <a:xfrm flipV="1">
            <a:off x="7066280" y="368236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19" name="组合 18"/>
          <p:cNvGrpSpPr/>
          <p:nvPr/>
        </p:nvGrpSpPr>
        <p:grpSpPr>
          <a:xfrm>
            <a:off x="7108190" y="3024505"/>
            <a:ext cx="2456180" cy="525780"/>
            <a:chOff x="4247" y="4027"/>
            <a:chExt cx="3868" cy="828"/>
          </a:xfrm>
        </p:grpSpPr>
        <p:cxnSp>
          <p:nvCxnSpPr>
            <p:cNvPr id="20" name="直接连接符 19"/>
            <p:cNvCxnSpPr/>
            <p:nvPr>
              <p:custDataLst>
                <p:tags r:id="rId10"/>
              </p:custDataLst>
            </p:nvPr>
          </p:nvCxnSpPr>
          <p:spPr>
            <a:xfrm>
              <a:off x="5069" y="4443"/>
              <a:ext cx="847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>
              <p:custDataLst>
                <p:tags r:id="rId11"/>
              </p:custDataLst>
            </p:nvPr>
          </p:nvCxnSpPr>
          <p:spPr>
            <a:xfrm>
              <a:off x="6342" y="4443"/>
              <a:ext cx="847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2" name="文本框 21"/>
            <p:cNvSpPr txBox="1"/>
            <p:nvPr>
              <p:custDataLst>
                <p:tags r:id="rId12"/>
              </p:custDataLst>
            </p:nvPr>
          </p:nvSpPr>
          <p:spPr>
            <a:xfrm>
              <a:off x="4247" y="4371"/>
              <a:ext cx="3868" cy="484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r>
                <a:rPr lang="en-US" altLang="zh-CN" sz="1200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2-DG    </a:t>
              </a:r>
              <a:r>
                <a:rPr lang="en-US" altLang="zh-CN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-    +     -    +</a:t>
              </a:r>
            </a:p>
          </p:txBody>
        </p:sp>
        <p:sp>
          <p:nvSpPr>
            <p:cNvPr id="23" name="文本框 22"/>
            <p:cNvSpPr txBox="1"/>
            <p:nvPr>
              <p:custDataLst>
                <p:tags r:id="rId13"/>
              </p:custDataLst>
            </p:nvPr>
          </p:nvSpPr>
          <p:spPr>
            <a:xfrm>
              <a:off x="4711" y="4027"/>
              <a:ext cx="2912" cy="463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r>
                <a:rPr lang="en-US" altLang="zh-CN" sz="1000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       OE                   Vector         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图片 92" descr="230517-pi3k-m-hc"/>
          <p:cNvPicPr>
            <a:picLocks noChangeAspect="1"/>
          </p:cNvPicPr>
          <p:nvPr/>
        </p:nvPicPr>
        <p:blipFill>
          <a:blip r:embed="rId45"/>
          <a:srcRect l="15894" t="38456" r="24183" b="54318"/>
          <a:stretch>
            <a:fillRect/>
          </a:stretch>
        </p:blipFill>
        <p:spPr>
          <a:xfrm>
            <a:off x="5249545" y="1397635"/>
            <a:ext cx="3054350" cy="368300"/>
          </a:xfrm>
          <a:prstGeom prst="rect">
            <a:avLst/>
          </a:prstGeom>
        </p:spPr>
      </p:pic>
      <p:pic>
        <p:nvPicPr>
          <p:cNvPr id="62" name="图片 61" descr="230519-gapdh-1+2"/>
          <p:cNvPicPr>
            <a:picLocks noChangeAspect="1"/>
          </p:cNvPicPr>
          <p:nvPr/>
        </p:nvPicPr>
        <p:blipFill>
          <a:blip r:embed="rId46"/>
          <a:srcRect l="18958" t="47370" r="20162" b="41578"/>
          <a:stretch>
            <a:fillRect/>
          </a:stretch>
        </p:blipFill>
        <p:spPr>
          <a:xfrm>
            <a:off x="942340" y="2784475"/>
            <a:ext cx="3307715" cy="600710"/>
          </a:xfrm>
          <a:prstGeom prst="rect">
            <a:avLst/>
          </a:prstGeom>
        </p:spPr>
      </p:pic>
      <p:pic>
        <p:nvPicPr>
          <p:cNvPr id="68" name="图片 67" descr="230511-G1+2"/>
          <p:cNvPicPr>
            <a:picLocks noChangeAspect="1"/>
          </p:cNvPicPr>
          <p:nvPr/>
        </p:nvPicPr>
        <p:blipFill>
          <a:blip r:embed="rId47"/>
          <a:srcRect l="18083" t="47802" r="26421" b="39112"/>
          <a:stretch>
            <a:fillRect/>
          </a:stretch>
        </p:blipFill>
        <p:spPr>
          <a:xfrm>
            <a:off x="5304790" y="5974715"/>
            <a:ext cx="3132455" cy="738505"/>
          </a:xfrm>
          <a:prstGeom prst="rect">
            <a:avLst/>
          </a:prstGeom>
        </p:spPr>
      </p:pic>
      <p:pic>
        <p:nvPicPr>
          <p:cNvPr id="67" name="图片 66" descr="230515-16-P-PI3K-zuixin"/>
          <p:cNvPicPr>
            <a:picLocks noChangeAspect="1"/>
          </p:cNvPicPr>
          <p:nvPr/>
        </p:nvPicPr>
        <p:blipFill>
          <a:blip r:embed="rId48"/>
          <a:srcRect l="16616" t="45409" r="23142" b="48406"/>
          <a:stretch>
            <a:fillRect/>
          </a:stretch>
        </p:blipFill>
        <p:spPr>
          <a:xfrm>
            <a:off x="819785" y="4659630"/>
            <a:ext cx="3598545" cy="369570"/>
          </a:xfrm>
          <a:prstGeom prst="rect">
            <a:avLst/>
          </a:prstGeom>
        </p:spPr>
      </p:pic>
      <p:pic>
        <p:nvPicPr>
          <p:cNvPr id="55" name="图片 54" descr="230519-AKT-3-10S"/>
          <p:cNvPicPr>
            <a:picLocks noChangeAspect="1"/>
          </p:cNvPicPr>
          <p:nvPr/>
        </p:nvPicPr>
        <p:blipFill>
          <a:blip r:embed="rId49"/>
          <a:srcRect l="15001" t="45377" r="24786" b="46666"/>
          <a:stretch>
            <a:fillRect/>
          </a:stretch>
        </p:blipFill>
        <p:spPr>
          <a:xfrm>
            <a:off x="825500" y="5262245"/>
            <a:ext cx="3597910" cy="475615"/>
          </a:xfrm>
          <a:prstGeom prst="rect">
            <a:avLst/>
          </a:prstGeom>
        </p:spPr>
      </p:pic>
      <p:pic>
        <p:nvPicPr>
          <p:cNvPr id="56" name="图片 55" descr="230712-14-G3"/>
          <p:cNvPicPr>
            <a:picLocks noChangeAspect="1"/>
          </p:cNvPicPr>
          <p:nvPr/>
        </p:nvPicPr>
        <p:blipFill>
          <a:blip r:embed="rId50"/>
          <a:srcRect l="18560" t="36818" r="21891" b="51326"/>
          <a:stretch>
            <a:fillRect/>
          </a:stretch>
        </p:blipFill>
        <p:spPr>
          <a:xfrm>
            <a:off x="814070" y="5899785"/>
            <a:ext cx="3525520" cy="70231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57" name="图片 56" descr="20230524-mTOR-2+3"/>
          <p:cNvPicPr>
            <a:picLocks noChangeAspect="1"/>
          </p:cNvPicPr>
          <p:nvPr/>
        </p:nvPicPr>
        <p:blipFill>
          <a:blip r:embed="rId51"/>
          <a:srcRect l="16397" t="35077" r="24297" b="56843"/>
          <a:stretch>
            <a:fillRect/>
          </a:stretch>
        </p:blipFill>
        <p:spPr>
          <a:xfrm>
            <a:off x="814070" y="4006850"/>
            <a:ext cx="3546475" cy="483235"/>
          </a:xfrm>
          <a:prstGeom prst="rect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1756410" y="461010"/>
            <a:ext cx="88900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0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Vector   </a:t>
            </a:r>
            <a:r>
              <a:rPr lang="zh-CN" altLang="en-US" sz="10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OE</a:t>
            </a:r>
            <a:r>
              <a:rPr lang="en-US" altLang="zh-CN" sz="10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 </a:t>
            </a:r>
          </a:p>
        </p:txBody>
      </p:sp>
      <p:pic>
        <p:nvPicPr>
          <p:cNvPr id="9" name="图片 8" descr="20230519-P-AKT-3S+4"/>
          <p:cNvPicPr>
            <a:picLocks noChangeAspect="1"/>
          </p:cNvPicPr>
          <p:nvPr/>
        </p:nvPicPr>
        <p:blipFill>
          <a:blip r:embed="rId52"/>
          <a:srcRect l="19847" t="30650" r="20023" b="62197"/>
          <a:stretch>
            <a:fillRect/>
          </a:stretch>
        </p:blipFill>
        <p:spPr>
          <a:xfrm>
            <a:off x="942340" y="2207260"/>
            <a:ext cx="3343910" cy="397510"/>
          </a:xfrm>
          <a:prstGeom prst="rect">
            <a:avLst/>
          </a:prstGeom>
        </p:spPr>
      </p:pic>
      <p:pic>
        <p:nvPicPr>
          <p:cNvPr id="11" name="图片 10" descr="230425-备选-P-MTOR-1+2膜-M"/>
          <p:cNvPicPr>
            <a:picLocks noChangeAspect="1"/>
          </p:cNvPicPr>
          <p:nvPr/>
        </p:nvPicPr>
        <p:blipFill>
          <a:blip r:embed="rId53"/>
          <a:srcRect l="17973" t="35801" r="27890" b="53931"/>
          <a:stretch>
            <a:fillRect/>
          </a:stretch>
        </p:blipFill>
        <p:spPr>
          <a:xfrm>
            <a:off x="938530" y="713740"/>
            <a:ext cx="3233420" cy="613410"/>
          </a:xfrm>
          <a:prstGeom prst="rect">
            <a:avLst/>
          </a:prstGeom>
        </p:spPr>
      </p:pic>
      <p:pic>
        <p:nvPicPr>
          <p:cNvPr id="12" name="图片 11" descr="230425-备选-PI3K-1膜-M-HC"/>
          <p:cNvPicPr>
            <a:picLocks noChangeAspect="1"/>
          </p:cNvPicPr>
          <p:nvPr/>
        </p:nvPicPr>
        <p:blipFill>
          <a:blip r:embed="rId54"/>
          <a:srcRect l="20886" t="39757" r="23962" b="51154"/>
          <a:stretch>
            <a:fillRect/>
          </a:stretch>
        </p:blipFill>
        <p:spPr>
          <a:xfrm>
            <a:off x="938530" y="1410970"/>
            <a:ext cx="3286760" cy="542290"/>
          </a:xfrm>
          <a:prstGeom prst="rect">
            <a:avLst/>
          </a:prstGeom>
          <a:ln>
            <a:noFill/>
          </a:ln>
        </p:spPr>
      </p:pic>
      <p:sp>
        <p:nvSpPr>
          <p:cNvPr id="22" name="文本框 21"/>
          <p:cNvSpPr txBox="1"/>
          <p:nvPr>
            <p:custDataLst>
              <p:tags r:id="rId1"/>
            </p:custDataLst>
          </p:nvPr>
        </p:nvSpPr>
        <p:spPr>
          <a:xfrm>
            <a:off x="1798320" y="1951355"/>
            <a:ext cx="1027430" cy="212090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l"/>
            <a:r>
              <a:rPr lang="en-US" altLang="zh-CN" sz="1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p-PI3K-2</a:t>
            </a:r>
          </a:p>
          <a:p>
            <a:pPr algn="l"/>
            <a:endParaRPr lang="en-US" altLang="zh-CN" sz="14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26" name="文本框 25"/>
          <p:cNvSpPr txBox="1"/>
          <p:nvPr>
            <p:custDataLst>
              <p:tags r:id="rId2"/>
            </p:custDataLst>
          </p:nvPr>
        </p:nvSpPr>
        <p:spPr>
          <a:xfrm>
            <a:off x="1718310" y="1125220"/>
            <a:ext cx="1436370" cy="247650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l"/>
            <a:r>
              <a:rPr lang="en-US" altLang="zh-CN" sz="1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p-mTOR-2</a:t>
            </a:r>
          </a:p>
        </p:txBody>
      </p:sp>
      <p:sp>
        <p:nvSpPr>
          <p:cNvPr id="13" name="文本框 12"/>
          <p:cNvSpPr txBox="1"/>
          <p:nvPr>
            <p:custDataLst>
              <p:tags r:id="rId3"/>
            </p:custDataLst>
          </p:nvPr>
        </p:nvSpPr>
        <p:spPr>
          <a:xfrm>
            <a:off x="1918335" y="3312160"/>
            <a:ext cx="1310005" cy="313690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l"/>
            <a:r>
              <a:rPr lang="en-US" altLang="zh-CN" sz="1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GAPDH-2</a:t>
            </a:r>
          </a:p>
        </p:txBody>
      </p:sp>
      <p:sp>
        <p:nvSpPr>
          <p:cNvPr id="36" name="文本框 35"/>
          <p:cNvSpPr txBox="1"/>
          <p:nvPr>
            <p:custDataLst>
              <p:tags r:id="rId4"/>
            </p:custDataLst>
          </p:nvPr>
        </p:nvSpPr>
        <p:spPr>
          <a:xfrm>
            <a:off x="1776730" y="2538095"/>
            <a:ext cx="868680" cy="323215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l"/>
            <a:r>
              <a:rPr lang="en-US" altLang="zh-CN" sz="1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p-AKT-2</a:t>
            </a:r>
          </a:p>
          <a:p>
            <a:pPr algn="l"/>
            <a:endParaRPr lang="en-US" altLang="zh-CN" sz="14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16" name="图片 15" descr="1-P-MTOR-M-HC"/>
          <p:cNvPicPr>
            <a:picLocks noChangeAspect="1"/>
          </p:cNvPicPr>
          <p:nvPr/>
        </p:nvPicPr>
        <p:blipFill>
          <a:blip r:embed="rId55"/>
          <a:srcRect l="13945" t="46429" r="24063" b="43767"/>
          <a:stretch>
            <a:fillRect/>
          </a:stretch>
        </p:blipFill>
        <p:spPr>
          <a:xfrm>
            <a:off x="5249545" y="702945"/>
            <a:ext cx="3091180" cy="488950"/>
          </a:xfrm>
          <a:prstGeom prst="rect">
            <a:avLst/>
          </a:prstGeom>
        </p:spPr>
      </p:pic>
      <p:pic>
        <p:nvPicPr>
          <p:cNvPr id="18" name="图片 17" descr="1-PAKT-M-HC"/>
          <p:cNvPicPr>
            <a:picLocks noChangeAspect="1"/>
          </p:cNvPicPr>
          <p:nvPr/>
        </p:nvPicPr>
        <p:blipFill>
          <a:blip r:embed="rId56"/>
          <a:srcRect l="16198" t="41677" r="20631" b="52975"/>
          <a:stretch>
            <a:fillRect/>
          </a:stretch>
        </p:blipFill>
        <p:spPr>
          <a:xfrm>
            <a:off x="5177790" y="2165350"/>
            <a:ext cx="3162935" cy="267335"/>
          </a:xfrm>
          <a:prstGeom prst="rect">
            <a:avLst/>
          </a:prstGeom>
        </p:spPr>
      </p:pic>
      <p:pic>
        <p:nvPicPr>
          <p:cNvPr id="21" name="图片 20" descr="2-GAPDH--M-hc"/>
          <p:cNvPicPr>
            <a:picLocks noChangeAspect="1"/>
          </p:cNvPicPr>
          <p:nvPr/>
        </p:nvPicPr>
        <p:blipFill>
          <a:blip r:embed="rId57"/>
          <a:srcRect l="15318" t="35384" r="22907" b="48513"/>
          <a:stretch>
            <a:fillRect/>
          </a:stretch>
        </p:blipFill>
        <p:spPr>
          <a:xfrm>
            <a:off x="5168900" y="2719070"/>
            <a:ext cx="3134995" cy="817245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6778625" y="455295"/>
            <a:ext cx="88900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OE</a:t>
            </a:r>
            <a:r>
              <a:rPr lang="en-US" altLang="zh-CN" sz="10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Vector     </a:t>
            </a:r>
          </a:p>
        </p:txBody>
      </p:sp>
      <p:sp>
        <p:nvSpPr>
          <p:cNvPr id="30" name="矩形 29"/>
          <p:cNvSpPr/>
          <p:nvPr>
            <p:custDataLst>
              <p:tags r:id="rId5"/>
            </p:custDataLst>
          </p:nvPr>
        </p:nvSpPr>
        <p:spPr>
          <a:xfrm>
            <a:off x="6783070" y="766445"/>
            <a:ext cx="628650" cy="412750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7" name="图片 36" descr="20230519-PI3K-2+3-M-hc"/>
          <p:cNvPicPr>
            <a:picLocks noChangeAspect="1"/>
          </p:cNvPicPr>
          <p:nvPr/>
        </p:nvPicPr>
        <p:blipFill>
          <a:blip r:embed="rId58"/>
          <a:srcRect l="14979" t="33674" r="26656" b="58883"/>
          <a:stretch>
            <a:fillRect/>
          </a:stretch>
        </p:blipFill>
        <p:spPr>
          <a:xfrm>
            <a:off x="5302885" y="4763770"/>
            <a:ext cx="3151505" cy="401955"/>
          </a:xfrm>
          <a:prstGeom prst="rect">
            <a:avLst/>
          </a:prstGeom>
        </p:spPr>
      </p:pic>
      <p:pic>
        <p:nvPicPr>
          <p:cNvPr id="39" name="图片 38" descr="230519-AKT-3-10S"/>
          <p:cNvPicPr>
            <a:picLocks noChangeAspect="1"/>
          </p:cNvPicPr>
          <p:nvPr/>
        </p:nvPicPr>
        <p:blipFill>
          <a:blip r:embed="rId49"/>
          <a:srcRect l="18523" t="34443" r="24961" b="57837"/>
          <a:stretch>
            <a:fillRect/>
          </a:stretch>
        </p:blipFill>
        <p:spPr>
          <a:xfrm>
            <a:off x="5334635" y="5350510"/>
            <a:ext cx="3096260" cy="422910"/>
          </a:xfrm>
          <a:prstGeom prst="rect">
            <a:avLst/>
          </a:prstGeom>
        </p:spPr>
      </p:pic>
      <p:pic>
        <p:nvPicPr>
          <p:cNvPr id="45" name="图片 44" descr="230519-mTOR-2+3"/>
          <p:cNvPicPr>
            <a:picLocks noChangeAspect="1"/>
          </p:cNvPicPr>
          <p:nvPr/>
        </p:nvPicPr>
        <p:blipFill>
          <a:blip r:embed="rId59"/>
          <a:srcRect l="18286" t="37663" r="19936" b="53557"/>
          <a:stretch>
            <a:fillRect/>
          </a:stretch>
        </p:blipFill>
        <p:spPr>
          <a:xfrm>
            <a:off x="5304790" y="4044950"/>
            <a:ext cx="3134995" cy="445770"/>
          </a:xfrm>
          <a:prstGeom prst="rect">
            <a:avLst/>
          </a:prstGeom>
        </p:spPr>
      </p:pic>
      <p:pic>
        <p:nvPicPr>
          <p:cNvPr id="51" name="图片 50" descr="230511-G1+2"/>
          <p:cNvPicPr>
            <a:picLocks noChangeAspect="1"/>
          </p:cNvPicPr>
          <p:nvPr/>
        </p:nvPicPr>
        <p:blipFill>
          <a:blip r:embed="rId47"/>
          <a:srcRect l="17094" t="35078" r="23975" b="53113"/>
          <a:stretch>
            <a:fillRect/>
          </a:stretch>
        </p:blipFill>
        <p:spPr>
          <a:xfrm>
            <a:off x="9288145" y="1587500"/>
            <a:ext cx="2661285" cy="533400"/>
          </a:xfrm>
          <a:prstGeom prst="rect">
            <a:avLst/>
          </a:prstGeom>
        </p:spPr>
      </p:pic>
      <p:pic>
        <p:nvPicPr>
          <p:cNvPr id="53" name="图片 52" descr="230511-p-MTOR-m-HC"/>
          <p:cNvPicPr>
            <a:picLocks noChangeAspect="1"/>
          </p:cNvPicPr>
          <p:nvPr/>
        </p:nvPicPr>
        <p:blipFill>
          <a:blip r:embed="rId60"/>
          <a:srcRect l="16529" t="31093" r="22967" b="55699"/>
          <a:stretch>
            <a:fillRect/>
          </a:stretch>
        </p:blipFill>
        <p:spPr>
          <a:xfrm>
            <a:off x="9308465" y="725170"/>
            <a:ext cx="2717165" cy="593090"/>
          </a:xfrm>
          <a:prstGeom prst="rect">
            <a:avLst/>
          </a:prstGeom>
        </p:spPr>
      </p:pic>
      <p:sp>
        <p:nvSpPr>
          <p:cNvPr id="27" name="矩形 26"/>
          <p:cNvSpPr/>
          <p:nvPr>
            <p:custDataLst>
              <p:tags r:id="rId6"/>
            </p:custDataLst>
          </p:nvPr>
        </p:nvSpPr>
        <p:spPr>
          <a:xfrm>
            <a:off x="11177905" y="777240"/>
            <a:ext cx="534670" cy="342265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0" name="文本框 59"/>
          <p:cNvSpPr txBox="1"/>
          <p:nvPr/>
        </p:nvSpPr>
        <p:spPr>
          <a:xfrm>
            <a:off x="10934065" y="455295"/>
            <a:ext cx="88900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0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Vector   </a:t>
            </a:r>
            <a:r>
              <a:rPr lang="zh-CN" altLang="en-US" sz="10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OE</a:t>
            </a:r>
            <a:r>
              <a:rPr lang="en-US" altLang="zh-CN" sz="10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 </a:t>
            </a:r>
          </a:p>
        </p:txBody>
      </p:sp>
      <p:sp>
        <p:nvSpPr>
          <p:cNvPr id="3" name="矩形 2"/>
          <p:cNvSpPr/>
          <p:nvPr/>
        </p:nvSpPr>
        <p:spPr>
          <a:xfrm>
            <a:off x="1804035" y="1629410"/>
            <a:ext cx="749300" cy="334645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矩形 4"/>
          <p:cNvSpPr/>
          <p:nvPr>
            <p:custDataLst>
              <p:tags r:id="rId7"/>
            </p:custDataLst>
          </p:nvPr>
        </p:nvSpPr>
        <p:spPr>
          <a:xfrm>
            <a:off x="11163300" y="1685925"/>
            <a:ext cx="466090" cy="396240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1804035" y="777240"/>
            <a:ext cx="749300" cy="334645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1870710" y="4725670"/>
            <a:ext cx="749300" cy="334645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1807845" y="2273300"/>
            <a:ext cx="749300" cy="314960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1918335" y="5306060"/>
            <a:ext cx="749300" cy="334645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1870710" y="6088380"/>
            <a:ext cx="749300" cy="334010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1816100" y="4089400"/>
            <a:ext cx="749300" cy="334645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1948180" y="2988945"/>
            <a:ext cx="736600" cy="296545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2" name="矩形 51"/>
          <p:cNvSpPr/>
          <p:nvPr>
            <p:custDataLst>
              <p:tags r:id="rId8"/>
            </p:custDataLst>
          </p:nvPr>
        </p:nvSpPr>
        <p:spPr>
          <a:xfrm>
            <a:off x="6701155" y="1397635"/>
            <a:ext cx="674370" cy="368300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4" name="矩形 53"/>
          <p:cNvSpPr/>
          <p:nvPr>
            <p:custDataLst>
              <p:tags r:id="rId9"/>
            </p:custDataLst>
          </p:nvPr>
        </p:nvSpPr>
        <p:spPr>
          <a:xfrm>
            <a:off x="5643245" y="4095750"/>
            <a:ext cx="635000" cy="347980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3" name="矩形 62"/>
          <p:cNvSpPr/>
          <p:nvPr>
            <p:custDataLst>
              <p:tags r:id="rId10"/>
            </p:custDataLst>
          </p:nvPr>
        </p:nvSpPr>
        <p:spPr>
          <a:xfrm>
            <a:off x="6871335" y="4067810"/>
            <a:ext cx="575945" cy="334645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9" name="矩形 68"/>
          <p:cNvSpPr/>
          <p:nvPr>
            <p:custDataLst>
              <p:tags r:id="rId11"/>
            </p:custDataLst>
          </p:nvPr>
        </p:nvSpPr>
        <p:spPr>
          <a:xfrm>
            <a:off x="6830060" y="4796790"/>
            <a:ext cx="629285" cy="308610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0" name="矩形 69"/>
          <p:cNvSpPr/>
          <p:nvPr>
            <p:custDataLst>
              <p:tags r:id="rId12"/>
            </p:custDataLst>
          </p:nvPr>
        </p:nvSpPr>
        <p:spPr>
          <a:xfrm>
            <a:off x="5490845" y="2065020"/>
            <a:ext cx="628650" cy="412750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1" name="矩形 70"/>
          <p:cNvSpPr/>
          <p:nvPr>
            <p:custDataLst>
              <p:tags r:id="rId13"/>
            </p:custDataLst>
          </p:nvPr>
        </p:nvSpPr>
        <p:spPr>
          <a:xfrm>
            <a:off x="5604510" y="6060440"/>
            <a:ext cx="673735" cy="335915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2" name="矩形 71"/>
          <p:cNvSpPr/>
          <p:nvPr>
            <p:custDataLst>
              <p:tags r:id="rId14"/>
            </p:custDataLst>
          </p:nvPr>
        </p:nvSpPr>
        <p:spPr>
          <a:xfrm>
            <a:off x="6668135" y="2719070"/>
            <a:ext cx="628650" cy="412750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3" name="矩形 72"/>
          <p:cNvSpPr/>
          <p:nvPr>
            <p:custDataLst>
              <p:tags r:id="rId15"/>
            </p:custDataLst>
          </p:nvPr>
        </p:nvSpPr>
        <p:spPr>
          <a:xfrm>
            <a:off x="5423535" y="5341620"/>
            <a:ext cx="681990" cy="321945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5" name="矩形 74"/>
          <p:cNvSpPr/>
          <p:nvPr>
            <p:custDataLst>
              <p:tags r:id="rId16"/>
            </p:custDataLst>
          </p:nvPr>
        </p:nvSpPr>
        <p:spPr>
          <a:xfrm>
            <a:off x="5596255" y="4838065"/>
            <a:ext cx="592455" cy="266700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7" name="矩形 76"/>
          <p:cNvSpPr/>
          <p:nvPr>
            <p:custDataLst>
              <p:tags r:id="rId17"/>
            </p:custDataLst>
          </p:nvPr>
        </p:nvSpPr>
        <p:spPr>
          <a:xfrm>
            <a:off x="6756400" y="5372100"/>
            <a:ext cx="654685" cy="335280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8" name="矩形 77"/>
          <p:cNvSpPr/>
          <p:nvPr>
            <p:custDataLst>
              <p:tags r:id="rId18"/>
            </p:custDataLst>
          </p:nvPr>
        </p:nvSpPr>
        <p:spPr>
          <a:xfrm>
            <a:off x="6842125" y="6060440"/>
            <a:ext cx="569595" cy="335915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9" name="文本框 78"/>
          <p:cNvSpPr txBox="1"/>
          <p:nvPr/>
        </p:nvSpPr>
        <p:spPr>
          <a:xfrm>
            <a:off x="1782445" y="3761740"/>
            <a:ext cx="88900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0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Vector    </a:t>
            </a:r>
            <a:r>
              <a:rPr lang="zh-CN" altLang="en-US" sz="10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OE</a:t>
            </a:r>
            <a:r>
              <a:rPr lang="en-US" altLang="zh-CN" sz="10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</a:t>
            </a:r>
          </a:p>
        </p:txBody>
      </p:sp>
      <p:sp>
        <p:nvSpPr>
          <p:cNvPr id="80" name="文本框 79"/>
          <p:cNvSpPr txBox="1"/>
          <p:nvPr/>
        </p:nvSpPr>
        <p:spPr>
          <a:xfrm>
            <a:off x="6756400" y="3761740"/>
            <a:ext cx="88900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OE</a:t>
            </a:r>
            <a:r>
              <a:rPr lang="en-US" altLang="zh-CN" sz="10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Vector     </a:t>
            </a:r>
          </a:p>
        </p:txBody>
      </p:sp>
      <p:sp>
        <p:nvSpPr>
          <p:cNvPr id="81" name="文本框 80"/>
          <p:cNvSpPr txBox="1"/>
          <p:nvPr/>
        </p:nvSpPr>
        <p:spPr>
          <a:xfrm>
            <a:off x="5493385" y="455295"/>
            <a:ext cx="88900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OE</a:t>
            </a:r>
            <a:r>
              <a:rPr lang="en-US" altLang="zh-CN" sz="10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Vector     </a:t>
            </a:r>
          </a:p>
        </p:txBody>
      </p:sp>
      <p:sp>
        <p:nvSpPr>
          <p:cNvPr id="82" name="矩形 81"/>
          <p:cNvSpPr/>
          <p:nvPr>
            <p:custDataLst>
              <p:tags r:id="rId19"/>
            </p:custDataLst>
          </p:nvPr>
        </p:nvSpPr>
        <p:spPr>
          <a:xfrm>
            <a:off x="5481955" y="2719070"/>
            <a:ext cx="628650" cy="412750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3" name="矩形 82"/>
          <p:cNvSpPr/>
          <p:nvPr>
            <p:custDataLst>
              <p:tags r:id="rId20"/>
            </p:custDataLst>
          </p:nvPr>
        </p:nvSpPr>
        <p:spPr>
          <a:xfrm>
            <a:off x="5432425" y="1379855"/>
            <a:ext cx="767715" cy="386080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5" name="文本框 84"/>
          <p:cNvSpPr txBox="1"/>
          <p:nvPr/>
        </p:nvSpPr>
        <p:spPr>
          <a:xfrm>
            <a:off x="33655" y="81280"/>
            <a:ext cx="123825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en-GB" sz="2000" b="1" dirty="0">
                <a:solidFill>
                  <a:srgbClr val="00009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lt"/>
              </a:rPr>
              <a:t>Fig 3A</a:t>
            </a:r>
          </a:p>
        </p:txBody>
      </p:sp>
      <p:cxnSp>
        <p:nvCxnSpPr>
          <p:cNvPr id="248" name="直接连接符 247"/>
          <p:cNvCxnSpPr/>
          <p:nvPr/>
        </p:nvCxnSpPr>
        <p:spPr>
          <a:xfrm flipV="1">
            <a:off x="812165" y="293814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49" name="直接连接符 248"/>
          <p:cNvCxnSpPr/>
          <p:nvPr/>
        </p:nvCxnSpPr>
        <p:spPr>
          <a:xfrm flipV="1">
            <a:off x="809625" y="106997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50" name="直接连接符 249"/>
          <p:cNvCxnSpPr/>
          <p:nvPr/>
        </p:nvCxnSpPr>
        <p:spPr>
          <a:xfrm flipV="1">
            <a:off x="809625" y="119697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51" name="直接连接符 250"/>
          <p:cNvCxnSpPr/>
          <p:nvPr/>
        </p:nvCxnSpPr>
        <p:spPr>
          <a:xfrm flipV="1">
            <a:off x="733425" y="163830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52" name="直接连接符 251"/>
          <p:cNvCxnSpPr/>
          <p:nvPr/>
        </p:nvCxnSpPr>
        <p:spPr>
          <a:xfrm flipV="1">
            <a:off x="733425" y="228282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53" name="直接连接符 252"/>
          <p:cNvCxnSpPr/>
          <p:nvPr/>
        </p:nvCxnSpPr>
        <p:spPr>
          <a:xfrm flipV="1">
            <a:off x="739775" y="242189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54" name="直接连接符 253"/>
          <p:cNvCxnSpPr/>
          <p:nvPr/>
        </p:nvCxnSpPr>
        <p:spPr>
          <a:xfrm flipV="1">
            <a:off x="812165" y="320357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55" name="文本框 254"/>
          <p:cNvSpPr txBox="1"/>
          <p:nvPr/>
        </p:nvSpPr>
        <p:spPr>
          <a:xfrm>
            <a:off x="35560" y="1476375"/>
            <a:ext cx="96583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100 KDa</a:t>
            </a:r>
          </a:p>
        </p:txBody>
      </p:sp>
      <p:sp>
        <p:nvSpPr>
          <p:cNvPr id="256" name="文本框 255"/>
          <p:cNvSpPr txBox="1"/>
          <p:nvPr/>
        </p:nvSpPr>
        <p:spPr>
          <a:xfrm>
            <a:off x="102235" y="1049020"/>
            <a:ext cx="96583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130 KDa</a:t>
            </a:r>
          </a:p>
        </p:txBody>
      </p:sp>
      <p:sp>
        <p:nvSpPr>
          <p:cNvPr id="257" name="文本框 256"/>
          <p:cNvSpPr txBox="1"/>
          <p:nvPr/>
        </p:nvSpPr>
        <p:spPr>
          <a:xfrm>
            <a:off x="102235" y="2091690"/>
            <a:ext cx="1195070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70 KDa</a:t>
            </a:r>
          </a:p>
        </p:txBody>
      </p:sp>
      <p:sp>
        <p:nvSpPr>
          <p:cNvPr id="258" name="文本框 257"/>
          <p:cNvSpPr txBox="1"/>
          <p:nvPr/>
        </p:nvSpPr>
        <p:spPr>
          <a:xfrm>
            <a:off x="126365" y="2239645"/>
            <a:ext cx="78676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55 KDa</a:t>
            </a:r>
          </a:p>
        </p:txBody>
      </p:sp>
      <p:sp>
        <p:nvSpPr>
          <p:cNvPr id="259" name="文本框 258"/>
          <p:cNvSpPr txBox="1"/>
          <p:nvPr/>
        </p:nvSpPr>
        <p:spPr>
          <a:xfrm>
            <a:off x="184150" y="2747645"/>
            <a:ext cx="82359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40 KDa</a:t>
            </a:r>
          </a:p>
        </p:txBody>
      </p:sp>
      <p:sp>
        <p:nvSpPr>
          <p:cNvPr id="260" name="文本框 259"/>
          <p:cNvSpPr txBox="1"/>
          <p:nvPr/>
        </p:nvSpPr>
        <p:spPr>
          <a:xfrm>
            <a:off x="184150" y="3002280"/>
            <a:ext cx="72707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35 KDa</a:t>
            </a:r>
          </a:p>
        </p:txBody>
      </p:sp>
      <p:sp>
        <p:nvSpPr>
          <p:cNvPr id="262" name="文本框 261"/>
          <p:cNvSpPr txBox="1"/>
          <p:nvPr/>
        </p:nvSpPr>
        <p:spPr>
          <a:xfrm>
            <a:off x="85725" y="884555"/>
            <a:ext cx="90233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400">
                <a:sym typeface="+mn-ea"/>
              </a:rPr>
              <a:t>180 KDa</a:t>
            </a:r>
          </a:p>
        </p:txBody>
      </p:sp>
      <p:cxnSp>
        <p:nvCxnSpPr>
          <p:cNvPr id="123" name="直接连接符 122"/>
          <p:cNvCxnSpPr/>
          <p:nvPr/>
        </p:nvCxnSpPr>
        <p:spPr>
          <a:xfrm flipV="1">
            <a:off x="5060950" y="286067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4" name="直接连接符 123"/>
          <p:cNvCxnSpPr/>
          <p:nvPr/>
        </p:nvCxnSpPr>
        <p:spPr>
          <a:xfrm flipV="1">
            <a:off x="5114925" y="102552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5" name="直接连接符 124"/>
          <p:cNvCxnSpPr/>
          <p:nvPr/>
        </p:nvCxnSpPr>
        <p:spPr>
          <a:xfrm flipV="1">
            <a:off x="5114925" y="115252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6" name="直接连接符 125"/>
          <p:cNvCxnSpPr/>
          <p:nvPr/>
        </p:nvCxnSpPr>
        <p:spPr>
          <a:xfrm flipV="1">
            <a:off x="5038725" y="147002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7" name="直接连接符 126"/>
          <p:cNvCxnSpPr/>
          <p:nvPr/>
        </p:nvCxnSpPr>
        <p:spPr>
          <a:xfrm flipV="1">
            <a:off x="5038725" y="164782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8" name="直接连接符 127"/>
          <p:cNvCxnSpPr/>
          <p:nvPr/>
        </p:nvCxnSpPr>
        <p:spPr>
          <a:xfrm flipV="1">
            <a:off x="4997450" y="237744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9" name="直接连接符 128"/>
          <p:cNvCxnSpPr/>
          <p:nvPr/>
        </p:nvCxnSpPr>
        <p:spPr>
          <a:xfrm flipV="1">
            <a:off x="5060950" y="306895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30" name="文本框 129"/>
          <p:cNvSpPr txBox="1"/>
          <p:nvPr/>
        </p:nvSpPr>
        <p:spPr>
          <a:xfrm>
            <a:off x="4321810" y="1348105"/>
            <a:ext cx="96583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100 KDa</a:t>
            </a:r>
          </a:p>
        </p:txBody>
      </p:sp>
      <p:sp>
        <p:nvSpPr>
          <p:cNvPr id="131" name="文本框 130"/>
          <p:cNvSpPr txBox="1"/>
          <p:nvPr/>
        </p:nvSpPr>
        <p:spPr>
          <a:xfrm>
            <a:off x="4399915" y="1004570"/>
            <a:ext cx="96583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130 KDa</a:t>
            </a:r>
          </a:p>
        </p:txBody>
      </p:sp>
      <p:sp>
        <p:nvSpPr>
          <p:cNvPr id="132" name="文本框 131"/>
          <p:cNvSpPr txBox="1"/>
          <p:nvPr/>
        </p:nvSpPr>
        <p:spPr>
          <a:xfrm>
            <a:off x="4366260" y="1525905"/>
            <a:ext cx="1195070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70 KDa</a:t>
            </a:r>
          </a:p>
        </p:txBody>
      </p:sp>
      <p:sp>
        <p:nvSpPr>
          <p:cNvPr id="133" name="文本框 132"/>
          <p:cNvSpPr txBox="1"/>
          <p:nvPr/>
        </p:nvSpPr>
        <p:spPr>
          <a:xfrm>
            <a:off x="4379595" y="2203450"/>
            <a:ext cx="78676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55 KDa</a:t>
            </a:r>
          </a:p>
        </p:txBody>
      </p:sp>
      <p:sp>
        <p:nvSpPr>
          <p:cNvPr id="134" name="文本框 133"/>
          <p:cNvSpPr txBox="1"/>
          <p:nvPr/>
        </p:nvSpPr>
        <p:spPr>
          <a:xfrm>
            <a:off x="4439285" y="2670175"/>
            <a:ext cx="82359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40 KDa</a:t>
            </a:r>
          </a:p>
        </p:txBody>
      </p:sp>
      <p:sp>
        <p:nvSpPr>
          <p:cNvPr id="135" name="文本框 134"/>
          <p:cNvSpPr txBox="1"/>
          <p:nvPr/>
        </p:nvSpPr>
        <p:spPr>
          <a:xfrm>
            <a:off x="4439285" y="2924810"/>
            <a:ext cx="72707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35 KDa</a:t>
            </a:r>
          </a:p>
        </p:txBody>
      </p:sp>
      <p:sp>
        <p:nvSpPr>
          <p:cNvPr id="136" name="文本框 135"/>
          <p:cNvSpPr txBox="1"/>
          <p:nvPr/>
        </p:nvSpPr>
        <p:spPr>
          <a:xfrm>
            <a:off x="4391025" y="840105"/>
            <a:ext cx="90233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400">
                <a:sym typeface="+mn-ea"/>
              </a:rPr>
              <a:t>180 KDa</a:t>
            </a:r>
          </a:p>
        </p:txBody>
      </p:sp>
      <p:sp>
        <p:nvSpPr>
          <p:cNvPr id="139" name="文本框 138"/>
          <p:cNvSpPr txBox="1"/>
          <p:nvPr>
            <p:custDataLst>
              <p:tags r:id="rId21"/>
            </p:custDataLst>
          </p:nvPr>
        </p:nvSpPr>
        <p:spPr>
          <a:xfrm>
            <a:off x="6590030" y="1730375"/>
            <a:ext cx="1027430" cy="212090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l"/>
            <a:r>
              <a:rPr lang="en-US" altLang="zh-CN" sz="1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p-PI3K-1</a:t>
            </a:r>
          </a:p>
          <a:p>
            <a:pPr algn="l"/>
            <a:endParaRPr lang="en-US" altLang="zh-CN" sz="14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40" name="文本框 139"/>
          <p:cNvSpPr txBox="1"/>
          <p:nvPr>
            <p:custDataLst>
              <p:tags r:id="rId22"/>
            </p:custDataLst>
          </p:nvPr>
        </p:nvSpPr>
        <p:spPr>
          <a:xfrm>
            <a:off x="10717530" y="1222375"/>
            <a:ext cx="1436370" cy="247650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l"/>
            <a:r>
              <a:rPr lang="en-US" altLang="zh-CN" sz="1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p-mTOR-3</a:t>
            </a:r>
          </a:p>
        </p:txBody>
      </p:sp>
      <p:sp>
        <p:nvSpPr>
          <p:cNvPr id="141" name="文本框 140"/>
          <p:cNvSpPr txBox="1"/>
          <p:nvPr>
            <p:custDataLst>
              <p:tags r:id="rId23"/>
            </p:custDataLst>
          </p:nvPr>
        </p:nvSpPr>
        <p:spPr>
          <a:xfrm>
            <a:off x="10717530" y="2132965"/>
            <a:ext cx="1310005" cy="313690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l"/>
            <a:r>
              <a:rPr lang="en-US" altLang="zh-CN" sz="1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GAPDH-3</a:t>
            </a:r>
          </a:p>
        </p:txBody>
      </p:sp>
      <p:sp>
        <p:nvSpPr>
          <p:cNvPr id="142" name="文本框 141"/>
          <p:cNvSpPr txBox="1"/>
          <p:nvPr>
            <p:custDataLst>
              <p:tags r:id="rId24"/>
            </p:custDataLst>
          </p:nvPr>
        </p:nvSpPr>
        <p:spPr>
          <a:xfrm>
            <a:off x="5331460" y="2432685"/>
            <a:ext cx="868680" cy="323215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l"/>
            <a:r>
              <a:rPr lang="en-US" altLang="zh-CN" sz="1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p-AKT-1</a:t>
            </a:r>
          </a:p>
          <a:p>
            <a:pPr algn="l"/>
            <a:endParaRPr lang="en-US" altLang="zh-CN" sz="14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43" name="矩形 142"/>
          <p:cNvSpPr/>
          <p:nvPr>
            <p:custDataLst>
              <p:tags r:id="rId25"/>
            </p:custDataLst>
          </p:nvPr>
        </p:nvSpPr>
        <p:spPr>
          <a:xfrm>
            <a:off x="6668135" y="2132965"/>
            <a:ext cx="643255" cy="330835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44" name="文本框 143"/>
          <p:cNvSpPr txBox="1"/>
          <p:nvPr>
            <p:custDataLst>
              <p:tags r:id="rId26"/>
            </p:custDataLst>
          </p:nvPr>
        </p:nvSpPr>
        <p:spPr>
          <a:xfrm>
            <a:off x="6654800" y="2432685"/>
            <a:ext cx="868680" cy="323215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l"/>
            <a:r>
              <a:rPr lang="en-US" altLang="zh-CN" sz="1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p-AKT-3</a:t>
            </a:r>
          </a:p>
          <a:p>
            <a:pPr algn="l"/>
            <a:endParaRPr lang="en-US" altLang="zh-CN" sz="14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45" name="文本框 144"/>
          <p:cNvSpPr txBox="1"/>
          <p:nvPr>
            <p:custDataLst>
              <p:tags r:id="rId27"/>
            </p:custDataLst>
          </p:nvPr>
        </p:nvSpPr>
        <p:spPr>
          <a:xfrm>
            <a:off x="5351780" y="1730375"/>
            <a:ext cx="1027430" cy="212090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l"/>
            <a:r>
              <a:rPr lang="en-US" altLang="zh-CN" sz="1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p-PI3K-3</a:t>
            </a:r>
          </a:p>
          <a:p>
            <a:pPr algn="l"/>
            <a:endParaRPr lang="en-US" altLang="zh-CN" sz="14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46" name="文本框 145"/>
          <p:cNvSpPr txBox="1"/>
          <p:nvPr>
            <p:custDataLst>
              <p:tags r:id="rId28"/>
            </p:custDataLst>
          </p:nvPr>
        </p:nvSpPr>
        <p:spPr>
          <a:xfrm>
            <a:off x="5385435" y="3135630"/>
            <a:ext cx="1310005" cy="313690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l"/>
            <a:r>
              <a:rPr lang="en-US" altLang="zh-CN" sz="1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GAPDH-1</a:t>
            </a:r>
          </a:p>
        </p:txBody>
      </p:sp>
      <p:cxnSp>
        <p:nvCxnSpPr>
          <p:cNvPr id="147" name="直接连接符 146"/>
          <p:cNvCxnSpPr/>
          <p:nvPr/>
        </p:nvCxnSpPr>
        <p:spPr>
          <a:xfrm flipV="1">
            <a:off x="9161780" y="99822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48" name="直接连接符 147"/>
          <p:cNvCxnSpPr/>
          <p:nvPr/>
        </p:nvCxnSpPr>
        <p:spPr>
          <a:xfrm flipV="1">
            <a:off x="9161780" y="112522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49" name="文本框 148"/>
          <p:cNvSpPr txBox="1"/>
          <p:nvPr/>
        </p:nvSpPr>
        <p:spPr>
          <a:xfrm>
            <a:off x="8446770" y="977265"/>
            <a:ext cx="96583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130 KDa</a:t>
            </a:r>
          </a:p>
        </p:txBody>
      </p:sp>
      <p:sp>
        <p:nvSpPr>
          <p:cNvPr id="150" name="文本框 149"/>
          <p:cNvSpPr txBox="1"/>
          <p:nvPr/>
        </p:nvSpPr>
        <p:spPr>
          <a:xfrm>
            <a:off x="8437880" y="812800"/>
            <a:ext cx="90233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400">
                <a:sym typeface="+mn-ea"/>
              </a:rPr>
              <a:t>180 KDa</a:t>
            </a:r>
          </a:p>
        </p:txBody>
      </p:sp>
      <p:cxnSp>
        <p:nvCxnSpPr>
          <p:cNvPr id="151" name="直接连接符 150"/>
          <p:cNvCxnSpPr/>
          <p:nvPr/>
        </p:nvCxnSpPr>
        <p:spPr>
          <a:xfrm flipV="1">
            <a:off x="5081905" y="328549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52" name="文本框 151"/>
          <p:cNvSpPr txBox="1"/>
          <p:nvPr/>
        </p:nvSpPr>
        <p:spPr>
          <a:xfrm>
            <a:off x="4439285" y="3166745"/>
            <a:ext cx="80962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25 KDa</a:t>
            </a:r>
          </a:p>
        </p:txBody>
      </p:sp>
      <p:cxnSp>
        <p:nvCxnSpPr>
          <p:cNvPr id="153" name="直接连接符 152"/>
          <p:cNvCxnSpPr/>
          <p:nvPr/>
        </p:nvCxnSpPr>
        <p:spPr>
          <a:xfrm flipV="1">
            <a:off x="9126220" y="171767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54" name="直接连接符 153"/>
          <p:cNvCxnSpPr/>
          <p:nvPr/>
        </p:nvCxnSpPr>
        <p:spPr>
          <a:xfrm flipV="1">
            <a:off x="9126220" y="192595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55" name="文本框 154"/>
          <p:cNvSpPr txBox="1"/>
          <p:nvPr/>
        </p:nvSpPr>
        <p:spPr>
          <a:xfrm>
            <a:off x="8504555" y="1527175"/>
            <a:ext cx="82359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40 KDa</a:t>
            </a:r>
          </a:p>
        </p:txBody>
      </p:sp>
      <p:sp>
        <p:nvSpPr>
          <p:cNvPr id="156" name="文本框 155"/>
          <p:cNvSpPr txBox="1"/>
          <p:nvPr/>
        </p:nvSpPr>
        <p:spPr>
          <a:xfrm>
            <a:off x="8504555" y="1781810"/>
            <a:ext cx="72707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35 KDa</a:t>
            </a:r>
          </a:p>
        </p:txBody>
      </p:sp>
      <p:sp>
        <p:nvSpPr>
          <p:cNvPr id="159" name="文本框 158"/>
          <p:cNvSpPr txBox="1"/>
          <p:nvPr>
            <p:custDataLst>
              <p:tags r:id="rId29"/>
            </p:custDataLst>
          </p:nvPr>
        </p:nvSpPr>
        <p:spPr>
          <a:xfrm>
            <a:off x="6513830" y="3131820"/>
            <a:ext cx="1310005" cy="313690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l"/>
            <a:r>
              <a:rPr lang="en-US" altLang="zh-CN" sz="1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GAPDH-2</a:t>
            </a:r>
          </a:p>
        </p:txBody>
      </p:sp>
      <p:sp>
        <p:nvSpPr>
          <p:cNvPr id="160" name="文本框 159"/>
          <p:cNvSpPr txBox="1"/>
          <p:nvPr>
            <p:custDataLst>
              <p:tags r:id="rId30"/>
            </p:custDataLst>
          </p:nvPr>
        </p:nvSpPr>
        <p:spPr>
          <a:xfrm>
            <a:off x="6605270" y="1119505"/>
            <a:ext cx="1436370" cy="247650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l"/>
            <a:r>
              <a:rPr lang="en-US" altLang="zh-CN" sz="1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p-mTOR-1</a:t>
            </a:r>
          </a:p>
        </p:txBody>
      </p:sp>
      <p:cxnSp>
        <p:nvCxnSpPr>
          <p:cNvPr id="161" name="直接连接符 160"/>
          <p:cNvCxnSpPr/>
          <p:nvPr/>
        </p:nvCxnSpPr>
        <p:spPr>
          <a:xfrm flipV="1">
            <a:off x="715645" y="614172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62" name="直接连接符 161"/>
          <p:cNvCxnSpPr/>
          <p:nvPr/>
        </p:nvCxnSpPr>
        <p:spPr>
          <a:xfrm flipV="1">
            <a:off x="713105" y="427355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63" name="直接连接符 162"/>
          <p:cNvCxnSpPr/>
          <p:nvPr/>
        </p:nvCxnSpPr>
        <p:spPr>
          <a:xfrm flipV="1">
            <a:off x="713105" y="440055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64" name="直接连接符 163"/>
          <p:cNvCxnSpPr/>
          <p:nvPr/>
        </p:nvCxnSpPr>
        <p:spPr>
          <a:xfrm flipV="1">
            <a:off x="680720" y="482092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65" name="直接连接符 164"/>
          <p:cNvCxnSpPr/>
          <p:nvPr/>
        </p:nvCxnSpPr>
        <p:spPr>
          <a:xfrm flipV="1">
            <a:off x="713105" y="535749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66" name="直接连接符 165"/>
          <p:cNvCxnSpPr/>
          <p:nvPr/>
        </p:nvCxnSpPr>
        <p:spPr>
          <a:xfrm flipV="1">
            <a:off x="643255" y="562546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67" name="直接连接符 166"/>
          <p:cNvCxnSpPr/>
          <p:nvPr/>
        </p:nvCxnSpPr>
        <p:spPr>
          <a:xfrm flipV="1">
            <a:off x="715645" y="640715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68" name="文本框 167"/>
          <p:cNvSpPr txBox="1"/>
          <p:nvPr/>
        </p:nvSpPr>
        <p:spPr>
          <a:xfrm>
            <a:off x="-12065" y="4649470"/>
            <a:ext cx="96583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100 KDa</a:t>
            </a:r>
          </a:p>
        </p:txBody>
      </p:sp>
      <p:sp>
        <p:nvSpPr>
          <p:cNvPr id="169" name="文本框 168"/>
          <p:cNvSpPr txBox="1"/>
          <p:nvPr/>
        </p:nvSpPr>
        <p:spPr>
          <a:xfrm>
            <a:off x="-13335" y="4252595"/>
            <a:ext cx="96583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130 KDa</a:t>
            </a:r>
          </a:p>
        </p:txBody>
      </p:sp>
      <p:sp>
        <p:nvSpPr>
          <p:cNvPr id="170" name="文本框 169"/>
          <p:cNvSpPr txBox="1"/>
          <p:nvPr/>
        </p:nvSpPr>
        <p:spPr>
          <a:xfrm>
            <a:off x="8890" y="5212080"/>
            <a:ext cx="1195070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70 KDa</a:t>
            </a:r>
          </a:p>
        </p:txBody>
      </p:sp>
      <p:sp>
        <p:nvSpPr>
          <p:cNvPr id="171" name="文本框 170"/>
          <p:cNvSpPr txBox="1"/>
          <p:nvPr/>
        </p:nvSpPr>
        <p:spPr>
          <a:xfrm>
            <a:off x="8890" y="5443220"/>
            <a:ext cx="78676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55 KDa</a:t>
            </a:r>
          </a:p>
        </p:txBody>
      </p:sp>
      <p:sp>
        <p:nvSpPr>
          <p:cNvPr id="172" name="文本框 171"/>
          <p:cNvSpPr txBox="1"/>
          <p:nvPr/>
        </p:nvSpPr>
        <p:spPr>
          <a:xfrm>
            <a:off x="87630" y="5951220"/>
            <a:ext cx="82359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40 KDa</a:t>
            </a:r>
          </a:p>
        </p:txBody>
      </p:sp>
      <p:sp>
        <p:nvSpPr>
          <p:cNvPr id="173" name="文本框 172"/>
          <p:cNvSpPr txBox="1"/>
          <p:nvPr/>
        </p:nvSpPr>
        <p:spPr>
          <a:xfrm>
            <a:off x="87630" y="6205855"/>
            <a:ext cx="72707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35 KDa</a:t>
            </a:r>
          </a:p>
        </p:txBody>
      </p:sp>
      <p:sp>
        <p:nvSpPr>
          <p:cNvPr id="174" name="文本框 173"/>
          <p:cNvSpPr txBox="1"/>
          <p:nvPr/>
        </p:nvSpPr>
        <p:spPr>
          <a:xfrm>
            <a:off x="-10795" y="4088130"/>
            <a:ext cx="90233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400">
                <a:sym typeface="+mn-ea"/>
              </a:rPr>
              <a:t>180 KDa</a:t>
            </a:r>
          </a:p>
        </p:txBody>
      </p:sp>
      <p:sp>
        <p:nvSpPr>
          <p:cNvPr id="175" name="文本框 174"/>
          <p:cNvSpPr txBox="1"/>
          <p:nvPr>
            <p:custDataLst>
              <p:tags r:id="rId31"/>
            </p:custDataLst>
          </p:nvPr>
        </p:nvSpPr>
        <p:spPr>
          <a:xfrm>
            <a:off x="1805305" y="5015865"/>
            <a:ext cx="1027430" cy="212090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l"/>
            <a:r>
              <a:rPr lang="en-US" altLang="zh-CN" sz="1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PI3K-2</a:t>
            </a:r>
          </a:p>
          <a:p>
            <a:pPr algn="l"/>
            <a:endParaRPr lang="en-US" altLang="zh-CN" sz="14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76" name="文本框 175"/>
          <p:cNvSpPr txBox="1"/>
          <p:nvPr>
            <p:custDataLst>
              <p:tags r:id="rId32"/>
            </p:custDataLst>
          </p:nvPr>
        </p:nvSpPr>
        <p:spPr>
          <a:xfrm>
            <a:off x="1723390" y="4394835"/>
            <a:ext cx="1436370" cy="247650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l"/>
            <a:r>
              <a:rPr lang="en-US" altLang="zh-CN" sz="1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mTOR-2</a:t>
            </a:r>
          </a:p>
        </p:txBody>
      </p:sp>
      <p:sp>
        <p:nvSpPr>
          <p:cNvPr id="177" name="文本框 176"/>
          <p:cNvSpPr txBox="1"/>
          <p:nvPr>
            <p:custDataLst>
              <p:tags r:id="rId33"/>
            </p:custDataLst>
          </p:nvPr>
        </p:nvSpPr>
        <p:spPr>
          <a:xfrm>
            <a:off x="1805305" y="6404610"/>
            <a:ext cx="1134745" cy="313690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l"/>
            <a:r>
              <a:rPr lang="en-US" altLang="zh-CN" sz="1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GAPDH-2</a:t>
            </a:r>
          </a:p>
        </p:txBody>
      </p:sp>
      <p:sp>
        <p:nvSpPr>
          <p:cNvPr id="178" name="文本框 177"/>
          <p:cNvSpPr txBox="1"/>
          <p:nvPr>
            <p:custDataLst>
              <p:tags r:id="rId34"/>
            </p:custDataLst>
          </p:nvPr>
        </p:nvSpPr>
        <p:spPr>
          <a:xfrm>
            <a:off x="1814830" y="5669280"/>
            <a:ext cx="868680" cy="323215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l"/>
            <a:r>
              <a:rPr lang="en-US" altLang="zh-CN" sz="1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p-AKT-2</a:t>
            </a:r>
          </a:p>
          <a:p>
            <a:pPr algn="l"/>
            <a:endParaRPr lang="en-US" altLang="zh-CN" sz="14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79" name="文本框 178"/>
          <p:cNvSpPr txBox="1"/>
          <p:nvPr>
            <p:custDataLst>
              <p:tags r:id="rId35"/>
            </p:custDataLst>
          </p:nvPr>
        </p:nvSpPr>
        <p:spPr>
          <a:xfrm>
            <a:off x="5533390" y="5075555"/>
            <a:ext cx="1027430" cy="212090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l"/>
            <a:r>
              <a:rPr lang="en-US" altLang="zh-CN" sz="1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PI3K-3</a:t>
            </a:r>
          </a:p>
          <a:p>
            <a:pPr algn="l"/>
            <a:endParaRPr lang="en-US" altLang="zh-CN" sz="14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80" name="文本框 179"/>
          <p:cNvSpPr txBox="1"/>
          <p:nvPr>
            <p:custDataLst>
              <p:tags r:id="rId36"/>
            </p:custDataLst>
          </p:nvPr>
        </p:nvSpPr>
        <p:spPr>
          <a:xfrm>
            <a:off x="5468620" y="4460240"/>
            <a:ext cx="1027430" cy="247650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l"/>
            <a:r>
              <a:rPr lang="en-US" altLang="zh-CN" sz="1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mTOR-3</a:t>
            </a:r>
          </a:p>
        </p:txBody>
      </p:sp>
      <p:sp>
        <p:nvSpPr>
          <p:cNvPr id="181" name="文本框 180"/>
          <p:cNvSpPr txBox="1"/>
          <p:nvPr>
            <p:custDataLst>
              <p:tags r:id="rId37"/>
            </p:custDataLst>
          </p:nvPr>
        </p:nvSpPr>
        <p:spPr>
          <a:xfrm>
            <a:off x="5454650" y="6399530"/>
            <a:ext cx="1134745" cy="313690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l"/>
            <a:r>
              <a:rPr lang="en-US" altLang="zh-CN" sz="1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GAPDH-1</a:t>
            </a:r>
          </a:p>
        </p:txBody>
      </p:sp>
      <p:sp>
        <p:nvSpPr>
          <p:cNvPr id="182" name="文本框 181"/>
          <p:cNvSpPr txBox="1"/>
          <p:nvPr>
            <p:custDataLst>
              <p:tags r:id="rId38"/>
            </p:custDataLst>
          </p:nvPr>
        </p:nvSpPr>
        <p:spPr>
          <a:xfrm>
            <a:off x="5365750" y="5671820"/>
            <a:ext cx="868680" cy="323215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l"/>
            <a:r>
              <a:rPr lang="en-US" altLang="zh-CN" sz="1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p-AKT-1</a:t>
            </a:r>
          </a:p>
          <a:p>
            <a:pPr algn="l"/>
            <a:endParaRPr lang="en-US" altLang="zh-CN" sz="14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83" name="文本框 182"/>
          <p:cNvSpPr txBox="1"/>
          <p:nvPr>
            <p:custDataLst>
              <p:tags r:id="rId39"/>
            </p:custDataLst>
          </p:nvPr>
        </p:nvSpPr>
        <p:spPr>
          <a:xfrm>
            <a:off x="6682740" y="4465955"/>
            <a:ext cx="1027430" cy="247650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l"/>
            <a:r>
              <a:rPr lang="en-US" altLang="zh-CN" sz="1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mTOR-1</a:t>
            </a:r>
          </a:p>
        </p:txBody>
      </p:sp>
      <p:cxnSp>
        <p:nvCxnSpPr>
          <p:cNvPr id="184" name="直接连接符 183"/>
          <p:cNvCxnSpPr/>
          <p:nvPr/>
        </p:nvCxnSpPr>
        <p:spPr>
          <a:xfrm flipV="1">
            <a:off x="5179060" y="613981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85" name="直接连接符 184"/>
          <p:cNvCxnSpPr/>
          <p:nvPr/>
        </p:nvCxnSpPr>
        <p:spPr>
          <a:xfrm flipV="1">
            <a:off x="5233035" y="434467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86" name="直接连接符 185"/>
          <p:cNvCxnSpPr/>
          <p:nvPr/>
        </p:nvCxnSpPr>
        <p:spPr>
          <a:xfrm flipV="1">
            <a:off x="5233035" y="447167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87" name="直接连接符 186"/>
          <p:cNvCxnSpPr/>
          <p:nvPr/>
        </p:nvCxnSpPr>
        <p:spPr>
          <a:xfrm flipV="1">
            <a:off x="5191125" y="488061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88" name="直接连接符 187"/>
          <p:cNvCxnSpPr/>
          <p:nvPr/>
        </p:nvCxnSpPr>
        <p:spPr>
          <a:xfrm flipV="1">
            <a:off x="5191125" y="509841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89" name="直接连接符 188"/>
          <p:cNvCxnSpPr/>
          <p:nvPr/>
        </p:nvCxnSpPr>
        <p:spPr>
          <a:xfrm flipV="1">
            <a:off x="5184140" y="562229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90" name="直接连接符 189"/>
          <p:cNvCxnSpPr/>
          <p:nvPr/>
        </p:nvCxnSpPr>
        <p:spPr>
          <a:xfrm flipV="1">
            <a:off x="5179060" y="634809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91" name="文本框 190"/>
          <p:cNvSpPr txBox="1"/>
          <p:nvPr/>
        </p:nvSpPr>
        <p:spPr>
          <a:xfrm>
            <a:off x="4505325" y="4685030"/>
            <a:ext cx="96583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100 KDa</a:t>
            </a:r>
          </a:p>
        </p:txBody>
      </p:sp>
      <p:sp>
        <p:nvSpPr>
          <p:cNvPr id="192" name="文本框 191"/>
          <p:cNvSpPr txBox="1"/>
          <p:nvPr/>
        </p:nvSpPr>
        <p:spPr>
          <a:xfrm>
            <a:off x="4518025" y="4323715"/>
            <a:ext cx="96583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130 KDa</a:t>
            </a:r>
          </a:p>
        </p:txBody>
      </p:sp>
      <p:sp>
        <p:nvSpPr>
          <p:cNvPr id="193" name="文本框 192"/>
          <p:cNvSpPr txBox="1"/>
          <p:nvPr/>
        </p:nvSpPr>
        <p:spPr>
          <a:xfrm>
            <a:off x="4553585" y="4940300"/>
            <a:ext cx="122745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70 KDa</a:t>
            </a:r>
          </a:p>
        </p:txBody>
      </p:sp>
      <p:sp>
        <p:nvSpPr>
          <p:cNvPr id="194" name="文本框 193"/>
          <p:cNvSpPr txBox="1"/>
          <p:nvPr/>
        </p:nvSpPr>
        <p:spPr>
          <a:xfrm>
            <a:off x="4566285" y="5448300"/>
            <a:ext cx="78676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55 KDa</a:t>
            </a:r>
          </a:p>
        </p:txBody>
      </p:sp>
      <p:sp>
        <p:nvSpPr>
          <p:cNvPr id="195" name="文本框 194"/>
          <p:cNvSpPr txBox="1"/>
          <p:nvPr/>
        </p:nvSpPr>
        <p:spPr>
          <a:xfrm>
            <a:off x="4557395" y="5949315"/>
            <a:ext cx="82359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40 KDa</a:t>
            </a:r>
          </a:p>
        </p:txBody>
      </p:sp>
      <p:sp>
        <p:nvSpPr>
          <p:cNvPr id="196" name="文本框 195"/>
          <p:cNvSpPr txBox="1"/>
          <p:nvPr/>
        </p:nvSpPr>
        <p:spPr>
          <a:xfrm>
            <a:off x="4557395" y="6203950"/>
            <a:ext cx="72707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35 KDa</a:t>
            </a:r>
          </a:p>
        </p:txBody>
      </p:sp>
      <p:sp>
        <p:nvSpPr>
          <p:cNvPr id="197" name="文本框 196"/>
          <p:cNvSpPr txBox="1"/>
          <p:nvPr/>
        </p:nvSpPr>
        <p:spPr>
          <a:xfrm>
            <a:off x="4509135" y="4159250"/>
            <a:ext cx="90233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400">
                <a:sym typeface="+mn-ea"/>
              </a:rPr>
              <a:t>180 KDa</a:t>
            </a:r>
          </a:p>
        </p:txBody>
      </p:sp>
      <p:sp>
        <p:nvSpPr>
          <p:cNvPr id="200" name="文本框 199"/>
          <p:cNvSpPr txBox="1"/>
          <p:nvPr>
            <p:custDataLst>
              <p:tags r:id="rId40"/>
            </p:custDataLst>
          </p:nvPr>
        </p:nvSpPr>
        <p:spPr>
          <a:xfrm>
            <a:off x="6682740" y="5088255"/>
            <a:ext cx="1027430" cy="212090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l"/>
            <a:r>
              <a:rPr lang="en-US" altLang="zh-CN" sz="1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PI3K-1</a:t>
            </a:r>
          </a:p>
          <a:p>
            <a:pPr algn="l"/>
            <a:endParaRPr lang="en-US" altLang="zh-CN" sz="14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201" name="文本框 200"/>
          <p:cNvSpPr txBox="1"/>
          <p:nvPr>
            <p:custDataLst>
              <p:tags r:id="rId41"/>
            </p:custDataLst>
          </p:nvPr>
        </p:nvSpPr>
        <p:spPr>
          <a:xfrm>
            <a:off x="6682740" y="5678805"/>
            <a:ext cx="868680" cy="323215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l"/>
            <a:r>
              <a:rPr lang="en-US" altLang="zh-CN" sz="1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p-AKT-3</a:t>
            </a:r>
          </a:p>
          <a:p>
            <a:pPr algn="l"/>
            <a:endParaRPr lang="en-US" altLang="zh-CN" sz="14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202" name="文本框 201"/>
          <p:cNvSpPr txBox="1"/>
          <p:nvPr>
            <p:custDataLst>
              <p:tags r:id="rId42"/>
            </p:custDataLst>
          </p:nvPr>
        </p:nvSpPr>
        <p:spPr>
          <a:xfrm>
            <a:off x="6685280" y="6399530"/>
            <a:ext cx="1134745" cy="313690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l"/>
            <a:r>
              <a:rPr lang="en-US" altLang="zh-CN" sz="1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GAPDH-3</a:t>
            </a:r>
          </a:p>
        </p:txBody>
      </p:sp>
      <p:sp>
        <p:nvSpPr>
          <p:cNvPr id="203" name="文本框 202"/>
          <p:cNvSpPr txBox="1"/>
          <p:nvPr/>
        </p:nvSpPr>
        <p:spPr>
          <a:xfrm>
            <a:off x="5546725" y="3761740"/>
            <a:ext cx="88900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OE</a:t>
            </a:r>
            <a:r>
              <a:rPr lang="en-US" altLang="zh-CN" sz="10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Vector    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20230519-P-AKT-3S+4"/>
          <p:cNvPicPr>
            <a:picLocks noChangeAspect="1"/>
          </p:cNvPicPr>
          <p:nvPr/>
        </p:nvPicPr>
        <p:blipFill>
          <a:blip r:embed="rId44"/>
          <a:srcRect l="19847" t="30650" r="20023" b="62197"/>
          <a:stretch>
            <a:fillRect/>
          </a:stretch>
        </p:blipFill>
        <p:spPr>
          <a:xfrm>
            <a:off x="925195" y="2339975"/>
            <a:ext cx="3168650" cy="376555"/>
          </a:xfrm>
          <a:prstGeom prst="rect">
            <a:avLst/>
          </a:prstGeom>
        </p:spPr>
      </p:pic>
      <p:pic>
        <p:nvPicPr>
          <p:cNvPr id="99" name="图片 98" descr="230425-备选-PI3K-1膜-M-HC"/>
          <p:cNvPicPr>
            <a:picLocks noChangeAspect="1"/>
          </p:cNvPicPr>
          <p:nvPr/>
        </p:nvPicPr>
        <p:blipFill>
          <a:blip r:embed="rId45"/>
          <a:srcRect l="20886" t="39917" r="23610" b="50718"/>
          <a:stretch>
            <a:fillRect/>
          </a:stretch>
        </p:blipFill>
        <p:spPr>
          <a:xfrm>
            <a:off x="925195" y="1497330"/>
            <a:ext cx="3224530" cy="544830"/>
          </a:xfrm>
          <a:prstGeom prst="rect">
            <a:avLst/>
          </a:prstGeom>
        </p:spPr>
      </p:pic>
      <p:pic>
        <p:nvPicPr>
          <p:cNvPr id="93" name="图片 92" descr="230517-pi3k-m-hc"/>
          <p:cNvPicPr>
            <a:picLocks noChangeAspect="1"/>
          </p:cNvPicPr>
          <p:nvPr/>
        </p:nvPicPr>
        <p:blipFill>
          <a:blip r:embed="rId46"/>
          <a:srcRect l="15894" t="38456" r="21891" b="53670"/>
          <a:stretch>
            <a:fillRect/>
          </a:stretch>
        </p:blipFill>
        <p:spPr>
          <a:xfrm>
            <a:off x="4985385" y="1514475"/>
            <a:ext cx="3171190" cy="401320"/>
          </a:xfrm>
          <a:prstGeom prst="rect">
            <a:avLst/>
          </a:prstGeom>
        </p:spPr>
      </p:pic>
      <p:pic>
        <p:nvPicPr>
          <p:cNvPr id="62" name="图片 61" descr="230519-gapdh-1+2"/>
          <p:cNvPicPr>
            <a:picLocks noChangeAspect="1"/>
          </p:cNvPicPr>
          <p:nvPr/>
        </p:nvPicPr>
        <p:blipFill>
          <a:blip r:embed="rId47"/>
          <a:srcRect l="18958" t="47370" r="20162" b="41578"/>
          <a:stretch>
            <a:fillRect/>
          </a:stretch>
        </p:blipFill>
        <p:spPr>
          <a:xfrm>
            <a:off x="845185" y="2919730"/>
            <a:ext cx="3307715" cy="600710"/>
          </a:xfrm>
          <a:prstGeom prst="rect">
            <a:avLst/>
          </a:prstGeom>
        </p:spPr>
      </p:pic>
      <p:pic>
        <p:nvPicPr>
          <p:cNvPr id="68" name="图片 67" descr="230511-G1+2"/>
          <p:cNvPicPr>
            <a:picLocks noChangeAspect="1"/>
          </p:cNvPicPr>
          <p:nvPr/>
        </p:nvPicPr>
        <p:blipFill>
          <a:blip r:embed="rId48"/>
          <a:srcRect l="18083" t="47802" r="26421" b="39112"/>
          <a:stretch>
            <a:fillRect/>
          </a:stretch>
        </p:blipFill>
        <p:spPr>
          <a:xfrm>
            <a:off x="5175885" y="5934075"/>
            <a:ext cx="3168015" cy="746760"/>
          </a:xfrm>
          <a:prstGeom prst="rect">
            <a:avLst/>
          </a:prstGeom>
        </p:spPr>
      </p:pic>
      <p:pic>
        <p:nvPicPr>
          <p:cNvPr id="67" name="图片 66" descr="230515-16-P-PI3K-zuixin"/>
          <p:cNvPicPr>
            <a:picLocks noChangeAspect="1"/>
          </p:cNvPicPr>
          <p:nvPr/>
        </p:nvPicPr>
        <p:blipFill>
          <a:blip r:embed="rId49"/>
          <a:srcRect l="16616" t="45409" r="23142" b="48406"/>
          <a:stretch>
            <a:fillRect/>
          </a:stretch>
        </p:blipFill>
        <p:spPr>
          <a:xfrm>
            <a:off x="859155" y="4722495"/>
            <a:ext cx="3472815" cy="356870"/>
          </a:xfrm>
          <a:prstGeom prst="rect">
            <a:avLst/>
          </a:prstGeom>
        </p:spPr>
      </p:pic>
      <p:pic>
        <p:nvPicPr>
          <p:cNvPr id="55" name="图片 54" descr="230519-AKT-3-10S"/>
          <p:cNvPicPr>
            <a:picLocks noChangeAspect="1"/>
          </p:cNvPicPr>
          <p:nvPr/>
        </p:nvPicPr>
        <p:blipFill>
          <a:blip r:embed="rId50"/>
          <a:srcRect l="15001" t="45377" r="24786" b="46666"/>
          <a:stretch>
            <a:fillRect/>
          </a:stretch>
        </p:blipFill>
        <p:spPr>
          <a:xfrm>
            <a:off x="859155" y="5321300"/>
            <a:ext cx="3471545" cy="459105"/>
          </a:xfrm>
          <a:prstGeom prst="rect">
            <a:avLst/>
          </a:prstGeom>
        </p:spPr>
      </p:pic>
      <p:pic>
        <p:nvPicPr>
          <p:cNvPr id="56" name="图片 55" descr="230712-14-G3"/>
          <p:cNvPicPr>
            <a:picLocks noChangeAspect="1"/>
          </p:cNvPicPr>
          <p:nvPr/>
        </p:nvPicPr>
        <p:blipFill>
          <a:blip r:embed="rId51"/>
          <a:srcRect l="18560" t="36818" r="21891" b="51326"/>
          <a:stretch>
            <a:fillRect/>
          </a:stretch>
        </p:blipFill>
        <p:spPr>
          <a:xfrm>
            <a:off x="853440" y="5934075"/>
            <a:ext cx="3470275" cy="691515"/>
          </a:xfrm>
          <a:prstGeom prst="rect">
            <a:avLst/>
          </a:prstGeom>
        </p:spPr>
      </p:pic>
      <p:pic>
        <p:nvPicPr>
          <p:cNvPr id="57" name="图片 56" descr="20230524-mTOR-2+3"/>
          <p:cNvPicPr>
            <a:picLocks noChangeAspect="1"/>
          </p:cNvPicPr>
          <p:nvPr/>
        </p:nvPicPr>
        <p:blipFill>
          <a:blip r:embed="rId52"/>
          <a:srcRect l="16397" t="35077" r="24297" b="56843"/>
          <a:stretch>
            <a:fillRect/>
          </a:stretch>
        </p:blipFill>
        <p:spPr>
          <a:xfrm>
            <a:off x="853440" y="4041140"/>
            <a:ext cx="3477260" cy="473710"/>
          </a:xfrm>
          <a:prstGeom prst="rect">
            <a:avLst/>
          </a:prstGeom>
        </p:spPr>
      </p:pic>
      <p:pic>
        <p:nvPicPr>
          <p:cNvPr id="11" name="图片 10" descr="230425-备选-P-MTOR-1+2膜-M"/>
          <p:cNvPicPr>
            <a:picLocks noChangeAspect="1"/>
          </p:cNvPicPr>
          <p:nvPr/>
        </p:nvPicPr>
        <p:blipFill>
          <a:blip r:embed="rId53"/>
          <a:srcRect l="17973" t="35801" r="27890" b="53931"/>
          <a:stretch>
            <a:fillRect/>
          </a:stretch>
        </p:blipFill>
        <p:spPr>
          <a:xfrm>
            <a:off x="921385" y="751205"/>
            <a:ext cx="3233420" cy="613410"/>
          </a:xfrm>
          <a:prstGeom prst="rect">
            <a:avLst/>
          </a:prstGeom>
        </p:spPr>
      </p:pic>
      <p:sp>
        <p:nvSpPr>
          <p:cNvPr id="24" name="矩形 23"/>
          <p:cNvSpPr/>
          <p:nvPr>
            <p:custDataLst>
              <p:tags r:id="rId1"/>
            </p:custDataLst>
          </p:nvPr>
        </p:nvSpPr>
        <p:spPr>
          <a:xfrm>
            <a:off x="1071245" y="788670"/>
            <a:ext cx="758825" cy="315595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6" name="图片 15" descr="1-P-MTOR-M-HC"/>
          <p:cNvPicPr>
            <a:picLocks noChangeAspect="1"/>
          </p:cNvPicPr>
          <p:nvPr/>
        </p:nvPicPr>
        <p:blipFill>
          <a:blip r:embed="rId54"/>
          <a:srcRect l="13945" t="46429" r="24063" b="43767"/>
          <a:stretch>
            <a:fillRect/>
          </a:stretch>
        </p:blipFill>
        <p:spPr>
          <a:xfrm>
            <a:off x="5054600" y="788670"/>
            <a:ext cx="3091180" cy="488950"/>
          </a:xfrm>
          <a:prstGeom prst="rect">
            <a:avLst/>
          </a:prstGeom>
        </p:spPr>
      </p:pic>
      <p:pic>
        <p:nvPicPr>
          <p:cNvPr id="18" name="图片 17" descr="1-PAKT-M-HC"/>
          <p:cNvPicPr>
            <a:picLocks noChangeAspect="1"/>
          </p:cNvPicPr>
          <p:nvPr/>
        </p:nvPicPr>
        <p:blipFill>
          <a:blip r:embed="rId55"/>
          <a:srcRect l="16198" t="41677" r="20631" b="52975"/>
          <a:stretch>
            <a:fillRect/>
          </a:stretch>
        </p:blipFill>
        <p:spPr>
          <a:xfrm>
            <a:off x="5023485" y="2235835"/>
            <a:ext cx="3162935" cy="267335"/>
          </a:xfrm>
          <a:prstGeom prst="rect">
            <a:avLst/>
          </a:prstGeom>
        </p:spPr>
      </p:pic>
      <p:pic>
        <p:nvPicPr>
          <p:cNvPr id="21" name="图片 20" descr="2-GAPDH--M-hc"/>
          <p:cNvPicPr>
            <a:picLocks noChangeAspect="1"/>
          </p:cNvPicPr>
          <p:nvPr/>
        </p:nvPicPr>
        <p:blipFill>
          <a:blip r:embed="rId56"/>
          <a:srcRect l="15318" t="35384" r="23132" b="51466"/>
          <a:stretch>
            <a:fillRect/>
          </a:stretch>
        </p:blipFill>
        <p:spPr>
          <a:xfrm>
            <a:off x="5054600" y="2773680"/>
            <a:ext cx="3123565" cy="667385"/>
          </a:xfrm>
          <a:prstGeom prst="rect">
            <a:avLst/>
          </a:prstGeom>
        </p:spPr>
      </p:pic>
      <p:sp>
        <p:nvSpPr>
          <p:cNvPr id="30" name="矩形 29"/>
          <p:cNvSpPr/>
          <p:nvPr>
            <p:custDataLst>
              <p:tags r:id="rId2"/>
            </p:custDataLst>
          </p:nvPr>
        </p:nvSpPr>
        <p:spPr>
          <a:xfrm>
            <a:off x="7216775" y="855980"/>
            <a:ext cx="609600" cy="297815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7" name="图片 36" descr="20230519-PI3K-2+3-M-hc"/>
          <p:cNvPicPr>
            <a:picLocks noChangeAspect="1"/>
          </p:cNvPicPr>
          <p:nvPr/>
        </p:nvPicPr>
        <p:blipFill>
          <a:blip r:embed="rId57"/>
          <a:srcRect l="15843" t="34259" r="26656" b="58883"/>
          <a:stretch>
            <a:fillRect/>
          </a:stretch>
        </p:blipFill>
        <p:spPr>
          <a:xfrm>
            <a:off x="5191125" y="4756150"/>
            <a:ext cx="3173730" cy="378460"/>
          </a:xfrm>
          <a:prstGeom prst="rect">
            <a:avLst/>
          </a:prstGeom>
        </p:spPr>
      </p:pic>
      <p:pic>
        <p:nvPicPr>
          <p:cNvPr id="39" name="图片 38" descr="230519-AKT-3-10S"/>
          <p:cNvPicPr>
            <a:picLocks noChangeAspect="1"/>
          </p:cNvPicPr>
          <p:nvPr/>
        </p:nvPicPr>
        <p:blipFill>
          <a:blip r:embed="rId50"/>
          <a:srcRect l="18564" t="34668" r="27682" b="58781"/>
          <a:stretch>
            <a:fillRect/>
          </a:stretch>
        </p:blipFill>
        <p:spPr>
          <a:xfrm>
            <a:off x="5203190" y="5378450"/>
            <a:ext cx="3161030" cy="368300"/>
          </a:xfrm>
          <a:prstGeom prst="rect">
            <a:avLst/>
          </a:prstGeom>
        </p:spPr>
      </p:pic>
      <p:pic>
        <p:nvPicPr>
          <p:cNvPr id="45" name="图片 44" descr="230519-mTOR-2+3"/>
          <p:cNvPicPr>
            <a:picLocks noChangeAspect="1"/>
          </p:cNvPicPr>
          <p:nvPr/>
        </p:nvPicPr>
        <p:blipFill>
          <a:blip r:embed="rId58"/>
          <a:srcRect l="21160" t="37663" r="19936" b="53557"/>
          <a:stretch>
            <a:fillRect/>
          </a:stretch>
        </p:blipFill>
        <p:spPr>
          <a:xfrm>
            <a:off x="5203190" y="4057015"/>
            <a:ext cx="3136900" cy="46736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989965" y="1771015"/>
            <a:ext cx="887730" cy="312420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1207135" y="4788535"/>
            <a:ext cx="749300" cy="334645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1036320" y="2339975"/>
            <a:ext cx="749300" cy="334645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1251585" y="5391785"/>
            <a:ext cx="749300" cy="334645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1160780" y="6122670"/>
            <a:ext cx="749300" cy="334010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1160780" y="4123690"/>
            <a:ext cx="749300" cy="334645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1240155" y="3060700"/>
            <a:ext cx="749300" cy="334645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4" name="矩形 53"/>
          <p:cNvSpPr/>
          <p:nvPr>
            <p:custDataLst>
              <p:tags r:id="rId3"/>
            </p:custDataLst>
          </p:nvPr>
        </p:nvSpPr>
        <p:spPr>
          <a:xfrm>
            <a:off x="6087745" y="4094480"/>
            <a:ext cx="633730" cy="368300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3" name="矩形 62"/>
          <p:cNvSpPr/>
          <p:nvPr>
            <p:custDataLst>
              <p:tags r:id="rId4"/>
            </p:custDataLst>
          </p:nvPr>
        </p:nvSpPr>
        <p:spPr>
          <a:xfrm>
            <a:off x="7321550" y="4107815"/>
            <a:ext cx="676275" cy="327025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9" name="矩形 68"/>
          <p:cNvSpPr/>
          <p:nvPr>
            <p:custDataLst>
              <p:tags r:id="rId5"/>
            </p:custDataLst>
          </p:nvPr>
        </p:nvSpPr>
        <p:spPr>
          <a:xfrm>
            <a:off x="7414260" y="4743450"/>
            <a:ext cx="763905" cy="380365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0" name="矩形 69"/>
          <p:cNvSpPr/>
          <p:nvPr>
            <p:custDataLst>
              <p:tags r:id="rId6"/>
            </p:custDataLst>
          </p:nvPr>
        </p:nvSpPr>
        <p:spPr>
          <a:xfrm>
            <a:off x="7151370" y="2169795"/>
            <a:ext cx="628650" cy="333375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1" name="矩形 70"/>
          <p:cNvSpPr/>
          <p:nvPr>
            <p:custDataLst>
              <p:tags r:id="rId7"/>
            </p:custDataLst>
          </p:nvPr>
        </p:nvSpPr>
        <p:spPr>
          <a:xfrm>
            <a:off x="6131560" y="6019800"/>
            <a:ext cx="629920" cy="353060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2" name="矩形 71"/>
          <p:cNvSpPr/>
          <p:nvPr>
            <p:custDataLst>
              <p:tags r:id="rId8"/>
            </p:custDataLst>
          </p:nvPr>
        </p:nvSpPr>
        <p:spPr>
          <a:xfrm>
            <a:off x="7167880" y="2839085"/>
            <a:ext cx="629285" cy="331470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3" name="矩形 72"/>
          <p:cNvSpPr/>
          <p:nvPr>
            <p:custDataLst>
              <p:tags r:id="rId9"/>
            </p:custDataLst>
          </p:nvPr>
        </p:nvSpPr>
        <p:spPr>
          <a:xfrm>
            <a:off x="6057900" y="5387975"/>
            <a:ext cx="703580" cy="313055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5" name="矩形 74"/>
          <p:cNvSpPr/>
          <p:nvPr>
            <p:custDataLst>
              <p:tags r:id="rId10"/>
            </p:custDataLst>
          </p:nvPr>
        </p:nvSpPr>
        <p:spPr>
          <a:xfrm>
            <a:off x="6131560" y="4756150"/>
            <a:ext cx="681355" cy="367665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7" name="矩形 76"/>
          <p:cNvSpPr/>
          <p:nvPr>
            <p:custDataLst>
              <p:tags r:id="rId11"/>
            </p:custDataLst>
          </p:nvPr>
        </p:nvSpPr>
        <p:spPr>
          <a:xfrm>
            <a:off x="7435215" y="5391785"/>
            <a:ext cx="764540" cy="334645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8" name="矩形 77"/>
          <p:cNvSpPr/>
          <p:nvPr>
            <p:custDataLst>
              <p:tags r:id="rId12"/>
            </p:custDataLst>
          </p:nvPr>
        </p:nvSpPr>
        <p:spPr>
          <a:xfrm>
            <a:off x="7272655" y="6069330"/>
            <a:ext cx="756285" cy="360045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3" name="矩形 82"/>
          <p:cNvSpPr/>
          <p:nvPr>
            <p:custDataLst>
              <p:tags r:id="rId13"/>
            </p:custDataLst>
          </p:nvPr>
        </p:nvSpPr>
        <p:spPr>
          <a:xfrm>
            <a:off x="7113270" y="1573530"/>
            <a:ext cx="683260" cy="335280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09015" y="508635"/>
            <a:ext cx="868680" cy="2952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altLang="zh-CN" sz="10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MOCK KO 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6136640" y="3796030"/>
            <a:ext cx="86868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0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MOCK KO </a:t>
            </a:r>
          </a:p>
        </p:txBody>
      </p:sp>
      <p:sp>
        <p:nvSpPr>
          <p:cNvPr id="32" name="文本框 31"/>
          <p:cNvSpPr txBox="1"/>
          <p:nvPr/>
        </p:nvSpPr>
        <p:spPr>
          <a:xfrm>
            <a:off x="7299960" y="3796030"/>
            <a:ext cx="86868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0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MOCK KO </a:t>
            </a:r>
          </a:p>
        </p:txBody>
      </p:sp>
      <p:pic>
        <p:nvPicPr>
          <p:cNvPr id="34" name="图片 33" descr="230515-16-P-PI3K-zuixin"/>
          <p:cNvPicPr>
            <a:picLocks noChangeAspect="1"/>
          </p:cNvPicPr>
          <p:nvPr/>
        </p:nvPicPr>
        <p:blipFill>
          <a:blip r:embed="rId49"/>
          <a:srcRect l="17071" t="37865" r="21574" b="56137"/>
          <a:stretch>
            <a:fillRect/>
          </a:stretch>
        </p:blipFill>
        <p:spPr>
          <a:xfrm>
            <a:off x="9051290" y="1547495"/>
            <a:ext cx="3002915" cy="292735"/>
          </a:xfrm>
          <a:prstGeom prst="rect">
            <a:avLst/>
          </a:prstGeom>
        </p:spPr>
      </p:pic>
      <p:pic>
        <p:nvPicPr>
          <p:cNvPr id="61" name="图片 60" descr="230511-P-AKT-3S"/>
          <p:cNvPicPr>
            <a:picLocks noChangeAspect="1"/>
          </p:cNvPicPr>
          <p:nvPr/>
        </p:nvPicPr>
        <p:blipFill>
          <a:blip r:embed="rId59"/>
          <a:srcRect l="14526" t="48259" r="24248" b="41768"/>
          <a:stretch>
            <a:fillRect/>
          </a:stretch>
        </p:blipFill>
        <p:spPr>
          <a:xfrm>
            <a:off x="9051290" y="2169795"/>
            <a:ext cx="3091180" cy="503555"/>
          </a:xfrm>
          <a:prstGeom prst="rect">
            <a:avLst/>
          </a:prstGeom>
        </p:spPr>
      </p:pic>
      <p:pic>
        <p:nvPicPr>
          <p:cNvPr id="84" name="图片 83" descr="230511-p-MTOR-m-HC"/>
          <p:cNvPicPr>
            <a:picLocks noChangeAspect="1"/>
          </p:cNvPicPr>
          <p:nvPr/>
        </p:nvPicPr>
        <p:blipFill>
          <a:blip r:embed="rId60"/>
          <a:srcRect l="21371" t="44951" r="21998" b="44968"/>
          <a:stretch>
            <a:fillRect/>
          </a:stretch>
        </p:blipFill>
        <p:spPr>
          <a:xfrm>
            <a:off x="9229090" y="803910"/>
            <a:ext cx="2825115" cy="502920"/>
          </a:xfrm>
          <a:prstGeom prst="rect">
            <a:avLst/>
          </a:prstGeom>
        </p:spPr>
      </p:pic>
      <p:pic>
        <p:nvPicPr>
          <p:cNvPr id="85" name="图片 84" descr="230524-GAPDH 1+2"/>
          <p:cNvPicPr>
            <a:picLocks noChangeAspect="1"/>
          </p:cNvPicPr>
          <p:nvPr/>
        </p:nvPicPr>
        <p:blipFill>
          <a:blip r:embed="rId61"/>
          <a:srcRect l="16509" t="47943" r="21442" b="36754"/>
          <a:stretch>
            <a:fillRect/>
          </a:stretch>
        </p:blipFill>
        <p:spPr>
          <a:xfrm>
            <a:off x="9051290" y="2896870"/>
            <a:ext cx="3091180" cy="762635"/>
          </a:xfrm>
          <a:prstGeom prst="rect">
            <a:avLst/>
          </a:prstGeom>
        </p:spPr>
      </p:pic>
      <p:sp>
        <p:nvSpPr>
          <p:cNvPr id="89" name="文本框 88"/>
          <p:cNvSpPr txBox="1"/>
          <p:nvPr/>
        </p:nvSpPr>
        <p:spPr>
          <a:xfrm>
            <a:off x="9487535" y="543560"/>
            <a:ext cx="88900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0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MOCK KO   </a:t>
            </a:r>
          </a:p>
        </p:txBody>
      </p:sp>
      <p:sp>
        <p:nvSpPr>
          <p:cNvPr id="92" name="文本框 91"/>
          <p:cNvSpPr txBox="1"/>
          <p:nvPr/>
        </p:nvSpPr>
        <p:spPr>
          <a:xfrm>
            <a:off x="7093585" y="543560"/>
            <a:ext cx="103505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0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MOCK KO </a:t>
            </a:r>
          </a:p>
        </p:txBody>
      </p:sp>
      <p:sp>
        <p:nvSpPr>
          <p:cNvPr id="94" name="矩形 93"/>
          <p:cNvSpPr/>
          <p:nvPr>
            <p:custDataLst>
              <p:tags r:id="rId14"/>
            </p:custDataLst>
          </p:nvPr>
        </p:nvSpPr>
        <p:spPr>
          <a:xfrm>
            <a:off x="9612630" y="2199640"/>
            <a:ext cx="628650" cy="412750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5" name="矩形 94"/>
          <p:cNvSpPr/>
          <p:nvPr>
            <p:custDataLst>
              <p:tags r:id="rId15"/>
            </p:custDataLst>
          </p:nvPr>
        </p:nvSpPr>
        <p:spPr>
          <a:xfrm>
            <a:off x="9603105" y="1517015"/>
            <a:ext cx="628650" cy="412750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6" name="矩形 95"/>
          <p:cNvSpPr/>
          <p:nvPr>
            <p:custDataLst>
              <p:tags r:id="rId16"/>
            </p:custDataLst>
          </p:nvPr>
        </p:nvSpPr>
        <p:spPr>
          <a:xfrm>
            <a:off x="9603105" y="791845"/>
            <a:ext cx="628650" cy="412750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7" name="矩形 96"/>
          <p:cNvSpPr/>
          <p:nvPr>
            <p:custDataLst>
              <p:tags r:id="rId17"/>
            </p:custDataLst>
          </p:nvPr>
        </p:nvSpPr>
        <p:spPr>
          <a:xfrm>
            <a:off x="9602470" y="3170555"/>
            <a:ext cx="638810" cy="458470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8" name="文本框 97"/>
          <p:cNvSpPr txBox="1"/>
          <p:nvPr/>
        </p:nvSpPr>
        <p:spPr>
          <a:xfrm>
            <a:off x="1160780" y="3796030"/>
            <a:ext cx="86868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0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MOCK KO </a:t>
            </a:r>
          </a:p>
        </p:txBody>
      </p:sp>
      <p:cxnSp>
        <p:nvCxnSpPr>
          <p:cNvPr id="248" name="直接连接符 247"/>
          <p:cNvCxnSpPr/>
          <p:nvPr/>
        </p:nvCxnSpPr>
        <p:spPr>
          <a:xfrm flipV="1">
            <a:off x="710565" y="306705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54" name="直接连接符 253"/>
          <p:cNvCxnSpPr/>
          <p:nvPr/>
        </p:nvCxnSpPr>
        <p:spPr>
          <a:xfrm flipV="1">
            <a:off x="710565" y="333248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58" name="文本框 257"/>
          <p:cNvSpPr txBox="1"/>
          <p:nvPr/>
        </p:nvSpPr>
        <p:spPr>
          <a:xfrm>
            <a:off x="60960" y="2207895"/>
            <a:ext cx="78676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70 KDa</a:t>
            </a:r>
          </a:p>
        </p:txBody>
      </p:sp>
      <p:sp>
        <p:nvSpPr>
          <p:cNvPr id="259" name="文本框 258"/>
          <p:cNvSpPr txBox="1"/>
          <p:nvPr/>
        </p:nvSpPr>
        <p:spPr>
          <a:xfrm>
            <a:off x="97790" y="2900680"/>
            <a:ext cx="82359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40 KDa</a:t>
            </a:r>
          </a:p>
        </p:txBody>
      </p:sp>
      <p:sp>
        <p:nvSpPr>
          <p:cNvPr id="260" name="文本框 259"/>
          <p:cNvSpPr txBox="1"/>
          <p:nvPr/>
        </p:nvSpPr>
        <p:spPr>
          <a:xfrm>
            <a:off x="141605" y="3210560"/>
            <a:ext cx="72707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35 KDa</a:t>
            </a:r>
          </a:p>
        </p:txBody>
      </p:sp>
      <p:cxnSp>
        <p:nvCxnSpPr>
          <p:cNvPr id="107" name="直接连接符 106"/>
          <p:cNvCxnSpPr/>
          <p:nvPr/>
        </p:nvCxnSpPr>
        <p:spPr>
          <a:xfrm flipV="1">
            <a:off x="657225" y="119951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08" name="直接连接符 107"/>
          <p:cNvCxnSpPr/>
          <p:nvPr/>
        </p:nvCxnSpPr>
        <p:spPr>
          <a:xfrm flipV="1">
            <a:off x="657225" y="155511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09" name="直接连接符 108"/>
          <p:cNvCxnSpPr/>
          <p:nvPr/>
        </p:nvCxnSpPr>
        <p:spPr>
          <a:xfrm flipV="1">
            <a:off x="657225" y="178625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10" name="直接连接符 109"/>
          <p:cNvCxnSpPr/>
          <p:nvPr/>
        </p:nvCxnSpPr>
        <p:spPr>
          <a:xfrm flipV="1">
            <a:off x="657225" y="243078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11" name="直接连接符 110"/>
          <p:cNvCxnSpPr/>
          <p:nvPr/>
        </p:nvCxnSpPr>
        <p:spPr>
          <a:xfrm flipV="1">
            <a:off x="657225" y="256984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12" name="文本框 111"/>
          <p:cNvSpPr txBox="1"/>
          <p:nvPr/>
        </p:nvSpPr>
        <p:spPr>
          <a:xfrm>
            <a:off x="-57150" y="1601470"/>
            <a:ext cx="96583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100 KDa</a:t>
            </a:r>
          </a:p>
        </p:txBody>
      </p:sp>
      <p:sp>
        <p:nvSpPr>
          <p:cNvPr id="113" name="文本框 112"/>
          <p:cNvSpPr txBox="1"/>
          <p:nvPr/>
        </p:nvSpPr>
        <p:spPr>
          <a:xfrm>
            <a:off x="-57150" y="1433195"/>
            <a:ext cx="96583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130 KDa</a:t>
            </a:r>
          </a:p>
        </p:txBody>
      </p:sp>
      <p:sp>
        <p:nvSpPr>
          <p:cNvPr id="114" name="文本框 113"/>
          <p:cNvSpPr txBox="1"/>
          <p:nvPr/>
        </p:nvSpPr>
        <p:spPr>
          <a:xfrm>
            <a:off x="60960" y="2447290"/>
            <a:ext cx="78676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55 KDa</a:t>
            </a:r>
          </a:p>
        </p:txBody>
      </p:sp>
      <p:sp>
        <p:nvSpPr>
          <p:cNvPr id="115" name="文本框 114"/>
          <p:cNvSpPr txBox="1"/>
          <p:nvPr/>
        </p:nvSpPr>
        <p:spPr>
          <a:xfrm>
            <a:off x="-57150" y="991235"/>
            <a:ext cx="90233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400">
                <a:sym typeface="+mn-ea"/>
              </a:rPr>
              <a:t>180 KDa</a:t>
            </a:r>
          </a:p>
        </p:txBody>
      </p:sp>
      <p:sp>
        <p:nvSpPr>
          <p:cNvPr id="116" name="文本框 115"/>
          <p:cNvSpPr txBox="1"/>
          <p:nvPr>
            <p:custDataLst>
              <p:tags r:id="rId18"/>
            </p:custDataLst>
          </p:nvPr>
        </p:nvSpPr>
        <p:spPr>
          <a:xfrm>
            <a:off x="1009015" y="2056130"/>
            <a:ext cx="1027430" cy="212090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l"/>
            <a:r>
              <a:rPr lang="en-US" altLang="zh-CN" sz="1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p-PI3K-2</a:t>
            </a:r>
          </a:p>
          <a:p>
            <a:pPr algn="l"/>
            <a:endParaRPr lang="en-US" altLang="zh-CN" sz="14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17" name="文本框 116"/>
          <p:cNvSpPr txBox="1"/>
          <p:nvPr>
            <p:custDataLst>
              <p:tags r:id="rId19"/>
            </p:custDataLst>
          </p:nvPr>
        </p:nvSpPr>
        <p:spPr>
          <a:xfrm>
            <a:off x="981075" y="1185545"/>
            <a:ext cx="1436370" cy="247650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l"/>
            <a:r>
              <a:rPr lang="en-US" altLang="zh-CN" sz="1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p-mTOR-2</a:t>
            </a:r>
          </a:p>
        </p:txBody>
      </p:sp>
      <p:sp>
        <p:nvSpPr>
          <p:cNvPr id="118" name="文本框 117"/>
          <p:cNvSpPr txBox="1"/>
          <p:nvPr>
            <p:custDataLst>
              <p:tags r:id="rId20"/>
            </p:custDataLst>
          </p:nvPr>
        </p:nvSpPr>
        <p:spPr>
          <a:xfrm>
            <a:off x="1167765" y="3432810"/>
            <a:ext cx="1310005" cy="313690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l"/>
            <a:r>
              <a:rPr lang="en-US" altLang="zh-CN" sz="1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GAPDH-2</a:t>
            </a:r>
          </a:p>
        </p:txBody>
      </p:sp>
      <p:sp>
        <p:nvSpPr>
          <p:cNvPr id="119" name="文本框 118"/>
          <p:cNvSpPr txBox="1"/>
          <p:nvPr>
            <p:custDataLst>
              <p:tags r:id="rId21"/>
            </p:custDataLst>
          </p:nvPr>
        </p:nvSpPr>
        <p:spPr>
          <a:xfrm>
            <a:off x="1039495" y="2662555"/>
            <a:ext cx="868680" cy="323215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l"/>
            <a:r>
              <a:rPr lang="en-US" altLang="zh-CN" sz="1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p-AKT-2</a:t>
            </a:r>
          </a:p>
          <a:p>
            <a:pPr algn="l"/>
            <a:endParaRPr lang="en-US" altLang="zh-CN" sz="14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75" name="文本框 174"/>
          <p:cNvSpPr txBox="1"/>
          <p:nvPr>
            <p:custDataLst>
              <p:tags r:id="rId22"/>
            </p:custDataLst>
          </p:nvPr>
        </p:nvSpPr>
        <p:spPr>
          <a:xfrm>
            <a:off x="1238885" y="5080635"/>
            <a:ext cx="1027430" cy="212090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l"/>
            <a:r>
              <a:rPr lang="en-US" altLang="zh-CN" sz="1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PI3K-2</a:t>
            </a:r>
          </a:p>
          <a:p>
            <a:pPr algn="l"/>
            <a:endParaRPr lang="en-US" altLang="zh-CN" sz="14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76" name="文本框 175"/>
          <p:cNvSpPr txBox="1"/>
          <p:nvPr>
            <p:custDataLst>
              <p:tags r:id="rId23"/>
            </p:custDataLst>
          </p:nvPr>
        </p:nvSpPr>
        <p:spPr>
          <a:xfrm>
            <a:off x="1156970" y="4459605"/>
            <a:ext cx="1436370" cy="247650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l"/>
            <a:r>
              <a:rPr lang="en-US" altLang="zh-CN" sz="1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mTOR-2</a:t>
            </a:r>
          </a:p>
        </p:txBody>
      </p:sp>
      <p:sp>
        <p:nvSpPr>
          <p:cNvPr id="177" name="文本框 176"/>
          <p:cNvSpPr txBox="1"/>
          <p:nvPr>
            <p:custDataLst>
              <p:tags r:id="rId24"/>
            </p:custDataLst>
          </p:nvPr>
        </p:nvSpPr>
        <p:spPr>
          <a:xfrm>
            <a:off x="1131570" y="6456680"/>
            <a:ext cx="1134745" cy="313690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l"/>
            <a:r>
              <a:rPr lang="en-US" altLang="zh-CN" sz="1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GAPDH-2</a:t>
            </a:r>
          </a:p>
        </p:txBody>
      </p:sp>
      <p:sp>
        <p:nvSpPr>
          <p:cNvPr id="178" name="文本框 177"/>
          <p:cNvSpPr txBox="1"/>
          <p:nvPr>
            <p:custDataLst>
              <p:tags r:id="rId25"/>
            </p:custDataLst>
          </p:nvPr>
        </p:nvSpPr>
        <p:spPr>
          <a:xfrm>
            <a:off x="1207135" y="5709285"/>
            <a:ext cx="868680" cy="323215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l"/>
            <a:r>
              <a:rPr lang="en-US" altLang="zh-CN" sz="1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p-AKT-2</a:t>
            </a:r>
          </a:p>
          <a:p>
            <a:pPr algn="l"/>
            <a:endParaRPr lang="en-US" altLang="zh-CN" sz="14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cxnSp>
        <p:nvCxnSpPr>
          <p:cNvPr id="123" name="直接连接符 122"/>
          <p:cNvCxnSpPr/>
          <p:nvPr/>
        </p:nvCxnSpPr>
        <p:spPr>
          <a:xfrm flipV="1">
            <a:off x="4943475" y="291655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4" name="直接连接符 123"/>
          <p:cNvCxnSpPr/>
          <p:nvPr/>
        </p:nvCxnSpPr>
        <p:spPr>
          <a:xfrm flipV="1">
            <a:off x="4918075" y="114427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5" name="直接连接符 124"/>
          <p:cNvCxnSpPr/>
          <p:nvPr/>
        </p:nvCxnSpPr>
        <p:spPr>
          <a:xfrm flipV="1">
            <a:off x="4918075" y="127127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6" name="直接连接符 125"/>
          <p:cNvCxnSpPr/>
          <p:nvPr/>
        </p:nvCxnSpPr>
        <p:spPr>
          <a:xfrm flipV="1">
            <a:off x="4906645" y="165354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8" name="直接连接符 127"/>
          <p:cNvCxnSpPr/>
          <p:nvPr/>
        </p:nvCxnSpPr>
        <p:spPr>
          <a:xfrm flipV="1">
            <a:off x="4907915" y="241935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9" name="直接连接符 128"/>
          <p:cNvCxnSpPr/>
          <p:nvPr/>
        </p:nvCxnSpPr>
        <p:spPr>
          <a:xfrm flipV="1">
            <a:off x="4943475" y="312483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30" name="文本框 129"/>
          <p:cNvSpPr txBox="1"/>
          <p:nvPr/>
        </p:nvSpPr>
        <p:spPr>
          <a:xfrm>
            <a:off x="4185285" y="1500505"/>
            <a:ext cx="806450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100 KDa</a:t>
            </a:r>
          </a:p>
        </p:txBody>
      </p:sp>
      <p:sp>
        <p:nvSpPr>
          <p:cNvPr id="131" name="文本框 130"/>
          <p:cNvSpPr txBox="1"/>
          <p:nvPr/>
        </p:nvSpPr>
        <p:spPr>
          <a:xfrm>
            <a:off x="4215130" y="1068705"/>
            <a:ext cx="96583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130 KDa</a:t>
            </a:r>
          </a:p>
        </p:txBody>
      </p:sp>
      <p:sp>
        <p:nvSpPr>
          <p:cNvPr id="132" name="文本框 131"/>
          <p:cNvSpPr txBox="1"/>
          <p:nvPr/>
        </p:nvSpPr>
        <p:spPr>
          <a:xfrm>
            <a:off x="4291965" y="2084705"/>
            <a:ext cx="762000" cy="1936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70 KDa</a:t>
            </a:r>
          </a:p>
        </p:txBody>
      </p:sp>
      <p:sp>
        <p:nvSpPr>
          <p:cNvPr id="133" name="文本框 132"/>
          <p:cNvSpPr txBox="1"/>
          <p:nvPr/>
        </p:nvSpPr>
        <p:spPr>
          <a:xfrm>
            <a:off x="4291965" y="2347595"/>
            <a:ext cx="78676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55 KDa</a:t>
            </a:r>
          </a:p>
        </p:txBody>
      </p:sp>
      <p:sp>
        <p:nvSpPr>
          <p:cNvPr id="134" name="文本框 133"/>
          <p:cNvSpPr txBox="1"/>
          <p:nvPr/>
        </p:nvSpPr>
        <p:spPr>
          <a:xfrm>
            <a:off x="4326890" y="2726055"/>
            <a:ext cx="82359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40 KDa</a:t>
            </a:r>
          </a:p>
        </p:txBody>
      </p:sp>
      <p:sp>
        <p:nvSpPr>
          <p:cNvPr id="135" name="文本框 134"/>
          <p:cNvSpPr txBox="1"/>
          <p:nvPr/>
        </p:nvSpPr>
        <p:spPr>
          <a:xfrm>
            <a:off x="4321810" y="2980690"/>
            <a:ext cx="72707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35 KDa</a:t>
            </a:r>
          </a:p>
        </p:txBody>
      </p:sp>
      <p:sp>
        <p:nvSpPr>
          <p:cNvPr id="136" name="文本框 135"/>
          <p:cNvSpPr txBox="1"/>
          <p:nvPr/>
        </p:nvSpPr>
        <p:spPr>
          <a:xfrm>
            <a:off x="4215130" y="904240"/>
            <a:ext cx="90233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400">
                <a:sym typeface="+mn-ea"/>
              </a:rPr>
              <a:t>180 KDa</a:t>
            </a:r>
          </a:p>
        </p:txBody>
      </p:sp>
      <p:cxnSp>
        <p:nvCxnSpPr>
          <p:cNvPr id="151" name="直接连接符 150"/>
          <p:cNvCxnSpPr/>
          <p:nvPr/>
        </p:nvCxnSpPr>
        <p:spPr>
          <a:xfrm flipV="1">
            <a:off x="4964430" y="334137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52" name="文本框 151"/>
          <p:cNvSpPr txBox="1"/>
          <p:nvPr/>
        </p:nvSpPr>
        <p:spPr>
          <a:xfrm>
            <a:off x="4321810" y="3222625"/>
            <a:ext cx="80962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25 KDa</a:t>
            </a:r>
          </a:p>
        </p:txBody>
      </p:sp>
      <p:cxnSp>
        <p:nvCxnSpPr>
          <p:cNvPr id="127" name="直接连接符 126"/>
          <p:cNvCxnSpPr/>
          <p:nvPr/>
        </p:nvCxnSpPr>
        <p:spPr>
          <a:xfrm flipV="1">
            <a:off x="4891405" y="227203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20" name="文本框 119"/>
          <p:cNvSpPr txBox="1"/>
          <p:nvPr>
            <p:custDataLst>
              <p:tags r:id="rId26"/>
            </p:custDataLst>
          </p:nvPr>
        </p:nvSpPr>
        <p:spPr>
          <a:xfrm>
            <a:off x="6073775" y="5079365"/>
            <a:ext cx="1027430" cy="212090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l"/>
            <a:r>
              <a:rPr lang="en-US" altLang="zh-CN" sz="1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PI3K-3</a:t>
            </a:r>
          </a:p>
          <a:p>
            <a:pPr algn="l"/>
            <a:endParaRPr lang="en-US" altLang="zh-CN" sz="14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21" name="文本框 120"/>
          <p:cNvSpPr txBox="1"/>
          <p:nvPr>
            <p:custDataLst>
              <p:tags r:id="rId27"/>
            </p:custDataLst>
          </p:nvPr>
        </p:nvSpPr>
        <p:spPr>
          <a:xfrm>
            <a:off x="5991860" y="4458335"/>
            <a:ext cx="1436370" cy="247650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l"/>
            <a:r>
              <a:rPr lang="en-US" altLang="zh-CN" sz="1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mTOR-3</a:t>
            </a:r>
          </a:p>
        </p:txBody>
      </p:sp>
      <p:sp>
        <p:nvSpPr>
          <p:cNvPr id="122" name="文本框 121"/>
          <p:cNvSpPr txBox="1"/>
          <p:nvPr>
            <p:custDataLst>
              <p:tags r:id="rId28"/>
            </p:custDataLst>
          </p:nvPr>
        </p:nvSpPr>
        <p:spPr>
          <a:xfrm>
            <a:off x="5966460" y="6455410"/>
            <a:ext cx="1134745" cy="313690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l"/>
            <a:r>
              <a:rPr lang="en-US" altLang="zh-CN" sz="1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GAPDH-3</a:t>
            </a:r>
          </a:p>
        </p:txBody>
      </p:sp>
      <p:sp>
        <p:nvSpPr>
          <p:cNvPr id="137" name="文本框 136"/>
          <p:cNvSpPr txBox="1"/>
          <p:nvPr>
            <p:custDataLst>
              <p:tags r:id="rId29"/>
            </p:custDataLst>
          </p:nvPr>
        </p:nvSpPr>
        <p:spPr>
          <a:xfrm>
            <a:off x="6087745" y="5708015"/>
            <a:ext cx="868680" cy="323215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l"/>
            <a:r>
              <a:rPr lang="en-US" altLang="zh-CN" sz="1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p-AKT-3</a:t>
            </a:r>
          </a:p>
          <a:p>
            <a:pPr algn="l"/>
            <a:endParaRPr lang="en-US" altLang="zh-CN" sz="14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42" name="文本框 141"/>
          <p:cNvSpPr txBox="1"/>
          <p:nvPr>
            <p:custDataLst>
              <p:tags r:id="rId30"/>
            </p:custDataLst>
          </p:nvPr>
        </p:nvSpPr>
        <p:spPr>
          <a:xfrm>
            <a:off x="7425690" y="5083810"/>
            <a:ext cx="1027430" cy="212090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l"/>
            <a:r>
              <a:rPr lang="en-US" altLang="zh-CN" sz="1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PI3K-1</a:t>
            </a:r>
          </a:p>
          <a:p>
            <a:pPr algn="l"/>
            <a:endParaRPr lang="en-US" altLang="zh-CN" sz="14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43" name="文本框 142"/>
          <p:cNvSpPr txBox="1"/>
          <p:nvPr>
            <p:custDataLst>
              <p:tags r:id="rId31"/>
            </p:custDataLst>
          </p:nvPr>
        </p:nvSpPr>
        <p:spPr>
          <a:xfrm>
            <a:off x="7324725" y="4474845"/>
            <a:ext cx="935990" cy="247650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l"/>
            <a:r>
              <a:rPr lang="en-US" altLang="zh-CN" sz="1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mTOR-1</a:t>
            </a:r>
          </a:p>
        </p:txBody>
      </p:sp>
      <p:grpSp>
        <p:nvGrpSpPr>
          <p:cNvPr id="146" name="组合 145"/>
          <p:cNvGrpSpPr/>
          <p:nvPr/>
        </p:nvGrpSpPr>
        <p:grpSpPr>
          <a:xfrm>
            <a:off x="7183755" y="5712460"/>
            <a:ext cx="1186180" cy="999490"/>
            <a:chOff x="11444" y="8443"/>
            <a:chExt cx="1868" cy="1574"/>
          </a:xfrm>
        </p:grpSpPr>
        <p:sp>
          <p:nvSpPr>
            <p:cNvPr id="144" name="文本框 143"/>
            <p:cNvSpPr txBox="1"/>
            <p:nvPr>
              <p:custDataLst>
                <p:tags r:id="rId40"/>
              </p:custDataLst>
            </p:nvPr>
          </p:nvSpPr>
          <p:spPr>
            <a:xfrm>
              <a:off x="11444" y="9620"/>
              <a:ext cx="1637" cy="397"/>
            </a:xfrm>
            <a:prstGeom prst="rect">
              <a:avLst/>
            </a:prstGeom>
            <a:noFill/>
          </p:spPr>
          <p:txBody>
            <a:bodyPr wrap="square" rtlCol="0" anchor="t" anchorCtr="0">
              <a:noAutofit/>
            </a:bodyPr>
            <a:lstStyle/>
            <a:p>
              <a:pPr algn="l"/>
              <a:r>
                <a:rPr lang="en-US" altLang="zh-CN" sz="14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GAPDH-1</a:t>
              </a:r>
            </a:p>
          </p:txBody>
        </p:sp>
        <p:sp>
          <p:nvSpPr>
            <p:cNvPr id="145" name="文本框 144"/>
            <p:cNvSpPr txBox="1"/>
            <p:nvPr>
              <p:custDataLst>
                <p:tags r:id="rId41"/>
              </p:custDataLst>
            </p:nvPr>
          </p:nvSpPr>
          <p:spPr>
            <a:xfrm>
              <a:off x="11944" y="8443"/>
              <a:ext cx="1368" cy="509"/>
            </a:xfrm>
            <a:prstGeom prst="rect">
              <a:avLst/>
            </a:prstGeom>
            <a:noFill/>
          </p:spPr>
          <p:txBody>
            <a:bodyPr wrap="square" rtlCol="0" anchor="t" anchorCtr="0">
              <a:noAutofit/>
            </a:bodyPr>
            <a:lstStyle/>
            <a:p>
              <a:pPr algn="l"/>
              <a:r>
                <a:rPr lang="en-US" altLang="zh-CN" sz="14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p-AKT-1</a:t>
              </a:r>
            </a:p>
          </p:txBody>
        </p:sp>
      </p:grpSp>
      <p:sp>
        <p:nvSpPr>
          <p:cNvPr id="147" name="文本框 146"/>
          <p:cNvSpPr txBox="1"/>
          <p:nvPr>
            <p:custDataLst>
              <p:tags r:id="rId32"/>
            </p:custDataLst>
          </p:nvPr>
        </p:nvSpPr>
        <p:spPr>
          <a:xfrm>
            <a:off x="7021830" y="1872615"/>
            <a:ext cx="1027430" cy="212090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l"/>
            <a:r>
              <a:rPr lang="en-US" altLang="zh-CN" sz="1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p-PI3K-1</a:t>
            </a:r>
          </a:p>
          <a:p>
            <a:pPr algn="l"/>
            <a:endParaRPr lang="en-US" altLang="zh-CN" sz="14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48" name="文本框 147"/>
          <p:cNvSpPr txBox="1"/>
          <p:nvPr>
            <p:custDataLst>
              <p:tags r:id="rId33"/>
            </p:custDataLst>
          </p:nvPr>
        </p:nvSpPr>
        <p:spPr>
          <a:xfrm>
            <a:off x="6917690" y="1226820"/>
            <a:ext cx="1436370" cy="247650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l"/>
            <a:r>
              <a:rPr lang="en-US" altLang="zh-CN" sz="1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p-mTOR-1</a:t>
            </a:r>
          </a:p>
        </p:txBody>
      </p:sp>
      <p:sp>
        <p:nvSpPr>
          <p:cNvPr id="149" name="文本框 148"/>
          <p:cNvSpPr txBox="1"/>
          <p:nvPr>
            <p:custDataLst>
              <p:tags r:id="rId34"/>
            </p:custDataLst>
          </p:nvPr>
        </p:nvSpPr>
        <p:spPr>
          <a:xfrm>
            <a:off x="7076440" y="3211195"/>
            <a:ext cx="1310005" cy="313690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l"/>
            <a:r>
              <a:rPr lang="en-US" altLang="zh-CN" sz="1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GAPDH-3</a:t>
            </a:r>
          </a:p>
        </p:txBody>
      </p:sp>
      <p:sp>
        <p:nvSpPr>
          <p:cNvPr id="150" name="文本框 149"/>
          <p:cNvSpPr txBox="1"/>
          <p:nvPr>
            <p:custDataLst>
              <p:tags r:id="rId35"/>
            </p:custDataLst>
          </p:nvPr>
        </p:nvSpPr>
        <p:spPr>
          <a:xfrm>
            <a:off x="7061200" y="2450465"/>
            <a:ext cx="868680" cy="323215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l"/>
            <a:r>
              <a:rPr lang="en-US" altLang="zh-CN" sz="1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p-AKT-3</a:t>
            </a:r>
          </a:p>
          <a:p>
            <a:pPr algn="l"/>
            <a:endParaRPr lang="en-US" altLang="zh-CN" sz="14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53" name="文本框 152"/>
          <p:cNvSpPr txBox="1"/>
          <p:nvPr>
            <p:custDataLst>
              <p:tags r:id="rId36"/>
            </p:custDataLst>
          </p:nvPr>
        </p:nvSpPr>
        <p:spPr>
          <a:xfrm>
            <a:off x="9411335" y="1872615"/>
            <a:ext cx="1027430" cy="212090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l"/>
            <a:r>
              <a:rPr lang="en-US" altLang="zh-CN" sz="1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p-PI3K-3</a:t>
            </a:r>
          </a:p>
        </p:txBody>
      </p:sp>
      <p:sp>
        <p:nvSpPr>
          <p:cNvPr id="154" name="文本框 153"/>
          <p:cNvSpPr txBox="1"/>
          <p:nvPr>
            <p:custDataLst>
              <p:tags r:id="rId37"/>
            </p:custDataLst>
          </p:nvPr>
        </p:nvSpPr>
        <p:spPr>
          <a:xfrm>
            <a:off x="9307195" y="1226820"/>
            <a:ext cx="1436370" cy="247650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l"/>
            <a:r>
              <a:rPr lang="en-US" altLang="zh-CN" sz="1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p-mTOR-3</a:t>
            </a:r>
          </a:p>
        </p:txBody>
      </p:sp>
      <p:sp>
        <p:nvSpPr>
          <p:cNvPr id="155" name="文本框 154"/>
          <p:cNvSpPr txBox="1"/>
          <p:nvPr>
            <p:custDataLst>
              <p:tags r:id="rId38"/>
            </p:custDataLst>
          </p:nvPr>
        </p:nvSpPr>
        <p:spPr>
          <a:xfrm>
            <a:off x="9411335" y="3624580"/>
            <a:ext cx="1310005" cy="313690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l"/>
            <a:r>
              <a:rPr lang="en-US" altLang="zh-CN" sz="1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GAPDH-1</a:t>
            </a:r>
          </a:p>
        </p:txBody>
      </p:sp>
      <p:sp>
        <p:nvSpPr>
          <p:cNvPr id="156" name="文本框 155"/>
          <p:cNvSpPr txBox="1"/>
          <p:nvPr>
            <p:custDataLst>
              <p:tags r:id="rId39"/>
            </p:custDataLst>
          </p:nvPr>
        </p:nvSpPr>
        <p:spPr>
          <a:xfrm>
            <a:off x="9507855" y="2604770"/>
            <a:ext cx="868680" cy="323215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l"/>
            <a:r>
              <a:rPr lang="en-US" altLang="zh-CN" sz="1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p-AKT-1</a:t>
            </a:r>
          </a:p>
          <a:p>
            <a:pPr algn="l"/>
            <a:endParaRPr lang="en-US" altLang="zh-CN" sz="14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cxnSp>
        <p:nvCxnSpPr>
          <p:cNvPr id="157" name="直接连接符 156"/>
          <p:cNvCxnSpPr/>
          <p:nvPr/>
        </p:nvCxnSpPr>
        <p:spPr>
          <a:xfrm flipV="1">
            <a:off x="8937625" y="302323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58" name="直接连接符 157"/>
          <p:cNvCxnSpPr/>
          <p:nvPr/>
        </p:nvCxnSpPr>
        <p:spPr>
          <a:xfrm flipV="1">
            <a:off x="8889365" y="114427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59" name="直接连接符 158"/>
          <p:cNvCxnSpPr/>
          <p:nvPr/>
        </p:nvCxnSpPr>
        <p:spPr>
          <a:xfrm flipV="1">
            <a:off x="8889365" y="127127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60" name="直接连接符 159"/>
          <p:cNvCxnSpPr/>
          <p:nvPr/>
        </p:nvCxnSpPr>
        <p:spPr>
          <a:xfrm flipV="1">
            <a:off x="8877935" y="165354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61" name="直接连接符 160"/>
          <p:cNvCxnSpPr/>
          <p:nvPr/>
        </p:nvCxnSpPr>
        <p:spPr>
          <a:xfrm flipV="1">
            <a:off x="8879205" y="241935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62" name="直接连接符 161"/>
          <p:cNvCxnSpPr/>
          <p:nvPr/>
        </p:nvCxnSpPr>
        <p:spPr>
          <a:xfrm flipV="1">
            <a:off x="8937625" y="323151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63" name="文本框 162"/>
          <p:cNvSpPr txBox="1"/>
          <p:nvPr/>
        </p:nvSpPr>
        <p:spPr>
          <a:xfrm>
            <a:off x="8156575" y="1500505"/>
            <a:ext cx="806450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100 KDa</a:t>
            </a:r>
          </a:p>
        </p:txBody>
      </p:sp>
      <p:sp>
        <p:nvSpPr>
          <p:cNvPr id="164" name="文本框 163"/>
          <p:cNvSpPr txBox="1"/>
          <p:nvPr/>
        </p:nvSpPr>
        <p:spPr>
          <a:xfrm>
            <a:off x="8186420" y="1068705"/>
            <a:ext cx="96583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130 KDa</a:t>
            </a:r>
          </a:p>
        </p:txBody>
      </p:sp>
      <p:sp>
        <p:nvSpPr>
          <p:cNvPr id="165" name="文本框 164"/>
          <p:cNvSpPr txBox="1"/>
          <p:nvPr/>
        </p:nvSpPr>
        <p:spPr>
          <a:xfrm>
            <a:off x="8240395" y="2084705"/>
            <a:ext cx="762000" cy="1936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70 KDa</a:t>
            </a:r>
          </a:p>
        </p:txBody>
      </p:sp>
      <p:sp>
        <p:nvSpPr>
          <p:cNvPr id="166" name="文本框 165"/>
          <p:cNvSpPr txBox="1"/>
          <p:nvPr/>
        </p:nvSpPr>
        <p:spPr>
          <a:xfrm>
            <a:off x="8240395" y="2347595"/>
            <a:ext cx="78676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55 KDa</a:t>
            </a:r>
          </a:p>
        </p:txBody>
      </p:sp>
      <p:sp>
        <p:nvSpPr>
          <p:cNvPr id="167" name="文本框 166"/>
          <p:cNvSpPr txBox="1"/>
          <p:nvPr/>
        </p:nvSpPr>
        <p:spPr>
          <a:xfrm>
            <a:off x="8321040" y="2832735"/>
            <a:ext cx="82359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40 KDa</a:t>
            </a:r>
          </a:p>
        </p:txBody>
      </p:sp>
      <p:sp>
        <p:nvSpPr>
          <p:cNvPr id="168" name="文本框 167"/>
          <p:cNvSpPr txBox="1"/>
          <p:nvPr/>
        </p:nvSpPr>
        <p:spPr>
          <a:xfrm>
            <a:off x="8315960" y="3087370"/>
            <a:ext cx="72707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35 KDa</a:t>
            </a:r>
          </a:p>
        </p:txBody>
      </p:sp>
      <p:sp>
        <p:nvSpPr>
          <p:cNvPr id="169" name="文本框 168"/>
          <p:cNvSpPr txBox="1"/>
          <p:nvPr/>
        </p:nvSpPr>
        <p:spPr>
          <a:xfrm>
            <a:off x="8186420" y="904240"/>
            <a:ext cx="90233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400">
                <a:sym typeface="+mn-ea"/>
              </a:rPr>
              <a:t>180 KDa</a:t>
            </a:r>
          </a:p>
        </p:txBody>
      </p:sp>
      <p:cxnSp>
        <p:nvCxnSpPr>
          <p:cNvPr id="170" name="直接连接符 169"/>
          <p:cNvCxnSpPr/>
          <p:nvPr/>
        </p:nvCxnSpPr>
        <p:spPr>
          <a:xfrm flipV="1">
            <a:off x="8958580" y="344805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71" name="文本框 170"/>
          <p:cNvSpPr txBox="1"/>
          <p:nvPr/>
        </p:nvSpPr>
        <p:spPr>
          <a:xfrm>
            <a:off x="8315960" y="3329305"/>
            <a:ext cx="80962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25 KDa</a:t>
            </a:r>
          </a:p>
        </p:txBody>
      </p:sp>
      <p:cxnSp>
        <p:nvCxnSpPr>
          <p:cNvPr id="172" name="直接连接符 171"/>
          <p:cNvCxnSpPr/>
          <p:nvPr/>
        </p:nvCxnSpPr>
        <p:spPr>
          <a:xfrm flipV="1">
            <a:off x="8862695" y="227203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91" name="直接连接符 190"/>
          <p:cNvCxnSpPr/>
          <p:nvPr/>
        </p:nvCxnSpPr>
        <p:spPr>
          <a:xfrm flipV="1">
            <a:off x="715010" y="610679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92" name="直接连接符 191"/>
          <p:cNvCxnSpPr/>
          <p:nvPr/>
        </p:nvCxnSpPr>
        <p:spPr>
          <a:xfrm flipV="1">
            <a:off x="689610" y="433451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93" name="直接连接符 192"/>
          <p:cNvCxnSpPr/>
          <p:nvPr/>
        </p:nvCxnSpPr>
        <p:spPr>
          <a:xfrm flipV="1">
            <a:off x="689610" y="446151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94" name="直接连接符 193"/>
          <p:cNvCxnSpPr/>
          <p:nvPr/>
        </p:nvCxnSpPr>
        <p:spPr>
          <a:xfrm flipV="1">
            <a:off x="678180" y="484378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95" name="直接连接符 194"/>
          <p:cNvCxnSpPr/>
          <p:nvPr/>
        </p:nvCxnSpPr>
        <p:spPr>
          <a:xfrm flipV="1">
            <a:off x="679450" y="560959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96" name="直接连接符 195"/>
          <p:cNvCxnSpPr/>
          <p:nvPr/>
        </p:nvCxnSpPr>
        <p:spPr>
          <a:xfrm flipV="1">
            <a:off x="715010" y="631507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97" name="文本框 196"/>
          <p:cNvSpPr txBox="1"/>
          <p:nvPr/>
        </p:nvSpPr>
        <p:spPr>
          <a:xfrm>
            <a:off x="-43180" y="4690745"/>
            <a:ext cx="806450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100 KDa</a:t>
            </a:r>
          </a:p>
        </p:txBody>
      </p:sp>
      <p:sp>
        <p:nvSpPr>
          <p:cNvPr id="198" name="文本框 197"/>
          <p:cNvSpPr txBox="1"/>
          <p:nvPr/>
        </p:nvSpPr>
        <p:spPr>
          <a:xfrm>
            <a:off x="-13335" y="4258945"/>
            <a:ext cx="96583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130 KDa</a:t>
            </a:r>
          </a:p>
        </p:txBody>
      </p:sp>
      <p:sp>
        <p:nvSpPr>
          <p:cNvPr id="199" name="文本框 198"/>
          <p:cNvSpPr txBox="1"/>
          <p:nvPr/>
        </p:nvSpPr>
        <p:spPr>
          <a:xfrm>
            <a:off x="63500" y="5274945"/>
            <a:ext cx="762000" cy="1936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70 KDa</a:t>
            </a:r>
          </a:p>
        </p:txBody>
      </p:sp>
      <p:sp>
        <p:nvSpPr>
          <p:cNvPr id="200" name="文本框 199"/>
          <p:cNvSpPr txBox="1"/>
          <p:nvPr/>
        </p:nvSpPr>
        <p:spPr>
          <a:xfrm>
            <a:off x="63500" y="5537835"/>
            <a:ext cx="78676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55 KDa</a:t>
            </a:r>
          </a:p>
        </p:txBody>
      </p:sp>
      <p:sp>
        <p:nvSpPr>
          <p:cNvPr id="201" name="文本框 200"/>
          <p:cNvSpPr txBox="1"/>
          <p:nvPr/>
        </p:nvSpPr>
        <p:spPr>
          <a:xfrm>
            <a:off x="98425" y="5916295"/>
            <a:ext cx="82359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40 KDa</a:t>
            </a:r>
          </a:p>
        </p:txBody>
      </p:sp>
      <p:sp>
        <p:nvSpPr>
          <p:cNvPr id="202" name="文本框 201"/>
          <p:cNvSpPr txBox="1"/>
          <p:nvPr/>
        </p:nvSpPr>
        <p:spPr>
          <a:xfrm>
            <a:off x="93345" y="6170930"/>
            <a:ext cx="72707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35 KDa</a:t>
            </a:r>
          </a:p>
        </p:txBody>
      </p:sp>
      <p:sp>
        <p:nvSpPr>
          <p:cNvPr id="203" name="文本框 202"/>
          <p:cNvSpPr txBox="1"/>
          <p:nvPr/>
        </p:nvSpPr>
        <p:spPr>
          <a:xfrm>
            <a:off x="-13335" y="4094480"/>
            <a:ext cx="90233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400">
                <a:sym typeface="+mn-ea"/>
              </a:rPr>
              <a:t>180 KDa</a:t>
            </a:r>
          </a:p>
        </p:txBody>
      </p:sp>
      <p:cxnSp>
        <p:nvCxnSpPr>
          <p:cNvPr id="204" name="直接连接符 203"/>
          <p:cNvCxnSpPr/>
          <p:nvPr/>
        </p:nvCxnSpPr>
        <p:spPr>
          <a:xfrm flipV="1">
            <a:off x="735965" y="653161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05" name="文本框 204"/>
          <p:cNvSpPr txBox="1"/>
          <p:nvPr/>
        </p:nvSpPr>
        <p:spPr>
          <a:xfrm>
            <a:off x="93345" y="6412865"/>
            <a:ext cx="80962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25 KDa</a:t>
            </a:r>
          </a:p>
        </p:txBody>
      </p:sp>
      <p:cxnSp>
        <p:nvCxnSpPr>
          <p:cNvPr id="206" name="直接连接符 205"/>
          <p:cNvCxnSpPr/>
          <p:nvPr/>
        </p:nvCxnSpPr>
        <p:spPr>
          <a:xfrm flipV="1">
            <a:off x="662940" y="546227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07" name="直接连接符 206"/>
          <p:cNvCxnSpPr/>
          <p:nvPr/>
        </p:nvCxnSpPr>
        <p:spPr>
          <a:xfrm flipV="1">
            <a:off x="5081905" y="613283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08" name="直接连接符 207"/>
          <p:cNvCxnSpPr/>
          <p:nvPr/>
        </p:nvCxnSpPr>
        <p:spPr>
          <a:xfrm flipV="1">
            <a:off x="5056505" y="436054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09" name="直接连接符 208"/>
          <p:cNvCxnSpPr/>
          <p:nvPr/>
        </p:nvCxnSpPr>
        <p:spPr>
          <a:xfrm flipV="1">
            <a:off x="5056505" y="448754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10" name="直接连接符 209"/>
          <p:cNvCxnSpPr/>
          <p:nvPr/>
        </p:nvCxnSpPr>
        <p:spPr>
          <a:xfrm flipV="1">
            <a:off x="5045075" y="486981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11" name="直接连接符 210"/>
          <p:cNvCxnSpPr/>
          <p:nvPr/>
        </p:nvCxnSpPr>
        <p:spPr>
          <a:xfrm flipV="1">
            <a:off x="5046345" y="563562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12" name="直接连接符 211"/>
          <p:cNvCxnSpPr/>
          <p:nvPr/>
        </p:nvCxnSpPr>
        <p:spPr>
          <a:xfrm flipV="1">
            <a:off x="5081905" y="6341110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13" name="文本框 212"/>
          <p:cNvSpPr txBox="1"/>
          <p:nvPr/>
        </p:nvSpPr>
        <p:spPr>
          <a:xfrm>
            <a:off x="4323715" y="4716780"/>
            <a:ext cx="806450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100 KDa</a:t>
            </a:r>
          </a:p>
        </p:txBody>
      </p:sp>
      <p:sp>
        <p:nvSpPr>
          <p:cNvPr id="214" name="文本框 213"/>
          <p:cNvSpPr txBox="1"/>
          <p:nvPr/>
        </p:nvSpPr>
        <p:spPr>
          <a:xfrm>
            <a:off x="4353560" y="4284980"/>
            <a:ext cx="96583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130 KDa</a:t>
            </a:r>
          </a:p>
        </p:txBody>
      </p:sp>
      <p:sp>
        <p:nvSpPr>
          <p:cNvPr id="215" name="文本框 214"/>
          <p:cNvSpPr txBox="1"/>
          <p:nvPr/>
        </p:nvSpPr>
        <p:spPr>
          <a:xfrm>
            <a:off x="4430395" y="5300980"/>
            <a:ext cx="762000" cy="1936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70 KDa</a:t>
            </a:r>
          </a:p>
        </p:txBody>
      </p:sp>
      <p:sp>
        <p:nvSpPr>
          <p:cNvPr id="216" name="文本框 215"/>
          <p:cNvSpPr txBox="1"/>
          <p:nvPr/>
        </p:nvSpPr>
        <p:spPr>
          <a:xfrm>
            <a:off x="4430395" y="5563870"/>
            <a:ext cx="78676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55 KDa</a:t>
            </a:r>
          </a:p>
        </p:txBody>
      </p:sp>
      <p:sp>
        <p:nvSpPr>
          <p:cNvPr id="217" name="文本框 216"/>
          <p:cNvSpPr txBox="1"/>
          <p:nvPr/>
        </p:nvSpPr>
        <p:spPr>
          <a:xfrm>
            <a:off x="4465320" y="5942330"/>
            <a:ext cx="82359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40 KDa</a:t>
            </a:r>
          </a:p>
        </p:txBody>
      </p:sp>
      <p:sp>
        <p:nvSpPr>
          <p:cNvPr id="218" name="文本框 217"/>
          <p:cNvSpPr txBox="1"/>
          <p:nvPr/>
        </p:nvSpPr>
        <p:spPr>
          <a:xfrm>
            <a:off x="4460240" y="6196965"/>
            <a:ext cx="72707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35 KDa</a:t>
            </a:r>
          </a:p>
        </p:txBody>
      </p:sp>
      <p:sp>
        <p:nvSpPr>
          <p:cNvPr id="219" name="文本框 218"/>
          <p:cNvSpPr txBox="1"/>
          <p:nvPr/>
        </p:nvSpPr>
        <p:spPr>
          <a:xfrm>
            <a:off x="4353560" y="4120515"/>
            <a:ext cx="90233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400">
                <a:sym typeface="+mn-ea"/>
              </a:rPr>
              <a:t>180 KDa</a:t>
            </a:r>
          </a:p>
        </p:txBody>
      </p:sp>
      <p:cxnSp>
        <p:nvCxnSpPr>
          <p:cNvPr id="220" name="直接连接符 219"/>
          <p:cNvCxnSpPr/>
          <p:nvPr/>
        </p:nvCxnSpPr>
        <p:spPr>
          <a:xfrm flipV="1">
            <a:off x="5049520" y="655764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21" name="文本框 220"/>
          <p:cNvSpPr txBox="1"/>
          <p:nvPr/>
        </p:nvSpPr>
        <p:spPr>
          <a:xfrm>
            <a:off x="4460240" y="6438900"/>
            <a:ext cx="809625" cy="309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25 KDa</a:t>
            </a:r>
          </a:p>
        </p:txBody>
      </p:sp>
      <p:cxnSp>
        <p:nvCxnSpPr>
          <p:cNvPr id="222" name="直接连接符 221"/>
          <p:cNvCxnSpPr/>
          <p:nvPr/>
        </p:nvCxnSpPr>
        <p:spPr>
          <a:xfrm flipV="1">
            <a:off x="5029835" y="5488305"/>
            <a:ext cx="2705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23" name="文本框 222"/>
          <p:cNvSpPr txBox="1"/>
          <p:nvPr/>
        </p:nvSpPr>
        <p:spPr>
          <a:xfrm>
            <a:off x="98425" y="78740"/>
            <a:ext cx="1152525" cy="41465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altLang="en-GB" sz="2000" b="1" dirty="0">
                <a:solidFill>
                  <a:srgbClr val="00009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lt"/>
              </a:rPr>
              <a:t>Fig 3A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5dada26a-7130-4a72-8dbf-18135283d4bd"/>
  <p:tag name="RESOURCE_RECORD_KEY" val="{&quot;13&quot;:[20482067,4563112,4563109,4705203]}"/>
  <p:tag name="COMMONDATA" val="eyJoZGlkIjoiYjk5ODM0YmMxOWJiYWQyNDU4MGIzYWRmYTA0ZmI5NDc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3"/>
  <p:tag name="KSO_WM_UNIT_TEXT_FILL_TYPE" val="1"/>
  <p:tag name="KSO_WM_BEAUTIFY_FLAG" val="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75,&quot;left&quot;:210.25,&quot;top&quot;:210.45,&quot;width&quot;:347.55}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75,&quot;left&quot;:210.25,&quot;top&quot;:210.45,&quot;width&quot;:347.55}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75,&quot;left&quot;:210.25,&quot;top&quot;:210.45,&quot;width&quot;:347.55}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190.55,&quot;left&quot;:-5.55,&quot;top&quot;:111.55,&quot;width&quot;:346}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190.55,&quot;left&quot;:-5.55,&quot;top&quot;:111.55,&quot;width&quot;:346}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190.55,&quot;left&quot;:-5.55,&quot;top&quot;:111.55,&quot;width&quot;:346}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75,&quot;left&quot;:210.25,&quot;top&quot;:210.45,&quot;width&quot;:347.55}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190.55,&quot;left&quot;:-5.55,&quot;top&quot;:111.55,&quot;width&quot;:346}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190.55,&quot;left&quot;:-5.55,&quot;top&quot;:111.55,&quot;width&quot;:346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3"/>
  <p:tag name="KSO_WM_UNIT_TEXT_FILL_TYPE" val="1"/>
  <p:tag name="KSO_WM_BEAUTIFY_FLAG" val="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190.55,&quot;left&quot;:-5.55,&quot;top&quot;:111.55,&quot;width&quot;:346}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190.55,&quot;left&quot;:-5.55,&quot;top&quot;:111.55,&quot;width&quot;:346}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190.55,&quot;left&quot;:-5.55,&quot;top&quot;:111.55,&quot;width&quot;:346}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190.55,&quot;left&quot;:-5.55,&quot;top&quot;:111.55,&quot;width&quot;:346}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190.55,&quot;left&quot;:-5.55,&quot;top&quot;:111.55,&quot;width&quot;:346}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190.55,&quot;left&quot;:-5.55,&quot;top&quot;:111.55,&quot;width&quot;:346}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3"/>
  <p:tag name="KSO_WM_UNIT_TEXT_FILL_TYPE" val="1"/>
  <p:tag name="KSO_WM_BEAUTIFY_FLAG" val="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190.55,&quot;left&quot;:-5.55,&quot;top&quot;:111.55,&quot;width&quot;:346}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190.55,&quot;left&quot;:-5.55,&quot;top&quot;:111.55,&quot;width&quot;:346}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190.55,&quot;left&quot;:-5.55,&quot;top&quot;:111.55,&quot;width&quot;:346}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190.55,&quot;left&quot;:-5.55,&quot;top&quot;:111.55,&quot;width&quot;:346}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75,&quot;left&quot;:210.25,&quot;top&quot;:210.45,&quot;width&quot;:347.55}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75,&quot;left&quot;:210.25,&quot;top&quot;:210.45,&quot;width&quot;:347.55}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75,&quot;left&quot;:210.25,&quot;top&quot;:210.45,&quot;width&quot;:347.55}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75,&quot;left&quot;:210.25,&quot;top&quot;:210.45,&quot;width&quot;:347.55}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75,&quot;left&quot;:210.25,&quot;top&quot;:210.45,&quot;width&quot;:347.55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3"/>
  <p:tag name="KSO_WM_UNIT_TEXT_FILL_TYPE" val="1"/>
  <p:tag name="KSO_WM_BEAUTIFY_FLAG" val="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75,&quot;left&quot;:210.25,&quot;top&quot;:210.45,&quot;width&quot;:347.55}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75,&quot;left&quot;:210.25,&quot;top&quot;:210.45,&quot;width&quot;:347.55}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75,&quot;left&quot;:210.25,&quot;top&quot;:210.45,&quot;width&quot;:347.55}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75,&quot;left&quot;:210.25,&quot;top&quot;:210.45,&quot;width&quot;:347.55}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75,&quot;left&quot;:210.25,&quot;top&quot;:210.45,&quot;width&quot;:347.55}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75,&quot;left&quot;:210.25,&quot;top&quot;:210.45,&quot;width&quot;:347.55}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75,&quot;left&quot;:210.25,&quot;top&quot;:210.45,&quot;width&quot;:347.55}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75,&quot;left&quot;:210.25,&quot;top&quot;:210.45,&quot;width&quot;:347.55}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75,&quot;left&quot;:210.25,&quot;top&quot;:210.45,&quot;width&quot;:347.55}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75,&quot;left&quot;:210.25,&quot;top&quot;:210.45,&quot;width&quot;:347.55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3"/>
  <p:tag name="KSO_WM_UNIT_TEXT_FILL_TYPE" val="1"/>
  <p:tag name="KSO_WM_BEAUTIFY_FLAG" val="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75,&quot;left&quot;:210.25,&quot;top&quot;:210.45,&quot;width&quot;:347.55}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75,&quot;left&quot;:210.25,&quot;top&quot;:210.45,&quot;width&quot;:347.55}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190.55,&quot;left&quot;:-5.55,&quot;top&quot;:111.55,&quot;width&quot;:346}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190.55,&quot;left&quot;:-5.55,&quot;top&quot;:111.55,&quot;width&quot;:346}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190.55,&quot;left&quot;:-5.55,&quot;top&quot;:111.55,&quot;width&quot;:346}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190.55,&quot;left&quot;:-5.55,&quot;top&quot;:111.55,&quot;width&quot;:346}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190.55,&quot;left&quot;:-5.55,&quot;top&quot;:111.55,&quot;width&quot;:346}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190.55,&quot;left&quot;:-5.55,&quot;top&quot;:111.55,&quot;width&quot;:346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3"/>
  <p:tag name="KSO_WM_UNIT_TEXT_FILL_TYPE" val="1"/>
  <p:tag name="KSO_WM_BEAUTIFY_FLAG" val="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190.55,&quot;left&quot;:-5.55,&quot;top&quot;:111.55,&quot;width&quot;:346}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190.55,&quot;left&quot;:-5.55,&quot;top&quot;:111.55,&quot;width&quot;:346}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190.55,&quot;left&quot;:-5.55,&quot;top&quot;:111.55,&quot;width&quot;:346}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190.55,&quot;left&quot;:-5.55,&quot;top&quot;:111.55,&quot;width&quot;:346}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190.55,&quot;left&quot;:-5.55,&quot;top&quot;:111.55,&quot;width&quot;:346}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190.55,&quot;left&quot;:-5.55,&quot;top&quot;:111.55,&quot;width&quot;:346}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190.55,&quot;left&quot;:-5.55,&quot;top&quot;:111.55,&quot;width&quot;:346}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190.55,&quot;left&quot;:-5.55,&quot;top&quot;:111.55,&quot;width&quot;:346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3"/>
  <p:tag name="KSO_WM_UNIT_TEXT_FILL_TYPE" val="1"/>
  <p:tag name="KSO_WM_BEAUTIFY_FLAG" val="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190.55,&quot;left&quot;:-5.55,&quot;top&quot;:111.55,&quot;width&quot;:346}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190.55,&quot;left&quot;:-5.55,&quot;top&quot;:111.55,&quot;width&quot;:346}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190.55,&quot;left&quot;:-5.55,&quot;top&quot;:111.55,&quot;width&quot;:346}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190.55,&quot;left&quot;:-5.55,&quot;top&quot;:111.55,&quot;width&quot;:346}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75,&quot;left&quot;:210.25,&quot;top&quot;:210.45,&quot;width&quot;:347.55}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75,&quot;left&quot;:210.25,&quot;top&quot;:210.45,&quot;width&quot;:347.55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3"/>
  <p:tag name="KSO_WM_UNIT_TEXT_FILL_TYPE" val="1"/>
  <p:tag name="KSO_WM_BEAUTIFY_FLAG" val="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75,&quot;left&quot;:210.25,&quot;top&quot;:210.45,&quot;width&quot;:347.55}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75,&quot;left&quot;:210.25,&quot;top&quot;:210.45,&quot;width&quot;:347.55}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75,&quot;left&quot;:210.25,&quot;top&quot;:210.45,&quot;width&quot;:347.55}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75,&quot;left&quot;:210.25,&quot;top&quot;:210.45,&quot;width&quot;:347.55}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3"/>
  <p:tag name="KSO_WM_UNIT_TEXT_FILL_TYPE" val="1"/>
  <p:tag name="KSO_WM_BEAUTIFY_FLAG" val="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75,&quot;left&quot;:210.25,&quot;top&quot;:210.45,&quot;width&quot;:347.55}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106.75,&quot;left&quot;:210.25,&quot;top&quot;:210.45,&quot;width&quot;:347.55}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106.75,&quot;left&quot;:210.25,&quot;top&quot;:210.45,&quot;width&quot;:347.55}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106.75,&quot;left&quot;:210.25,&quot;top&quot;:210.45,&quot;width&quot;:347.55}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75,&quot;left&quot;:210.25,&quot;top&quot;:210.45,&quot;width&quot;:347.55}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106.75,&quot;left&quot;:210.25,&quot;top&quot;:210.45,&quot;width&quot;:347.55}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106.75,&quot;left&quot;:210.25,&quot;top&quot;:210.45,&quot;width&quot;:347.55}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106.75,&quot;left&quot;:210.25,&quot;top&quot;:210.45,&quot;width&quot;:347.55}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75,&quot;left&quot;:210.25,&quot;top&quot;:210.45,&quot;width&quot;:347.55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3"/>
  <p:tag name="KSO_WM_UNIT_TEXT_FILL_TYPE" val="1"/>
  <p:tag name="KSO_WM_BEAUTIFY_FLAG" val="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75,&quot;left&quot;:210.25,&quot;top&quot;:210.45,&quot;width&quot;:347.55}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75,&quot;left&quot;:210.25,&quot;top&quot;:210.45,&quot;width&quot;:347.55}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75,&quot;left&quot;:210.25,&quot;top&quot;:210.45,&quot;width&quot;:347.55}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75,&quot;left&quot;:210.25,&quot;top&quot;:210.45,&quot;width&quot;:347.55}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75,&quot;left&quot;:210.25,&quot;top&quot;:210.45,&quot;width&quot;:347.55}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75,&quot;left&quot;:210.25,&quot;top&quot;:210.45,&quot;width&quot;:347.55}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75,&quot;left&quot;:210.25,&quot;top&quot;:210.45,&quot;width&quot;:347.55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2.55,&quot;left&quot;:15.6,&quot;top&quot;:49.15,&quot;width&quot;:480.4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3"/>
  <p:tag name="KSO_WM_UNIT_TEXT_FILL_TYPE" val="1"/>
  <p:tag name="KSO_WM_BEAUTIFY_FLAG" val="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75,&quot;left&quot;:210.25,&quot;top&quot;:210.45,&quot;width&quot;:347.55}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75,&quot;left&quot;:210.25,&quot;top&quot;:210.45,&quot;width&quot;:347.55}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75,&quot;left&quot;:210.25,&quot;top&quot;:210.45,&quot;width&quot;:347.55}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75,&quot;left&quot;:210.25,&quot;top&quot;:210.45,&quot;width&quot;:347.55}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75,&quot;left&quot;:210.25,&quot;top&quot;:210.45,&quot;width&quot;:347.55}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75,&quot;left&quot;:210.25,&quot;top&quot;:210.45,&quot;width&quot;:347.55}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106.75,&quot;left&quot;:210.25,&quot;top&quot;:210.45,&quot;width&quot;:347.55}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106.75,&quot;left&quot;:210.25,&quot;top&quot;:210.45,&quot;width&quot;:347.55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3"/>
  <p:tag name="KSO_WM_UNIT_TEXT_FILL_TYPE" val="1"/>
  <p:tag name="KSO_WM_BEAUTIFY_FLAG" val="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106.75,&quot;left&quot;:210.25,&quot;top&quot;:210.45,&quot;width&quot;:347.55}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75,&quot;left&quot;:210.25,&quot;top&quot;:210.45,&quot;width&quot;:347.55}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106.75,&quot;left&quot;:210.25,&quot;top&quot;:210.45,&quot;width&quot;:347.55}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106.75,&quot;left&quot;:210.25,&quot;top&quot;:210.45,&quot;width&quot;:347.55}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106.75,&quot;left&quot;:210.25,&quot;top&quot;:210.45,&quot;width&quot;:347.55}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75,&quot;left&quot;:210.25,&quot;top&quot;:210.45,&quot;width&quot;:347.55}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190.55,&quot;left&quot;:-5.55,&quot;top&quot;:111.55,&quot;width&quot;:346}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190.55,&quot;left&quot;:-5.55,&quot;top&quot;:111.55,&quot;width&quot;:346}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190.55,&quot;left&quot;:-5.55,&quot;top&quot;:111.55,&quot;width&quot;:346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3"/>
  <p:tag name="KSO_WM_UNIT_TEXT_FILL_TYPE" val="1"/>
  <p:tag name="KSO_WM_BEAUTIFY_FLAG" val="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190.55,&quot;left&quot;:-5.55,&quot;top&quot;:111.55,&quot;width&quot;:346}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190.55,&quot;left&quot;:-5.55,&quot;top&quot;:111.55,&quot;width&quot;:346}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190.55,&quot;left&quot;:-5.55,&quot;top&quot;:111.55,&quot;width&quot;:346}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190.55,&quot;left&quot;:-5.55,&quot;top&quot;:111.55,&quot;width&quot;:346}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75,&quot;left&quot;:210.25,&quot;top&quot;:210.45,&quot;width&quot;:347.55}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75,&quot;left&quot;:210.25,&quot;top&quot;:210.45,&quot;width&quot;:347.55}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75,&quot;left&quot;:210.25,&quot;top&quot;:210.45,&quot;width&quot;:347.55}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3"/>
  <p:tag name="KSO_WM_UNIT_TEXT_FILL_TYPE" val="1"/>
  <p:tag name="KSO_WM_BEAUTIFY_FLAG" val="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190.55,&quot;left&quot;:-5.55,&quot;top&quot;:111.55,&quot;width&quot;:346}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190.55,&quot;left&quot;:-5.55,&quot;top&quot;:111.55,&quot;width&quot;:346}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190.55,&quot;left&quot;:-5.55,&quot;top&quot;:111.55,&quot;width&quot;:346}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190.55,&quot;left&quot;:-5.55,&quot;top&quot;:111.55,&quot;width&quot;:346}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190.55,&quot;left&quot;:-5.55,&quot;top&quot;:111.55,&quot;width&quot;:346}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190.55,&quot;left&quot;:-5.55,&quot;top&quot;:111.55,&quot;width&quot;:346}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2.55,&quot;left&quot;:15.6,&quot;top&quot;:49.15,&quot;width&quot;:480.4}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75,&quot;left&quot;:210.25,&quot;top&quot;:210.45,&quot;width&quot;:347.55}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75,&quot;left&quot;:210.25,&quot;top&quot;:210.45,&quot;width&quot;:347.55}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75,&quot;left&quot;:210.25,&quot;top&quot;:210.45,&quot;width&quot;:347.55}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75,&quot;left&quot;:210.25,&quot;top&quot;:210.45,&quot;width&quot;:347.55}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75,&quot;left&quot;:210.25,&quot;top&quot;:210.45,&quot;width&quot;:347.55}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75,&quot;left&quot;:210.25,&quot;top&quot;:210.45,&quot;width&quot;:347.55}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2.55,&quot;left&quot;:15.6,&quot;top&quot;:49.15,&quot;width&quot;:480.4}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75,&quot;left&quot;:210.25,&quot;top&quot;:210.45,&quot;width&quot;:347.55}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75,&quot;left&quot;:210.25,&quot;top&quot;:210.45,&quot;width&quot;:347.55}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75,&quot;left&quot;:210.25,&quot;top&quot;:210.45,&quot;width&quot;:347.55}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75,&quot;left&quot;:210.25,&quot;top&quot;:210.45,&quot;width&quot;:347.55}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75,&quot;left&quot;:210.25,&quot;top&quot;:210.45,&quot;width&quot;:347.55}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75,&quot;left&quot;:210.25,&quot;top&quot;:210.45,&quot;width&quot;:347.55}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75,&quot;left&quot;:210.25,&quot;top&quot;:210.45,&quot;width&quot;:347.55}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75,&quot;left&quot;:210.25,&quot;top&quot;:210.45,&quot;width&quot;:347.55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2.55,&quot;left&quot;:15.6,&quot;top&quot;:49.15,&quot;width&quot;:480.4}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75,&quot;left&quot;:210.25,&quot;top&quot;:210.45,&quot;width&quot;:347.55}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75,&quot;left&quot;:210.25,&quot;top&quot;:210.45,&quot;width&quot;:347.55}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190.55,&quot;left&quot;:-5.55,&quot;top&quot;:111.55,&quot;width&quot;:346}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190.55,&quot;left&quot;:-5.55,&quot;top&quot;:111.55,&quot;width&quot;:346}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190.55,&quot;left&quot;:-5.55,&quot;top&quot;:111.55,&quot;width&quot;:346}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190.55,&quot;left&quot;:-5.55,&quot;top&quot;:111.55,&quot;width&quot;:346}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190.55,&quot;left&quot;:-5.55,&quot;top&quot;:111.55,&quot;width&quot;:346}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190.55,&quot;left&quot;:-5.55,&quot;top&quot;:111.55,&quot;width&quot;:346}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190.55,&quot;left&quot;:-5.55,&quot;top&quot;:111.55,&quot;width&quot;:346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2.55,&quot;left&quot;:15.6,&quot;top&quot;:49.15,&quot;width&quot;:480.4}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190.55,&quot;left&quot;:-5.55,&quot;top&quot;:111.55,&quot;width&quot;:346}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190.55,&quot;left&quot;:-5.55,&quot;top&quot;:111.55,&quot;width&quot;:346}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190.55,&quot;left&quot;:-5.55,&quot;top&quot;:111.55,&quot;width&quot;:346}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190.55,&quot;left&quot;:-5.55,&quot;top&quot;:111.55,&quot;width&quot;:346}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190.55,&quot;left&quot;:-5.55,&quot;top&quot;:111.55,&quot;width&quot;:346}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4.55,&quot;left&quot;:164.45,&quot;top&quot;:17.2,&quot;width&quot;:693.35}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75,&quot;left&quot;:210.25,&quot;top&quot;:210.45,&quot;width&quot;:347.55}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190.55,&quot;left&quot;:-5.55,&quot;top&quot;:111.55,&quot;width&quot;:346}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190.55,&quot;left&quot;:-5.55,&quot;top&quot;:111.55,&quot;width&quot;:346}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75,&quot;left&quot;:210.25,&quot;top&quot;:210.45,&quot;width&quot;:347.55}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75,&quot;left&quot;:210.25,&quot;top&quot;:210.45,&quot;width&quot;:347.55}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190.55,&quot;left&quot;:-5.55,&quot;top&quot;:111.55,&quot;width&quot;:346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4.55,&quot;left&quot;:164.45,&quot;top&quot;:17.2,&quot;width&quot;:693.35}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190.55,&quot;left&quot;:-5.55,&quot;top&quot;:111.55,&quot;width&quot;:346}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2.55,&quot;left&quot;:15.6,&quot;top&quot;:49.15,&quot;width&quot;:480.4}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4.55,&quot;left&quot;:164.45,&quot;top&quot;:17.2,&quot;width&quot;:693.35}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4.55,&quot;left&quot;:164.45,&quot;top&quot;:17.2,&quot;width&quot;:693.35}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4.55,&quot;left&quot;:164.45,&quot;top&quot;:17.2,&quot;width&quot;:693.35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4.55,&quot;left&quot;:164.45,&quot;top&quot;:17.2,&quot;width&quot;:693.35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4.55,&quot;left&quot;:164.45,&quot;top&quot;:17.2,&quot;width&quot;:693.35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4.55,&quot;left&quot;:164.45,&quot;top&quot;:17.2,&quot;width&quot;:693.35}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4.55,&quot;left&quot;:164.45,&quot;top&quot;:17.2,&quot;width&quot;:693.35}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4.55,&quot;left&quot;:164.45,&quot;top&quot;:17.2,&quot;width&quot;:693.35}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4.55,&quot;left&quot;:164.45,&quot;top&quot;:17.2,&quot;width&quot;:693.35}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4.55,&quot;left&quot;:164.45,&quot;top&quot;:17.2,&quot;width&quot;:693.35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3"/>
  <p:tag name="KSO_WM_UNIT_TEXT_FILL_TYPE" val="1"/>
  <p:tag name="KSO_WM_BEAUTIFY_FLAG" val="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4.55,&quot;left&quot;:164.45,&quot;top&quot;:17.2,&quot;width&quot;:693.35}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4.55,&quot;left&quot;:164.45,&quot;top&quot;:17.2,&quot;width&quot;:693.35}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4.55,&quot;left&quot;:164.45,&quot;top&quot;:17.2,&quot;width&quot;:693.35}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4.55,&quot;left&quot;:164.45,&quot;top&quot;:17.2,&quot;width&quot;:693.35}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4.55,&quot;left&quot;:164.45,&quot;top&quot;:17.2,&quot;width&quot;:693.35}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4.55,&quot;left&quot;:164.45,&quot;top&quot;:17.2,&quot;width&quot;:693.35}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4.55,&quot;left&quot;:164.45,&quot;top&quot;:17.2,&quot;width&quot;:693.35}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4.55,&quot;left&quot;:164.45,&quot;top&quot;:17.2,&quot;width&quot;:693.35}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75,&quot;left&quot;:210.25,&quot;top&quot;:210.45,&quot;width&quot;:347.55}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75,&quot;left&quot;:210.25,&quot;top&quot;:210.45,&quot;width&quot;:347.55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3"/>
  <p:tag name="KSO_WM_UNIT_TEXT_FILL_TYPE" val="1"/>
  <p:tag name="KSO_WM_BEAUTIFY_FLAG" val="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75,&quot;left&quot;:210.25,&quot;top&quot;:210.45,&quot;width&quot;:347.55}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106.75,&quot;left&quot;:210.25,&quot;top&quot;:210.45,&quot;width&quot;:347.55}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106.75,&quot;left&quot;:210.25,&quot;top&quot;:210.45,&quot;width&quot;:347.55}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106.75,&quot;left&quot;:210.25,&quot;top&quot;:210.45,&quot;width&quot;:347.55}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75,&quot;left&quot;:210.25,&quot;top&quot;:210.45,&quot;width&quot;:347.55}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106.75,&quot;left&quot;:210.25,&quot;top&quot;:210.45,&quot;width&quot;:347.55}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106.75,&quot;left&quot;:210.25,&quot;top&quot;:210.45,&quot;width&quot;:347.55}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106.75,&quot;left&quot;:210.25,&quot;top&quot;:210.45,&quot;width&quot;:347.55}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75,&quot;left&quot;:210.25,&quot;top&quot;:210.45,&quot;width&quot;:347.55}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93.4,&quot;left&quot;:210.25,&quot;top&quot;:210.45,&quot;width&quot;:347.55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3"/>
  <p:tag name="KSO_WM_UNIT_TEXT_FILL_TYPE" val="1"/>
  <p:tag name="KSO_WM_BEAUTIFY_FLAG" val="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93.4,&quot;left&quot;:210.25,&quot;top&quot;:210.45,&quot;width&quot;:347.55}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93.4,&quot;left&quot;:210.25,&quot;top&quot;:210.45,&quot;width&quot;:347.55}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106.75,&quot;left&quot;:210.25,&quot;top&quot;:210.45,&quot;width&quot;:347.55}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106.75,&quot;left&quot;:210.25,&quot;top&quot;:210.45,&quot;width&quot;:347.55}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106.75,&quot;left&quot;:210.25,&quot;top&quot;:210.45,&quot;width&quot;:347.55}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75,&quot;left&quot;:210.25,&quot;top&quot;:210.45,&quot;width&quot;:347.55}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75,&quot;left&quot;:210.25,&quot;top&quot;:210.45,&quot;width&quot;:347.55}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93.4,&quot;left&quot;:210.25,&quot;top&quot;:210.45,&quot;width&quot;:347.55}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93.4,&quot;left&quot;:210.25,&quot;top&quot;:210.45,&quot;width&quot;:347.55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3"/>
  <p:tag name="KSO_WM_UNIT_TEXT_FILL_TYPE" val="1"/>
  <p:tag name="KSO_WM_BEAUTIFY_FLAG" val="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93.4,&quot;left&quot;:210.25,&quot;top&quot;:210.45,&quot;width&quot;:347.55}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3"/>
  <p:tag name="KSO_WM_UNIT_TEXT_FILL_TYPE" val="1"/>
  <p:tag name="KSO_WM_BEAUTIFY_FLAG" val="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190.55,&quot;left&quot;:-5.55,&quot;top&quot;:111.55,&quot;width&quot;:346}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190.55,&quot;left&quot;:-5.55,&quot;top&quot;:111.55,&quot;width&quot;:346}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190.55,&quot;left&quot;:-5.55,&quot;top&quot;:111.55,&quot;width&quot;:346}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75,&quot;left&quot;:210.25,&quot;top&quot;:210.45,&quot;width&quot;:347.55}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75,&quot;left&quot;:210.25,&quot;top&quot;:210.45,&quot;width&quot;:347.55}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75,&quot;left&quot;:210.25,&quot;top&quot;:210.45,&quot;width&quot;:347.55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3"/>
  <p:tag name="KSO_WM_UNIT_TEXT_FILL_TYPE" val="1"/>
  <p:tag name="KSO_WM_BEAUTIFY_FLAG" val="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75,&quot;left&quot;:210.25,&quot;top&quot;:210.45,&quot;width&quot;:347.55}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75,&quot;left&quot;:210.25,&quot;top&quot;:210.45,&quot;width&quot;:347.55}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75,&quot;left&quot;:210.25,&quot;top&quot;:210.45,&quot;width&quot;:347.55}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75,&quot;left&quot;:210.25,&quot;top&quot;:210.45,&quot;width&quot;:347.55}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75,&quot;left&quot;:210.25,&quot;top&quot;:210.45,&quot;width&quot;:347.55}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75,&quot;left&quot;:210.25,&quot;top&quot;:210.45,&quot;width&quot;:347.55}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75,&quot;left&quot;:210.25,&quot;top&quot;:210.45,&quot;width&quot;:347.55}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75,&quot;left&quot;:210.25,&quot;top&quot;:210.45,&quot;width&quot;:347.55}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75,&quot;left&quot;:210.25,&quot;top&quot;:210.45,&quot;width&quot;:347.55}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75,&quot;left&quot;:210.25,&quot;top&quot;:210.45,&quot;width&quot;:347.55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1304</Words>
  <Application>Microsoft Office PowerPoint</Application>
  <PresentationFormat>宽屏</PresentationFormat>
  <Paragraphs>619</Paragraphs>
  <Slides>15</Slides>
  <Notes>8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0" baseType="lpstr">
      <vt:lpstr>Arial</vt:lpstr>
      <vt:lpstr>Arial Narrow</vt:lpstr>
      <vt:lpstr>Calibri</vt:lpstr>
      <vt:lpstr>Times New Roman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user</dc:creator>
  <cp:lastModifiedBy>1065</cp:lastModifiedBy>
  <cp:revision>138</cp:revision>
  <dcterms:created xsi:type="dcterms:W3CDTF">2023-09-13T10:09:00Z</dcterms:created>
  <dcterms:modified xsi:type="dcterms:W3CDTF">2024-12-06T01:17:58Z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4B05B470F271410F8A549CD3E1AB2894_12</vt:lpwstr>
  </property>
  <property fmtid="{D5CDD505-2E9C-101B-9397-08002B2CF9AE}" pid="3" name="KSOProductBuildVer">
    <vt:lpwstr>2052-12.1.0.18912</vt:lpwstr>
  </property>
</Properties>
</file>