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8"/>
  </p:notesMasterIdLst>
  <p:sldIdLst>
    <p:sldId id="257" r:id="rId2"/>
    <p:sldId id="258" r:id="rId3"/>
    <p:sldId id="259" r:id="rId4"/>
    <p:sldId id="260" r:id="rId5"/>
    <p:sldId id="261" r:id="rId6"/>
    <p:sldId id="263" r:id="rId7"/>
    <p:sldId id="271" r:id="rId8"/>
    <p:sldId id="276" r:id="rId9"/>
    <p:sldId id="266" r:id="rId10"/>
    <p:sldId id="270" r:id="rId11"/>
    <p:sldId id="269" r:id="rId12"/>
    <p:sldId id="274" r:id="rId13"/>
    <p:sldId id="267" r:id="rId14"/>
    <p:sldId id="277" r:id="rId15"/>
    <p:sldId id="272" r:id="rId16"/>
    <p:sldId id="273" r:id="rId17"/>
    <p:sldId id="275" r:id="rId18"/>
    <p:sldId id="302" r:id="rId19"/>
    <p:sldId id="279" r:id="rId20"/>
    <p:sldId id="280" r:id="rId21"/>
    <p:sldId id="281" r:id="rId22"/>
    <p:sldId id="282" r:id="rId23"/>
    <p:sldId id="283" r:id="rId24"/>
    <p:sldId id="284" r:id="rId25"/>
    <p:sldId id="285" r:id="rId26"/>
    <p:sldId id="286" r:id="rId27"/>
    <p:sldId id="288" r:id="rId28"/>
    <p:sldId id="289" r:id="rId29"/>
    <p:sldId id="290" r:id="rId30"/>
    <p:sldId id="291" r:id="rId31"/>
    <p:sldId id="292" r:id="rId32"/>
    <p:sldId id="326" r:id="rId33"/>
    <p:sldId id="327" r:id="rId34"/>
    <p:sldId id="328" r:id="rId35"/>
    <p:sldId id="329" r:id="rId36"/>
    <p:sldId id="330" r:id="rId37"/>
    <p:sldId id="256" r:id="rId38"/>
    <p:sldId id="331" r:id="rId39"/>
    <p:sldId id="332" r:id="rId40"/>
    <p:sldId id="333" r:id="rId41"/>
    <p:sldId id="334" r:id="rId42"/>
    <p:sldId id="335" r:id="rId43"/>
    <p:sldId id="262" r:id="rId44"/>
    <p:sldId id="336" r:id="rId45"/>
    <p:sldId id="264" r:id="rId46"/>
    <p:sldId id="265" r:id="rId47"/>
    <p:sldId id="337" r:id="rId48"/>
    <p:sldId id="268" r:id="rId49"/>
    <p:sldId id="338" r:id="rId50"/>
    <p:sldId id="339" r:id="rId51"/>
    <p:sldId id="340" r:id="rId52"/>
    <p:sldId id="341" r:id="rId53"/>
    <p:sldId id="295" r:id="rId54"/>
    <p:sldId id="296" r:id="rId55"/>
    <p:sldId id="297" r:id="rId56"/>
    <p:sldId id="298" r:id="rId5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58"/>
  </p:normalViewPr>
  <p:slideViewPr>
    <p:cSldViewPr snapToGrid="0">
      <p:cViewPr varScale="1">
        <p:scale>
          <a:sx n="116" d="100"/>
          <a:sy n="116" d="100"/>
        </p:scale>
        <p:origin x="86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EFF424-B5C1-9D43-A15E-BD785AB423C6}" type="datetimeFigureOut">
              <a:rPr lang="en-US" smtClean="0"/>
              <a:t>12/10/24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1D258-C634-6640-AF63-57B8EBB7C8C9}" type="slidenum">
              <a:rPr lang="en-US" smtClean="0"/>
              <a:t>‹#›</a:t>
            </a:fld>
            <a:endParaRPr lang="en-US"/>
          </a:p>
        </p:txBody>
      </p:sp>
    </p:spTree>
    <p:extLst>
      <p:ext uri="{BB962C8B-B14F-4D97-AF65-F5344CB8AC3E}">
        <p14:creationId xmlns:p14="http://schemas.microsoft.com/office/powerpoint/2010/main" val="3532366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8 respondents</a:t>
            </a:r>
          </a:p>
        </p:txBody>
      </p:sp>
      <p:sp>
        <p:nvSpPr>
          <p:cNvPr id="4" name="Slide Number Placeholder 3"/>
          <p:cNvSpPr>
            <a:spLocks noGrp="1"/>
          </p:cNvSpPr>
          <p:nvPr>
            <p:ph type="sldNum" sz="quarter" idx="5"/>
          </p:nvPr>
        </p:nvSpPr>
        <p:spPr/>
        <p:txBody>
          <a:bodyPr/>
          <a:lstStyle/>
          <a:p>
            <a:fld id="{19022D06-CFB7-8F4F-AB51-B25A27F860B4}" type="slidenum">
              <a:rPr lang="en-US" smtClean="0"/>
              <a:t>7</a:t>
            </a:fld>
            <a:endParaRPr lang="en-US"/>
          </a:p>
        </p:txBody>
      </p:sp>
    </p:spTree>
    <p:extLst>
      <p:ext uri="{BB962C8B-B14F-4D97-AF65-F5344CB8AC3E}">
        <p14:creationId xmlns:p14="http://schemas.microsoft.com/office/powerpoint/2010/main" val="22926374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16</a:t>
            </a:fld>
            <a:endParaRPr lang="en-US"/>
          </a:p>
        </p:txBody>
      </p:sp>
    </p:spTree>
    <p:extLst>
      <p:ext uri="{BB962C8B-B14F-4D97-AF65-F5344CB8AC3E}">
        <p14:creationId xmlns:p14="http://schemas.microsoft.com/office/powerpoint/2010/main" val="6466781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17</a:t>
            </a:fld>
            <a:endParaRPr lang="en-US"/>
          </a:p>
        </p:txBody>
      </p:sp>
    </p:spTree>
    <p:extLst>
      <p:ext uri="{BB962C8B-B14F-4D97-AF65-F5344CB8AC3E}">
        <p14:creationId xmlns:p14="http://schemas.microsoft.com/office/powerpoint/2010/main" val="4095967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18</a:t>
            </a:fld>
            <a:endParaRPr lang="en-US"/>
          </a:p>
        </p:txBody>
      </p:sp>
    </p:spTree>
    <p:extLst>
      <p:ext uri="{BB962C8B-B14F-4D97-AF65-F5344CB8AC3E}">
        <p14:creationId xmlns:p14="http://schemas.microsoft.com/office/powerpoint/2010/main" val="1545943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percentage of your patients are presenting for a trauma-related problem?</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19</a:t>
            </a:fld>
            <a:endParaRPr lang="en-US"/>
          </a:p>
        </p:txBody>
      </p:sp>
    </p:spTree>
    <p:extLst>
      <p:ext uri="{BB962C8B-B14F-4D97-AF65-F5344CB8AC3E}">
        <p14:creationId xmlns:p14="http://schemas.microsoft.com/office/powerpoint/2010/main" val="771953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is your impression of the current state of care for injured patients at Mulago National Referral Hospital?</a:t>
            </a:r>
            <a:endParaRPr lang="en-US" dirty="0"/>
          </a:p>
          <a:p>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20</a:t>
            </a:fld>
            <a:endParaRPr lang="en-US"/>
          </a:p>
        </p:txBody>
      </p:sp>
    </p:spTree>
    <p:extLst>
      <p:ext uri="{BB962C8B-B14F-4D97-AF65-F5344CB8AC3E}">
        <p14:creationId xmlns:p14="http://schemas.microsoft.com/office/powerpoint/2010/main" val="4207383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Reason for poor outcomes</a:t>
            </a:r>
          </a:p>
        </p:txBody>
      </p:sp>
      <p:sp>
        <p:nvSpPr>
          <p:cNvPr id="4" name="Slide Number Placeholder 3"/>
          <p:cNvSpPr>
            <a:spLocks noGrp="1"/>
          </p:cNvSpPr>
          <p:nvPr>
            <p:ph type="sldNum" sz="quarter" idx="5"/>
          </p:nvPr>
        </p:nvSpPr>
        <p:spPr/>
        <p:txBody>
          <a:bodyPr/>
          <a:lstStyle/>
          <a:p>
            <a:fld id="{19022D06-CFB7-8F4F-AB51-B25A27F860B4}" type="slidenum">
              <a:rPr lang="en-US" smtClean="0"/>
              <a:t>21</a:t>
            </a:fld>
            <a:endParaRPr lang="en-US"/>
          </a:p>
        </p:txBody>
      </p:sp>
    </p:spTree>
    <p:extLst>
      <p:ext uri="{BB962C8B-B14F-4D97-AF65-F5344CB8AC3E}">
        <p14:creationId xmlns:p14="http://schemas.microsoft.com/office/powerpoint/2010/main" val="17794310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is your impression of the following statement?</a:t>
            </a:r>
            <a:br>
              <a:rPr lang="en-US" dirty="0"/>
            </a:br>
            <a:r>
              <a:rPr lang="en-US" b="0" i="1" u="none" strike="noStrike" dirty="0">
                <a:solidFill>
                  <a:srgbClr val="32363A"/>
                </a:solidFill>
                <a:effectLst/>
                <a:latin typeface="72"/>
              </a:rPr>
              <a:t>In the Ugandan setting, there is a role for a surgeon who specializes in the management of traumatically injured patients.</a:t>
            </a:r>
            <a:endParaRPr lang="en-US" i="1" dirty="0"/>
          </a:p>
        </p:txBody>
      </p:sp>
      <p:sp>
        <p:nvSpPr>
          <p:cNvPr id="4" name="Slide Number Placeholder 3"/>
          <p:cNvSpPr>
            <a:spLocks noGrp="1"/>
          </p:cNvSpPr>
          <p:nvPr>
            <p:ph type="sldNum" sz="quarter" idx="5"/>
          </p:nvPr>
        </p:nvSpPr>
        <p:spPr/>
        <p:txBody>
          <a:bodyPr/>
          <a:lstStyle/>
          <a:p>
            <a:fld id="{19022D06-CFB7-8F4F-AB51-B25A27F860B4}" type="slidenum">
              <a:rPr lang="en-US" smtClean="0"/>
              <a:t>22</a:t>
            </a:fld>
            <a:endParaRPr lang="en-US"/>
          </a:p>
        </p:txBody>
      </p:sp>
    </p:spTree>
    <p:extLst>
      <p:ext uri="{BB962C8B-B14F-4D97-AF65-F5344CB8AC3E}">
        <p14:creationId xmlns:p14="http://schemas.microsoft.com/office/powerpoint/2010/main" val="4949463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32363A"/>
                </a:solidFill>
                <a:effectLst/>
                <a:latin typeface="72"/>
              </a:rPr>
              <a:t>How necessary is it for a trauma specialist to have familiarity with the care of injured children?</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23</a:t>
            </a:fld>
            <a:endParaRPr lang="en-US"/>
          </a:p>
        </p:txBody>
      </p:sp>
    </p:spTree>
    <p:extLst>
      <p:ext uri="{BB962C8B-B14F-4D97-AF65-F5344CB8AC3E}">
        <p14:creationId xmlns:p14="http://schemas.microsoft.com/office/powerpoint/2010/main" val="3732315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do you think has hindered surgeons in pursuing a career in trauma? (select all that apply)</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28</a:t>
            </a:fld>
            <a:endParaRPr lang="en-US"/>
          </a:p>
        </p:txBody>
      </p:sp>
    </p:spTree>
    <p:extLst>
      <p:ext uri="{BB962C8B-B14F-4D97-AF65-F5344CB8AC3E}">
        <p14:creationId xmlns:p14="http://schemas.microsoft.com/office/powerpoint/2010/main" val="1138366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do you perceive as barriers to establishing a TACS fellowship in Uganda? (select all that apply)</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29</a:t>
            </a:fld>
            <a:endParaRPr lang="en-US"/>
          </a:p>
        </p:txBody>
      </p:sp>
    </p:spTree>
    <p:extLst>
      <p:ext uri="{BB962C8B-B14F-4D97-AF65-F5344CB8AC3E}">
        <p14:creationId xmlns:p14="http://schemas.microsoft.com/office/powerpoint/2010/main" val="1920305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 respondents</a:t>
            </a:r>
          </a:p>
          <a:p>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8</a:t>
            </a:fld>
            <a:endParaRPr lang="en-US"/>
          </a:p>
        </p:txBody>
      </p:sp>
    </p:spTree>
    <p:extLst>
      <p:ext uri="{BB962C8B-B14F-4D97-AF65-F5344CB8AC3E}">
        <p14:creationId xmlns:p14="http://schemas.microsoft.com/office/powerpoint/2010/main" val="15316421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do you perceive as facilitating factors in the establishment of a TACS fellowship in Uganda? (select all that apply)</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30</a:t>
            </a:fld>
            <a:endParaRPr lang="en-US"/>
          </a:p>
        </p:txBody>
      </p:sp>
    </p:spTree>
    <p:extLst>
      <p:ext uri="{BB962C8B-B14F-4D97-AF65-F5344CB8AC3E}">
        <p14:creationId xmlns:p14="http://schemas.microsoft.com/office/powerpoint/2010/main" val="3290710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How do you think the presence of a TACS fellowship in Uganda would affect productivity and learning opportunities? (select all that apply)</a:t>
            </a:r>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31</a:t>
            </a:fld>
            <a:endParaRPr lang="en-US"/>
          </a:p>
        </p:txBody>
      </p:sp>
    </p:spTree>
    <p:extLst>
      <p:ext uri="{BB962C8B-B14F-4D97-AF65-F5344CB8AC3E}">
        <p14:creationId xmlns:p14="http://schemas.microsoft.com/office/powerpoint/2010/main" val="34509672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How prepared were you to manage complex trauma patients after your rotation?</a:t>
            </a:r>
            <a:endParaRPr lang="en-US" dirty="0"/>
          </a:p>
          <a:p>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42</a:t>
            </a:fld>
            <a:endParaRPr lang="en-US"/>
          </a:p>
        </p:txBody>
      </p:sp>
    </p:spTree>
    <p:extLst>
      <p:ext uri="{BB962C8B-B14F-4D97-AF65-F5344CB8AC3E}">
        <p14:creationId xmlns:p14="http://schemas.microsoft.com/office/powerpoint/2010/main" val="11682115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How do you feel about the current state of care for injured patients at Mulago National Referral Hospital?</a:t>
            </a:r>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43</a:t>
            </a:fld>
            <a:endParaRPr lang="en-US"/>
          </a:p>
        </p:txBody>
      </p:sp>
    </p:spTree>
    <p:extLst>
      <p:ext uri="{BB962C8B-B14F-4D97-AF65-F5344CB8AC3E}">
        <p14:creationId xmlns:p14="http://schemas.microsoft.com/office/powerpoint/2010/main" val="41172965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In your experience, what are the causes of poor outcomes in trauma? (select all that apply)</a:t>
            </a:r>
            <a:endParaRPr lang="en-US" dirty="0"/>
          </a:p>
          <a:p>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44</a:t>
            </a:fld>
            <a:endParaRPr lang="en-US"/>
          </a:p>
        </p:txBody>
      </p:sp>
    </p:spTree>
    <p:extLst>
      <p:ext uri="{BB962C8B-B14F-4D97-AF65-F5344CB8AC3E}">
        <p14:creationId xmlns:p14="http://schemas.microsoft.com/office/powerpoint/2010/main" val="10201578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Would you consider a TACS fellowship and a career in trauma surgery?</a:t>
            </a:r>
            <a:endParaRPr lang="en-US" dirty="0"/>
          </a:p>
          <a:p>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45</a:t>
            </a:fld>
            <a:endParaRPr lang="en-US"/>
          </a:p>
        </p:txBody>
      </p:sp>
    </p:spTree>
    <p:extLst>
      <p:ext uri="{BB962C8B-B14F-4D97-AF65-F5344CB8AC3E}">
        <p14:creationId xmlns:p14="http://schemas.microsoft.com/office/powerpoint/2010/main" val="27232083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What are some of the reasons that draw you toward or away from pursuing a TACS fellowship? (select all that apply)</a:t>
            </a:r>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46</a:t>
            </a:fld>
            <a:endParaRPr lang="en-US"/>
          </a:p>
        </p:txBody>
      </p:sp>
    </p:spTree>
    <p:extLst>
      <p:ext uri="{BB962C8B-B14F-4D97-AF65-F5344CB8AC3E}">
        <p14:creationId xmlns:p14="http://schemas.microsoft.com/office/powerpoint/2010/main" val="2171570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32363A"/>
                </a:solidFill>
                <a:effectLst/>
                <a:latin typeface="72"/>
              </a:rPr>
              <a:t>Upon completion of your surgical training, would you want to work as a surgical critical care doctor in the ICU periodically/on rotation?</a:t>
            </a:r>
            <a:endParaRPr lang="en-US" dirty="0"/>
          </a:p>
          <a:p>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47</a:t>
            </a:fld>
            <a:endParaRPr lang="en-US"/>
          </a:p>
        </p:txBody>
      </p:sp>
    </p:spTree>
    <p:extLst>
      <p:ext uri="{BB962C8B-B14F-4D97-AF65-F5344CB8AC3E}">
        <p14:creationId xmlns:p14="http://schemas.microsoft.com/office/powerpoint/2010/main" val="3624450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DD1DD0-1C89-2C43-B5B9-CC59886D4363}" type="slidenum">
              <a:rPr lang="en-US" smtClean="0"/>
              <a:t>49</a:t>
            </a:fld>
            <a:endParaRPr lang="en-US"/>
          </a:p>
        </p:txBody>
      </p:sp>
    </p:spTree>
    <p:extLst>
      <p:ext uri="{BB962C8B-B14F-4D97-AF65-F5344CB8AC3E}">
        <p14:creationId xmlns:p14="http://schemas.microsoft.com/office/powerpoint/2010/main" val="778474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respondents</a:t>
            </a:r>
          </a:p>
          <a:p>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9</a:t>
            </a:fld>
            <a:endParaRPr lang="en-US"/>
          </a:p>
        </p:txBody>
      </p:sp>
    </p:spTree>
    <p:extLst>
      <p:ext uri="{BB962C8B-B14F-4D97-AF65-F5344CB8AC3E}">
        <p14:creationId xmlns:p14="http://schemas.microsoft.com/office/powerpoint/2010/main" val="4142126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respondents</a:t>
            </a:r>
          </a:p>
          <a:p>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10</a:t>
            </a:fld>
            <a:endParaRPr lang="en-US"/>
          </a:p>
        </p:txBody>
      </p:sp>
    </p:spTree>
    <p:extLst>
      <p:ext uri="{BB962C8B-B14F-4D97-AF65-F5344CB8AC3E}">
        <p14:creationId xmlns:p14="http://schemas.microsoft.com/office/powerpoint/2010/main" val="1026286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respondents</a:t>
            </a:r>
          </a:p>
        </p:txBody>
      </p:sp>
      <p:sp>
        <p:nvSpPr>
          <p:cNvPr id="4" name="Slide Number Placeholder 3"/>
          <p:cNvSpPr>
            <a:spLocks noGrp="1"/>
          </p:cNvSpPr>
          <p:nvPr>
            <p:ph type="sldNum" sz="quarter" idx="5"/>
          </p:nvPr>
        </p:nvSpPr>
        <p:spPr/>
        <p:txBody>
          <a:bodyPr/>
          <a:lstStyle/>
          <a:p>
            <a:fld id="{19022D06-CFB7-8F4F-AB51-B25A27F860B4}" type="slidenum">
              <a:rPr lang="en-US" smtClean="0"/>
              <a:t>11</a:t>
            </a:fld>
            <a:endParaRPr lang="en-US"/>
          </a:p>
        </p:txBody>
      </p:sp>
    </p:spTree>
    <p:extLst>
      <p:ext uri="{BB962C8B-B14F-4D97-AF65-F5344CB8AC3E}">
        <p14:creationId xmlns:p14="http://schemas.microsoft.com/office/powerpoint/2010/main" val="877170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respondents</a:t>
            </a:r>
          </a:p>
          <a:p>
            <a:endParaRPr lang="en-US" dirty="0"/>
          </a:p>
        </p:txBody>
      </p:sp>
      <p:sp>
        <p:nvSpPr>
          <p:cNvPr id="4" name="Slide Number Placeholder 3"/>
          <p:cNvSpPr>
            <a:spLocks noGrp="1"/>
          </p:cNvSpPr>
          <p:nvPr>
            <p:ph type="sldNum" sz="quarter" idx="5"/>
          </p:nvPr>
        </p:nvSpPr>
        <p:spPr/>
        <p:txBody>
          <a:bodyPr/>
          <a:lstStyle/>
          <a:p>
            <a:fld id="{19022D06-CFB7-8F4F-AB51-B25A27F860B4}" type="slidenum">
              <a:rPr lang="en-US" smtClean="0"/>
              <a:t>12</a:t>
            </a:fld>
            <a:endParaRPr lang="en-US"/>
          </a:p>
        </p:txBody>
      </p:sp>
    </p:spTree>
    <p:extLst>
      <p:ext uri="{BB962C8B-B14F-4D97-AF65-F5344CB8AC3E}">
        <p14:creationId xmlns:p14="http://schemas.microsoft.com/office/powerpoint/2010/main" val="432541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13</a:t>
            </a:fld>
            <a:endParaRPr lang="en-US"/>
          </a:p>
        </p:txBody>
      </p:sp>
    </p:spTree>
    <p:extLst>
      <p:ext uri="{BB962C8B-B14F-4D97-AF65-F5344CB8AC3E}">
        <p14:creationId xmlns:p14="http://schemas.microsoft.com/office/powerpoint/2010/main" val="3554198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14</a:t>
            </a:fld>
            <a:endParaRPr lang="en-US"/>
          </a:p>
        </p:txBody>
      </p:sp>
    </p:spTree>
    <p:extLst>
      <p:ext uri="{BB962C8B-B14F-4D97-AF65-F5344CB8AC3E}">
        <p14:creationId xmlns:p14="http://schemas.microsoft.com/office/powerpoint/2010/main" val="3234143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a:t>
            </a:r>
          </a:p>
        </p:txBody>
      </p:sp>
      <p:sp>
        <p:nvSpPr>
          <p:cNvPr id="4" name="Slide Number Placeholder 3"/>
          <p:cNvSpPr>
            <a:spLocks noGrp="1"/>
          </p:cNvSpPr>
          <p:nvPr>
            <p:ph type="sldNum" sz="quarter" idx="5"/>
          </p:nvPr>
        </p:nvSpPr>
        <p:spPr/>
        <p:txBody>
          <a:bodyPr/>
          <a:lstStyle/>
          <a:p>
            <a:fld id="{19022D06-CFB7-8F4F-AB51-B25A27F860B4}" type="slidenum">
              <a:rPr lang="en-US" smtClean="0"/>
              <a:t>15</a:t>
            </a:fld>
            <a:endParaRPr lang="en-US"/>
          </a:p>
        </p:txBody>
      </p:sp>
    </p:spTree>
    <p:extLst>
      <p:ext uri="{BB962C8B-B14F-4D97-AF65-F5344CB8AC3E}">
        <p14:creationId xmlns:p14="http://schemas.microsoft.com/office/powerpoint/2010/main" val="2772847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17CD4-2543-6DDA-9C31-413D08AFC3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70F446-2C93-1716-AC1E-23B6D6D10E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328C10-441F-BD83-6041-B193E5DEFA82}"/>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88F23C2B-E864-6D18-EB6D-44B8304253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D0C25B-B10F-590A-8A69-63231427F0D1}"/>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2121254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9737E-3E58-7156-8FA0-8C3DA8DFA0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0E3F5A-81A9-A859-D4FA-5B867A83CA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69F95-6A9C-5617-9709-43B2A7C247E4}"/>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0CBE514B-2408-D950-C8B7-E876862EC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393FDC-44A2-EB2C-99AB-A8FF5DE13D3C}"/>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152905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33D418-2068-B9B6-B5D1-CE61A9574A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7CED38-C499-719A-6E92-0BEC3F6C35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FA2D7-3F0A-C347-1A26-1966CA3246E1}"/>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FCBD836D-322B-0C01-4C91-165C5AC48E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63A3AF-C1D8-1BB5-0B0B-3DCDC27265BB}"/>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3420089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317A6-8BC2-E230-FE44-56BEAF57B9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6A0894-69B5-64D1-728A-F3EBA55E31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9624C2-05FA-677A-B562-BA945205F06B}"/>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1E6E0489-983F-A417-8BA5-9CA6F00665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EAB596-C0EA-EAA2-BBB1-DA1875FE6727}"/>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151330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F45F-3984-A23B-DC39-E8C75A2AC2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6B11ED-BAA6-A7F6-6BD9-6CCFDE984E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1A99A2-79B9-3D87-39B7-538E0D146AA8}"/>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586278BA-8FAE-D42D-2C89-C2EA953262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D1A95-7103-3D6A-4655-BE5627DEC3CB}"/>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141694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3BB76-400E-FC1B-EBC4-D3A1CD67E8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F4E628-1CDF-C50C-A1DA-D20962A836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A502BD-C9A2-C29D-F7F5-53EF73F6F3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CC047E-44FF-6B44-EFFA-28506955C30D}"/>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6" name="Footer Placeholder 5">
            <a:extLst>
              <a:ext uri="{FF2B5EF4-FFF2-40B4-BE49-F238E27FC236}">
                <a16:creationId xmlns:a16="http://schemas.microsoft.com/office/drawing/2014/main" id="{8236CC66-1B49-C389-0729-F368A30920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AC0EF2-7B05-F510-D811-6078E6B89671}"/>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2689440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19566-6860-9C72-4AC5-69FEADF9BF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F829F2-16A5-11D3-148D-762053A3E3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CD0C5C-A811-9AEC-0D2A-0C3C6FD10A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1545B0-4A02-1B53-9481-600B164FFE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D2EE25-8793-C451-E317-7AB22D17A9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79E35E-B837-B319-70A7-5F817B1D9868}"/>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8" name="Footer Placeholder 7">
            <a:extLst>
              <a:ext uri="{FF2B5EF4-FFF2-40B4-BE49-F238E27FC236}">
                <a16:creationId xmlns:a16="http://schemas.microsoft.com/office/drawing/2014/main" id="{D824FD11-5D8C-D594-5195-BB8447635C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35C1E5-1931-6CEB-8D7A-0D382BF10D86}"/>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405448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6156E-C13E-8BC4-D8D4-C14408D13C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B5C8D5-0F06-D467-8827-741D80C7D23E}"/>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4" name="Footer Placeholder 3">
            <a:extLst>
              <a:ext uri="{FF2B5EF4-FFF2-40B4-BE49-F238E27FC236}">
                <a16:creationId xmlns:a16="http://schemas.microsoft.com/office/drawing/2014/main" id="{22D5E772-0D01-BD01-8E04-841545409E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245B2D-A1F8-3DCC-8CCF-99333E2BC953}"/>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2954704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D12E40-3ACF-6937-EADC-90109F38D2B1}"/>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3" name="Footer Placeholder 2">
            <a:extLst>
              <a:ext uri="{FF2B5EF4-FFF2-40B4-BE49-F238E27FC236}">
                <a16:creationId xmlns:a16="http://schemas.microsoft.com/office/drawing/2014/main" id="{1B555609-BFE1-6667-9E5B-24F1C2F95F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37D9EF-B560-5F6C-BFE5-F981BE089583}"/>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2306958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97F5B-E200-F95E-C060-BBEC9AD9B9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C57A9C-48B8-8D02-4853-3A5EE8A83C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7F6E3-2304-DB08-033D-400D40472F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31D5F-161A-47A3-D887-F7DAF89DD642}"/>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6" name="Footer Placeholder 5">
            <a:extLst>
              <a:ext uri="{FF2B5EF4-FFF2-40B4-BE49-F238E27FC236}">
                <a16:creationId xmlns:a16="http://schemas.microsoft.com/office/drawing/2014/main" id="{62AE2D1D-E376-8CB0-A62A-76A695AA8A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A02972-24AC-1B9F-97A7-E9F4B0384382}"/>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1385890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8D341-BB79-AC97-F9E8-71BB59C9F3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00C7BF-5EE5-898C-D5CC-9646118366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A631DF-CA84-0227-EC57-EE62426965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50CEF9-AA28-7F97-92C7-4CBDC7BB7FDF}"/>
              </a:ext>
            </a:extLst>
          </p:cNvPr>
          <p:cNvSpPr>
            <a:spLocks noGrp="1"/>
          </p:cNvSpPr>
          <p:nvPr>
            <p:ph type="dt" sz="half" idx="10"/>
          </p:nvPr>
        </p:nvSpPr>
        <p:spPr/>
        <p:txBody>
          <a:bodyPr/>
          <a:lstStyle/>
          <a:p>
            <a:fld id="{84634BAD-6073-9941-B4C9-AA7B612171AF}" type="datetimeFigureOut">
              <a:rPr lang="en-US" smtClean="0"/>
              <a:t>12/10/24</a:t>
            </a:fld>
            <a:endParaRPr lang="en-US"/>
          </a:p>
        </p:txBody>
      </p:sp>
      <p:sp>
        <p:nvSpPr>
          <p:cNvPr id="6" name="Footer Placeholder 5">
            <a:extLst>
              <a:ext uri="{FF2B5EF4-FFF2-40B4-BE49-F238E27FC236}">
                <a16:creationId xmlns:a16="http://schemas.microsoft.com/office/drawing/2014/main" id="{390A3497-32CE-EAF1-B7CF-BFB9A2C59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F9C388-508C-1CDC-745E-DBDDFF75044F}"/>
              </a:ext>
            </a:extLst>
          </p:cNvPr>
          <p:cNvSpPr>
            <a:spLocks noGrp="1"/>
          </p:cNvSpPr>
          <p:nvPr>
            <p:ph type="sldNum" sz="quarter" idx="12"/>
          </p:nvPr>
        </p:nvSpPr>
        <p:spPr/>
        <p:txBody>
          <a:bodyPr/>
          <a:lstStyle/>
          <a:p>
            <a:fld id="{661754DD-35F5-BA4E-BFD7-0B7C9C7CACBE}" type="slidenum">
              <a:rPr lang="en-US" smtClean="0"/>
              <a:t>‹#›</a:t>
            </a:fld>
            <a:endParaRPr lang="en-US"/>
          </a:p>
        </p:txBody>
      </p:sp>
    </p:spTree>
    <p:extLst>
      <p:ext uri="{BB962C8B-B14F-4D97-AF65-F5344CB8AC3E}">
        <p14:creationId xmlns:p14="http://schemas.microsoft.com/office/powerpoint/2010/main" val="153530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EC8663-588E-6B46-1976-5D755D3AE2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CA1C70-7541-6018-3266-D4D1A0D40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AB74FB-2E89-472C-B5E8-5B182FA207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34BAD-6073-9941-B4C9-AA7B612171AF}" type="datetimeFigureOut">
              <a:rPr lang="en-US" smtClean="0"/>
              <a:t>12/10/24</a:t>
            </a:fld>
            <a:endParaRPr lang="en-US"/>
          </a:p>
        </p:txBody>
      </p:sp>
      <p:sp>
        <p:nvSpPr>
          <p:cNvPr id="5" name="Footer Placeholder 4">
            <a:extLst>
              <a:ext uri="{FF2B5EF4-FFF2-40B4-BE49-F238E27FC236}">
                <a16:creationId xmlns:a16="http://schemas.microsoft.com/office/drawing/2014/main" id="{2503E26D-A70F-C191-D2F6-9D52170673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20DDDD0-8F10-0767-277C-A77218D51E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1754DD-35F5-BA4E-BFD7-0B7C9C7CACBE}" type="slidenum">
              <a:rPr lang="en-US" smtClean="0"/>
              <a:t>‹#›</a:t>
            </a:fld>
            <a:endParaRPr lang="en-US"/>
          </a:p>
        </p:txBody>
      </p:sp>
    </p:spTree>
    <p:extLst>
      <p:ext uri="{BB962C8B-B14F-4D97-AF65-F5344CB8AC3E}">
        <p14:creationId xmlns:p14="http://schemas.microsoft.com/office/powerpoint/2010/main" val="2615933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981200" y="2829000"/>
            <a:ext cx="8229600" cy="1200000"/>
          </a:xfrm>
          <a:prstGeom prst="rect">
            <a:avLst/>
          </a:prstGeom>
          <a:noFill/>
        </p:spPr>
        <p:txBody>
          <a:bodyPr wrap="square" rtlCol="0"/>
          <a:lstStyle/>
          <a:p>
            <a:pPr algn="ctr"/>
            <a:r>
              <a:rPr lang="en-US" sz="4800" dirty="0">
                <a:solidFill>
                  <a:srgbClr val="4D4D4D"/>
                </a:solidFill>
                <a:latin typeface="Helvetica Neue" pitchFamily="34" charset="0"/>
                <a:cs typeface="Helvetica Neue" pitchFamily="34" charset="0"/>
              </a:rPr>
              <a:t>Consultant Responses</a:t>
            </a:r>
            <a:endParaRPr lang="en-US" sz="4800" dirty="0"/>
          </a:p>
        </p:txBody>
      </p:sp>
      <p:sp>
        <p:nvSpPr>
          <p:cNvPr id="3" name="Object 2"/>
          <p:cNvSpPr txBox="1"/>
          <p:nvPr/>
        </p:nvSpPr>
        <p:spPr>
          <a:xfrm>
            <a:off x="1981200" y="5000000"/>
            <a:ext cx="8229600" cy="369332"/>
          </a:xfrm>
          <a:prstGeom prst="rect">
            <a:avLst/>
          </a:prstGeom>
          <a:noFill/>
        </p:spPr>
        <p:txBody>
          <a:bodyPr wrap="square" rtlCol="0"/>
          <a:lstStyle/>
          <a:p>
            <a:pPr algn="ctr"/>
            <a:r>
              <a:rPr lang="en-US" sz="1400" dirty="0">
                <a:solidFill>
                  <a:srgbClr val="7F7F7F"/>
                </a:solidFill>
                <a:latin typeface="Helvetica" pitchFamily="34" charset="0"/>
                <a:cs typeface="Helvetica" pitchFamily="34" charset="0"/>
              </a:rPr>
              <a:t>Uganda Trauma Fellowship - Consultants</a:t>
            </a:r>
            <a:endParaRPr lang="en-US" sz="1400" dirty="0"/>
          </a:p>
        </p:txBody>
      </p:sp>
      <p:sp>
        <p:nvSpPr>
          <p:cNvPr id="4" name="Object 3"/>
          <p:cNvSpPr txBox="1"/>
          <p:nvPr/>
        </p:nvSpPr>
        <p:spPr>
          <a:xfrm>
            <a:off x="1981200" y="5400000"/>
            <a:ext cx="8229600" cy="369332"/>
          </a:xfrm>
          <a:prstGeom prst="rect">
            <a:avLst/>
          </a:prstGeom>
          <a:noFill/>
        </p:spPr>
        <p:txBody>
          <a:bodyPr wrap="square" rtlCol="0"/>
          <a:lstStyle/>
          <a:p>
            <a:pPr algn="ctr"/>
            <a:r>
              <a:rPr lang="en-US" sz="1200" b="1" dirty="0">
                <a:solidFill>
                  <a:srgbClr val="7F7F7F"/>
                </a:solidFill>
                <a:latin typeface="Helvetica" pitchFamily="34" charset="0"/>
                <a:cs typeface="Helvetica" pitchFamily="34" charset="0"/>
              </a:rPr>
              <a:t>February 18th 2024, 11:27 am PST</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Q4e - Neurosurg_skills</a:t>
            </a:r>
          </a:p>
        </p:txBody>
      </p:sp>
      <p:graphicFrame>
        <p:nvGraphicFramePr>
          <p:cNvPr id="6" name="Table 5"/>
          <p:cNvGraphicFramePr>
            <a:graphicFrameLocks noGrp="1"/>
          </p:cNvGraphicFramePr>
          <p:nvPr/>
        </p:nvGraphicFramePr>
        <p:xfrm>
          <a:off x="1878000" y="1100000"/>
          <a:ext cx="7589520" cy="2433320"/>
        </p:xfrm>
        <a:graphic>
          <a:graphicData uri="http://schemas.openxmlformats.org/drawingml/2006/table">
            <a:tbl>
              <a:tblPr firstRow="1" bandRow="1">
                <a:tableStyleId>{69012ECD-51FC-41F1-AA8D-1B2483CD663E}</a:tableStyleId>
              </a:tblPr>
              <a:tblGrid>
                <a:gridCol w="4023360">
                  <a:extLst>
                    <a:ext uri="{9D8B030D-6E8A-4147-A177-3AD203B41FA5}">
                      <a16:colId xmlns:a16="http://schemas.microsoft.com/office/drawing/2014/main" val="20001"/>
                    </a:ext>
                  </a:extLst>
                </a:gridCol>
                <a:gridCol w="548640">
                  <a:extLst>
                    <a:ext uri="{9D8B030D-6E8A-4147-A177-3AD203B41FA5}">
                      <a16:colId xmlns:a16="http://schemas.microsoft.com/office/drawing/2014/main" val="20003"/>
                    </a:ext>
                  </a:extLst>
                </a:gridCol>
                <a:gridCol w="548640">
                  <a:extLst>
                    <a:ext uri="{9D8B030D-6E8A-4147-A177-3AD203B41FA5}">
                      <a16:colId xmlns:a16="http://schemas.microsoft.com/office/drawing/2014/main" val="20005"/>
                    </a:ext>
                  </a:extLst>
                </a:gridCol>
                <a:gridCol w="548640">
                  <a:extLst>
                    <a:ext uri="{9D8B030D-6E8A-4147-A177-3AD203B41FA5}">
                      <a16:colId xmlns:a16="http://schemas.microsoft.com/office/drawing/2014/main" val="20007"/>
                    </a:ext>
                  </a:extLst>
                </a:gridCol>
                <a:gridCol w="548640">
                  <a:extLst>
                    <a:ext uri="{9D8B030D-6E8A-4147-A177-3AD203B41FA5}">
                      <a16:colId xmlns:a16="http://schemas.microsoft.com/office/drawing/2014/main" val="20009"/>
                    </a:ext>
                  </a:extLst>
                </a:gridCol>
                <a:gridCol w="548640">
                  <a:extLst>
                    <a:ext uri="{9D8B030D-6E8A-4147-A177-3AD203B41FA5}">
                      <a16:colId xmlns:a16="http://schemas.microsoft.com/office/drawing/2014/main" val="20011"/>
                    </a:ext>
                  </a:extLst>
                </a:gridCol>
                <a:gridCol w="822960">
                  <a:extLst>
                    <a:ext uri="{9D8B030D-6E8A-4147-A177-3AD203B41FA5}">
                      <a16:colId xmlns:a16="http://schemas.microsoft.com/office/drawing/2014/main" val="20012"/>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5</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Decompressive craniotomy (Burr hole)</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2</a:t>
                      </a:r>
                    </a:p>
                  </a:txBody>
                  <a:tcPr/>
                </a:tc>
                <a:extLst>
                  <a:ext uri="{0D108BD9-81ED-4DB2-BD59-A6C34878D82A}">
                    <a16:rowId xmlns:a16="http://schemas.microsoft.com/office/drawing/2014/main" val="10001"/>
                  </a:ext>
                </a:extLst>
              </a:tr>
              <a:tr h="370840">
                <a:tc>
                  <a:txBody>
                    <a:bodyPr/>
                    <a:lstStyle/>
                    <a:p>
                      <a:r>
                        <a:rPr lang="en-US" sz="1600" dirty="0"/>
                        <a:t>Craniectomy</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0002"/>
                  </a:ext>
                </a:extLst>
              </a:tr>
              <a:tr h="370840">
                <a:tc>
                  <a:txBody>
                    <a:bodyPr/>
                    <a:lstStyle/>
                    <a:p>
                      <a:r>
                        <a:rPr lang="en-US" sz="1600" dirty="0"/>
                        <a:t>Neurosurgical interventions are outside the scope of what a trauma specialist should know</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703406113"/>
                  </a:ext>
                </a:extLst>
              </a:tr>
              <a:tr h="370840">
                <a:tc>
                  <a:txBody>
                    <a:bodyPr/>
                    <a:lstStyle/>
                    <a:p>
                      <a:r>
                        <a:rPr lang="en-US" sz="1600" dirty="0"/>
                        <a:t>Prevention of secondary brain injury</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3"/>
                  </a:ext>
                </a:extLst>
              </a:tr>
              <a:tr h="370840">
                <a:tc>
                  <a:txBody>
                    <a:bodyPr/>
                    <a:lstStyle/>
                    <a:p>
                      <a:r>
                        <a:rPr lang="en-US" sz="1600" dirty="0"/>
                        <a:t>Mild TBI (concussion) management</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Q4c - ENT_skills</a:t>
            </a:r>
          </a:p>
        </p:txBody>
      </p:sp>
      <p:graphicFrame>
        <p:nvGraphicFramePr>
          <p:cNvPr id="6" name="Table 5"/>
          <p:cNvGraphicFramePr>
            <a:graphicFrameLocks noGrp="1"/>
          </p:cNvGraphicFramePr>
          <p:nvPr/>
        </p:nvGraphicFramePr>
        <p:xfrm>
          <a:off x="1878000" y="1100000"/>
          <a:ext cx="8306226" cy="2221992"/>
        </p:xfrm>
        <a:graphic>
          <a:graphicData uri="http://schemas.openxmlformats.org/drawingml/2006/table">
            <a:tbl>
              <a:tblPr firstRow="1" bandRow="1">
                <a:tableStyleId>{69012ECD-51FC-41F1-AA8D-1B2483CD663E}</a:tableStyleId>
              </a:tblPr>
              <a:tblGrid>
                <a:gridCol w="3199083">
                  <a:extLst>
                    <a:ext uri="{9D8B030D-6E8A-4147-A177-3AD203B41FA5}">
                      <a16:colId xmlns:a16="http://schemas.microsoft.com/office/drawing/2014/main" val="20001"/>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5"/>
                    </a:ext>
                  </a:extLst>
                </a:gridCol>
                <a:gridCol w="822960">
                  <a:extLst>
                    <a:ext uri="{9D8B030D-6E8A-4147-A177-3AD203B41FA5}">
                      <a16:colId xmlns:a16="http://schemas.microsoft.com/office/drawing/2014/main" val="20007"/>
                    </a:ext>
                  </a:extLst>
                </a:gridCol>
                <a:gridCol w="822960">
                  <a:extLst>
                    <a:ext uri="{9D8B030D-6E8A-4147-A177-3AD203B41FA5}">
                      <a16:colId xmlns:a16="http://schemas.microsoft.com/office/drawing/2014/main" val="20008"/>
                    </a:ext>
                  </a:extLst>
                </a:gridCol>
                <a:gridCol w="822960">
                  <a:extLst>
                    <a:ext uri="{9D8B030D-6E8A-4147-A177-3AD203B41FA5}">
                      <a16:colId xmlns:a16="http://schemas.microsoft.com/office/drawing/2014/main" val="20011"/>
                    </a:ext>
                  </a:extLst>
                </a:gridCol>
                <a:gridCol w="992343">
                  <a:extLst>
                    <a:ext uri="{9D8B030D-6E8A-4147-A177-3AD203B41FA5}">
                      <a16:colId xmlns:a16="http://schemas.microsoft.com/office/drawing/2014/main" val="20012"/>
                    </a:ext>
                  </a:extLst>
                </a:gridCol>
              </a:tblGrid>
              <a:tr h="370332">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5</a:t>
                      </a:r>
                    </a:p>
                  </a:txBody>
                  <a:tcPr/>
                </a:tc>
                <a:tc>
                  <a:txBody>
                    <a:bodyPr/>
                    <a:lstStyle/>
                    <a:p>
                      <a:r>
                        <a:rPr lang="en-US" sz="1600" dirty="0"/>
                        <a:t>Total</a:t>
                      </a:r>
                    </a:p>
                  </a:txBody>
                  <a:tcPr/>
                </a:tc>
                <a:extLst>
                  <a:ext uri="{0D108BD9-81ED-4DB2-BD59-A6C34878D82A}">
                    <a16:rowId xmlns:a16="http://schemas.microsoft.com/office/drawing/2014/main" val="10000"/>
                  </a:ext>
                </a:extLst>
              </a:tr>
              <a:tr h="370332">
                <a:tc>
                  <a:txBody>
                    <a:bodyPr/>
                    <a:lstStyle/>
                    <a:p>
                      <a:r>
                        <a:rPr lang="en-US" sz="1600" dirty="0"/>
                        <a:t>Epistaxis management</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595854932"/>
                  </a:ext>
                </a:extLst>
              </a:tr>
              <a:tr h="370332">
                <a:tc>
                  <a:txBody>
                    <a:bodyPr/>
                    <a:lstStyle/>
                    <a:p>
                      <a:r>
                        <a:rPr lang="en-US" sz="1600" dirty="0"/>
                        <a:t>Neck exploration and vascular repair</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808686433"/>
                  </a:ext>
                </a:extLst>
              </a:tr>
              <a:tr h="370332">
                <a:tc>
                  <a:txBody>
                    <a:bodyPr/>
                    <a:lstStyle/>
                    <a:p>
                      <a:r>
                        <a:rPr lang="en-US" sz="1600" dirty="0"/>
                        <a:t>Tracheal repair</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3840937222"/>
                  </a:ext>
                </a:extLst>
              </a:tr>
              <a:tr h="370332">
                <a:tc>
                  <a:txBody>
                    <a:bodyPr/>
                    <a:lstStyle/>
                    <a:p>
                      <a:r>
                        <a:rPr lang="en-US" sz="1600" dirty="0"/>
                        <a:t>Tracheostomy</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extLst>
                  <a:ext uri="{0D108BD9-81ED-4DB2-BD59-A6C34878D82A}">
                    <a16:rowId xmlns:a16="http://schemas.microsoft.com/office/drawing/2014/main" val="10001"/>
                  </a:ext>
                </a:extLst>
              </a:tr>
              <a:tr h="370332">
                <a:tc>
                  <a:txBody>
                    <a:bodyPr/>
                    <a:lstStyle/>
                    <a:p>
                      <a:r>
                        <a:rPr lang="en-US" sz="1600" dirty="0"/>
                        <a:t>Cricothyroidotomy</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rPr>
                        <a:t>0</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txBody>
                  <a:tcPr/>
                </a:tc>
                <a:tc>
                  <a:txBody>
                    <a:bodyPr/>
                    <a:lstStyle/>
                    <a:p>
                      <a:r>
                        <a:rPr lang="en-US" sz="1600" dirty="0"/>
                        <a:t>0</a:t>
                      </a:r>
                    </a:p>
                  </a:txBody>
                  <a:tcPr/>
                </a:tc>
                <a:tc>
                  <a:txBody>
                    <a:bodyPr/>
                    <a:lstStyle/>
                    <a:p>
                      <a:r>
                        <a:rPr lang="en-US" sz="1600" dirty="0"/>
                        <a:t>0</a:t>
                      </a:r>
                    </a:p>
                  </a:txBody>
                  <a:tcPr/>
                </a:tc>
                <a:extLst>
                  <a:ext uri="{0D108BD9-81ED-4DB2-BD59-A6C34878D82A}">
                    <a16:rowId xmlns:a16="http://schemas.microsoft.com/office/drawing/2014/main" val="10003"/>
                  </a:ext>
                </a:extLst>
              </a:tr>
            </a:tbl>
          </a:graphicData>
        </a:graphic>
      </p:graphicFrame>
      <p:sp>
        <p:nvSpPr>
          <p:cNvPr id="3" name="TextBox 2">
            <a:extLst>
              <a:ext uri="{FF2B5EF4-FFF2-40B4-BE49-F238E27FC236}">
                <a16:creationId xmlns:a16="http://schemas.microsoft.com/office/drawing/2014/main" id="{41B449DD-D36E-E311-57C7-1CBB2BE6AE59}"/>
              </a:ext>
            </a:extLst>
          </p:cNvPr>
          <p:cNvSpPr txBox="1"/>
          <p:nvPr/>
        </p:nvSpPr>
        <p:spPr>
          <a:xfrm>
            <a:off x="2659117" y="4939862"/>
            <a:ext cx="3898888" cy="369332"/>
          </a:xfrm>
          <a:prstGeom prst="rect">
            <a:avLst/>
          </a:prstGeom>
          <a:noFill/>
        </p:spPr>
        <p:txBody>
          <a:bodyPr wrap="none" rtlCol="0">
            <a:spAutoFit/>
          </a:bodyPr>
          <a:lstStyle/>
          <a:p>
            <a:r>
              <a:rPr lang="en-US" dirty="0">
                <a:highlight>
                  <a:srgbClr val="FFFF00"/>
                </a:highlight>
              </a:rPr>
              <a:t>Must have ranked 5 as highest priority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Q4i - Ortho_skills</a:t>
            </a:r>
          </a:p>
        </p:txBody>
      </p:sp>
      <p:graphicFrame>
        <p:nvGraphicFramePr>
          <p:cNvPr id="6" name="Table 5"/>
          <p:cNvGraphicFramePr>
            <a:graphicFrameLocks noGrp="1"/>
          </p:cNvGraphicFramePr>
          <p:nvPr/>
        </p:nvGraphicFramePr>
        <p:xfrm>
          <a:off x="1878000" y="1100000"/>
          <a:ext cx="6309360" cy="1854200"/>
        </p:xfrm>
        <a:graphic>
          <a:graphicData uri="http://schemas.openxmlformats.org/drawingml/2006/table">
            <a:tbl>
              <a:tblPr firstRow="1" bandRow="1">
                <a:tableStyleId>{69012ECD-51FC-41F1-AA8D-1B2483CD663E}</a:tableStyleId>
              </a:tblPr>
              <a:tblGrid>
                <a:gridCol w="2651760">
                  <a:extLst>
                    <a:ext uri="{9D8B030D-6E8A-4147-A177-3AD203B41FA5}">
                      <a16:colId xmlns:a16="http://schemas.microsoft.com/office/drawing/2014/main" val="20001"/>
                    </a:ext>
                  </a:extLst>
                </a:gridCol>
                <a:gridCol w="731520">
                  <a:extLst>
                    <a:ext uri="{9D8B030D-6E8A-4147-A177-3AD203B41FA5}">
                      <a16:colId xmlns:a16="http://schemas.microsoft.com/office/drawing/2014/main" val="20003"/>
                    </a:ext>
                  </a:extLst>
                </a:gridCol>
                <a:gridCol w="731520">
                  <a:extLst>
                    <a:ext uri="{9D8B030D-6E8A-4147-A177-3AD203B41FA5}">
                      <a16:colId xmlns:a16="http://schemas.microsoft.com/office/drawing/2014/main" val="20005"/>
                    </a:ext>
                  </a:extLst>
                </a:gridCol>
                <a:gridCol w="731520">
                  <a:extLst>
                    <a:ext uri="{9D8B030D-6E8A-4147-A177-3AD203B41FA5}">
                      <a16:colId xmlns:a16="http://schemas.microsoft.com/office/drawing/2014/main" val="20007"/>
                    </a:ext>
                  </a:extLst>
                </a:gridCol>
                <a:gridCol w="731520">
                  <a:extLst>
                    <a:ext uri="{9D8B030D-6E8A-4147-A177-3AD203B41FA5}">
                      <a16:colId xmlns:a16="http://schemas.microsoft.com/office/drawing/2014/main" val="20009"/>
                    </a:ext>
                  </a:extLst>
                </a:gridCol>
                <a:gridCol w="731520">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Fasciotomy</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0001"/>
                  </a:ext>
                </a:extLst>
              </a:tr>
              <a:tr h="370840">
                <a:tc>
                  <a:txBody>
                    <a:bodyPr/>
                    <a:lstStyle/>
                    <a:p>
                      <a:r>
                        <a:rPr lang="en-US" sz="1600" dirty="0"/>
                        <a:t>External fixation</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0002"/>
                  </a:ext>
                </a:extLst>
              </a:tr>
              <a:tr h="370840">
                <a:tc>
                  <a:txBody>
                    <a:bodyPr/>
                    <a:lstStyle/>
                    <a:p>
                      <a:r>
                        <a:rPr lang="en-US" sz="1600" dirty="0"/>
                        <a:t>Limb amputation</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2</a:t>
                      </a:r>
                    </a:p>
                  </a:txBody>
                  <a:tcPr/>
                </a:tc>
                <a:extLst>
                  <a:ext uri="{0D108BD9-81ED-4DB2-BD59-A6C34878D82A}">
                    <a16:rowId xmlns:a16="http://schemas.microsoft.com/office/drawing/2014/main" val="10003"/>
                  </a:ext>
                </a:extLst>
              </a:tr>
              <a:tr h="370840">
                <a:tc>
                  <a:txBody>
                    <a:bodyPr/>
                    <a:lstStyle/>
                    <a:p>
                      <a:r>
                        <a:rPr lang="en-US" sz="1600" dirty="0"/>
                        <a:t>Complex wound debridement</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2</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Q4b - Crit_care_skills</a:t>
            </a:r>
          </a:p>
        </p:txBody>
      </p:sp>
      <p:graphicFrame>
        <p:nvGraphicFramePr>
          <p:cNvPr id="6" name="Table 5"/>
          <p:cNvGraphicFramePr>
            <a:graphicFrameLocks noGrp="1"/>
          </p:cNvGraphicFramePr>
          <p:nvPr/>
        </p:nvGraphicFramePr>
        <p:xfrm>
          <a:off x="1878000" y="1100000"/>
          <a:ext cx="8138160" cy="3545840"/>
        </p:xfrm>
        <a:graphic>
          <a:graphicData uri="http://schemas.openxmlformats.org/drawingml/2006/table">
            <a:tbl>
              <a:tblPr firstRow="1" bandRow="1">
                <a:tableStyleId>{69012ECD-51FC-41F1-AA8D-1B2483CD663E}</a:tableStyleId>
              </a:tblPr>
              <a:tblGrid>
                <a:gridCol w="4572000">
                  <a:extLst>
                    <a:ext uri="{9D8B030D-6E8A-4147-A177-3AD203B41FA5}">
                      <a16:colId xmlns:a16="http://schemas.microsoft.com/office/drawing/2014/main" val="20000"/>
                    </a:ext>
                  </a:extLst>
                </a:gridCol>
                <a:gridCol w="365760">
                  <a:extLst>
                    <a:ext uri="{9D8B030D-6E8A-4147-A177-3AD203B41FA5}">
                      <a16:colId xmlns:a16="http://schemas.microsoft.com/office/drawing/2014/main" val="20002"/>
                    </a:ext>
                  </a:extLst>
                </a:gridCol>
                <a:gridCol w="365760">
                  <a:extLst>
                    <a:ext uri="{9D8B030D-6E8A-4147-A177-3AD203B41FA5}">
                      <a16:colId xmlns:a16="http://schemas.microsoft.com/office/drawing/2014/main" val="20004"/>
                    </a:ext>
                  </a:extLst>
                </a:gridCol>
                <a:gridCol w="365760">
                  <a:extLst>
                    <a:ext uri="{9D8B030D-6E8A-4147-A177-3AD203B41FA5}">
                      <a16:colId xmlns:a16="http://schemas.microsoft.com/office/drawing/2014/main" val="20006"/>
                    </a:ext>
                  </a:extLst>
                </a:gridCol>
                <a:gridCol w="365760">
                  <a:extLst>
                    <a:ext uri="{9D8B030D-6E8A-4147-A177-3AD203B41FA5}">
                      <a16:colId xmlns:a16="http://schemas.microsoft.com/office/drawing/2014/main" val="20008"/>
                    </a:ext>
                  </a:extLst>
                </a:gridCol>
                <a:gridCol w="365760">
                  <a:extLst>
                    <a:ext uri="{9D8B030D-6E8A-4147-A177-3AD203B41FA5}">
                      <a16:colId xmlns:a16="http://schemas.microsoft.com/office/drawing/2014/main" val="20010"/>
                    </a:ext>
                  </a:extLst>
                </a:gridCol>
                <a:gridCol w="365760">
                  <a:extLst>
                    <a:ext uri="{9D8B030D-6E8A-4147-A177-3AD203B41FA5}">
                      <a16:colId xmlns:a16="http://schemas.microsoft.com/office/drawing/2014/main" val="20012"/>
                    </a:ext>
                  </a:extLst>
                </a:gridCol>
                <a:gridCol w="365760">
                  <a:extLst>
                    <a:ext uri="{9D8B030D-6E8A-4147-A177-3AD203B41FA5}">
                      <a16:colId xmlns:a16="http://schemas.microsoft.com/office/drawing/2014/main" val="20014"/>
                    </a:ext>
                  </a:extLst>
                </a:gridCol>
                <a:gridCol w="365760">
                  <a:extLst>
                    <a:ext uri="{9D8B030D-6E8A-4147-A177-3AD203B41FA5}">
                      <a16:colId xmlns:a16="http://schemas.microsoft.com/office/drawing/2014/main" val="20016"/>
                    </a:ext>
                  </a:extLst>
                </a:gridCol>
                <a:gridCol w="640080">
                  <a:extLst>
                    <a:ext uri="{9D8B030D-6E8A-4147-A177-3AD203B41FA5}">
                      <a16:colId xmlns:a16="http://schemas.microsoft.com/office/drawing/2014/main" val="20017"/>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5</a:t>
                      </a:r>
                    </a:p>
                  </a:txBody>
                  <a:tcPr/>
                </a:tc>
                <a:tc>
                  <a:txBody>
                    <a:bodyPr/>
                    <a:lstStyle/>
                    <a:p>
                      <a:r>
                        <a:rPr lang="en-US" sz="1600" dirty="0"/>
                        <a:t>6</a:t>
                      </a:r>
                    </a:p>
                  </a:txBody>
                  <a:tcPr/>
                </a:tc>
                <a:tc>
                  <a:txBody>
                    <a:bodyPr/>
                    <a:lstStyle/>
                    <a:p>
                      <a:r>
                        <a:rPr lang="en-US" sz="1600" dirty="0"/>
                        <a:t>7</a:t>
                      </a:r>
                    </a:p>
                  </a:txBody>
                  <a:tcPr/>
                </a:tc>
                <a:tc>
                  <a:txBody>
                    <a:bodyPr/>
                    <a:lstStyle/>
                    <a:p>
                      <a:r>
                        <a:rPr lang="en-US" sz="1600" dirty="0"/>
                        <a:t>8</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Advanced airway management (e.g. intubation)</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Hypovolemic shock</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2244980950"/>
                  </a:ext>
                </a:extLst>
              </a:tr>
              <a:tr h="370840">
                <a:tc>
                  <a:txBody>
                    <a:bodyPr/>
                    <a:lstStyle/>
                    <a:p>
                      <a:r>
                        <a:rPr lang="en-US" sz="1600" dirty="0"/>
                        <a:t>Sedation</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Ventilator management</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3"/>
                  </a:ext>
                </a:extLst>
              </a:tr>
              <a:tr h="370840">
                <a:tc>
                  <a:txBody>
                    <a:bodyPr/>
                    <a:lstStyle/>
                    <a:p>
                      <a:r>
                        <a:rPr lang="en-US" sz="1600" dirty="0"/>
                        <a:t>Distributive shock (anaphylactic, septic, neurogenic)</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4"/>
                  </a:ext>
                </a:extLst>
              </a:tr>
              <a:tr h="370840">
                <a:tc>
                  <a:txBody>
                    <a:bodyPr/>
                    <a:lstStyle/>
                    <a:p>
                      <a:r>
                        <a:rPr lang="en-US" sz="1600" dirty="0"/>
                        <a:t>Cardiogenic shock</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Management of severe electrolyte derangements and nutrition</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94858265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Management of renal failure</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348214231"/>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Q4m - </a:t>
            </a:r>
            <a:r>
              <a:rPr lang="en-US" sz="2200" dirty="0" err="1"/>
              <a:t>EM_skills</a:t>
            </a:r>
            <a:endParaRPr lang="en-US" sz="2200" dirty="0"/>
          </a:p>
        </p:txBody>
      </p:sp>
      <p:graphicFrame>
        <p:nvGraphicFramePr>
          <p:cNvPr id="3" name="Table 2">
            <a:extLst>
              <a:ext uri="{FF2B5EF4-FFF2-40B4-BE49-F238E27FC236}">
                <a16:creationId xmlns:a16="http://schemas.microsoft.com/office/drawing/2014/main" id="{2E6480E0-B9C0-8EA1-7B55-0527DC64F975}"/>
              </a:ext>
            </a:extLst>
          </p:cNvPr>
          <p:cNvGraphicFramePr>
            <a:graphicFrameLocks noGrp="1"/>
          </p:cNvGraphicFramePr>
          <p:nvPr/>
        </p:nvGraphicFramePr>
        <p:xfrm>
          <a:off x="1878000" y="1100000"/>
          <a:ext cx="5577840" cy="1483360"/>
        </p:xfrm>
        <a:graphic>
          <a:graphicData uri="http://schemas.openxmlformats.org/drawingml/2006/table">
            <a:tbl>
              <a:tblPr firstRow="1" bandRow="1">
                <a:tableStyleId>{69012ECD-51FC-41F1-AA8D-1B2483CD663E}</a:tableStyleId>
              </a:tblPr>
              <a:tblGrid>
                <a:gridCol w="2651760">
                  <a:extLst>
                    <a:ext uri="{9D8B030D-6E8A-4147-A177-3AD203B41FA5}">
                      <a16:colId xmlns:a16="http://schemas.microsoft.com/office/drawing/2014/main" val="20001"/>
                    </a:ext>
                  </a:extLst>
                </a:gridCol>
                <a:gridCol w="731520">
                  <a:extLst>
                    <a:ext uri="{9D8B030D-6E8A-4147-A177-3AD203B41FA5}">
                      <a16:colId xmlns:a16="http://schemas.microsoft.com/office/drawing/2014/main" val="20003"/>
                    </a:ext>
                  </a:extLst>
                </a:gridCol>
                <a:gridCol w="731520">
                  <a:extLst>
                    <a:ext uri="{9D8B030D-6E8A-4147-A177-3AD203B41FA5}">
                      <a16:colId xmlns:a16="http://schemas.microsoft.com/office/drawing/2014/main" val="20005"/>
                    </a:ext>
                  </a:extLst>
                </a:gridCol>
                <a:gridCol w="731520">
                  <a:extLst>
                    <a:ext uri="{9D8B030D-6E8A-4147-A177-3AD203B41FA5}">
                      <a16:colId xmlns:a16="http://schemas.microsoft.com/office/drawing/2014/main" val="20007"/>
                    </a:ext>
                  </a:extLst>
                </a:gridCol>
                <a:gridCol w="731520">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Chest tube insertion</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Wound closure</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Fracture management </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Q4g - Ophtho_skills</a:t>
            </a:r>
          </a:p>
        </p:txBody>
      </p:sp>
      <p:graphicFrame>
        <p:nvGraphicFramePr>
          <p:cNvPr id="6" name="Table 5"/>
          <p:cNvGraphicFramePr>
            <a:graphicFrameLocks noGrp="1"/>
          </p:cNvGraphicFramePr>
          <p:nvPr/>
        </p:nvGraphicFramePr>
        <p:xfrm>
          <a:off x="1878000" y="1100000"/>
          <a:ext cx="6766560" cy="1935480"/>
        </p:xfrm>
        <a:graphic>
          <a:graphicData uri="http://schemas.openxmlformats.org/drawingml/2006/table">
            <a:tbl>
              <a:tblPr firstRow="1" bandRow="1">
                <a:tableStyleId>{69012ECD-51FC-41F1-AA8D-1B2483CD663E}</a:tableStyleId>
              </a:tblPr>
              <a:tblGrid>
                <a:gridCol w="3474720">
                  <a:extLst>
                    <a:ext uri="{9D8B030D-6E8A-4147-A177-3AD203B41FA5}">
                      <a16:colId xmlns:a16="http://schemas.microsoft.com/office/drawing/2014/main" val="20001"/>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5"/>
                    </a:ext>
                  </a:extLst>
                </a:gridCol>
                <a:gridCol w="822960">
                  <a:extLst>
                    <a:ext uri="{9D8B030D-6E8A-4147-A177-3AD203B41FA5}">
                      <a16:colId xmlns:a16="http://schemas.microsoft.com/office/drawing/2014/main" val="20007"/>
                    </a:ext>
                  </a:extLst>
                </a:gridCol>
                <a:gridCol w="822960">
                  <a:extLst>
                    <a:ext uri="{9D8B030D-6E8A-4147-A177-3AD203B41FA5}">
                      <a16:colId xmlns:a16="http://schemas.microsoft.com/office/drawing/2014/main" val="20008"/>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Management of chemical eye injuries</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Lateral canthotomy</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Ophthalmologic interventions are outside the scope of what a trauma specialist should know</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Q4h  - OMF_skills</a:t>
            </a:r>
          </a:p>
        </p:txBody>
      </p:sp>
      <p:graphicFrame>
        <p:nvGraphicFramePr>
          <p:cNvPr id="6" name="Table 5"/>
          <p:cNvGraphicFramePr>
            <a:graphicFrameLocks noGrp="1"/>
          </p:cNvGraphicFramePr>
          <p:nvPr/>
        </p:nvGraphicFramePr>
        <p:xfrm>
          <a:off x="1878000" y="1100000"/>
          <a:ext cx="7798400" cy="1854200"/>
        </p:xfrm>
        <a:graphic>
          <a:graphicData uri="http://schemas.openxmlformats.org/drawingml/2006/table">
            <a:tbl>
              <a:tblPr firstRow="1" bandRow="1">
                <a:tableStyleId>{69012ECD-51FC-41F1-AA8D-1B2483CD663E}</a:tableStyleId>
              </a:tblPr>
              <a:tblGrid>
                <a:gridCol w="2834640">
                  <a:extLst>
                    <a:ext uri="{9D8B030D-6E8A-4147-A177-3AD203B41FA5}">
                      <a16:colId xmlns:a16="http://schemas.microsoft.com/office/drawing/2014/main" val="20001"/>
                    </a:ext>
                  </a:extLst>
                </a:gridCol>
                <a:gridCol w="992752">
                  <a:extLst>
                    <a:ext uri="{9D8B030D-6E8A-4147-A177-3AD203B41FA5}">
                      <a16:colId xmlns:a16="http://schemas.microsoft.com/office/drawing/2014/main" val="20003"/>
                    </a:ext>
                  </a:extLst>
                </a:gridCol>
                <a:gridCol w="992752">
                  <a:extLst>
                    <a:ext uri="{9D8B030D-6E8A-4147-A177-3AD203B41FA5}">
                      <a16:colId xmlns:a16="http://schemas.microsoft.com/office/drawing/2014/main" val="20005"/>
                    </a:ext>
                  </a:extLst>
                </a:gridCol>
                <a:gridCol w="992752">
                  <a:extLst>
                    <a:ext uri="{9D8B030D-6E8A-4147-A177-3AD203B41FA5}">
                      <a16:colId xmlns:a16="http://schemas.microsoft.com/office/drawing/2014/main" val="20007"/>
                    </a:ext>
                  </a:extLst>
                </a:gridCol>
                <a:gridCol w="992752">
                  <a:extLst>
                    <a:ext uri="{9D8B030D-6E8A-4147-A177-3AD203B41FA5}">
                      <a16:colId xmlns:a16="http://schemas.microsoft.com/office/drawing/2014/main" val="20009"/>
                    </a:ext>
                  </a:extLst>
                </a:gridCol>
                <a:gridCol w="992752">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Repair of facial fractures</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Repair of lip/tongue laceration</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extLst>
                  <a:ext uri="{0D108BD9-81ED-4DB2-BD59-A6C34878D82A}">
                    <a16:rowId xmlns:a16="http://schemas.microsoft.com/office/drawing/2014/main" val="10002"/>
                  </a:ext>
                </a:extLst>
              </a:tr>
              <a:tr h="370840">
                <a:tc>
                  <a:txBody>
                    <a:bodyPr/>
                    <a:lstStyle/>
                    <a:p>
                      <a:r>
                        <a:rPr lang="en-US" sz="1600" dirty="0"/>
                        <a:t>Emergent airway management</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extLst>
                  <a:ext uri="{0D108BD9-81ED-4DB2-BD59-A6C34878D82A}">
                    <a16:rowId xmlns:a16="http://schemas.microsoft.com/office/drawing/2014/main" val="10003"/>
                  </a:ext>
                </a:extLst>
              </a:tr>
              <a:tr h="370840">
                <a:tc>
                  <a:txBody>
                    <a:bodyPr/>
                    <a:lstStyle/>
                    <a:p>
                      <a:r>
                        <a:rPr lang="en-US" sz="1600" dirty="0"/>
                        <a:t>Epistaxis management</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Q4j  - Plastics_skills</a:t>
            </a:r>
          </a:p>
        </p:txBody>
      </p:sp>
      <p:graphicFrame>
        <p:nvGraphicFramePr>
          <p:cNvPr id="6" name="Table 5"/>
          <p:cNvGraphicFramePr>
            <a:graphicFrameLocks noGrp="1"/>
          </p:cNvGraphicFramePr>
          <p:nvPr/>
        </p:nvGraphicFramePr>
        <p:xfrm>
          <a:off x="1878000" y="1100000"/>
          <a:ext cx="7315200" cy="1854200"/>
        </p:xfrm>
        <a:graphic>
          <a:graphicData uri="http://schemas.openxmlformats.org/drawingml/2006/table">
            <a:tbl>
              <a:tblPr firstRow="1" bandRow="1">
                <a:tableStyleId>{69012ECD-51FC-41F1-AA8D-1B2483CD663E}</a:tableStyleId>
              </a:tblPr>
              <a:tblGrid>
                <a:gridCol w="3657600">
                  <a:extLst>
                    <a:ext uri="{9D8B030D-6E8A-4147-A177-3AD203B41FA5}">
                      <a16:colId xmlns:a16="http://schemas.microsoft.com/office/drawing/2014/main" val="20001"/>
                    </a:ext>
                  </a:extLst>
                </a:gridCol>
                <a:gridCol w="731520">
                  <a:extLst>
                    <a:ext uri="{9D8B030D-6E8A-4147-A177-3AD203B41FA5}">
                      <a16:colId xmlns:a16="http://schemas.microsoft.com/office/drawing/2014/main" val="20003"/>
                    </a:ext>
                  </a:extLst>
                </a:gridCol>
                <a:gridCol w="731520">
                  <a:extLst>
                    <a:ext uri="{9D8B030D-6E8A-4147-A177-3AD203B41FA5}">
                      <a16:colId xmlns:a16="http://schemas.microsoft.com/office/drawing/2014/main" val="20005"/>
                    </a:ext>
                  </a:extLst>
                </a:gridCol>
                <a:gridCol w="731520">
                  <a:extLst>
                    <a:ext uri="{9D8B030D-6E8A-4147-A177-3AD203B41FA5}">
                      <a16:colId xmlns:a16="http://schemas.microsoft.com/office/drawing/2014/main" val="20007"/>
                    </a:ext>
                  </a:extLst>
                </a:gridCol>
                <a:gridCol w="731520">
                  <a:extLst>
                    <a:ext uri="{9D8B030D-6E8A-4147-A177-3AD203B41FA5}">
                      <a16:colId xmlns:a16="http://schemas.microsoft.com/office/drawing/2014/main" val="20009"/>
                    </a:ext>
                  </a:extLst>
                </a:gridCol>
                <a:gridCol w="731520">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Resuscitation of severely burned patients</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Burn debridement / escharotomy</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Skin grafting</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3408708994"/>
                  </a:ext>
                </a:extLst>
              </a:tr>
              <a:tr h="370840">
                <a:tc>
                  <a:txBody>
                    <a:bodyPr/>
                    <a:lstStyle/>
                    <a:p>
                      <a:r>
                        <a:rPr lang="en-US" sz="1600" dirty="0"/>
                        <a:t>Free flap</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Q4m - </a:t>
            </a:r>
            <a:r>
              <a:rPr lang="en-US" sz="2200" dirty="0" err="1"/>
              <a:t>UpperGI_skills</a:t>
            </a:r>
            <a:endParaRPr lang="en-US" sz="2200" dirty="0"/>
          </a:p>
        </p:txBody>
      </p:sp>
      <p:graphicFrame>
        <p:nvGraphicFramePr>
          <p:cNvPr id="3" name="Table 2">
            <a:extLst>
              <a:ext uri="{FF2B5EF4-FFF2-40B4-BE49-F238E27FC236}">
                <a16:creationId xmlns:a16="http://schemas.microsoft.com/office/drawing/2014/main" id="{90C9E2EA-81BF-C199-F207-925EDB259F18}"/>
              </a:ext>
            </a:extLst>
          </p:cNvPr>
          <p:cNvGraphicFramePr>
            <a:graphicFrameLocks noGrp="1"/>
          </p:cNvGraphicFramePr>
          <p:nvPr/>
        </p:nvGraphicFramePr>
        <p:xfrm>
          <a:off x="1878000" y="1100000"/>
          <a:ext cx="6766560" cy="1483360"/>
        </p:xfrm>
        <a:graphic>
          <a:graphicData uri="http://schemas.openxmlformats.org/drawingml/2006/table">
            <a:tbl>
              <a:tblPr firstRow="1" bandRow="1">
                <a:tableStyleId>{69012ECD-51FC-41F1-AA8D-1B2483CD663E}</a:tableStyleId>
              </a:tblPr>
              <a:tblGrid>
                <a:gridCol w="3474720">
                  <a:extLst>
                    <a:ext uri="{9D8B030D-6E8A-4147-A177-3AD203B41FA5}">
                      <a16:colId xmlns:a16="http://schemas.microsoft.com/office/drawing/2014/main" val="20001"/>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5"/>
                    </a:ext>
                  </a:extLst>
                </a:gridCol>
                <a:gridCol w="822960">
                  <a:extLst>
                    <a:ext uri="{9D8B030D-6E8A-4147-A177-3AD203B41FA5}">
                      <a16:colId xmlns:a16="http://schemas.microsoft.com/office/drawing/2014/main" val="20007"/>
                    </a:ext>
                  </a:extLst>
                </a:gridCol>
                <a:gridCol w="822960">
                  <a:extLst>
                    <a:ext uri="{9D8B030D-6E8A-4147-A177-3AD203B41FA5}">
                      <a16:colId xmlns:a16="http://schemas.microsoft.com/office/drawing/2014/main" val="20008"/>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Splenectomy</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Damage control surgery</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Hepatectomy</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28931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Q6 - Percent_trauma</a:t>
            </a:r>
          </a:p>
        </p:txBody>
      </p:sp>
      <p:graphicFrame>
        <p:nvGraphicFramePr>
          <p:cNvPr id="6" name="Table 5"/>
          <p:cNvGraphicFramePr>
            <a:graphicFrameLocks noGrp="1"/>
          </p:cNvGraphicFramePr>
          <p:nvPr/>
        </p:nvGraphicFramePr>
        <p:xfrm>
          <a:off x="1878000" y="1100000"/>
          <a:ext cx="6261948" cy="259588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0%</a:t>
                      </a:r>
                    </a:p>
                  </a:txBody>
                  <a:tcPr/>
                </a:tc>
                <a:tc>
                  <a:txBody>
                    <a:bodyPr/>
                    <a:lstStyle/>
                    <a:p>
                      <a:pPr algn="l" fontAlgn="b"/>
                      <a:r>
                        <a:rPr lang="en-US" sz="1600" b="0" i="0" u="none" strike="noStrike" dirty="0">
                          <a:solidFill>
                            <a:srgbClr val="000000"/>
                          </a:solidFill>
                          <a:effectLst/>
                          <a:latin typeface="+mn-lt"/>
                        </a:rPr>
                        <a:t>6.52%</a:t>
                      </a:r>
                    </a:p>
                  </a:txBody>
                  <a:tcPr anchor="ctr"/>
                </a:tc>
                <a:tc>
                  <a:txBody>
                    <a:bodyPr/>
                    <a:lstStyle/>
                    <a:p>
                      <a:r>
                        <a:rPr lang="en-US" sz="1600" dirty="0"/>
                        <a:t>3</a:t>
                      </a:r>
                    </a:p>
                  </a:txBody>
                  <a:tcPr/>
                </a:tc>
                <a:extLst>
                  <a:ext uri="{0D108BD9-81ED-4DB2-BD59-A6C34878D82A}">
                    <a16:rowId xmlns:a16="http://schemas.microsoft.com/office/drawing/2014/main" val="1684388502"/>
                  </a:ext>
                </a:extLst>
              </a:tr>
              <a:tr h="370840">
                <a:tc>
                  <a:txBody>
                    <a:bodyPr/>
                    <a:lstStyle/>
                    <a:p>
                      <a:r>
                        <a:rPr lang="en-US" sz="1600" dirty="0"/>
                        <a:t>1-25%</a:t>
                      </a:r>
                    </a:p>
                  </a:txBody>
                  <a:tcPr/>
                </a:tc>
                <a:tc>
                  <a:txBody>
                    <a:bodyPr/>
                    <a:lstStyle/>
                    <a:p>
                      <a:pPr algn="l" fontAlgn="b"/>
                      <a:r>
                        <a:rPr lang="en-US" sz="1600" b="0" i="0" u="none" strike="noStrike" dirty="0">
                          <a:solidFill>
                            <a:srgbClr val="000000"/>
                          </a:solidFill>
                          <a:effectLst/>
                          <a:latin typeface="+mn-lt"/>
                        </a:rPr>
                        <a:t>47.8%</a:t>
                      </a:r>
                    </a:p>
                  </a:txBody>
                  <a:tcPr anchor="ctr"/>
                </a:tc>
                <a:tc>
                  <a:txBody>
                    <a:bodyPr/>
                    <a:lstStyle/>
                    <a:p>
                      <a:r>
                        <a:rPr lang="en-US" sz="1600" dirty="0"/>
                        <a:t>22</a:t>
                      </a:r>
                    </a:p>
                  </a:txBody>
                  <a:tcPr/>
                </a:tc>
                <a:extLst>
                  <a:ext uri="{0D108BD9-81ED-4DB2-BD59-A6C34878D82A}">
                    <a16:rowId xmlns:a16="http://schemas.microsoft.com/office/drawing/2014/main" val="10001"/>
                  </a:ext>
                </a:extLst>
              </a:tr>
              <a:tr h="370840">
                <a:tc>
                  <a:txBody>
                    <a:bodyPr/>
                    <a:lstStyle/>
                    <a:p>
                      <a:r>
                        <a:rPr lang="en-US" sz="1600" dirty="0"/>
                        <a:t>26-50%</a:t>
                      </a:r>
                    </a:p>
                  </a:txBody>
                  <a:tcPr/>
                </a:tc>
                <a:tc>
                  <a:txBody>
                    <a:bodyPr/>
                    <a:lstStyle/>
                    <a:p>
                      <a:pPr algn="l" fontAlgn="b"/>
                      <a:r>
                        <a:rPr lang="en-US" sz="1600" b="0" i="0" u="none" strike="noStrike" dirty="0">
                          <a:solidFill>
                            <a:srgbClr val="000000"/>
                          </a:solidFill>
                          <a:effectLst/>
                          <a:latin typeface="+mn-lt"/>
                        </a:rPr>
                        <a:t>23.9%</a:t>
                      </a:r>
                    </a:p>
                  </a:txBody>
                  <a:tcPr anchor="ctr"/>
                </a:tc>
                <a:tc>
                  <a:txBody>
                    <a:bodyPr/>
                    <a:lstStyle/>
                    <a:p>
                      <a:r>
                        <a:rPr lang="en-US" sz="1600" dirty="0"/>
                        <a:t>11</a:t>
                      </a:r>
                    </a:p>
                  </a:txBody>
                  <a:tcPr/>
                </a:tc>
                <a:extLst>
                  <a:ext uri="{0D108BD9-81ED-4DB2-BD59-A6C34878D82A}">
                    <a16:rowId xmlns:a16="http://schemas.microsoft.com/office/drawing/2014/main" val="10002"/>
                  </a:ext>
                </a:extLst>
              </a:tr>
              <a:tr h="370840">
                <a:tc>
                  <a:txBody>
                    <a:bodyPr/>
                    <a:lstStyle/>
                    <a:p>
                      <a:r>
                        <a:rPr lang="en-US" sz="1600" dirty="0"/>
                        <a:t>51-75%</a:t>
                      </a:r>
                    </a:p>
                  </a:txBody>
                  <a:tcPr/>
                </a:tc>
                <a:tc>
                  <a:txBody>
                    <a:bodyPr/>
                    <a:lstStyle/>
                    <a:p>
                      <a:pPr algn="l" fontAlgn="b"/>
                      <a:r>
                        <a:rPr lang="en-US" sz="1600" b="0" i="0" u="none" strike="noStrike" dirty="0">
                          <a:solidFill>
                            <a:srgbClr val="000000"/>
                          </a:solidFill>
                          <a:effectLst/>
                          <a:latin typeface="+mn-lt"/>
                        </a:rPr>
                        <a:t>15.2%</a:t>
                      </a:r>
                    </a:p>
                  </a:txBody>
                  <a:tcPr anchor="ctr"/>
                </a:tc>
                <a:tc>
                  <a:txBody>
                    <a:bodyPr/>
                    <a:lstStyle/>
                    <a:p>
                      <a:r>
                        <a:rPr lang="en-US" sz="1600" dirty="0"/>
                        <a:t>7</a:t>
                      </a:r>
                    </a:p>
                  </a:txBody>
                  <a:tcPr/>
                </a:tc>
                <a:extLst>
                  <a:ext uri="{0D108BD9-81ED-4DB2-BD59-A6C34878D82A}">
                    <a16:rowId xmlns:a16="http://schemas.microsoft.com/office/drawing/2014/main" val="10003"/>
                  </a:ext>
                </a:extLst>
              </a:tr>
              <a:tr h="370840">
                <a:tc>
                  <a:txBody>
                    <a:bodyPr/>
                    <a:lstStyle/>
                    <a:p>
                      <a:r>
                        <a:rPr lang="en-US" sz="1600" dirty="0"/>
                        <a:t>76-100%</a:t>
                      </a:r>
                    </a:p>
                  </a:txBody>
                  <a:tcPr/>
                </a:tc>
                <a:tc>
                  <a:txBody>
                    <a:bodyPr/>
                    <a:lstStyle/>
                    <a:p>
                      <a:pPr algn="l" fontAlgn="b"/>
                      <a:r>
                        <a:rPr lang="en-US" sz="1600" b="0" i="0" u="none" strike="noStrike" dirty="0">
                          <a:solidFill>
                            <a:srgbClr val="000000"/>
                          </a:solidFill>
                          <a:effectLst/>
                          <a:latin typeface="+mn-lt"/>
                        </a:rPr>
                        <a:t>6.52%</a:t>
                      </a:r>
                    </a:p>
                  </a:txBody>
                  <a:tcPr anchor="ctr"/>
                </a:tc>
                <a:tc>
                  <a:txBody>
                    <a:bodyPr/>
                    <a:lstStyle/>
                    <a:p>
                      <a:r>
                        <a:rPr lang="en-US" sz="1600" dirty="0"/>
                        <a:t>3</a:t>
                      </a:r>
                    </a:p>
                  </a:txBody>
                  <a:tcPr/>
                </a:tc>
                <a:extLst>
                  <a:ext uri="{0D108BD9-81ED-4DB2-BD59-A6C34878D82A}">
                    <a16:rowId xmlns:a16="http://schemas.microsoft.com/office/drawing/2014/main" val="10004"/>
                  </a:ext>
                </a:extLst>
              </a:tr>
              <a:tr h="370840">
                <a:tc>
                  <a:txBody>
                    <a:bodyPr/>
                    <a:lstStyle/>
                    <a:p>
                      <a:r>
                        <a:rPr lang="en-US" sz="1600" dirty="0"/>
                        <a:t>Total</a:t>
                      </a:r>
                    </a:p>
                  </a:txBody>
                  <a:tcPr/>
                </a:tc>
                <a:tc>
                  <a:txBody>
                    <a:bodyPr/>
                    <a:lstStyle/>
                    <a:p>
                      <a:pPr algn="l"/>
                      <a:r>
                        <a:rPr lang="en-US" sz="1600" dirty="0">
                          <a:latin typeface="+mn-lt"/>
                        </a:rPr>
                        <a:t>100%</a:t>
                      </a:r>
                    </a:p>
                  </a:txBody>
                  <a:tcPr anchor="ctr"/>
                </a:tc>
                <a:tc>
                  <a:txBody>
                    <a:bodyPr/>
                    <a:lstStyle/>
                    <a:p>
                      <a:r>
                        <a:rPr lang="en-US" sz="1600" dirty="0"/>
                        <a:t>46</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Q1 - Age</a:t>
            </a:r>
          </a:p>
        </p:txBody>
      </p:sp>
      <p:graphicFrame>
        <p:nvGraphicFramePr>
          <p:cNvPr id="6" name="Table 5"/>
          <p:cNvGraphicFramePr>
            <a:graphicFrameLocks noGrp="1"/>
          </p:cNvGraphicFramePr>
          <p:nvPr/>
        </p:nvGraphicFramePr>
        <p:xfrm>
          <a:off x="1878000" y="1100000"/>
          <a:ext cx="6261948" cy="222504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20-30 years</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1"/>
                  </a:ext>
                </a:extLst>
              </a:tr>
              <a:tr h="370840">
                <a:tc>
                  <a:txBody>
                    <a:bodyPr/>
                    <a:lstStyle/>
                    <a:p>
                      <a:r>
                        <a:rPr lang="en-US" sz="1600" dirty="0"/>
                        <a:t>31-40 years</a:t>
                      </a:r>
                    </a:p>
                  </a:txBody>
                  <a:tcPr/>
                </a:tc>
                <a:tc>
                  <a:txBody>
                    <a:bodyPr/>
                    <a:lstStyle/>
                    <a:p>
                      <a:r>
                        <a:rPr lang="en-US" sz="1600" dirty="0"/>
                        <a:t>65.22%</a:t>
                      </a:r>
                    </a:p>
                  </a:txBody>
                  <a:tcPr/>
                </a:tc>
                <a:tc>
                  <a:txBody>
                    <a:bodyPr/>
                    <a:lstStyle/>
                    <a:p>
                      <a:r>
                        <a:rPr lang="en-US" sz="1600" dirty="0"/>
                        <a:t>30</a:t>
                      </a:r>
                    </a:p>
                  </a:txBody>
                  <a:tcPr/>
                </a:tc>
                <a:extLst>
                  <a:ext uri="{0D108BD9-81ED-4DB2-BD59-A6C34878D82A}">
                    <a16:rowId xmlns:a16="http://schemas.microsoft.com/office/drawing/2014/main" val="10002"/>
                  </a:ext>
                </a:extLst>
              </a:tr>
              <a:tr h="370840">
                <a:tc>
                  <a:txBody>
                    <a:bodyPr/>
                    <a:lstStyle/>
                    <a:p>
                      <a:r>
                        <a:rPr lang="en-US" sz="1600" dirty="0"/>
                        <a:t>41 -50 years</a:t>
                      </a:r>
                    </a:p>
                  </a:txBody>
                  <a:tcPr/>
                </a:tc>
                <a:tc>
                  <a:txBody>
                    <a:bodyPr/>
                    <a:lstStyle/>
                    <a:p>
                      <a:r>
                        <a:rPr lang="en-US" sz="1600" dirty="0"/>
                        <a:t>17.39%</a:t>
                      </a:r>
                    </a:p>
                  </a:txBody>
                  <a:tcPr/>
                </a:tc>
                <a:tc>
                  <a:txBody>
                    <a:bodyPr/>
                    <a:lstStyle/>
                    <a:p>
                      <a:r>
                        <a:rPr lang="en-US" sz="1600" dirty="0"/>
                        <a:t>8</a:t>
                      </a:r>
                    </a:p>
                  </a:txBody>
                  <a:tcPr/>
                </a:tc>
                <a:extLst>
                  <a:ext uri="{0D108BD9-81ED-4DB2-BD59-A6C34878D82A}">
                    <a16:rowId xmlns:a16="http://schemas.microsoft.com/office/drawing/2014/main" val="10003"/>
                  </a:ext>
                </a:extLst>
              </a:tr>
              <a:tr h="370840">
                <a:tc>
                  <a:txBody>
                    <a:bodyPr/>
                    <a:lstStyle/>
                    <a:p>
                      <a:r>
                        <a:rPr lang="en-US" sz="1600" dirty="0"/>
                        <a:t>51+ years</a:t>
                      </a:r>
                    </a:p>
                  </a:txBody>
                  <a:tcPr/>
                </a:tc>
                <a:tc>
                  <a:txBody>
                    <a:bodyPr/>
                    <a:lstStyle/>
                    <a:p>
                      <a:r>
                        <a:rPr lang="en-US" sz="1600" dirty="0"/>
                        <a:t>17.39%</a:t>
                      </a:r>
                    </a:p>
                  </a:txBody>
                  <a:tcPr/>
                </a:tc>
                <a:tc>
                  <a:txBody>
                    <a:bodyPr/>
                    <a:lstStyle/>
                    <a:p>
                      <a:r>
                        <a:rPr lang="en-US" sz="1600" dirty="0"/>
                        <a:t>8</a:t>
                      </a:r>
                    </a:p>
                  </a:txBody>
                  <a:tcPr/>
                </a:tc>
                <a:extLst>
                  <a:ext uri="{0D108BD9-81ED-4DB2-BD59-A6C34878D82A}">
                    <a16:rowId xmlns:a16="http://schemas.microsoft.com/office/drawing/2014/main" val="10004"/>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Q7 - State_trauma</a:t>
            </a:r>
          </a:p>
        </p:txBody>
      </p:sp>
      <p:graphicFrame>
        <p:nvGraphicFramePr>
          <p:cNvPr id="6" name="Table 5"/>
          <p:cNvGraphicFramePr>
            <a:graphicFrameLocks noGrp="1"/>
          </p:cNvGraphicFramePr>
          <p:nvPr/>
        </p:nvGraphicFramePr>
        <p:xfrm>
          <a:off x="1878000" y="1100000"/>
          <a:ext cx="8349264" cy="259588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Very satisfied</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Satisfied</a:t>
                      </a:r>
                    </a:p>
                  </a:txBody>
                  <a:tcPr/>
                </a:tc>
                <a:tc>
                  <a:txBody>
                    <a:bodyPr/>
                    <a:lstStyle/>
                    <a:p>
                      <a:r>
                        <a:rPr lang="en-US" sz="1600" dirty="0"/>
                        <a:t>4.35%</a:t>
                      </a:r>
                    </a:p>
                  </a:txBody>
                  <a:tcPr/>
                </a:tc>
                <a:tc>
                  <a:txBody>
                    <a:bodyPr/>
                    <a:lstStyle/>
                    <a:p>
                      <a:r>
                        <a:rPr lang="en-US" sz="1600" dirty="0"/>
                        <a:t>2</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Neutral</a:t>
                      </a:r>
                    </a:p>
                  </a:txBody>
                  <a:tcPr/>
                </a:tc>
                <a:tc>
                  <a:txBody>
                    <a:bodyPr/>
                    <a:lstStyle/>
                    <a:p>
                      <a:r>
                        <a:rPr lang="en-US" sz="1600" dirty="0"/>
                        <a:t>26.09%</a:t>
                      </a:r>
                    </a:p>
                  </a:txBody>
                  <a:tcPr/>
                </a:tc>
                <a:tc>
                  <a:txBody>
                    <a:bodyPr/>
                    <a:lstStyle/>
                    <a:p>
                      <a:r>
                        <a:rPr lang="en-US" sz="1600" dirty="0"/>
                        <a:t>12</a:t>
                      </a:r>
                    </a:p>
                  </a:txBody>
                  <a:tcPr/>
                </a:tc>
                <a:extLst>
                  <a:ext uri="{0D108BD9-81ED-4DB2-BD59-A6C34878D82A}">
                    <a16:rowId xmlns:a16="http://schemas.microsoft.com/office/drawing/2014/main" val="10003"/>
                  </a:ext>
                </a:extLst>
              </a:tr>
              <a:tr h="370840">
                <a:tc>
                  <a:txBody>
                    <a:bodyPr/>
                    <a:lstStyle/>
                    <a:p>
                      <a:r>
                        <a:rPr lang="en-US" sz="1600" dirty="0"/>
                        <a:t>4</a:t>
                      </a:r>
                    </a:p>
                  </a:txBody>
                  <a:tcPr/>
                </a:tc>
                <a:tc>
                  <a:txBody>
                    <a:bodyPr/>
                    <a:lstStyle/>
                    <a:p>
                      <a:r>
                        <a:rPr lang="en-US" sz="1600" dirty="0"/>
                        <a:t>Dissatisfied</a:t>
                      </a:r>
                    </a:p>
                  </a:txBody>
                  <a:tcPr/>
                </a:tc>
                <a:tc>
                  <a:txBody>
                    <a:bodyPr/>
                    <a:lstStyle/>
                    <a:p>
                      <a:r>
                        <a:rPr lang="en-US" sz="1600" dirty="0"/>
                        <a:t>41.30%</a:t>
                      </a:r>
                    </a:p>
                  </a:txBody>
                  <a:tcPr/>
                </a:tc>
                <a:tc>
                  <a:txBody>
                    <a:bodyPr/>
                    <a:lstStyle/>
                    <a:p>
                      <a:r>
                        <a:rPr lang="en-US" sz="1600" dirty="0"/>
                        <a:t>19</a:t>
                      </a:r>
                    </a:p>
                  </a:txBody>
                  <a:tcPr/>
                </a:tc>
                <a:extLst>
                  <a:ext uri="{0D108BD9-81ED-4DB2-BD59-A6C34878D82A}">
                    <a16:rowId xmlns:a16="http://schemas.microsoft.com/office/drawing/2014/main" val="10004"/>
                  </a:ext>
                </a:extLst>
              </a:tr>
              <a:tr h="370840">
                <a:tc>
                  <a:txBody>
                    <a:bodyPr/>
                    <a:lstStyle/>
                    <a:p>
                      <a:r>
                        <a:rPr lang="en-US" sz="1600" dirty="0"/>
                        <a:t>5</a:t>
                      </a:r>
                    </a:p>
                  </a:txBody>
                  <a:tcPr/>
                </a:tc>
                <a:tc>
                  <a:txBody>
                    <a:bodyPr/>
                    <a:lstStyle/>
                    <a:p>
                      <a:r>
                        <a:rPr lang="en-US" sz="1600" dirty="0"/>
                        <a:t>Very dissatisfied</a:t>
                      </a:r>
                    </a:p>
                  </a:txBody>
                  <a:tcPr/>
                </a:tc>
                <a:tc>
                  <a:txBody>
                    <a:bodyPr/>
                    <a:lstStyle/>
                    <a:p>
                      <a:r>
                        <a:rPr lang="en-US" sz="1600" dirty="0"/>
                        <a:t>26.09%</a:t>
                      </a:r>
                    </a:p>
                  </a:txBody>
                  <a:tcPr/>
                </a:tc>
                <a:tc>
                  <a:txBody>
                    <a:bodyPr/>
                    <a:lstStyle/>
                    <a:p>
                      <a:r>
                        <a:rPr lang="en-US" sz="1600" dirty="0"/>
                        <a:t>12</a:t>
                      </a:r>
                    </a:p>
                  </a:txBody>
                  <a:tcPr/>
                </a:tc>
                <a:extLst>
                  <a:ext uri="{0D108BD9-81ED-4DB2-BD59-A6C34878D82A}">
                    <a16:rowId xmlns:a16="http://schemas.microsoft.com/office/drawing/2014/main" val="10005"/>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Q8 - Outcomes_trauma</a:t>
            </a:r>
          </a:p>
        </p:txBody>
      </p:sp>
      <p:graphicFrame>
        <p:nvGraphicFramePr>
          <p:cNvPr id="6" name="Table 5"/>
          <p:cNvGraphicFramePr>
            <a:graphicFrameLocks noGrp="1"/>
          </p:cNvGraphicFramePr>
          <p:nvPr/>
        </p:nvGraphicFramePr>
        <p:xfrm>
          <a:off x="1878000" y="1100000"/>
          <a:ext cx="7132320" cy="3175000"/>
        </p:xfrm>
        <a:graphic>
          <a:graphicData uri="http://schemas.openxmlformats.org/drawingml/2006/table">
            <a:tbl>
              <a:tblPr firstRow="1" bandRow="1">
                <a:tableStyleId>{69012ECD-51FC-41F1-AA8D-1B2483CD663E}</a:tableStyleId>
              </a:tblPr>
              <a:tblGrid>
                <a:gridCol w="4846320">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gridCol w="1005840">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Insufficient/inadequate material resources</a:t>
                      </a:r>
                    </a:p>
                  </a:txBody>
                  <a:tcPr/>
                </a:tc>
                <a:tc>
                  <a:txBody>
                    <a:bodyPr/>
                    <a:lstStyle/>
                    <a:p>
                      <a:r>
                        <a:rPr lang="en-US" sz="1600" dirty="0"/>
                        <a:t>89.13%</a:t>
                      </a:r>
                    </a:p>
                  </a:txBody>
                  <a:tcPr/>
                </a:tc>
                <a:tc>
                  <a:txBody>
                    <a:bodyPr/>
                    <a:lstStyle/>
                    <a:p>
                      <a:r>
                        <a:rPr lang="en-US" sz="1600" dirty="0"/>
                        <a:t>41</a:t>
                      </a:r>
                    </a:p>
                  </a:txBody>
                  <a:tcPr/>
                </a:tc>
                <a:extLst>
                  <a:ext uri="{0D108BD9-81ED-4DB2-BD59-A6C34878D82A}">
                    <a16:rowId xmlns:a16="http://schemas.microsoft.com/office/drawing/2014/main" val="10001"/>
                  </a:ext>
                </a:extLst>
              </a:tr>
              <a:tr h="370840">
                <a:tc>
                  <a:txBody>
                    <a:bodyPr/>
                    <a:lstStyle/>
                    <a:p>
                      <a:r>
                        <a:rPr lang="en-US" sz="1600" dirty="0"/>
                        <a:t>Delayed/late presentation to hospital</a:t>
                      </a:r>
                    </a:p>
                  </a:txBody>
                  <a:tcPr/>
                </a:tc>
                <a:tc>
                  <a:txBody>
                    <a:bodyPr/>
                    <a:lstStyle/>
                    <a:p>
                      <a:r>
                        <a:rPr lang="en-US" sz="1600" dirty="0"/>
                        <a:t>82.61%</a:t>
                      </a:r>
                    </a:p>
                  </a:txBody>
                  <a:tcPr/>
                </a:tc>
                <a:tc>
                  <a:txBody>
                    <a:bodyPr/>
                    <a:lstStyle/>
                    <a:p>
                      <a:r>
                        <a:rPr lang="en-US" sz="1600" dirty="0"/>
                        <a:t>38</a:t>
                      </a:r>
                    </a:p>
                  </a:txBody>
                  <a:tcPr/>
                </a:tc>
                <a:extLst>
                  <a:ext uri="{0D108BD9-81ED-4DB2-BD59-A6C34878D82A}">
                    <a16:rowId xmlns:a16="http://schemas.microsoft.com/office/drawing/2014/main" val="10002"/>
                  </a:ext>
                </a:extLst>
              </a:tr>
              <a:tr h="370840">
                <a:tc>
                  <a:txBody>
                    <a:bodyPr/>
                    <a:lstStyle/>
                    <a:p>
                      <a:r>
                        <a:rPr lang="en-US" sz="1600" dirty="0"/>
                        <a:t>Insufficient/inadequate human resources</a:t>
                      </a:r>
                    </a:p>
                  </a:txBody>
                  <a:tcPr/>
                </a:tc>
                <a:tc>
                  <a:txBody>
                    <a:bodyPr/>
                    <a:lstStyle/>
                    <a:p>
                      <a:r>
                        <a:rPr lang="en-US" sz="1600" dirty="0"/>
                        <a:t>80.43%</a:t>
                      </a:r>
                    </a:p>
                  </a:txBody>
                  <a:tcPr/>
                </a:tc>
                <a:tc>
                  <a:txBody>
                    <a:bodyPr/>
                    <a:lstStyle/>
                    <a:p>
                      <a:r>
                        <a:rPr lang="en-US" sz="1600" dirty="0"/>
                        <a:t>37</a:t>
                      </a:r>
                    </a:p>
                  </a:txBody>
                  <a:tcPr/>
                </a:tc>
                <a:extLst>
                  <a:ext uri="{0D108BD9-81ED-4DB2-BD59-A6C34878D82A}">
                    <a16:rowId xmlns:a16="http://schemas.microsoft.com/office/drawing/2014/main" val="10003"/>
                  </a:ext>
                </a:extLst>
              </a:tr>
              <a:tr h="370840">
                <a:tc>
                  <a:txBody>
                    <a:bodyPr/>
                    <a:lstStyle/>
                    <a:p>
                      <a:r>
                        <a:rPr lang="en-US" sz="1600" dirty="0"/>
                        <a:t>Inappropriate/inadequate resuscitation</a:t>
                      </a:r>
                    </a:p>
                  </a:txBody>
                  <a:tcPr/>
                </a:tc>
                <a:tc>
                  <a:txBody>
                    <a:bodyPr/>
                    <a:lstStyle/>
                    <a:p>
                      <a:r>
                        <a:rPr lang="en-US" sz="1600" dirty="0"/>
                        <a:t>78.26%</a:t>
                      </a:r>
                    </a:p>
                  </a:txBody>
                  <a:tcPr/>
                </a:tc>
                <a:tc>
                  <a:txBody>
                    <a:bodyPr/>
                    <a:lstStyle/>
                    <a:p>
                      <a:r>
                        <a:rPr lang="en-US" sz="1600" dirty="0"/>
                        <a:t>36</a:t>
                      </a:r>
                    </a:p>
                  </a:txBody>
                  <a:tcPr/>
                </a:tc>
                <a:extLst>
                  <a:ext uri="{0D108BD9-81ED-4DB2-BD59-A6C34878D82A}">
                    <a16:rowId xmlns:a16="http://schemas.microsoft.com/office/drawing/2014/main" val="10004"/>
                  </a:ext>
                </a:extLst>
              </a:tr>
              <a:tr h="370840">
                <a:tc>
                  <a:txBody>
                    <a:bodyPr/>
                    <a:lstStyle/>
                    <a:p>
                      <a:r>
                        <a:rPr lang="en-US" sz="1600" dirty="0"/>
                        <a:t>No trained specialists in trauma</a:t>
                      </a:r>
                    </a:p>
                  </a:txBody>
                  <a:tcPr/>
                </a:tc>
                <a:tc>
                  <a:txBody>
                    <a:bodyPr/>
                    <a:lstStyle/>
                    <a:p>
                      <a:r>
                        <a:rPr lang="en-US" sz="1600" dirty="0"/>
                        <a:t>41.30%</a:t>
                      </a:r>
                    </a:p>
                  </a:txBody>
                  <a:tcPr/>
                </a:tc>
                <a:tc>
                  <a:txBody>
                    <a:bodyPr/>
                    <a:lstStyle/>
                    <a:p>
                      <a:r>
                        <a:rPr lang="en-US" sz="1600" dirty="0"/>
                        <a:t>19</a:t>
                      </a:r>
                    </a:p>
                  </a:txBody>
                  <a:tcPr/>
                </a:tc>
                <a:extLst>
                  <a:ext uri="{0D108BD9-81ED-4DB2-BD59-A6C34878D82A}">
                    <a16:rowId xmlns:a16="http://schemas.microsoft.com/office/drawing/2014/main" val="10005"/>
                  </a:ext>
                </a:extLst>
              </a:tr>
              <a:tr h="370840">
                <a:tc>
                  <a:txBody>
                    <a:bodyPr/>
                    <a:lstStyle/>
                    <a:p>
                      <a:r>
                        <a:rPr lang="en-US" sz="1600" dirty="0"/>
                        <a:t>Inadequate inpatient care despite good ED resuscitation</a:t>
                      </a:r>
                    </a:p>
                  </a:txBody>
                  <a:tcPr/>
                </a:tc>
                <a:tc>
                  <a:txBody>
                    <a:bodyPr/>
                    <a:lstStyle/>
                    <a:p>
                      <a:r>
                        <a:rPr lang="en-US" sz="1600" dirty="0"/>
                        <a:t>36.96%</a:t>
                      </a:r>
                    </a:p>
                  </a:txBody>
                  <a:tcPr/>
                </a:tc>
                <a:tc>
                  <a:txBody>
                    <a:bodyPr/>
                    <a:lstStyle/>
                    <a:p>
                      <a:r>
                        <a:rPr lang="en-US" sz="1600" dirty="0"/>
                        <a:t>17</a:t>
                      </a:r>
                    </a:p>
                  </a:txBody>
                  <a:tcPr/>
                </a:tc>
                <a:extLst>
                  <a:ext uri="{0D108BD9-81ED-4DB2-BD59-A6C34878D82A}">
                    <a16:rowId xmlns:a16="http://schemas.microsoft.com/office/drawing/2014/main" val="10006"/>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Q9 - Role_trauma</a:t>
            </a:r>
          </a:p>
        </p:txBody>
      </p:sp>
      <p:graphicFrame>
        <p:nvGraphicFramePr>
          <p:cNvPr id="6" name="Table 5"/>
          <p:cNvGraphicFramePr>
            <a:graphicFrameLocks noGrp="1"/>
          </p:cNvGraphicFramePr>
          <p:nvPr/>
        </p:nvGraphicFramePr>
        <p:xfrm>
          <a:off x="1878000" y="1100000"/>
          <a:ext cx="8349264" cy="25958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Strongly agree</a:t>
                      </a:r>
                    </a:p>
                  </a:txBody>
                  <a:tcPr/>
                </a:tc>
                <a:tc>
                  <a:txBody>
                    <a:bodyPr/>
                    <a:lstStyle/>
                    <a:p>
                      <a:r>
                        <a:rPr lang="en-US" sz="1600" dirty="0"/>
                        <a:t>67.39%</a:t>
                      </a:r>
                    </a:p>
                  </a:txBody>
                  <a:tcPr/>
                </a:tc>
                <a:tc>
                  <a:txBody>
                    <a:bodyPr/>
                    <a:lstStyle/>
                    <a:p>
                      <a:r>
                        <a:rPr lang="en-US" sz="1600" dirty="0"/>
                        <a:t>31</a:t>
                      </a:r>
                    </a:p>
                  </a:txBody>
                  <a:tcPr/>
                </a:tc>
                <a:extLst>
                  <a:ext uri="{0D108BD9-81ED-4DB2-BD59-A6C34878D82A}">
                    <a16:rowId xmlns:a16="http://schemas.microsoft.com/office/drawing/2014/main" val="10001"/>
                  </a:ext>
                </a:extLst>
              </a:tr>
              <a:tr h="370840">
                <a:tc>
                  <a:txBody>
                    <a:bodyPr/>
                    <a:lstStyle/>
                    <a:p>
                      <a:r>
                        <a:rPr lang="en-US" sz="1600" dirty="0"/>
                        <a:t>Agree</a:t>
                      </a:r>
                    </a:p>
                  </a:txBody>
                  <a:tcPr/>
                </a:tc>
                <a:tc>
                  <a:txBody>
                    <a:bodyPr/>
                    <a:lstStyle/>
                    <a:p>
                      <a:r>
                        <a:rPr lang="en-US" sz="1600" dirty="0"/>
                        <a:t>21.74%</a:t>
                      </a:r>
                    </a:p>
                  </a:txBody>
                  <a:tcPr/>
                </a:tc>
                <a:tc>
                  <a:txBody>
                    <a:bodyPr/>
                    <a:lstStyle/>
                    <a:p>
                      <a:r>
                        <a:rPr lang="en-US" sz="1600" dirty="0"/>
                        <a:t>10</a:t>
                      </a:r>
                    </a:p>
                  </a:txBody>
                  <a:tcPr/>
                </a:tc>
                <a:extLst>
                  <a:ext uri="{0D108BD9-81ED-4DB2-BD59-A6C34878D82A}">
                    <a16:rowId xmlns:a16="http://schemas.microsoft.com/office/drawing/2014/main" val="10002"/>
                  </a:ext>
                </a:extLst>
              </a:tr>
              <a:tr h="370840">
                <a:tc>
                  <a:txBody>
                    <a:bodyPr/>
                    <a:lstStyle/>
                    <a:p>
                      <a:r>
                        <a:rPr lang="en-US" sz="1600" dirty="0"/>
                        <a:t>Neutral</a:t>
                      </a:r>
                    </a:p>
                  </a:txBody>
                  <a:tcPr/>
                </a:tc>
                <a:tc>
                  <a:txBody>
                    <a:bodyPr/>
                    <a:lstStyle/>
                    <a:p>
                      <a:r>
                        <a:rPr lang="en-US" sz="1600" dirty="0"/>
                        <a:t>6.52%</a:t>
                      </a:r>
                    </a:p>
                  </a:txBody>
                  <a:tcPr/>
                </a:tc>
                <a:tc>
                  <a:txBody>
                    <a:bodyPr/>
                    <a:lstStyle/>
                    <a:p>
                      <a:r>
                        <a:rPr lang="en-US" sz="1600" dirty="0"/>
                        <a:t>3</a:t>
                      </a:r>
                    </a:p>
                  </a:txBody>
                  <a:tcPr/>
                </a:tc>
                <a:extLst>
                  <a:ext uri="{0D108BD9-81ED-4DB2-BD59-A6C34878D82A}">
                    <a16:rowId xmlns:a16="http://schemas.microsoft.com/office/drawing/2014/main" val="10003"/>
                  </a:ext>
                </a:extLst>
              </a:tr>
              <a:tr h="370840">
                <a:tc>
                  <a:txBody>
                    <a:bodyPr/>
                    <a:lstStyle/>
                    <a:p>
                      <a:r>
                        <a:rPr lang="en-US" sz="1600" dirty="0"/>
                        <a:t>Disagree</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04"/>
                  </a:ext>
                </a:extLst>
              </a:tr>
              <a:tr h="370840">
                <a:tc>
                  <a:txBody>
                    <a:bodyPr/>
                    <a:lstStyle/>
                    <a:p>
                      <a:r>
                        <a:rPr lang="en-US" sz="1600" dirty="0"/>
                        <a:t>Strongly disagree</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Q10 - Peds_trauma</a:t>
            </a:r>
          </a:p>
        </p:txBody>
      </p:sp>
      <p:graphicFrame>
        <p:nvGraphicFramePr>
          <p:cNvPr id="6" name="Table 5"/>
          <p:cNvGraphicFramePr>
            <a:graphicFrameLocks noGrp="1"/>
          </p:cNvGraphicFramePr>
          <p:nvPr/>
        </p:nvGraphicFramePr>
        <p:xfrm>
          <a:off x="1878000" y="1100000"/>
          <a:ext cx="8349264" cy="25958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Very necessary</a:t>
                      </a:r>
                    </a:p>
                  </a:txBody>
                  <a:tcPr/>
                </a:tc>
                <a:tc>
                  <a:txBody>
                    <a:bodyPr/>
                    <a:lstStyle/>
                    <a:p>
                      <a:r>
                        <a:rPr lang="en-US" sz="1600" dirty="0"/>
                        <a:t>91.30%</a:t>
                      </a:r>
                    </a:p>
                  </a:txBody>
                  <a:tcPr/>
                </a:tc>
                <a:tc>
                  <a:txBody>
                    <a:bodyPr/>
                    <a:lstStyle/>
                    <a:p>
                      <a:r>
                        <a:rPr lang="en-US" sz="1600" dirty="0"/>
                        <a:t>42</a:t>
                      </a:r>
                    </a:p>
                  </a:txBody>
                  <a:tcPr/>
                </a:tc>
                <a:extLst>
                  <a:ext uri="{0D108BD9-81ED-4DB2-BD59-A6C34878D82A}">
                    <a16:rowId xmlns:a16="http://schemas.microsoft.com/office/drawing/2014/main" val="10001"/>
                  </a:ext>
                </a:extLst>
              </a:tr>
              <a:tr h="370840">
                <a:tc>
                  <a:txBody>
                    <a:bodyPr/>
                    <a:lstStyle/>
                    <a:p>
                      <a:r>
                        <a:rPr lang="en-US" sz="1600" dirty="0"/>
                        <a:t>Somewhat necessary</a:t>
                      </a:r>
                    </a:p>
                  </a:txBody>
                  <a:tcPr/>
                </a:tc>
                <a:tc>
                  <a:txBody>
                    <a:bodyPr/>
                    <a:lstStyle/>
                    <a:p>
                      <a:r>
                        <a:rPr lang="en-US" sz="1600" dirty="0"/>
                        <a:t>6.52%</a:t>
                      </a:r>
                    </a:p>
                  </a:txBody>
                  <a:tcPr/>
                </a:tc>
                <a:tc>
                  <a:txBody>
                    <a:bodyPr/>
                    <a:lstStyle/>
                    <a:p>
                      <a:r>
                        <a:rPr lang="en-US" sz="1600" dirty="0"/>
                        <a:t>3</a:t>
                      </a:r>
                    </a:p>
                  </a:txBody>
                  <a:tcPr/>
                </a:tc>
                <a:extLst>
                  <a:ext uri="{0D108BD9-81ED-4DB2-BD59-A6C34878D82A}">
                    <a16:rowId xmlns:a16="http://schemas.microsoft.com/office/drawing/2014/main" val="10002"/>
                  </a:ext>
                </a:extLst>
              </a:tr>
              <a:tr h="370840">
                <a:tc>
                  <a:txBody>
                    <a:bodyPr/>
                    <a:lstStyle/>
                    <a:p>
                      <a:r>
                        <a:rPr lang="en-US" sz="1600" dirty="0"/>
                        <a:t>Equivocal</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03"/>
                  </a:ext>
                </a:extLst>
              </a:tr>
              <a:tr h="370840">
                <a:tc>
                  <a:txBody>
                    <a:bodyPr/>
                    <a:lstStyle/>
                    <a:p>
                      <a:r>
                        <a:rPr lang="en-US" sz="1600" dirty="0"/>
                        <a:t>Unnecessary</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4"/>
                  </a:ext>
                </a:extLst>
              </a:tr>
              <a:tr h="370840">
                <a:tc>
                  <a:txBody>
                    <a:bodyPr/>
                    <a:lstStyle/>
                    <a:p>
                      <a:r>
                        <a:rPr lang="en-US" sz="1600" dirty="0"/>
                        <a:t>Very Unnecessary</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Q11  - Fellowship_setting</a:t>
            </a:r>
          </a:p>
        </p:txBody>
      </p:sp>
      <p:graphicFrame>
        <p:nvGraphicFramePr>
          <p:cNvPr id="6" name="Table 5"/>
          <p:cNvGraphicFramePr>
            <a:graphicFrameLocks noGrp="1"/>
          </p:cNvGraphicFramePr>
          <p:nvPr/>
        </p:nvGraphicFramePr>
        <p:xfrm>
          <a:off x="1878000" y="1100000"/>
          <a:ext cx="8349264" cy="27228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Hybrid of local and international settings</a:t>
                      </a:r>
                    </a:p>
                  </a:txBody>
                  <a:tcPr/>
                </a:tc>
                <a:tc>
                  <a:txBody>
                    <a:bodyPr/>
                    <a:lstStyle/>
                    <a:p>
                      <a:r>
                        <a:rPr lang="en-US" sz="1600" dirty="0"/>
                        <a:t>78.26%</a:t>
                      </a:r>
                    </a:p>
                  </a:txBody>
                  <a:tcPr/>
                </a:tc>
                <a:tc>
                  <a:txBody>
                    <a:bodyPr/>
                    <a:lstStyle/>
                    <a:p>
                      <a:r>
                        <a:rPr lang="en-US" sz="1600" dirty="0"/>
                        <a:t>36</a:t>
                      </a:r>
                    </a:p>
                  </a:txBody>
                  <a:tcPr/>
                </a:tc>
                <a:extLst>
                  <a:ext uri="{0D108BD9-81ED-4DB2-BD59-A6C34878D82A}">
                    <a16:rowId xmlns:a16="http://schemas.microsoft.com/office/drawing/2014/main" val="10001"/>
                  </a:ext>
                </a:extLst>
              </a:tr>
              <a:tr h="370840">
                <a:tc>
                  <a:txBody>
                    <a:bodyPr/>
                    <a:lstStyle/>
                    <a:p>
                      <a:r>
                        <a:rPr lang="en-US" sz="1600" dirty="0"/>
                        <a:t>Entirely in Uganda, with Ugandan faculty</a:t>
                      </a:r>
                    </a:p>
                  </a:txBody>
                  <a:tcPr/>
                </a:tc>
                <a:tc>
                  <a:txBody>
                    <a:bodyPr/>
                    <a:lstStyle/>
                    <a:p>
                      <a:r>
                        <a:rPr lang="en-US" sz="1600" dirty="0"/>
                        <a:t>17.39%</a:t>
                      </a:r>
                    </a:p>
                  </a:txBody>
                  <a:tcPr/>
                </a:tc>
                <a:tc>
                  <a:txBody>
                    <a:bodyPr/>
                    <a:lstStyle/>
                    <a:p>
                      <a:r>
                        <a:rPr lang="en-US" sz="1600" dirty="0"/>
                        <a:t>8</a:t>
                      </a:r>
                    </a:p>
                  </a:txBody>
                  <a:tcPr/>
                </a:tc>
                <a:extLst>
                  <a:ext uri="{0D108BD9-81ED-4DB2-BD59-A6C34878D82A}">
                    <a16:rowId xmlns:a16="http://schemas.microsoft.com/office/drawing/2014/main" val="10002"/>
                  </a:ext>
                </a:extLst>
              </a:tr>
              <a:tr h="370840">
                <a:tc>
                  <a:txBody>
                    <a:bodyPr/>
                    <a:lstStyle/>
                    <a:p>
                      <a:r>
                        <a:rPr lang="en-US" sz="1600" dirty="0"/>
                        <a:t>Entirely internationally, at established training programmes</a:t>
                      </a:r>
                    </a:p>
                  </a:txBody>
                  <a:tcPr/>
                </a:tc>
                <a:tc>
                  <a:txBody>
                    <a:bodyPr/>
                    <a:lstStyle/>
                    <a:p>
                      <a:r>
                        <a:rPr lang="en-US" sz="1600" dirty="0"/>
                        <a:t>4.35%</a:t>
                      </a:r>
                    </a:p>
                  </a:txBody>
                  <a:tcPr/>
                </a:tc>
                <a:tc>
                  <a:txBody>
                    <a:bodyPr/>
                    <a:lstStyle/>
                    <a:p>
                      <a:r>
                        <a:rPr lang="en-US" sz="1600" dirty="0"/>
                        <a:t>2</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Q12  - Fellowship_duration</a:t>
            </a:r>
          </a:p>
        </p:txBody>
      </p:sp>
      <p:graphicFrame>
        <p:nvGraphicFramePr>
          <p:cNvPr id="6" name="Table 5"/>
          <p:cNvGraphicFramePr>
            <a:graphicFrameLocks noGrp="1"/>
          </p:cNvGraphicFramePr>
          <p:nvPr/>
        </p:nvGraphicFramePr>
        <p:xfrm>
          <a:off x="1878000" y="1100000"/>
          <a:ext cx="4937760" cy="1854200"/>
        </p:xfrm>
        <a:graphic>
          <a:graphicData uri="http://schemas.openxmlformats.org/drawingml/2006/table">
            <a:tbl>
              <a:tblPr firstRow="1" bandRow="1">
                <a:tableStyleId>{69012ECD-51FC-41F1-AA8D-1B2483CD663E}</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12 months</a:t>
                      </a:r>
                    </a:p>
                  </a:txBody>
                  <a:tcPr/>
                </a:tc>
                <a:tc>
                  <a:txBody>
                    <a:bodyPr/>
                    <a:lstStyle/>
                    <a:p>
                      <a:r>
                        <a:rPr lang="en-US" sz="1600" dirty="0"/>
                        <a:t>36.96%</a:t>
                      </a:r>
                    </a:p>
                  </a:txBody>
                  <a:tcPr/>
                </a:tc>
                <a:tc>
                  <a:txBody>
                    <a:bodyPr/>
                    <a:lstStyle/>
                    <a:p>
                      <a:r>
                        <a:rPr lang="en-US" sz="1600" dirty="0"/>
                        <a:t>17</a:t>
                      </a:r>
                    </a:p>
                  </a:txBody>
                  <a:tcPr/>
                </a:tc>
                <a:extLst>
                  <a:ext uri="{0D108BD9-81ED-4DB2-BD59-A6C34878D82A}">
                    <a16:rowId xmlns:a16="http://schemas.microsoft.com/office/drawing/2014/main" val="10001"/>
                  </a:ext>
                </a:extLst>
              </a:tr>
              <a:tr h="370840">
                <a:tc>
                  <a:txBody>
                    <a:bodyPr/>
                    <a:lstStyle/>
                    <a:p>
                      <a:r>
                        <a:rPr lang="en-US" sz="1600" dirty="0"/>
                        <a:t>18 months</a:t>
                      </a:r>
                    </a:p>
                  </a:txBody>
                  <a:tcPr/>
                </a:tc>
                <a:tc>
                  <a:txBody>
                    <a:bodyPr/>
                    <a:lstStyle/>
                    <a:p>
                      <a:r>
                        <a:rPr lang="en-US" sz="1600" dirty="0"/>
                        <a:t>21.74%</a:t>
                      </a:r>
                    </a:p>
                  </a:txBody>
                  <a:tcPr/>
                </a:tc>
                <a:tc>
                  <a:txBody>
                    <a:bodyPr/>
                    <a:lstStyle/>
                    <a:p>
                      <a:r>
                        <a:rPr lang="en-US" sz="1600" dirty="0"/>
                        <a:t>10</a:t>
                      </a:r>
                    </a:p>
                  </a:txBody>
                  <a:tcPr/>
                </a:tc>
                <a:extLst>
                  <a:ext uri="{0D108BD9-81ED-4DB2-BD59-A6C34878D82A}">
                    <a16:rowId xmlns:a16="http://schemas.microsoft.com/office/drawing/2014/main" val="10002"/>
                  </a:ext>
                </a:extLst>
              </a:tr>
              <a:tr h="370840">
                <a:tc>
                  <a:txBody>
                    <a:bodyPr/>
                    <a:lstStyle/>
                    <a:p>
                      <a:r>
                        <a:rPr lang="en-US" sz="1600" dirty="0"/>
                        <a:t>24 months</a:t>
                      </a:r>
                    </a:p>
                  </a:txBody>
                  <a:tcPr/>
                </a:tc>
                <a:tc>
                  <a:txBody>
                    <a:bodyPr/>
                    <a:lstStyle/>
                    <a:p>
                      <a:r>
                        <a:rPr lang="en-US" sz="1600" dirty="0"/>
                        <a:t>41.30%</a:t>
                      </a:r>
                    </a:p>
                  </a:txBody>
                  <a:tcPr/>
                </a:tc>
                <a:tc>
                  <a:txBody>
                    <a:bodyPr/>
                    <a:lstStyle/>
                    <a:p>
                      <a:r>
                        <a:rPr lang="en-US" sz="1600" dirty="0"/>
                        <a:t>19</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Q13 - Fellows_other_nations</a:t>
            </a:r>
          </a:p>
        </p:txBody>
      </p:sp>
      <p:graphicFrame>
        <p:nvGraphicFramePr>
          <p:cNvPr id="6" name="Table 5"/>
          <p:cNvGraphicFramePr>
            <a:graphicFrameLocks noGrp="1"/>
          </p:cNvGraphicFramePr>
          <p:nvPr/>
        </p:nvGraphicFramePr>
        <p:xfrm>
          <a:off x="1878000" y="1100000"/>
          <a:ext cx="4389120" cy="1483360"/>
        </p:xfrm>
        <a:graphic>
          <a:graphicData uri="http://schemas.openxmlformats.org/drawingml/2006/table">
            <a:tbl>
              <a:tblPr firstRow="1" bandRow="1">
                <a:tableStyleId>{69012ECD-51FC-41F1-AA8D-1B2483CD663E}</a:tableStyleId>
              </a:tblPr>
              <a:tblGrid>
                <a:gridCol w="146304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Yes</a:t>
                      </a:r>
                    </a:p>
                  </a:txBody>
                  <a:tcPr/>
                </a:tc>
                <a:tc>
                  <a:txBody>
                    <a:bodyPr/>
                    <a:lstStyle/>
                    <a:p>
                      <a:r>
                        <a:rPr lang="en-US" sz="1600" dirty="0"/>
                        <a:t>93.48%</a:t>
                      </a:r>
                    </a:p>
                  </a:txBody>
                  <a:tcPr/>
                </a:tc>
                <a:tc>
                  <a:txBody>
                    <a:bodyPr/>
                    <a:lstStyle/>
                    <a:p>
                      <a:r>
                        <a:rPr lang="en-US" sz="1600" dirty="0"/>
                        <a:t>43</a:t>
                      </a:r>
                    </a:p>
                  </a:txBody>
                  <a:tcPr/>
                </a:tc>
                <a:extLst>
                  <a:ext uri="{0D108BD9-81ED-4DB2-BD59-A6C34878D82A}">
                    <a16:rowId xmlns:a16="http://schemas.microsoft.com/office/drawing/2014/main" val="10001"/>
                  </a:ext>
                </a:extLst>
              </a:tr>
              <a:tr h="370840">
                <a:tc>
                  <a:txBody>
                    <a:bodyPr/>
                    <a:lstStyle/>
                    <a:p>
                      <a:r>
                        <a:rPr lang="en-US" sz="1600" dirty="0"/>
                        <a:t>No</a:t>
                      </a:r>
                    </a:p>
                  </a:txBody>
                  <a:tcPr/>
                </a:tc>
                <a:tc>
                  <a:txBody>
                    <a:bodyPr/>
                    <a:lstStyle/>
                    <a:p>
                      <a:r>
                        <a:rPr lang="en-US" sz="1600" dirty="0"/>
                        <a:t>6.52%</a:t>
                      </a:r>
                    </a:p>
                  </a:txBody>
                  <a:tcPr/>
                </a:tc>
                <a:tc>
                  <a:txBody>
                    <a:bodyPr/>
                    <a:lstStyle/>
                    <a:p>
                      <a:r>
                        <a:rPr lang="en-US" sz="1600" dirty="0"/>
                        <a:t>3</a:t>
                      </a:r>
                    </a:p>
                  </a:txBody>
                  <a:tcPr/>
                </a:tc>
                <a:extLst>
                  <a:ext uri="{0D108BD9-81ED-4DB2-BD59-A6C34878D82A}">
                    <a16:rowId xmlns:a16="http://schemas.microsoft.com/office/drawing/2014/main" val="10002"/>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0003"/>
                  </a:ext>
                </a:extLst>
              </a:tr>
            </a:tbl>
          </a:graphicData>
        </a:graphic>
      </p:graphicFrame>
      <p:graphicFrame>
        <p:nvGraphicFramePr>
          <p:cNvPr id="3" name="Table 2">
            <a:extLst>
              <a:ext uri="{FF2B5EF4-FFF2-40B4-BE49-F238E27FC236}">
                <a16:creationId xmlns:a16="http://schemas.microsoft.com/office/drawing/2014/main" id="{01C27121-44A3-A6CE-7977-66E6FC26146C}"/>
              </a:ext>
            </a:extLst>
          </p:cNvPr>
          <p:cNvGraphicFramePr>
            <a:graphicFrameLocks noGrp="1"/>
          </p:cNvGraphicFramePr>
          <p:nvPr/>
        </p:nvGraphicFramePr>
        <p:xfrm>
          <a:off x="1878000" y="3429000"/>
          <a:ext cx="8349264" cy="177292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Fellows_no_other_nations</a:t>
                      </a:r>
                    </a:p>
                  </a:txBody>
                  <a:tcPr/>
                </a:tc>
                <a:extLst>
                  <a:ext uri="{0D108BD9-81ED-4DB2-BD59-A6C34878D82A}">
                    <a16:rowId xmlns:a16="http://schemas.microsoft.com/office/drawing/2014/main" val="10000"/>
                  </a:ext>
                </a:extLst>
              </a:tr>
              <a:tr h="370840">
                <a:tc>
                  <a:txBody>
                    <a:bodyPr/>
                    <a:lstStyle/>
                    <a:p>
                      <a:r>
                        <a:rPr lang="en-US" sz="1600" dirty="0"/>
                        <a:t>We habmve the burden of trauma victims but the training facilities are very much lacking in equipment and order. It would be unfair to bring someone for this training, they pay their money and leave have baked or with the wrong idea of trauma management. </a:t>
                      </a:r>
                    </a:p>
                  </a:txBody>
                  <a:tcPr/>
                </a:tc>
                <a:extLst>
                  <a:ext uri="{0D108BD9-81ED-4DB2-BD59-A6C34878D82A}">
                    <a16:rowId xmlns:a16="http://schemas.microsoft.com/office/drawing/2014/main" val="10001"/>
                  </a:ext>
                </a:extLst>
              </a:tr>
              <a:tr h="370840">
                <a:tc>
                  <a:txBody>
                    <a:bodyPr/>
                    <a:lstStyle/>
                    <a:p>
                      <a:r>
                        <a:rPr lang="en-US" sz="1600" dirty="0"/>
                        <a:t>Uganda has critical shortage of human resources for health and therefore we need to be selfish for some yesrs</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Q15 - Format_fellowship</a:t>
            </a:r>
          </a:p>
        </p:txBody>
      </p:sp>
      <p:graphicFrame>
        <p:nvGraphicFramePr>
          <p:cNvPr id="6" name="Table 5"/>
          <p:cNvGraphicFramePr>
            <a:graphicFrameLocks noGrp="1"/>
          </p:cNvGraphicFramePr>
          <p:nvPr/>
        </p:nvGraphicFramePr>
        <p:xfrm>
          <a:off x="1878000" y="1100000"/>
          <a:ext cx="6492240" cy="2641600"/>
        </p:xfrm>
        <a:graphic>
          <a:graphicData uri="http://schemas.openxmlformats.org/drawingml/2006/table">
            <a:tbl>
              <a:tblPr firstRow="1" bandRow="1">
                <a:tableStyleId>{69012ECD-51FC-41F1-AA8D-1B2483CD663E}</a:tableStyleId>
              </a:tblPr>
              <a:tblGrid>
                <a:gridCol w="429768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Trauma surgery</a:t>
                      </a:r>
                    </a:p>
                  </a:txBody>
                  <a:tcPr/>
                </a:tc>
                <a:tc>
                  <a:txBody>
                    <a:bodyPr/>
                    <a:lstStyle/>
                    <a:p>
                      <a:r>
                        <a:rPr lang="en-US" sz="1600" dirty="0"/>
                        <a:t>97.73%</a:t>
                      </a:r>
                    </a:p>
                  </a:txBody>
                  <a:tcPr/>
                </a:tc>
                <a:tc>
                  <a:txBody>
                    <a:bodyPr/>
                    <a:lstStyle/>
                    <a:p>
                      <a:r>
                        <a:rPr lang="en-US" sz="1600" dirty="0"/>
                        <a:t>43</a:t>
                      </a:r>
                    </a:p>
                  </a:txBody>
                  <a:tcPr/>
                </a:tc>
                <a:extLst>
                  <a:ext uri="{0D108BD9-81ED-4DB2-BD59-A6C34878D82A}">
                    <a16:rowId xmlns:a16="http://schemas.microsoft.com/office/drawing/2014/main" val="10001"/>
                  </a:ext>
                </a:extLst>
              </a:tr>
              <a:tr h="370840">
                <a:tc>
                  <a:txBody>
                    <a:bodyPr/>
                    <a:lstStyle/>
                    <a:p>
                      <a:r>
                        <a:rPr lang="en-US" sz="1600" dirty="0"/>
                        <a:t>Emergency general surgery - management of bowel perforation, appendicitis, cholecystitis</a:t>
                      </a:r>
                    </a:p>
                  </a:txBody>
                  <a:tcPr/>
                </a:tc>
                <a:tc>
                  <a:txBody>
                    <a:bodyPr/>
                    <a:lstStyle/>
                    <a:p>
                      <a:r>
                        <a:rPr lang="en-US" sz="1600" dirty="0"/>
                        <a:t>65.91%</a:t>
                      </a:r>
                    </a:p>
                  </a:txBody>
                  <a:tcPr/>
                </a:tc>
                <a:tc>
                  <a:txBody>
                    <a:bodyPr/>
                    <a:lstStyle/>
                    <a:p>
                      <a:r>
                        <a:rPr lang="en-US" sz="1600" dirty="0"/>
                        <a:t>29</a:t>
                      </a:r>
                    </a:p>
                  </a:txBody>
                  <a:tcPr/>
                </a:tc>
                <a:extLst>
                  <a:ext uri="{0D108BD9-81ED-4DB2-BD59-A6C34878D82A}">
                    <a16:rowId xmlns:a16="http://schemas.microsoft.com/office/drawing/2014/main" val="10002"/>
                  </a:ext>
                </a:extLst>
              </a:tr>
              <a:tr h="370840">
                <a:tc>
                  <a:txBody>
                    <a:bodyPr/>
                    <a:lstStyle/>
                    <a:p>
                      <a:r>
                        <a:rPr lang="en-US" sz="1600" dirty="0"/>
                        <a:t>Surgical critical care - longer or multiple rotations to match the time on trauma ward / theatre</a:t>
                      </a:r>
                    </a:p>
                  </a:txBody>
                  <a:tcPr/>
                </a:tc>
                <a:tc>
                  <a:txBody>
                    <a:bodyPr/>
                    <a:lstStyle/>
                    <a:p>
                      <a:r>
                        <a:rPr lang="en-US" sz="1600" dirty="0"/>
                        <a:t>63.64%</a:t>
                      </a:r>
                    </a:p>
                  </a:txBody>
                  <a:tcPr/>
                </a:tc>
                <a:tc>
                  <a:txBody>
                    <a:bodyPr/>
                    <a:lstStyle/>
                    <a:p>
                      <a:r>
                        <a:rPr lang="en-US" sz="1600" dirty="0"/>
                        <a:t>28</a:t>
                      </a:r>
                    </a:p>
                  </a:txBody>
                  <a:tcPr/>
                </a:tc>
                <a:extLst>
                  <a:ext uri="{0D108BD9-81ED-4DB2-BD59-A6C34878D82A}">
                    <a16:rowId xmlns:a16="http://schemas.microsoft.com/office/drawing/2014/main" val="10003"/>
                  </a:ext>
                </a:extLst>
              </a:tr>
              <a:tr h="370840">
                <a:tc>
                  <a:txBody>
                    <a:bodyPr/>
                    <a:lstStyle/>
                    <a:p>
                      <a:r>
                        <a:rPr lang="en-US" sz="1600" dirty="0"/>
                        <a:t>Surgical critical care - short rotation(s)</a:t>
                      </a:r>
                    </a:p>
                  </a:txBody>
                  <a:tcPr/>
                </a:tc>
                <a:tc>
                  <a:txBody>
                    <a:bodyPr/>
                    <a:lstStyle/>
                    <a:p>
                      <a:r>
                        <a:rPr lang="en-US" sz="1600" dirty="0"/>
                        <a:t>59.09%</a:t>
                      </a:r>
                    </a:p>
                  </a:txBody>
                  <a:tcPr/>
                </a:tc>
                <a:tc>
                  <a:txBody>
                    <a:bodyPr/>
                    <a:lstStyle/>
                    <a:p>
                      <a:r>
                        <a:rPr lang="en-US" sz="1600" dirty="0"/>
                        <a:t>26</a:t>
                      </a:r>
                    </a:p>
                  </a:txBody>
                  <a:tcPr/>
                </a:tc>
                <a:extLst>
                  <a:ext uri="{0D108BD9-81ED-4DB2-BD59-A6C34878D82A}">
                    <a16:rowId xmlns:a16="http://schemas.microsoft.com/office/drawing/2014/main" val="10004"/>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5"/>
                  </a:ext>
                </a:extLst>
              </a:tr>
            </a:tbl>
          </a:graphicData>
        </a:graphic>
      </p:graphicFrame>
      <p:graphicFrame>
        <p:nvGraphicFramePr>
          <p:cNvPr id="3" name="Table 2">
            <a:extLst>
              <a:ext uri="{FF2B5EF4-FFF2-40B4-BE49-F238E27FC236}">
                <a16:creationId xmlns:a16="http://schemas.microsoft.com/office/drawing/2014/main" id="{14CCB683-856E-C2CD-D749-82AD28FBD80A}"/>
              </a:ext>
            </a:extLst>
          </p:cNvPr>
          <p:cNvGraphicFramePr>
            <a:graphicFrameLocks noGrp="1"/>
          </p:cNvGraphicFramePr>
          <p:nvPr/>
        </p:nvGraphicFramePr>
        <p:xfrm>
          <a:off x="3407321" y="4099726"/>
          <a:ext cx="4118086" cy="608908"/>
        </p:xfrm>
        <a:graphic>
          <a:graphicData uri="http://schemas.openxmlformats.org/drawingml/2006/table">
            <a:tbl>
              <a:tblPr>
                <a:tableStyleId>{5C22544A-7EE6-4342-B048-85BDC9FD1C3A}</a:tableStyleId>
              </a:tblPr>
              <a:tblGrid>
                <a:gridCol w="1711009">
                  <a:extLst>
                    <a:ext uri="{9D8B030D-6E8A-4147-A177-3AD203B41FA5}">
                      <a16:colId xmlns:a16="http://schemas.microsoft.com/office/drawing/2014/main" val="1520720098"/>
                    </a:ext>
                  </a:extLst>
                </a:gridCol>
                <a:gridCol w="1650332">
                  <a:extLst>
                    <a:ext uri="{9D8B030D-6E8A-4147-A177-3AD203B41FA5}">
                      <a16:colId xmlns:a16="http://schemas.microsoft.com/office/drawing/2014/main" val="1913617416"/>
                    </a:ext>
                  </a:extLst>
                </a:gridCol>
                <a:gridCol w="756745">
                  <a:extLst>
                    <a:ext uri="{9D8B030D-6E8A-4147-A177-3AD203B41FA5}">
                      <a16:colId xmlns:a16="http://schemas.microsoft.com/office/drawing/2014/main" val="485731587"/>
                    </a:ext>
                  </a:extLst>
                </a:gridCol>
              </a:tblGrid>
              <a:tr h="304454">
                <a:tc>
                  <a:txBody>
                    <a:bodyPr/>
                    <a:lstStyle/>
                    <a:p>
                      <a:pPr algn="l" fontAlgn="b"/>
                      <a:r>
                        <a:rPr lang="en-US" sz="1600" u="none" strike="noStrike" dirty="0">
                          <a:effectLst/>
                        </a:rPr>
                        <a:t>SCC – longer only</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dirty="0">
                          <a:effectLst/>
                        </a:rPr>
                        <a:t>SCC – shorter only</a:t>
                      </a:r>
                      <a:endParaRPr lang="en-US" sz="16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r>
                        <a:rPr lang="en-US" sz="1600" u="none" strike="noStrike" dirty="0">
                          <a:effectLst/>
                          <a:highlight>
                            <a:srgbClr val="FFFF00"/>
                          </a:highlight>
                        </a:rPr>
                        <a:t>both</a:t>
                      </a:r>
                      <a:endParaRPr lang="en-US" sz="1600" b="0" i="0" u="none" strike="noStrike" dirty="0">
                        <a:solidFill>
                          <a:srgbClr val="000000"/>
                        </a:solidFill>
                        <a:effectLst/>
                        <a:highlight>
                          <a:srgbClr val="FFFF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318653934"/>
                  </a:ext>
                </a:extLst>
              </a:tr>
              <a:tr h="304454">
                <a:tc>
                  <a:txBody>
                    <a:bodyPr/>
                    <a:lstStyle/>
                    <a:p>
                      <a:pPr algn="r" fontAlgn="b"/>
                      <a:r>
                        <a:rPr lang="en-US" sz="1600" u="none" strike="noStrike">
                          <a:effectLst/>
                        </a:rPr>
                        <a:t>14</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a:effectLst/>
                        </a:rPr>
                        <a:t>12</a:t>
                      </a:r>
                      <a:endParaRPr lang="en-US" sz="1600" b="0" i="0" u="none" strike="noStrike">
                        <a:solidFill>
                          <a:srgbClr val="000000"/>
                        </a:solidFill>
                        <a:effectLst/>
                        <a:latin typeface="Aptos Narrow" panose="020B0004020202020204" pitchFamily="34" charset="0"/>
                      </a:endParaRPr>
                    </a:p>
                  </a:txBody>
                  <a:tcPr marL="9525" marR="9525" marT="9525" marB="0" anchor="b"/>
                </a:tc>
                <a:tc>
                  <a:txBody>
                    <a:bodyPr/>
                    <a:lstStyle/>
                    <a:p>
                      <a:pPr algn="r" fontAlgn="b"/>
                      <a:r>
                        <a:rPr lang="en-US" sz="1600" u="none" strike="noStrike" dirty="0">
                          <a:effectLst/>
                          <a:highlight>
                            <a:srgbClr val="FFFF00"/>
                          </a:highlight>
                        </a:rPr>
                        <a:t>14</a:t>
                      </a:r>
                      <a:endParaRPr lang="en-US" sz="1600" b="0" i="0" u="none" strike="noStrike" dirty="0">
                        <a:solidFill>
                          <a:srgbClr val="000000"/>
                        </a:solidFill>
                        <a:effectLst/>
                        <a:highlight>
                          <a:srgbClr val="FFFF00"/>
                        </a:highlight>
                        <a:latin typeface="Aptos Narrow" panose="020B0004020202020204" pitchFamily="34" charset="0"/>
                      </a:endParaRPr>
                    </a:p>
                  </a:txBody>
                  <a:tcPr marL="9525" marR="9525" marT="9525" marB="0" anchor="b"/>
                </a:tc>
                <a:extLst>
                  <a:ext uri="{0D108BD9-81ED-4DB2-BD59-A6C34878D82A}">
                    <a16:rowId xmlns:a16="http://schemas.microsoft.com/office/drawing/2014/main" val="2127239436"/>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Q16 - Hindrance_trauma</a:t>
            </a:r>
          </a:p>
        </p:txBody>
      </p:sp>
      <p:graphicFrame>
        <p:nvGraphicFramePr>
          <p:cNvPr id="6" name="Table 5"/>
          <p:cNvGraphicFramePr>
            <a:graphicFrameLocks noGrp="1"/>
          </p:cNvGraphicFramePr>
          <p:nvPr/>
        </p:nvGraphicFramePr>
        <p:xfrm>
          <a:off x="1878000" y="1100000"/>
          <a:ext cx="8349264" cy="2966720"/>
        </p:xfrm>
        <a:graphic>
          <a:graphicData uri="http://schemas.openxmlformats.org/drawingml/2006/table">
            <a:tbl>
              <a:tblPr firstRow="1" bandRow="1">
                <a:tableStyleId>{69012ECD-51FC-41F1-AA8D-1B2483CD663E}</a:tableStyleId>
              </a:tblPr>
              <a:tblGrid>
                <a:gridCol w="6102218">
                  <a:extLst>
                    <a:ext uri="{9D8B030D-6E8A-4147-A177-3AD203B41FA5}">
                      <a16:colId xmlns:a16="http://schemas.microsoft.com/office/drawing/2014/main" val="20000"/>
                    </a:ext>
                  </a:extLst>
                </a:gridCol>
                <a:gridCol w="1233055">
                  <a:extLst>
                    <a:ext uri="{9D8B030D-6E8A-4147-A177-3AD203B41FA5}">
                      <a16:colId xmlns:a16="http://schemas.microsoft.com/office/drawing/2014/main" val="20001"/>
                    </a:ext>
                  </a:extLst>
                </a:gridCol>
                <a:gridCol w="1013991">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Lack of proper trauma systems in Uganda</a:t>
                      </a:r>
                    </a:p>
                  </a:txBody>
                  <a:tcPr/>
                </a:tc>
                <a:tc>
                  <a:txBody>
                    <a:bodyPr/>
                    <a:lstStyle/>
                    <a:p>
                      <a:r>
                        <a:rPr lang="en-US" sz="1600" dirty="0"/>
                        <a:t>86.36%</a:t>
                      </a:r>
                    </a:p>
                  </a:txBody>
                  <a:tcPr/>
                </a:tc>
                <a:tc>
                  <a:txBody>
                    <a:bodyPr/>
                    <a:lstStyle/>
                    <a:p>
                      <a:r>
                        <a:rPr lang="en-US" sz="1600" dirty="0"/>
                        <a:t>38</a:t>
                      </a:r>
                    </a:p>
                  </a:txBody>
                  <a:tcPr/>
                </a:tc>
                <a:extLst>
                  <a:ext uri="{0D108BD9-81ED-4DB2-BD59-A6C34878D82A}">
                    <a16:rowId xmlns:a16="http://schemas.microsoft.com/office/drawing/2014/main" val="10001"/>
                  </a:ext>
                </a:extLst>
              </a:tr>
              <a:tr h="370840">
                <a:tc>
                  <a:txBody>
                    <a:bodyPr/>
                    <a:lstStyle/>
                    <a:p>
                      <a:r>
                        <a:rPr lang="en-US" sz="1600" dirty="0"/>
                        <a:t>Lack of a training program in Uganda</a:t>
                      </a:r>
                    </a:p>
                  </a:txBody>
                  <a:tcPr/>
                </a:tc>
                <a:tc>
                  <a:txBody>
                    <a:bodyPr/>
                    <a:lstStyle/>
                    <a:p>
                      <a:r>
                        <a:rPr lang="en-US" sz="1600" dirty="0"/>
                        <a:t>75.00%</a:t>
                      </a:r>
                    </a:p>
                  </a:txBody>
                  <a:tcPr/>
                </a:tc>
                <a:tc>
                  <a:txBody>
                    <a:bodyPr/>
                    <a:lstStyle/>
                    <a:p>
                      <a:r>
                        <a:rPr lang="en-US" sz="1600" dirty="0"/>
                        <a:t>33</a:t>
                      </a:r>
                    </a:p>
                  </a:txBody>
                  <a:tcPr/>
                </a:tc>
                <a:extLst>
                  <a:ext uri="{0D108BD9-81ED-4DB2-BD59-A6C34878D82A}">
                    <a16:rowId xmlns:a16="http://schemas.microsoft.com/office/drawing/2014/main" val="10002"/>
                  </a:ext>
                </a:extLst>
              </a:tr>
              <a:tr h="370840">
                <a:tc>
                  <a:txBody>
                    <a:bodyPr/>
                    <a:lstStyle/>
                    <a:p>
                      <a:r>
                        <a:rPr lang="en-US" sz="1600" dirty="0"/>
                        <a:t>Lack of recognition of need for specialized training</a:t>
                      </a:r>
                    </a:p>
                  </a:txBody>
                  <a:tcPr/>
                </a:tc>
                <a:tc>
                  <a:txBody>
                    <a:bodyPr/>
                    <a:lstStyle/>
                    <a:p>
                      <a:r>
                        <a:rPr lang="en-US" sz="1600" dirty="0"/>
                        <a:t>54.55%</a:t>
                      </a:r>
                    </a:p>
                  </a:txBody>
                  <a:tcPr/>
                </a:tc>
                <a:tc>
                  <a:txBody>
                    <a:bodyPr/>
                    <a:lstStyle/>
                    <a:p>
                      <a:r>
                        <a:rPr lang="en-US" sz="1600" dirty="0"/>
                        <a:t>24</a:t>
                      </a:r>
                    </a:p>
                  </a:txBody>
                  <a:tcPr/>
                </a:tc>
                <a:extLst>
                  <a:ext uri="{0D108BD9-81ED-4DB2-BD59-A6C34878D82A}">
                    <a16:rowId xmlns:a16="http://schemas.microsoft.com/office/drawing/2014/main" val="10003"/>
                  </a:ext>
                </a:extLst>
              </a:tr>
              <a:tr h="370840">
                <a:tc>
                  <a:txBody>
                    <a:bodyPr/>
                    <a:lstStyle/>
                    <a:p>
                      <a:r>
                        <a:rPr lang="en-US" sz="1600" dirty="0"/>
                        <a:t>No current specialists in trauma to inspire trainees</a:t>
                      </a:r>
                    </a:p>
                  </a:txBody>
                  <a:tcPr/>
                </a:tc>
                <a:tc>
                  <a:txBody>
                    <a:bodyPr/>
                    <a:lstStyle/>
                    <a:p>
                      <a:r>
                        <a:rPr lang="en-US" sz="1600" dirty="0"/>
                        <a:t>45.45%</a:t>
                      </a:r>
                    </a:p>
                  </a:txBody>
                  <a:tcPr/>
                </a:tc>
                <a:tc>
                  <a:txBody>
                    <a:bodyPr/>
                    <a:lstStyle/>
                    <a:p>
                      <a:r>
                        <a:rPr lang="en-US" sz="1600" dirty="0"/>
                        <a:t>20</a:t>
                      </a:r>
                    </a:p>
                  </a:txBody>
                  <a:tcPr/>
                </a:tc>
                <a:extLst>
                  <a:ext uri="{0D108BD9-81ED-4DB2-BD59-A6C34878D82A}">
                    <a16:rowId xmlns:a16="http://schemas.microsoft.com/office/drawing/2014/main" val="10004"/>
                  </a:ext>
                </a:extLst>
              </a:tr>
              <a:tr h="370840">
                <a:tc>
                  <a:txBody>
                    <a:bodyPr/>
                    <a:lstStyle/>
                    <a:p>
                      <a:r>
                        <a:rPr lang="en-US" sz="1600" dirty="0"/>
                        <a:t>Lack of interest by surgeons</a:t>
                      </a:r>
                    </a:p>
                  </a:txBody>
                  <a:tcPr/>
                </a:tc>
                <a:tc>
                  <a:txBody>
                    <a:bodyPr/>
                    <a:lstStyle/>
                    <a:p>
                      <a:r>
                        <a:rPr lang="en-US" sz="1600" dirty="0"/>
                        <a:t>25.00%</a:t>
                      </a:r>
                    </a:p>
                  </a:txBody>
                  <a:tcPr/>
                </a:tc>
                <a:tc>
                  <a:txBody>
                    <a:bodyPr/>
                    <a:lstStyle/>
                    <a:p>
                      <a:r>
                        <a:rPr lang="en-US" sz="1600" dirty="0"/>
                        <a:t>11</a:t>
                      </a:r>
                    </a:p>
                  </a:txBody>
                  <a:tcPr/>
                </a:tc>
                <a:extLst>
                  <a:ext uri="{0D108BD9-81ED-4DB2-BD59-A6C34878D82A}">
                    <a16:rowId xmlns:a16="http://schemas.microsoft.com/office/drawing/2014/main" val="10005"/>
                  </a:ext>
                </a:extLst>
              </a:tr>
              <a:tr h="370840">
                <a:tc>
                  <a:txBody>
                    <a:bodyPr/>
                    <a:lstStyle/>
                    <a:p>
                      <a:r>
                        <a:rPr lang="en-US" sz="1600" dirty="0"/>
                        <a:t>Large amount of non-operative care, less time in the theatre</a:t>
                      </a:r>
                    </a:p>
                  </a:txBody>
                  <a:tcPr/>
                </a:tc>
                <a:tc>
                  <a:txBody>
                    <a:bodyPr/>
                    <a:lstStyle/>
                    <a:p>
                      <a:r>
                        <a:rPr lang="en-US" sz="1600" dirty="0"/>
                        <a:t>11.36%</a:t>
                      </a:r>
                    </a:p>
                  </a:txBody>
                  <a:tcPr/>
                </a:tc>
                <a:tc>
                  <a:txBody>
                    <a:bodyPr/>
                    <a:lstStyle/>
                    <a:p>
                      <a:r>
                        <a:rPr lang="en-US" sz="1600" dirty="0"/>
                        <a:t>5</a:t>
                      </a:r>
                    </a:p>
                  </a:txBody>
                  <a:tcPr/>
                </a:tc>
                <a:extLst>
                  <a:ext uri="{0D108BD9-81ED-4DB2-BD59-A6C34878D82A}">
                    <a16:rowId xmlns:a16="http://schemas.microsoft.com/office/drawing/2014/main" val="10006"/>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Q17 - Barriers_fellowship</a:t>
            </a:r>
          </a:p>
        </p:txBody>
      </p:sp>
      <p:graphicFrame>
        <p:nvGraphicFramePr>
          <p:cNvPr id="6" name="Table 5"/>
          <p:cNvGraphicFramePr>
            <a:graphicFrameLocks noGrp="1"/>
          </p:cNvGraphicFramePr>
          <p:nvPr/>
        </p:nvGraphicFramePr>
        <p:xfrm>
          <a:off x="1878000" y="1100000"/>
          <a:ext cx="8349264" cy="425196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Lack of trauma infrastructure (supplies, staff, theatre time/space)</a:t>
                      </a:r>
                    </a:p>
                  </a:txBody>
                  <a:tcPr/>
                </a:tc>
                <a:tc>
                  <a:txBody>
                    <a:bodyPr/>
                    <a:lstStyle/>
                    <a:p>
                      <a:r>
                        <a:rPr lang="en-US" sz="1600" dirty="0"/>
                        <a:t>81.82%</a:t>
                      </a:r>
                    </a:p>
                  </a:txBody>
                  <a:tcPr/>
                </a:tc>
                <a:tc>
                  <a:txBody>
                    <a:bodyPr/>
                    <a:lstStyle/>
                    <a:p>
                      <a:r>
                        <a:rPr lang="en-US" sz="1600" dirty="0"/>
                        <a:t>36</a:t>
                      </a:r>
                    </a:p>
                  </a:txBody>
                  <a:tcPr/>
                </a:tc>
                <a:extLst>
                  <a:ext uri="{0D108BD9-81ED-4DB2-BD59-A6C34878D82A}">
                    <a16:rowId xmlns:a16="http://schemas.microsoft.com/office/drawing/2014/main" val="10001"/>
                  </a:ext>
                </a:extLst>
              </a:tr>
              <a:tr h="370840">
                <a:tc>
                  <a:txBody>
                    <a:bodyPr/>
                    <a:lstStyle/>
                    <a:p>
                      <a:r>
                        <a:rPr lang="en-US" sz="1600" dirty="0"/>
                        <a:t>Lack of trauma fellowship curriculum</a:t>
                      </a:r>
                    </a:p>
                  </a:txBody>
                  <a:tcPr/>
                </a:tc>
                <a:tc>
                  <a:txBody>
                    <a:bodyPr/>
                    <a:lstStyle/>
                    <a:p>
                      <a:r>
                        <a:rPr lang="en-US" sz="1600" dirty="0"/>
                        <a:t>70.45%</a:t>
                      </a:r>
                    </a:p>
                  </a:txBody>
                  <a:tcPr/>
                </a:tc>
                <a:tc>
                  <a:txBody>
                    <a:bodyPr/>
                    <a:lstStyle/>
                    <a:p>
                      <a:r>
                        <a:rPr lang="en-US" sz="1600" dirty="0"/>
                        <a:t>31</a:t>
                      </a:r>
                    </a:p>
                  </a:txBody>
                  <a:tcPr/>
                </a:tc>
                <a:extLst>
                  <a:ext uri="{0D108BD9-81ED-4DB2-BD59-A6C34878D82A}">
                    <a16:rowId xmlns:a16="http://schemas.microsoft.com/office/drawing/2014/main" val="10002"/>
                  </a:ext>
                </a:extLst>
              </a:tr>
              <a:tr h="370840">
                <a:tc>
                  <a:txBody>
                    <a:bodyPr/>
                    <a:lstStyle/>
                    <a:p>
                      <a:r>
                        <a:rPr lang="en-US" sz="1600" dirty="0"/>
                        <a:t>Poor employment prospects after training</a:t>
                      </a:r>
                    </a:p>
                  </a:txBody>
                  <a:tcPr/>
                </a:tc>
                <a:tc>
                  <a:txBody>
                    <a:bodyPr/>
                    <a:lstStyle/>
                    <a:p>
                      <a:r>
                        <a:rPr lang="en-US" sz="1600" dirty="0"/>
                        <a:t>65.91%</a:t>
                      </a:r>
                    </a:p>
                  </a:txBody>
                  <a:tcPr/>
                </a:tc>
                <a:tc>
                  <a:txBody>
                    <a:bodyPr/>
                    <a:lstStyle/>
                    <a:p>
                      <a:r>
                        <a:rPr lang="en-US" sz="1600" dirty="0"/>
                        <a:t>29</a:t>
                      </a:r>
                    </a:p>
                  </a:txBody>
                  <a:tcPr/>
                </a:tc>
                <a:extLst>
                  <a:ext uri="{0D108BD9-81ED-4DB2-BD59-A6C34878D82A}">
                    <a16:rowId xmlns:a16="http://schemas.microsoft.com/office/drawing/2014/main" val="10003"/>
                  </a:ext>
                </a:extLst>
              </a:tr>
              <a:tr h="370840">
                <a:tc>
                  <a:txBody>
                    <a:bodyPr/>
                    <a:lstStyle/>
                    <a:p>
                      <a:r>
                        <a:rPr lang="en-US" sz="1600" dirty="0"/>
                        <a:t>Lack of funding</a:t>
                      </a:r>
                    </a:p>
                  </a:txBody>
                  <a:tcPr/>
                </a:tc>
                <a:tc>
                  <a:txBody>
                    <a:bodyPr/>
                    <a:lstStyle/>
                    <a:p>
                      <a:r>
                        <a:rPr lang="en-US" sz="1600" dirty="0"/>
                        <a:t>61.36%</a:t>
                      </a:r>
                    </a:p>
                  </a:txBody>
                  <a:tcPr/>
                </a:tc>
                <a:tc>
                  <a:txBody>
                    <a:bodyPr/>
                    <a:lstStyle/>
                    <a:p>
                      <a:r>
                        <a:rPr lang="en-US" sz="1600" dirty="0"/>
                        <a:t>27</a:t>
                      </a:r>
                    </a:p>
                  </a:txBody>
                  <a:tcPr/>
                </a:tc>
                <a:extLst>
                  <a:ext uri="{0D108BD9-81ED-4DB2-BD59-A6C34878D82A}">
                    <a16:rowId xmlns:a16="http://schemas.microsoft.com/office/drawing/2014/main" val="10004"/>
                  </a:ext>
                </a:extLst>
              </a:tr>
              <a:tr h="370840">
                <a:tc>
                  <a:txBody>
                    <a:bodyPr/>
                    <a:lstStyle/>
                    <a:p>
                      <a:r>
                        <a:rPr lang="en-US" sz="1600" dirty="0"/>
                        <a:t>No available faculty to train the fellows</a:t>
                      </a:r>
                    </a:p>
                  </a:txBody>
                  <a:tcPr/>
                </a:tc>
                <a:tc>
                  <a:txBody>
                    <a:bodyPr/>
                    <a:lstStyle/>
                    <a:p>
                      <a:r>
                        <a:rPr lang="en-US" sz="1600" dirty="0"/>
                        <a:t>59.09%</a:t>
                      </a:r>
                    </a:p>
                  </a:txBody>
                  <a:tcPr/>
                </a:tc>
                <a:tc>
                  <a:txBody>
                    <a:bodyPr/>
                    <a:lstStyle/>
                    <a:p>
                      <a:r>
                        <a:rPr lang="en-US" sz="1600" dirty="0"/>
                        <a:t>26</a:t>
                      </a:r>
                    </a:p>
                  </a:txBody>
                  <a:tcPr/>
                </a:tc>
                <a:extLst>
                  <a:ext uri="{0D108BD9-81ED-4DB2-BD59-A6C34878D82A}">
                    <a16:rowId xmlns:a16="http://schemas.microsoft.com/office/drawing/2014/main" val="10005"/>
                  </a:ext>
                </a:extLst>
              </a:tr>
              <a:tr h="370840">
                <a:tc>
                  <a:txBody>
                    <a:bodyPr/>
                    <a:lstStyle/>
                    <a:p>
                      <a:r>
                        <a:rPr lang="en-US" sz="1600" dirty="0"/>
                        <a:t>Lack of accreditation (certifying body) at present</a:t>
                      </a:r>
                    </a:p>
                  </a:txBody>
                  <a:tcPr/>
                </a:tc>
                <a:tc>
                  <a:txBody>
                    <a:bodyPr/>
                    <a:lstStyle/>
                    <a:p>
                      <a:r>
                        <a:rPr lang="en-US" sz="1600" dirty="0"/>
                        <a:t>52.27%</a:t>
                      </a:r>
                    </a:p>
                  </a:txBody>
                  <a:tcPr/>
                </a:tc>
                <a:tc>
                  <a:txBody>
                    <a:bodyPr/>
                    <a:lstStyle/>
                    <a:p>
                      <a:r>
                        <a:rPr lang="en-US" sz="1600" dirty="0"/>
                        <a:t>23</a:t>
                      </a:r>
                    </a:p>
                  </a:txBody>
                  <a:tcPr/>
                </a:tc>
                <a:extLst>
                  <a:ext uri="{0D108BD9-81ED-4DB2-BD59-A6C34878D82A}">
                    <a16:rowId xmlns:a16="http://schemas.microsoft.com/office/drawing/2014/main" val="10006"/>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Q2 - Gender</a:t>
            </a:r>
          </a:p>
        </p:txBody>
      </p:sp>
      <p:graphicFrame>
        <p:nvGraphicFramePr>
          <p:cNvPr id="6" name="Table 5"/>
          <p:cNvGraphicFramePr>
            <a:graphicFrameLocks noGrp="1"/>
          </p:cNvGraphicFramePr>
          <p:nvPr/>
        </p:nvGraphicFramePr>
        <p:xfrm>
          <a:off x="1878000" y="1100000"/>
          <a:ext cx="8349264" cy="148336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Female</a:t>
                      </a:r>
                    </a:p>
                  </a:txBody>
                  <a:tcPr/>
                </a:tc>
                <a:tc>
                  <a:txBody>
                    <a:bodyPr/>
                    <a:lstStyle/>
                    <a:p>
                      <a:r>
                        <a:rPr lang="en-US" sz="1600" dirty="0"/>
                        <a:t>20.45%</a:t>
                      </a:r>
                    </a:p>
                  </a:txBody>
                  <a:tcPr/>
                </a:tc>
                <a:tc>
                  <a:txBody>
                    <a:bodyPr/>
                    <a:lstStyle/>
                    <a:p>
                      <a:r>
                        <a:rPr lang="en-US" sz="1600" dirty="0"/>
                        <a:t>9</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Male</a:t>
                      </a:r>
                    </a:p>
                  </a:txBody>
                  <a:tcPr/>
                </a:tc>
                <a:tc>
                  <a:txBody>
                    <a:bodyPr/>
                    <a:lstStyle/>
                    <a:p>
                      <a:r>
                        <a:rPr lang="en-US" sz="1600" dirty="0"/>
                        <a:t>79.55%</a:t>
                      </a:r>
                    </a:p>
                  </a:txBody>
                  <a:tcPr/>
                </a:tc>
                <a:tc>
                  <a:txBody>
                    <a:bodyPr/>
                    <a:lstStyle/>
                    <a:p>
                      <a:r>
                        <a:rPr lang="en-US" sz="1600" dirty="0"/>
                        <a:t>35</a:t>
                      </a:r>
                    </a:p>
                  </a:txBody>
                  <a:tcPr/>
                </a:tc>
                <a:extLst>
                  <a:ext uri="{0D108BD9-81ED-4DB2-BD59-A6C34878D82A}">
                    <a16:rowId xmlns:a16="http://schemas.microsoft.com/office/drawing/2014/main" val="10002"/>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Q18 - Facilitators_fellowship</a:t>
            </a:r>
          </a:p>
        </p:txBody>
      </p:sp>
      <p:graphicFrame>
        <p:nvGraphicFramePr>
          <p:cNvPr id="6" name="Table 5"/>
          <p:cNvGraphicFramePr>
            <a:graphicFrameLocks noGrp="1"/>
          </p:cNvGraphicFramePr>
          <p:nvPr/>
        </p:nvGraphicFramePr>
        <p:xfrm>
          <a:off x="1878000" y="1100000"/>
          <a:ext cx="8349264" cy="32562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High burden of injured patients</a:t>
                      </a:r>
                    </a:p>
                  </a:txBody>
                  <a:tcPr/>
                </a:tc>
                <a:tc>
                  <a:txBody>
                    <a:bodyPr/>
                    <a:lstStyle/>
                    <a:p>
                      <a:r>
                        <a:rPr lang="en-US" sz="1600" dirty="0"/>
                        <a:t>70.45%</a:t>
                      </a:r>
                    </a:p>
                  </a:txBody>
                  <a:tcPr/>
                </a:tc>
                <a:tc>
                  <a:txBody>
                    <a:bodyPr/>
                    <a:lstStyle/>
                    <a:p>
                      <a:r>
                        <a:rPr lang="en-US" sz="1600" dirty="0"/>
                        <a:t>31</a:t>
                      </a:r>
                    </a:p>
                  </a:txBody>
                  <a:tcPr/>
                </a:tc>
                <a:extLst>
                  <a:ext uri="{0D108BD9-81ED-4DB2-BD59-A6C34878D82A}">
                    <a16:rowId xmlns:a16="http://schemas.microsoft.com/office/drawing/2014/main" val="10001"/>
                  </a:ext>
                </a:extLst>
              </a:tr>
              <a:tr h="370840">
                <a:tc>
                  <a:txBody>
                    <a:bodyPr/>
                    <a:lstStyle/>
                    <a:p>
                      <a:r>
                        <a:rPr lang="en-US" sz="1600" dirty="0"/>
                        <a:t>Established accreditation pathway in other specialties (urology, pediatric surgery)</a:t>
                      </a:r>
                    </a:p>
                  </a:txBody>
                  <a:tcPr/>
                </a:tc>
                <a:tc>
                  <a:txBody>
                    <a:bodyPr/>
                    <a:lstStyle/>
                    <a:p>
                      <a:r>
                        <a:rPr lang="en-US" sz="1600" dirty="0"/>
                        <a:t>65.91%</a:t>
                      </a:r>
                    </a:p>
                  </a:txBody>
                  <a:tcPr/>
                </a:tc>
                <a:tc>
                  <a:txBody>
                    <a:bodyPr/>
                    <a:lstStyle/>
                    <a:p>
                      <a:r>
                        <a:rPr lang="en-US" sz="1600" dirty="0"/>
                        <a:t>29</a:t>
                      </a:r>
                    </a:p>
                  </a:txBody>
                  <a:tcPr/>
                </a:tc>
                <a:extLst>
                  <a:ext uri="{0D108BD9-81ED-4DB2-BD59-A6C34878D82A}">
                    <a16:rowId xmlns:a16="http://schemas.microsoft.com/office/drawing/2014/main" val="10002"/>
                  </a:ext>
                </a:extLst>
              </a:tr>
              <a:tr h="370840">
                <a:tc>
                  <a:txBody>
                    <a:bodyPr/>
                    <a:lstStyle/>
                    <a:p>
                      <a:r>
                        <a:rPr lang="en-US" sz="1600" dirty="0"/>
                        <a:t>Motivated faculty</a:t>
                      </a:r>
                    </a:p>
                  </a:txBody>
                  <a:tcPr/>
                </a:tc>
                <a:tc>
                  <a:txBody>
                    <a:bodyPr/>
                    <a:lstStyle/>
                    <a:p>
                      <a:r>
                        <a:rPr lang="en-US" sz="1600" dirty="0"/>
                        <a:t>61.36%</a:t>
                      </a:r>
                    </a:p>
                  </a:txBody>
                  <a:tcPr/>
                </a:tc>
                <a:tc>
                  <a:txBody>
                    <a:bodyPr/>
                    <a:lstStyle/>
                    <a:p>
                      <a:r>
                        <a:rPr lang="en-US" sz="1600" dirty="0"/>
                        <a:t>27</a:t>
                      </a:r>
                    </a:p>
                  </a:txBody>
                  <a:tcPr/>
                </a:tc>
                <a:extLst>
                  <a:ext uri="{0D108BD9-81ED-4DB2-BD59-A6C34878D82A}">
                    <a16:rowId xmlns:a16="http://schemas.microsoft.com/office/drawing/2014/main" val="10003"/>
                  </a:ext>
                </a:extLst>
              </a:tr>
              <a:tr h="370840">
                <a:tc>
                  <a:txBody>
                    <a:bodyPr/>
                    <a:lstStyle/>
                    <a:p>
                      <a:r>
                        <a:rPr lang="en-US" sz="1600" dirty="0"/>
                        <a:t>Motivated residents</a:t>
                      </a:r>
                    </a:p>
                  </a:txBody>
                  <a:tcPr/>
                </a:tc>
                <a:tc>
                  <a:txBody>
                    <a:bodyPr/>
                    <a:lstStyle/>
                    <a:p>
                      <a:r>
                        <a:rPr lang="en-US" sz="1600" dirty="0"/>
                        <a:t>50.00%</a:t>
                      </a:r>
                    </a:p>
                  </a:txBody>
                  <a:tcPr/>
                </a:tc>
                <a:tc>
                  <a:txBody>
                    <a:bodyPr/>
                    <a:lstStyle/>
                    <a:p>
                      <a:r>
                        <a:rPr lang="en-US" sz="1600" dirty="0"/>
                        <a:t>22</a:t>
                      </a:r>
                    </a:p>
                  </a:txBody>
                  <a:tcPr/>
                </a:tc>
                <a:extLst>
                  <a:ext uri="{0D108BD9-81ED-4DB2-BD59-A6C34878D82A}">
                    <a16:rowId xmlns:a16="http://schemas.microsoft.com/office/drawing/2014/main" val="10004"/>
                  </a:ext>
                </a:extLst>
              </a:tr>
              <a:tr h="370840">
                <a:tc>
                  <a:txBody>
                    <a:bodyPr/>
                    <a:lstStyle/>
                    <a:p>
                      <a:r>
                        <a:rPr lang="en-US" sz="1600" dirty="0"/>
                        <a:t>Potential for political/ministry support</a:t>
                      </a:r>
                    </a:p>
                  </a:txBody>
                  <a:tcPr/>
                </a:tc>
                <a:tc>
                  <a:txBody>
                    <a:bodyPr/>
                    <a:lstStyle/>
                    <a:p>
                      <a:r>
                        <a:rPr lang="en-US" sz="1600" dirty="0"/>
                        <a:t>47.73%</a:t>
                      </a:r>
                    </a:p>
                  </a:txBody>
                  <a:tcPr/>
                </a:tc>
                <a:tc>
                  <a:txBody>
                    <a:bodyPr/>
                    <a:lstStyle/>
                    <a:p>
                      <a:r>
                        <a:rPr lang="en-US" sz="1600" dirty="0"/>
                        <a:t>21</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Q19 - Productivity_fellowship</a:t>
            </a:r>
          </a:p>
        </p:txBody>
      </p:sp>
      <p:graphicFrame>
        <p:nvGraphicFramePr>
          <p:cNvPr id="6" name="Table 5"/>
          <p:cNvGraphicFramePr>
            <a:graphicFrameLocks noGrp="1"/>
          </p:cNvGraphicFramePr>
          <p:nvPr/>
        </p:nvGraphicFramePr>
        <p:xfrm>
          <a:off x="1878000" y="1100000"/>
          <a:ext cx="8349264" cy="412496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It would improve patient outcomes.</a:t>
                      </a:r>
                    </a:p>
                  </a:txBody>
                  <a:tcPr/>
                </a:tc>
                <a:tc>
                  <a:txBody>
                    <a:bodyPr/>
                    <a:lstStyle/>
                    <a:p>
                      <a:r>
                        <a:rPr lang="en-US" sz="1600" dirty="0"/>
                        <a:t>93.18%</a:t>
                      </a:r>
                    </a:p>
                  </a:txBody>
                  <a:tcPr/>
                </a:tc>
                <a:tc>
                  <a:txBody>
                    <a:bodyPr/>
                    <a:lstStyle/>
                    <a:p>
                      <a:r>
                        <a:rPr lang="en-US" sz="1600" dirty="0"/>
                        <a:t>41</a:t>
                      </a:r>
                    </a:p>
                  </a:txBody>
                  <a:tcPr/>
                </a:tc>
                <a:extLst>
                  <a:ext uri="{0D108BD9-81ED-4DB2-BD59-A6C34878D82A}">
                    <a16:rowId xmlns:a16="http://schemas.microsoft.com/office/drawing/2014/main" val="10001"/>
                  </a:ext>
                </a:extLst>
              </a:tr>
              <a:tr h="370840">
                <a:tc>
                  <a:txBody>
                    <a:bodyPr/>
                    <a:lstStyle/>
                    <a:p>
                      <a:r>
                        <a:rPr lang="en-US" sz="1600" dirty="0"/>
                        <a:t>It would enhance learning for other trainees and medical students.</a:t>
                      </a:r>
                    </a:p>
                  </a:txBody>
                  <a:tcPr/>
                </a:tc>
                <a:tc>
                  <a:txBody>
                    <a:bodyPr/>
                    <a:lstStyle/>
                    <a:p>
                      <a:r>
                        <a:rPr lang="en-US" sz="1600" dirty="0"/>
                        <a:t>77.27%</a:t>
                      </a:r>
                    </a:p>
                  </a:txBody>
                  <a:tcPr/>
                </a:tc>
                <a:tc>
                  <a:txBody>
                    <a:bodyPr/>
                    <a:lstStyle/>
                    <a:p>
                      <a:r>
                        <a:rPr lang="en-US" sz="1600" dirty="0"/>
                        <a:t>34</a:t>
                      </a:r>
                    </a:p>
                  </a:txBody>
                  <a:tcPr/>
                </a:tc>
                <a:extLst>
                  <a:ext uri="{0D108BD9-81ED-4DB2-BD59-A6C34878D82A}">
                    <a16:rowId xmlns:a16="http://schemas.microsoft.com/office/drawing/2014/main" val="10002"/>
                  </a:ext>
                </a:extLst>
              </a:tr>
              <a:tr h="370840">
                <a:tc>
                  <a:txBody>
                    <a:bodyPr/>
                    <a:lstStyle/>
                    <a:p>
                      <a:r>
                        <a:rPr lang="en-US" sz="1600" dirty="0"/>
                        <a:t>It would increase efficiency and improve overall staffing.</a:t>
                      </a:r>
                    </a:p>
                  </a:txBody>
                  <a:tcPr/>
                </a:tc>
                <a:tc>
                  <a:txBody>
                    <a:bodyPr/>
                    <a:lstStyle/>
                    <a:p>
                      <a:r>
                        <a:rPr lang="en-US" sz="1600" dirty="0"/>
                        <a:t>68.18%</a:t>
                      </a:r>
                    </a:p>
                  </a:txBody>
                  <a:tcPr/>
                </a:tc>
                <a:tc>
                  <a:txBody>
                    <a:bodyPr/>
                    <a:lstStyle/>
                    <a:p>
                      <a:r>
                        <a:rPr lang="en-US" sz="1600" dirty="0"/>
                        <a:t>30</a:t>
                      </a:r>
                    </a:p>
                  </a:txBody>
                  <a:tcPr/>
                </a:tc>
                <a:extLst>
                  <a:ext uri="{0D108BD9-81ED-4DB2-BD59-A6C34878D82A}">
                    <a16:rowId xmlns:a16="http://schemas.microsoft.com/office/drawing/2014/main" val="10003"/>
                  </a:ext>
                </a:extLst>
              </a:tr>
              <a:tr h="370840">
                <a:tc>
                  <a:txBody>
                    <a:bodyPr/>
                    <a:lstStyle/>
                    <a:p>
                      <a:r>
                        <a:rPr lang="en-US" sz="1600" dirty="0"/>
                        <a:t>It would add redundant physicians to the team.</a:t>
                      </a:r>
                    </a:p>
                  </a:txBody>
                  <a:tcPr/>
                </a:tc>
                <a:tc>
                  <a:txBody>
                    <a:bodyPr/>
                    <a:lstStyle/>
                    <a:p>
                      <a:r>
                        <a:rPr lang="en-US" sz="1600" dirty="0"/>
                        <a:t>11.36%</a:t>
                      </a:r>
                    </a:p>
                  </a:txBody>
                  <a:tcPr/>
                </a:tc>
                <a:tc>
                  <a:txBody>
                    <a:bodyPr/>
                    <a:lstStyle/>
                    <a:p>
                      <a:r>
                        <a:rPr lang="en-US" sz="1600" dirty="0"/>
                        <a:t>5</a:t>
                      </a:r>
                    </a:p>
                  </a:txBody>
                  <a:tcPr/>
                </a:tc>
                <a:extLst>
                  <a:ext uri="{0D108BD9-81ED-4DB2-BD59-A6C34878D82A}">
                    <a16:rowId xmlns:a16="http://schemas.microsoft.com/office/drawing/2014/main" val="10004"/>
                  </a:ext>
                </a:extLst>
              </a:tr>
              <a:tr h="370840">
                <a:tc>
                  <a:txBody>
                    <a:bodyPr/>
                    <a:lstStyle/>
                    <a:p>
                      <a:r>
                        <a:rPr lang="en-US" sz="1600" dirty="0"/>
                        <a:t>It would take away learning opportunities from other trainees.</a:t>
                      </a:r>
                    </a:p>
                  </a:txBody>
                  <a:tcPr/>
                </a:tc>
                <a:tc>
                  <a:txBody>
                    <a:bodyPr/>
                    <a:lstStyle/>
                    <a:p>
                      <a:r>
                        <a:rPr lang="en-US" sz="1600" dirty="0"/>
                        <a:t>6.82%</a:t>
                      </a:r>
                    </a:p>
                  </a:txBody>
                  <a:tcPr/>
                </a:tc>
                <a:tc>
                  <a:txBody>
                    <a:bodyPr/>
                    <a:lstStyle/>
                    <a:p>
                      <a:r>
                        <a:rPr lang="en-US" sz="1600" dirty="0"/>
                        <a:t>3</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44</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Q20 - Other_comments</a:t>
            </a:r>
          </a:p>
        </p:txBody>
      </p:sp>
      <p:graphicFrame>
        <p:nvGraphicFramePr>
          <p:cNvPr id="6" name="Table 5"/>
          <p:cNvGraphicFramePr>
            <a:graphicFrameLocks noGrp="1"/>
          </p:cNvGraphicFramePr>
          <p:nvPr/>
        </p:nvGraphicFramePr>
        <p:xfrm>
          <a:off x="1878000" y="1100000"/>
          <a:ext cx="8349264" cy="52324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Every surgeon is taught how to manage all classes of patients. They just need to be dedicated enough to do it. If this is going to be a trauma management course, </a:t>
                      </a:r>
                      <a:r>
                        <a:rPr lang="en-US" sz="1600" dirty="0">
                          <a:highlight>
                            <a:srgbClr val="00FF00"/>
                          </a:highlight>
                        </a:rPr>
                        <a:t>let it be general trauma management</a:t>
                      </a:r>
                      <a:r>
                        <a:rPr lang="en-US" sz="1600" dirty="0"/>
                        <a:t>. Which means you are </a:t>
                      </a:r>
                      <a:r>
                        <a:rPr lang="en-US" sz="1600" dirty="0">
                          <a:highlight>
                            <a:srgbClr val="00FF00"/>
                          </a:highlight>
                        </a:rPr>
                        <a:t>training people in actually managing patients efficiently enough to get them to their specialist alive</a:t>
                      </a:r>
                      <a:r>
                        <a:rPr lang="en-US" sz="1600" dirty="0"/>
                        <a:t>. Adding things like repairing intestinal perforation and all other specific emergencies eg reattaching a finger. Such operations can be lengthy and it would crowd trauma theatre. 
For this course to hold water, </a:t>
                      </a:r>
                      <a:r>
                        <a:rPr lang="en-US" sz="1600" dirty="0">
                          <a:highlight>
                            <a:srgbClr val="00FF00"/>
                          </a:highlight>
                        </a:rPr>
                        <a:t>let someone come from internship be an M.O for 1 year or be a clinical officer and enroll for the course straight away </a:t>
                      </a:r>
                      <a:r>
                        <a:rPr lang="en-US" sz="1600" dirty="0"/>
                        <a:t>otherwise one can as well put a surgeon in A n E. I feel it’s </a:t>
                      </a:r>
                      <a:r>
                        <a:rPr lang="en-US" sz="1600" dirty="0">
                          <a:highlight>
                            <a:srgbClr val="00FFFF"/>
                          </a:highlight>
                        </a:rPr>
                        <a:t>overlapping with surgical training</a:t>
                      </a:r>
                      <a:r>
                        <a:rPr lang="en-US" sz="1600" dirty="0"/>
                        <a:t>. So </a:t>
                      </a:r>
                      <a:r>
                        <a:rPr lang="en-US" sz="1600" dirty="0">
                          <a:highlight>
                            <a:srgbClr val="00FFFF"/>
                          </a:highlight>
                        </a:rPr>
                        <a:t>one can’t come from mmed surgery and do this fellowship</a:t>
                      </a:r>
                      <a:r>
                        <a:rPr lang="en-US" sz="1600" dirty="0"/>
                        <a:t>.
 As they are the surgical first responders, </a:t>
                      </a:r>
                      <a:r>
                        <a:rPr lang="en-US" sz="1600" dirty="0">
                          <a:highlight>
                            <a:srgbClr val="00FF00"/>
                          </a:highlight>
                        </a:rPr>
                        <a:t>they need to know when to call the specialist and not struggle alone</a:t>
                      </a:r>
                      <a:r>
                        <a:rPr lang="en-US" sz="1600" dirty="0"/>
                        <a:t>. 
And </a:t>
                      </a:r>
                      <a:r>
                        <a:rPr lang="en-US" sz="1600" dirty="0">
                          <a:highlight>
                            <a:srgbClr val="00FF00"/>
                          </a:highlight>
                        </a:rPr>
                        <a:t>to get buy in from MoH emphasize that they should be posted in regional referral hospitals</a:t>
                      </a:r>
                      <a:r>
                        <a:rPr lang="en-US" sz="1600" dirty="0">
                          <a:highlight>
                            <a:srgbClr val="FFFF00"/>
                          </a:highlight>
                        </a:rPr>
                        <a:t> </a:t>
                      </a:r>
                      <a:r>
                        <a:rPr lang="en-US" sz="1600" dirty="0"/>
                        <a:t>not busy town hospitals which are fully covered. You could </a:t>
                      </a:r>
                      <a:r>
                        <a:rPr lang="en-US" sz="1600" dirty="0">
                          <a:highlight>
                            <a:srgbClr val="00FF00"/>
                          </a:highlight>
                        </a:rPr>
                        <a:t>advocate for MoH to create posts for this</a:t>
                      </a:r>
                      <a:r>
                        <a:rPr lang="en-US" sz="1600" dirty="0"/>
                        <a:t> so as to increase jobs for medical workers. </a:t>
                      </a:r>
                    </a:p>
                  </a:txBody>
                  <a:tcPr/>
                </a:tc>
                <a:extLst>
                  <a:ext uri="{0D108BD9-81ED-4DB2-BD59-A6C34878D82A}">
                    <a16:rowId xmlns:a16="http://schemas.microsoft.com/office/drawing/2014/main" val="10001"/>
                  </a:ext>
                </a:extLst>
              </a:tr>
              <a:tr h="370840">
                <a:tc>
                  <a:txBody>
                    <a:bodyPr/>
                    <a:lstStyle/>
                    <a:p>
                      <a:r>
                        <a:rPr lang="en-US" sz="1600" dirty="0"/>
                        <a:t>It is </a:t>
                      </a:r>
                      <a:r>
                        <a:rPr lang="en-US" sz="1600" dirty="0">
                          <a:highlight>
                            <a:srgbClr val="FFFF00"/>
                          </a:highlight>
                        </a:rPr>
                        <a:t>long overdue</a:t>
                      </a:r>
                      <a:r>
                        <a:rPr lang="en-US" sz="1600" dirty="0"/>
                        <a:t>. The need is </a:t>
                      </a:r>
                      <a:r>
                        <a:rPr lang="en-US" sz="1600" dirty="0">
                          <a:highlight>
                            <a:srgbClr val="FFFF00"/>
                          </a:highlight>
                        </a:rPr>
                        <a:t>enormous</a:t>
                      </a:r>
                      <a:r>
                        <a:rPr lang="en-US" sz="1600" dirty="0"/>
                        <a:t>. </a:t>
                      </a:r>
                    </a:p>
                  </a:txBody>
                  <a:tcPr/>
                </a:tc>
                <a:extLst>
                  <a:ext uri="{0D108BD9-81ED-4DB2-BD59-A6C34878D82A}">
                    <a16:rowId xmlns:a16="http://schemas.microsoft.com/office/drawing/2014/main" val="10002"/>
                  </a:ext>
                </a:extLst>
              </a:tr>
              <a:tr h="370840">
                <a:tc>
                  <a:txBody>
                    <a:bodyPr/>
                    <a:lstStyle/>
                    <a:p>
                      <a:r>
                        <a:rPr lang="en-US" sz="1600" dirty="0"/>
                        <a:t>the training </a:t>
                      </a:r>
                      <a:r>
                        <a:rPr lang="en-US" sz="1600" dirty="0">
                          <a:highlight>
                            <a:srgbClr val="00FF00"/>
                          </a:highlight>
                        </a:rPr>
                        <a:t>may be incorporated in other specialties too</a:t>
                      </a:r>
                    </a:p>
                  </a:txBody>
                  <a:tcPr/>
                </a:tc>
                <a:extLst>
                  <a:ext uri="{0D108BD9-81ED-4DB2-BD59-A6C34878D82A}">
                    <a16:rowId xmlns:a16="http://schemas.microsoft.com/office/drawing/2014/main" val="10003"/>
                  </a:ext>
                </a:extLst>
              </a:tr>
              <a:tr h="370840">
                <a:tc>
                  <a:txBody>
                    <a:bodyPr/>
                    <a:lstStyle/>
                    <a:p>
                      <a:r>
                        <a:rPr lang="en-US" sz="1600" dirty="0"/>
                        <a:t>It should </a:t>
                      </a:r>
                      <a:r>
                        <a:rPr lang="en-US" sz="1600" dirty="0">
                          <a:highlight>
                            <a:srgbClr val="FFFF00"/>
                          </a:highlight>
                        </a:rPr>
                        <a:t>start immediately. </a:t>
                      </a:r>
                      <a:r>
                        <a:rPr lang="en-US" sz="1600" dirty="0">
                          <a:highlight>
                            <a:srgbClr val="00FF00"/>
                          </a:highlight>
                        </a:rPr>
                        <a:t>And should be open to all surgucal displines</a:t>
                      </a:r>
                      <a:r>
                        <a:rPr lang="en-US" sz="1600" dirty="0"/>
                        <a:t>. Not only general surgery</a:t>
                      </a:r>
                    </a:p>
                  </a:txBody>
                  <a:tcPr/>
                </a:tc>
                <a:extLst>
                  <a:ext uri="{0D108BD9-81ED-4DB2-BD59-A6C34878D82A}">
                    <a16:rowId xmlns:a16="http://schemas.microsoft.com/office/drawing/2014/main" val="10004"/>
                  </a:ext>
                </a:extLst>
              </a:tr>
            </a:tbl>
          </a:graphicData>
        </a:graphic>
      </p:graphicFrame>
      <p:sp>
        <p:nvSpPr>
          <p:cNvPr id="3" name="TextBox 2">
            <a:extLst>
              <a:ext uri="{FF2B5EF4-FFF2-40B4-BE49-F238E27FC236}">
                <a16:creationId xmlns:a16="http://schemas.microsoft.com/office/drawing/2014/main" id="{DC5E73F6-D22E-3F4F-8063-0ABDFFA5F4D8}"/>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Q20 - Other_comments</a:t>
            </a:r>
          </a:p>
        </p:txBody>
      </p:sp>
      <p:graphicFrame>
        <p:nvGraphicFramePr>
          <p:cNvPr id="6" name="Table 5"/>
          <p:cNvGraphicFramePr>
            <a:graphicFrameLocks noGrp="1"/>
          </p:cNvGraphicFramePr>
          <p:nvPr/>
        </p:nvGraphicFramePr>
        <p:xfrm>
          <a:off x="1878000" y="1100000"/>
          <a:ext cx="8349264" cy="54711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Uganda is overwhelmed with trauma ,there is </a:t>
                      </a:r>
                      <a:r>
                        <a:rPr lang="en-US" sz="1600" dirty="0">
                          <a:highlight>
                            <a:srgbClr val="FFFF00"/>
                          </a:highlight>
                        </a:rPr>
                        <a:t>urgent need for better traige and emergency mgt systems</a:t>
                      </a:r>
                    </a:p>
                  </a:txBody>
                  <a:tcPr/>
                </a:tc>
                <a:extLst>
                  <a:ext uri="{0D108BD9-81ED-4DB2-BD59-A6C34878D82A}">
                    <a16:rowId xmlns:a16="http://schemas.microsoft.com/office/drawing/2014/main" val="10001"/>
                  </a:ext>
                </a:extLst>
              </a:tr>
              <a:tr h="370840">
                <a:tc>
                  <a:txBody>
                    <a:bodyPr/>
                    <a:lstStyle/>
                    <a:p>
                      <a:r>
                        <a:rPr lang="en-US" sz="1600" dirty="0"/>
                        <a:t>There is need to start this program </a:t>
                      </a:r>
                      <a:r>
                        <a:rPr lang="en-US" sz="1600" dirty="0">
                          <a:highlight>
                            <a:srgbClr val="FFFF00"/>
                          </a:highlight>
                        </a:rPr>
                        <a:t>as soon as yesterday</a:t>
                      </a:r>
                      <a:r>
                        <a:rPr lang="en-US" sz="1600" dirty="0"/>
                        <a:t>. </a:t>
                      </a:r>
                    </a:p>
                  </a:txBody>
                  <a:tcPr/>
                </a:tc>
                <a:extLst>
                  <a:ext uri="{0D108BD9-81ED-4DB2-BD59-A6C34878D82A}">
                    <a16:rowId xmlns:a16="http://schemas.microsoft.com/office/drawing/2014/main" val="10002"/>
                  </a:ext>
                </a:extLst>
              </a:tr>
              <a:tr h="370840">
                <a:tc>
                  <a:txBody>
                    <a:bodyPr/>
                    <a:lstStyle/>
                    <a:p>
                      <a:r>
                        <a:rPr lang="en-US" sz="1600" dirty="0"/>
                        <a:t>None</a:t>
                      </a:r>
                    </a:p>
                  </a:txBody>
                  <a:tcPr/>
                </a:tc>
                <a:extLst>
                  <a:ext uri="{0D108BD9-81ED-4DB2-BD59-A6C34878D82A}">
                    <a16:rowId xmlns:a16="http://schemas.microsoft.com/office/drawing/2014/main" val="10003"/>
                  </a:ext>
                </a:extLst>
              </a:tr>
              <a:tr h="370840">
                <a:tc>
                  <a:txBody>
                    <a:bodyPr/>
                    <a:lstStyle/>
                    <a:p>
                      <a:r>
                        <a:rPr lang="en-US" sz="1600" dirty="0"/>
                        <a:t>If you realize how many inadequacies there are in the management of trauma patients visa vi the burden of trauma in the country, the introduction of this fellowship would be </a:t>
                      </a:r>
                      <a:r>
                        <a:rPr lang="en-US" sz="1600" dirty="0">
                          <a:highlight>
                            <a:srgbClr val="FFFF00"/>
                          </a:highlight>
                        </a:rPr>
                        <a:t>deemed long over due</a:t>
                      </a:r>
                      <a:r>
                        <a:rPr lang="en-US" sz="1600" dirty="0"/>
                        <a:t>. It would be a great opportunity for individuals and also benefit the community. </a:t>
                      </a:r>
                      <a:r>
                        <a:rPr lang="en-US" sz="1600" dirty="0">
                          <a:highlight>
                            <a:srgbClr val="00FFFF"/>
                          </a:highlight>
                        </a:rPr>
                        <a:t>Bottlenecks include lack of easy access to theatre space as well as other diagnostic modalities</a:t>
                      </a:r>
                      <a:r>
                        <a:rPr lang="en-US" sz="1600" dirty="0"/>
                        <a:t>. However these can be addressed in the long run.</a:t>
                      </a:r>
                    </a:p>
                  </a:txBody>
                  <a:tcPr/>
                </a:tc>
                <a:extLst>
                  <a:ext uri="{0D108BD9-81ED-4DB2-BD59-A6C34878D82A}">
                    <a16:rowId xmlns:a16="http://schemas.microsoft.com/office/drawing/2014/main" val="10004"/>
                  </a:ext>
                </a:extLst>
              </a:tr>
              <a:tr h="370840">
                <a:tc>
                  <a:txBody>
                    <a:bodyPr/>
                    <a:lstStyle/>
                    <a:p>
                      <a:r>
                        <a:rPr lang="en-US" sz="1600" dirty="0"/>
                        <a:t>Most of the trauma emergencies are handled by the various surgical disciplines
Isn't this </a:t>
                      </a:r>
                      <a:r>
                        <a:rPr lang="en-US" sz="1600" dirty="0">
                          <a:highlight>
                            <a:srgbClr val="00FFFF"/>
                          </a:highlight>
                        </a:rPr>
                        <a:t>duplicating in some disciplines</a:t>
                      </a:r>
                    </a:p>
                  </a:txBody>
                  <a:tcPr/>
                </a:tc>
                <a:extLst>
                  <a:ext uri="{0D108BD9-81ED-4DB2-BD59-A6C34878D82A}">
                    <a16:rowId xmlns:a16="http://schemas.microsoft.com/office/drawing/2014/main" val="10005"/>
                  </a:ext>
                </a:extLst>
              </a:tr>
              <a:tr h="370840">
                <a:tc>
                  <a:txBody>
                    <a:bodyPr/>
                    <a:lstStyle/>
                    <a:p>
                      <a:r>
                        <a:rPr lang="en-US" sz="1600" dirty="0"/>
                        <a:t>This is an </a:t>
                      </a:r>
                      <a:r>
                        <a:rPr lang="en-US" sz="1600" dirty="0">
                          <a:highlight>
                            <a:srgbClr val="FFFF00"/>
                          </a:highlight>
                        </a:rPr>
                        <a:t>excellent opportunity to develop skills and train Trauma specialist </a:t>
                      </a:r>
                      <a:r>
                        <a:rPr lang="en-US" sz="1600" dirty="0"/>
                        <a:t>both locally and regionally. </a:t>
                      </a:r>
                    </a:p>
                  </a:txBody>
                  <a:tcPr/>
                </a:tc>
                <a:extLst>
                  <a:ext uri="{0D108BD9-81ED-4DB2-BD59-A6C34878D82A}">
                    <a16:rowId xmlns:a16="http://schemas.microsoft.com/office/drawing/2014/main" val="10006"/>
                  </a:ext>
                </a:extLst>
              </a:tr>
              <a:tr h="370840">
                <a:tc>
                  <a:txBody>
                    <a:bodyPr/>
                    <a:lstStyle/>
                    <a:p>
                      <a:r>
                        <a:rPr lang="en-US" sz="1600" dirty="0"/>
                        <a:t>The </a:t>
                      </a:r>
                      <a:r>
                        <a:rPr lang="en-US" sz="1600" dirty="0">
                          <a:highlight>
                            <a:srgbClr val="00FF00"/>
                          </a:highlight>
                        </a:rPr>
                        <a:t>political will </a:t>
                      </a:r>
                      <a:r>
                        <a:rPr lang="en-US" sz="1600" dirty="0"/>
                        <a:t>will be very helpful </a:t>
                      </a:r>
                      <a:r>
                        <a:rPr lang="en-US" sz="1600" dirty="0" err="1"/>
                        <a:t>longterm</a:t>
                      </a:r>
                      <a:r>
                        <a:rPr lang="en-US" sz="1600" dirty="0"/>
                        <a:t>. In terms of
Pay structure
Jobs
</a:t>
                      </a:r>
                      <a:r>
                        <a:rPr lang="en-US" sz="1600" dirty="0" err="1"/>
                        <a:t>Trainning</a:t>
                      </a:r>
                      <a:r>
                        <a:rPr lang="en-US" sz="1600" dirty="0"/>
                        <a:t>
</a:t>
                      </a:r>
                      <a:r>
                        <a:rPr lang="en-US" sz="1600" dirty="0">
                          <a:highlight>
                            <a:srgbClr val="00FF00"/>
                          </a:highlight>
                        </a:rPr>
                        <a:t>Or else external funding has to </a:t>
                      </a:r>
                      <a:r>
                        <a:rPr lang="en-US" sz="1600" dirty="0" err="1">
                          <a:highlight>
                            <a:srgbClr val="00FF00"/>
                          </a:highlight>
                        </a:rPr>
                        <a:t>tae</a:t>
                      </a:r>
                      <a:r>
                        <a:rPr lang="en-US" sz="1600" dirty="0">
                          <a:highlight>
                            <a:srgbClr val="00FF00"/>
                          </a:highlight>
                        </a:rPr>
                        <a:t> </a:t>
                      </a:r>
                      <a:r>
                        <a:rPr lang="en-US" sz="1600" dirty="0" err="1">
                          <a:highlight>
                            <a:srgbClr val="00FF00"/>
                          </a:highlight>
                        </a:rPr>
                        <a:t>precident</a:t>
                      </a:r>
                      <a:endParaRPr lang="en-US" sz="1600" dirty="0">
                        <a:highlight>
                          <a:srgbClr val="00FF00"/>
                        </a:highlight>
                      </a:endParaRPr>
                    </a:p>
                  </a:txBody>
                  <a:tcPr/>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D85E0E69-21AE-1ED2-1732-013A0E500819}"/>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Q20 - Other_comments</a:t>
            </a:r>
          </a:p>
        </p:txBody>
      </p:sp>
      <p:graphicFrame>
        <p:nvGraphicFramePr>
          <p:cNvPr id="6" name="Table 5"/>
          <p:cNvGraphicFramePr>
            <a:graphicFrameLocks noGrp="1"/>
          </p:cNvGraphicFramePr>
          <p:nvPr/>
        </p:nvGraphicFramePr>
        <p:xfrm>
          <a:off x="1878000" y="1100000"/>
          <a:ext cx="8349264" cy="464820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None</a:t>
                      </a:r>
                    </a:p>
                  </a:txBody>
                  <a:tcPr/>
                </a:tc>
                <a:extLst>
                  <a:ext uri="{0D108BD9-81ED-4DB2-BD59-A6C34878D82A}">
                    <a16:rowId xmlns:a16="http://schemas.microsoft.com/office/drawing/2014/main" val="10001"/>
                  </a:ext>
                </a:extLst>
              </a:tr>
              <a:tr h="370840">
                <a:tc>
                  <a:txBody>
                    <a:bodyPr/>
                    <a:lstStyle/>
                    <a:p>
                      <a:r>
                        <a:rPr lang="en-US" sz="1600" dirty="0">
                          <a:highlight>
                            <a:srgbClr val="00FFFF"/>
                          </a:highlight>
                        </a:rPr>
                        <a:t>Employment opportunities, recognition and Career pathway in Uganda are the major hindrances </a:t>
                      </a:r>
                      <a:r>
                        <a:rPr lang="en-US" sz="1600" dirty="0"/>
                        <a:t>and yet Trauma </a:t>
                      </a:r>
                      <a:r>
                        <a:rPr lang="en-US" sz="1600" dirty="0">
                          <a:highlight>
                            <a:srgbClr val="FFFF00"/>
                          </a:highlight>
                        </a:rPr>
                        <a:t>patient survival would increase exponentially</a:t>
                      </a:r>
                      <a:r>
                        <a:rPr lang="en-US" sz="1600" dirty="0"/>
                        <a:t>.</a:t>
                      </a:r>
                    </a:p>
                  </a:txBody>
                  <a:tcPr/>
                </a:tc>
                <a:extLst>
                  <a:ext uri="{0D108BD9-81ED-4DB2-BD59-A6C34878D82A}">
                    <a16:rowId xmlns:a16="http://schemas.microsoft.com/office/drawing/2014/main" val="10002"/>
                  </a:ext>
                </a:extLst>
              </a:tr>
              <a:tr h="370840">
                <a:tc>
                  <a:txBody>
                    <a:bodyPr/>
                    <a:lstStyle/>
                    <a:p>
                      <a:r>
                        <a:rPr lang="en-US" sz="1600" dirty="0"/>
                        <a:t>Health </a:t>
                      </a:r>
                      <a:r>
                        <a:rPr lang="en-US" sz="1600" dirty="0">
                          <a:highlight>
                            <a:srgbClr val="00FFFF"/>
                          </a:highlight>
                        </a:rPr>
                        <a:t>financing will be a big challenge in the private hospitals</a:t>
                      </a:r>
                      <a:r>
                        <a:rPr lang="en-US" sz="1600" dirty="0"/>
                        <a:t>. While </a:t>
                      </a:r>
                      <a:r>
                        <a:rPr lang="en-US" sz="1600" dirty="0">
                          <a:highlight>
                            <a:srgbClr val="00FFFF"/>
                          </a:highlight>
                        </a:rPr>
                        <a:t>chronic logistical limitations cause frustration in the public hospitals</a:t>
                      </a:r>
                      <a:r>
                        <a:rPr lang="en-US" sz="1600" dirty="0"/>
                        <a:t> </a:t>
                      </a:r>
                    </a:p>
                  </a:txBody>
                  <a:tcPr/>
                </a:tc>
                <a:extLst>
                  <a:ext uri="{0D108BD9-81ED-4DB2-BD59-A6C34878D82A}">
                    <a16:rowId xmlns:a16="http://schemas.microsoft.com/office/drawing/2014/main" val="10003"/>
                  </a:ext>
                </a:extLst>
              </a:tr>
              <a:tr h="370840">
                <a:tc>
                  <a:txBody>
                    <a:bodyPr/>
                    <a:lstStyle/>
                    <a:p>
                      <a:r>
                        <a:rPr lang="en-US" sz="1600" dirty="0"/>
                        <a:t>Potential trainees </a:t>
                      </a:r>
                      <a:r>
                        <a:rPr lang="en-US" sz="1600" dirty="0">
                          <a:highlight>
                            <a:srgbClr val="00FFFF"/>
                          </a:highlight>
                        </a:rPr>
                        <a:t>worry that the specialty does not offer opportunities for lucrative private practice</a:t>
                      </a:r>
                      <a:r>
                        <a:rPr lang="en-US" sz="1600" dirty="0"/>
                        <a:t>. Private practice (</a:t>
                      </a:r>
                      <a:r>
                        <a:rPr lang="en-US" sz="1600" dirty="0">
                          <a:highlight>
                            <a:srgbClr val="00FFFF"/>
                          </a:highlight>
                        </a:rPr>
                        <a:t>and poor pay by government </a:t>
                      </a:r>
                      <a:r>
                        <a:rPr lang="en-US" sz="1600" dirty="0"/>
                        <a:t>for specialists working </a:t>
                      </a:r>
                      <a:r>
                        <a:rPr lang="en-US" sz="1600" dirty="0">
                          <a:highlight>
                            <a:srgbClr val="00FFFF"/>
                          </a:highlight>
                        </a:rPr>
                        <a:t>in public hospitals</a:t>
                      </a:r>
                      <a:r>
                        <a:rPr lang="en-US" sz="1600" dirty="0"/>
                        <a:t>) has become a </a:t>
                      </a:r>
                      <a:r>
                        <a:rPr lang="en-US" sz="1600" dirty="0">
                          <a:highlight>
                            <a:srgbClr val="00FFFF"/>
                          </a:highlight>
                        </a:rPr>
                        <a:t>major obstacle </a:t>
                      </a:r>
                      <a:r>
                        <a:rPr lang="en-US" sz="1600" dirty="0"/>
                        <a:t>to the provision of quality care at public teaching hospitals. This </a:t>
                      </a:r>
                      <a:r>
                        <a:rPr lang="en-US" sz="1600" dirty="0">
                          <a:highlight>
                            <a:srgbClr val="00FF00"/>
                          </a:highlight>
                        </a:rPr>
                        <a:t>needs to be addressed in some way</a:t>
                      </a:r>
                      <a:r>
                        <a:rPr lang="en-US" sz="1600" dirty="0"/>
                        <a:t>.</a:t>
                      </a:r>
                    </a:p>
                  </a:txBody>
                  <a:tcPr/>
                </a:tc>
                <a:extLst>
                  <a:ext uri="{0D108BD9-81ED-4DB2-BD59-A6C34878D82A}">
                    <a16:rowId xmlns:a16="http://schemas.microsoft.com/office/drawing/2014/main" val="10004"/>
                  </a:ext>
                </a:extLst>
              </a:tr>
              <a:tr h="370840">
                <a:tc>
                  <a:txBody>
                    <a:bodyPr/>
                    <a:lstStyle/>
                    <a:p>
                      <a:r>
                        <a:rPr lang="en-US" sz="1600" dirty="0"/>
                        <a:t>It is a speciality that </a:t>
                      </a:r>
                      <a:r>
                        <a:rPr lang="en-US" sz="1600" dirty="0">
                          <a:highlight>
                            <a:srgbClr val="FFFF00"/>
                          </a:highlight>
                        </a:rPr>
                        <a:t>should have been started several years ago</a:t>
                      </a:r>
                      <a:r>
                        <a:rPr lang="en-US" sz="1600" dirty="0"/>
                        <a:t>. The number of trauma patients is continuing to increase, and I believe the high morbidity and mortality rates stem from our not treating them correctly. This applies to the entire country. </a:t>
                      </a:r>
                      <a:r>
                        <a:rPr lang="en-US" sz="1600" dirty="0">
                          <a:highlight>
                            <a:srgbClr val="FFFF00"/>
                          </a:highlight>
                        </a:rPr>
                        <a:t>More and more Surgeons are sub-specialising and are not really interested in the trauma patient unless it involves an anatomical area of their interest</a:t>
                      </a:r>
                      <a:r>
                        <a:rPr lang="en-US" sz="1600" dirty="0"/>
                        <a:t>. So TACS Fellowship should begin ASAP. Thanks. </a:t>
                      </a:r>
                    </a:p>
                  </a:txBody>
                  <a:tcPr/>
                </a:tc>
                <a:extLst>
                  <a:ext uri="{0D108BD9-81ED-4DB2-BD59-A6C34878D82A}">
                    <a16:rowId xmlns:a16="http://schemas.microsoft.com/office/drawing/2014/main" val="10005"/>
                  </a:ext>
                </a:extLst>
              </a:tr>
              <a:tr h="370840">
                <a:tc>
                  <a:txBody>
                    <a:bodyPr/>
                    <a:lstStyle/>
                    <a:p>
                      <a:r>
                        <a:rPr lang="en-US" sz="1600" dirty="0"/>
                        <a:t>None</a:t>
                      </a:r>
                    </a:p>
                  </a:txBody>
                  <a:tcPr/>
                </a:tc>
                <a:extLst>
                  <a:ext uri="{0D108BD9-81ED-4DB2-BD59-A6C34878D82A}">
                    <a16:rowId xmlns:a16="http://schemas.microsoft.com/office/drawing/2014/main" val="10006"/>
                  </a:ext>
                </a:extLst>
              </a:tr>
            </a:tbl>
          </a:graphicData>
        </a:graphic>
      </p:graphicFrame>
      <p:sp>
        <p:nvSpPr>
          <p:cNvPr id="3" name="TextBox 2">
            <a:extLst>
              <a:ext uri="{FF2B5EF4-FFF2-40B4-BE49-F238E27FC236}">
                <a16:creationId xmlns:a16="http://schemas.microsoft.com/office/drawing/2014/main" id="{253BAF22-6801-26FE-A79E-7602A32A36C8}"/>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Q20 - Other_comments</a:t>
            </a:r>
          </a:p>
        </p:txBody>
      </p:sp>
      <p:graphicFrame>
        <p:nvGraphicFramePr>
          <p:cNvPr id="6" name="Table 5"/>
          <p:cNvGraphicFramePr>
            <a:graphicFrameLocks noGrp="1"/>
          </p:cNvGraphicFramePr>
          <p:nvPr/>
        </p:nvGraphicFramePr>
        <p:xfrm>
          <a:off x="1878000" y="1100000"/>
          <a:ext cx="8349264" cy="575056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None</a:t>
                      </a:r>
                    </a:p>
                  </a:txBody>
                  <a:tcPr/>
                </a:tc>
                <a:extLst>
                  <a:ext uri="{0D108BD9-81ED-4DB2-BD59-A6C34878D82A}">
                    <a16:rowId xmlns:a16="http://schemas.microsoft.com/office/drawing/2014/main" val="10001"/>
                  </a:ext>
                </a:extLst>
              </a:tr>
              <a:tr h="370840">
                <a:tc>
                  <a:txBody>
                    <a:bodyPr/>
                    <a:lstStyle/>
                    <a:p>
                      <a:r>
                        <a:rPr lang="en-US" sz="1600" dirty="0"/>
                        <a:t>None</a:t>
                      </a:r>
                    </a:p>
                  </a:txBody>
                  <a:tcPr/>
                </a:tc>
                <a:extLst>
                  <a:ext uri="{0D108BD9-81ED-4DB2-BD59-A6C34878D82A}">
                    <a16:rowId xmlns:a16="http://schemas.microsoft.com/office/drawing/2014/main" val="10002"/>
                  </a:ext>
                </a:extLst>
              </a:tr>
              <a:tr h="370840">
                <a:tc>
                  <a:txBody>
                    <a:bodyPr/>
                    <a:lstStyle/>
                    <a:p>
                      <a:r>
                        <a:rPr lang="en-US" sz="1600" dirty="0">
                          <a:highlight>
                            <a:srgbClr val="FFFF00"/>
                          </a:highlight>
                        </a:rPr>
                        <a:t>This is a good idea</a:t>
                      </a:r>
                      <a:r>
                        <a:rPr lang="en-US" sz="1600" dirty="0"/>
                        <a:t>, the burden of trauma is immense which requires a multi-disciplinary approach. 
Trauma surgeons should also be able to do </a:t>
                      </a:r>
                      <a:r>
                        <a:rPr lang="en-US" sz="1600" dirty="0">
                          <a:highlight>
                            <a:srgbClr val="00FF00"/>
                          </a:highlight>
                        </a:rPr>
                        <a:t>eFAST and place central venous lines</a:t>
                      </a:r>
                      <a:r>
                        <a:rPr lang="en-US" sz="1600" dirty="0"/>
                        <a:t>. 
</a:t>
                      </a:r>
                      <a:r>
                        <a:rPr lang="en-US" sz="1600" dirty="0">
                          <a:highlight>
                            <a:srgbClr val="00FF00"/>
                          </a:highlight>
                        </a:rPr>
                        <a:t>Broad consensus should be sought from other specialist </a:t>
                      </a:r>
                      <a:r>
                        <a:rPr lang="en-US" sz="1600" dirty="0"/>
                        <a:t>training programs like emergency medicine etc. </a:t>
                      </a:r>
                    </a:p>
                  </a:txBody>
                  <a:tcPr/>
                </a:tc>
                <a:extLst>
                  <a:ext uri="{0D108BD9-81ED-4DB2-BD59-A6C34878D82A}">
                    <a16:rowId xmlns:a16="http://schemas.microsoft.com/office/drawing/2014/main" val="10003"/>
                  </a:ext>
                </a:extLst>
              </a:tr>
              <a:tr h="370840">
                <a:tc>
                  <a:txBody>
                    <a:bodyPr/>
                    <a:lstStyle/>
                    <a:p>
                      <a:r>
                        <a:rPr lang="en-US" sz="1600" dirty="0"/>
                        <a:t>nil</a:t>
                      </a:r>
                    </a:p>
                  </a:txBody>
                  <a:tcPr/>
                </a:tc>
                <a:extLst>
                  <a:ext uri="{0D108BD9-81ED-4DB2-BD59-A6C34878D82A}">
                    <a16:rowId xmlns:a16="http://schemas.microsoft.com/office/drawing/2014/main" val="10004"/>
                  </a:ext>
                </a:extLst>
              </a:tr>
              <a:tr h="370840">
                <a:tc>
                  <a:txBody>
                    <a:bodyPr/>
                    <a:lstStyle/>
                    <a:p>
                      <a:r>
                        <a:rPr lang="en-US" sz="1600" dirty="0">
                          <a:highlight>
                            <a:srgbClr val="00FF00"/>
                          </a:highlight>
                        </a:rPr>
                        <a:t>Career path should be clear </a:t>
                      </a:r>
                      <a:r>
                        <a:rPr lang="en-US" sz="1600" dirty="0"/>
                        <a:t>and how they relate with other specialities 
Discussion should be healed with ministry of health and public service to have the </a:t>
                      </a:r>
                      <a:r>
                        <a:rPr lang="en-US" sz="1600" dirty="0">
                          <a:highlight>
                            <a:srgbClr val="00FF00"/>
                          </a:highlight>
                        </a:rPr>
                        <a:t>speciality structure within the Uganda government services</a:t>
                      </a:r>
                    </a:p>
                  </a:txBody>
                  <a:tcPr/>
                </a:tc>
                <a:extLst>
                  <a:ext uri="{0D108BD9-81ED-4DB2-BD59-A6C34878D82A}">
                    <a16:rowId xmlns:a16="http://schemas.microsoft.com/office/drawing/2014/main" val="10005"/>
                  </a:ext>
                </a:extLst>
              </a:tr>
              <a:tr h="370840">
                <a:tc>
                  <a:txBody>
                    <a:bodyPr/>
                    <a:lstStyle/>
                    <a:p>
                      <a:r>
                        <a:rPr lang="en-US" sz="1600" dirty="0"/>
                        <a:t>How will their integration be handled? 
They will learning mostly orthopedics general surgery care. Will there not be </a:t>
                      </a:r>
                      <a:r>
                        <a:rPr lang="en-US" sz="1600" dirty="0">
                          <a:highlight>
                            <a:srgbClr val="00FFFF"/>
                          </a:highlight>
                        </a:rPr>
                        <a:t>fight for who does what first</a:t>
                      </a:r>
                      <a:r>
                        <a:rPr lang="en-US" sz="1600" dirty="0"/>
                        <a:t>? What impact has emmergecy medicine specialists had in trauma in mulago. Will the </a:t>
                      </a:r>
                      <a:r>
                        <a:rPr lang="en-US" sz="1600" dirty="0">
                          <a:highlight>
                            <a:srgbClr val="00FFFF"/>
                          </a:highlight>
                        </a:rPr>
                        <a:t>ministry recognise the trauma fellows</a:t>
                      </a:r>
                      <a:r>
                        <a:rPr lang="en-US" sz="1600" dirty="0"/>
                        <a:t>. Will it be a superspeciality ad which baseline physicians will be allowed in the programme?</a:t>
                      </a:r>
                    </a:p>
                  </a:txBody>
                  <a:tcPr/>
                </a:tc>
                <a:extLst>
                  <a:ext uri="{0D108BD9-81ED-4DB2-BD59-A6C34878D82A}">
                    <a16:rowId xmlns:a16="http://schemas.microsoft.com/office/drawing/2014/main" val="10006"/>
                  </a:ext>
                </a:extLst>
              </a:tr>
              <a:tr h="370840">
                <a:tc>
                  <a:txBody>
                    <a:bodyPr/>
                    <a:lstStyle/>
                    <a:p>
                      <a:r>
                        <a:rPr lang="en-US" sz="1600" dirty="0"/>
                        <a:t>The Training </a:t>
                      </a:r>
                      <a:r>
                        <a:rPr lang="en-US" sz="1600" dirty="0">
                          <a:highlight>
                            <a:srgbClr val="FFFF00"/>
                          </a:highlight>
                        </a:rPr>
                        <a:t>should be pursued </a:t>
                      </a:r>
                      <a:r>
                        <a:rPr lang="en-US" sz="1600" dirty="0"/>
                        <a:t>with </a:t>
                      </a:r>
                      <a:r>
                        <a:rPr lang="en-US" sz="1600" dirty="0">
                          <a:highlight>
                            <a:srgbClr val="00FF00"/>
                          </a:highlight>
                        </a:rPr>
                        <a:t>notification of the MOH and public service for consideration of employment after training</a:t>
                      </a:r>
                      <a:r>
                        <a:rPr lang="en-US" sz="1600" dirty="0"/>
                        <a:t>.</a:t>
                      </a:r>
                    </a:p>
                  </a:txBody>
                  <a:tcPr/>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B4AB2085-EC97-1385-E594-6C51DEF35080}"/>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Q20 - Other_comments</a:t>
            </a:r>
          </a:p>
        </p:txBody>
      </p:sp>
      <p:graphicFrame>
        <p:nvGraphicFramePr>
          <p:cNvPr id="6" name="Table 5"/>
          <p:cNvGraphicFramePr>
            <a:graphicFrameLocks noGrp="1"/>
          </p:cNvGraphicFramePr>
          <p:nvPr/>
        </p:nvGraphicFramePr>
        <p:xfrm>
          <a:off x="1878000" y="1100000"/>
          <a:ext cx="8349264" cy="30378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The </a:t>
                      </a:r>
                      <a:r>
                        <a:rPr lang="en-US" sz="1600" dirty="0">
                          <a:highlight>
                            <a:srgbClr val="00FFFF"/>
                          </a:highlight>
                        </a:rPr>
                        <a:t>set up at Mulago may not be favourable </a:t>
                      </a:r>
                      <a:r>
                        <a:rPr lang="en-US" sz="1600" dirty="0"/>
                        <a:t>for the training</a:t>
                      </a:r>
                    </a:p>
                  </a:txBody>
                  <a:tcPr/>
                </a:tc>
                <a:extLst>
                  <a:ext uri="{0D108BD9-81ED-4DB2-BD59-A6C34878D82A}">
                    <a16:rowId xmlns:a16="http://schemas.microsoft.com/office/drawing/2014/main" val="10001"/>
                  </a:ext>
                </a:extLst>
              </a:tr>
              <a:tr h="370840">
                <a:tc>
                  <a:txBody>
                    <a:bodyPr/>
                    <a:lstStyle/>
                    <a:p>
                      <a:r>
                        <a:rPr lang="en-US" sz="1600" dirty="0">
                          <a:highlight>
                            <a:srgbClr val="00FF00"/>
                          </a:highlight>
                        </a:rPr>
                        <a:t>Rotations in other surgical sub specialities </a:t>
                      </a:r>
                      <a:r>
                        <a:rPr lang="en-US" sz="1600" dirty="0"/>
                        <a:t>for purposes of surgical intervention in case the specialist is unavailable. I.e neuro - boreholes
Ortho - ex fix, amputation 
Vascular repair 
Emergency thoracotomy
</a:t>
                      </a:r>
                      <a:r>
                        <a:rPr lang="en-US" sz="1600" dirty="0">
                          <a:highlight>
                            <a:srgbClr val="00FF00"/>
                          </a:highlight>
                        </a:rPr>
                        <a:t>Emergency imaging training especially efast and fast</a:t>
                      </a:r>
                      <a:r>
                        <a:rPr lang="en-US" sz="1600" dirty="0"/>
                        <a:t>. </a:t>
                      </a:r>
                    </a:p>
                  </a:txBody>
                  <a:tcPr/>
                </a:tc>
                <a:extLst>
                  <a:ext uri="{0D108BD9-81ED-4DB2-BD59-A6C34878D82A}">
                    <a16:rowId xmlns:a16="http://schemas.microsoft.com/office/drawing/2014/main" val="10002"/>
                  </a:ext>
                </a:extLst>
              </a:tr>
              <a:tr h="370840">
                <a:tc>
                  <a:txBody>
                    <a:bodyPr/>
                    <a:lstStyle/>
                    <a:p>
                      <a:r>
                        <a:rPr lang="en-US" sz="1600" dirty="0"/>
                        <a:t>The </a:t>
                      </a:r>
                      <a:r>
                        <a:rPr lang="en-US" sz="1600" dirty="0">
                          <a:highlight>
                            <a:srgbClr val="FFFF00"/>
                          </a:highlight>
                        </a:rPr>
                        <a:t>modern approach </a:t>
                      </a:r>
                      <a:r>
                        <a:rPr lang="en-US" sz="1600" dirty="0"/>
                        <a:t>to patient care today is to use highly specialised healthcare workforce. </a:t>
                      </a:r>
                    </a:p>
                  </a:txBody>
                  <a:tcPr/>
                </a:tc>
                <a:extLst>
                  <a:ext uri="{0D108BD9-81ED-4DB2-BD59-A6C34878D82A}">
                    <a16:rowId xmlns:a16="http://schemas.microsoft.com/office/drawing/2014/main" val="10003"/>
                  </a:ext>
                </a:extLst>
              </a:tr>
              <a:tr h="370840">
                <a:tc>
                  <a:txBody>
                    <a:bodyPr/>
                    <a:lstStyle/>
                    <a:p>
                      <a:r>
                        <a:rPr lang="en-US" sz="1600" dirty="0"/>
                        <a:t>This will be the </a:t>
                      </a:r>
                      <a:r>
                        <a:rPr lang="en-US" sz="1600" dirty="0">
                          <a:highlight>
                            <a:srgbClr val="FFFF00"/>
                          </a:highlight>
                        </a:rPr>
                        <a:t>best thing in as far as trauma care in Uganda is concerned</a:t>
                      </a:r>
                      <a:r>
                        <a:rPr lang="en-US" sz="1600" dirty="0"/>
                        <a:t>...</a:t>
                      </a:r>
                    </a:p>
                  </a:txBody>
                  <a:tcPr/>
                </a:tc>
                <a:extLst>
                  <a:ext uri="{0D108BD9-81ED-4DB2-BD59-A6C34878D82A}">
                    <a16:rowId xmlns:a16="http://schemas.microsoft.com/office/drawing/2014/main" val="10004"/>
                  </a:ext>
                </a:extLst>
              </a:tr>
            </a:tbl>
          </a:graphicData>
        </a:graphic>
      </p:graphicFrame>
      <p:sp>
        <p:nvSpPr>
          <p:cNvPr id="3" name="TextBox 2">
            <a:extLst>
              <a:ext uri="{FF2B5EF4-FFF2-40B4-BE49-F238E27FC236}">
                <a16:creationId xmlns:a16="http://schemas.microsoft.com/office/drawing/2014/main" id="{5D8F16A4-6B37-8FF9-69F6-8595F49A7420}"/>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981200" y="2829000"/>
            <a:ext cx="8229600" cy="1200000"/>
          </a:xfrm>
          <a:prstGeom prst="rect">
            <a:avLst/>
          </a:prstGeom>
          <a:noFill/>
        </p:spPr>
        <p:txBody>
          <a:bodyPr wrap="square" rtlCol="0"/>
          <a:lstStyle/>
          <a:p>
            <a:pPr algn="ctr"/>
            <a:r>
              <a:rPr lang="en-US" sz="4800" dirty="0">
                <a:solidFill>
                  <a:srgbClr val="4D4D4D"/>
                </a:solidFill>
                <a:latin typeface="Helvetica Neue" pitchFamily="34" charset="0"/>
                <a:cs typeface="Helvetica Neue" pitchFamily="34" charset="0"/>
              </a:rPr>
              <a:t>Resident Responses</a:t>
            </a:r>
            <a:endParaRPr lang="en-US" sz="4800" dirty="0"/>
          </a:p>
        </p:txBody>
      </p:sp>
      <p:sp>
        <p:nvSpPr>
          <p:cNvPr id="3" name="Object 2"/>
          <p:cNvSpPr txBox="1"/>
          <p:nvPr/>
        </p:nvSpPr>
        <p:spPr>
          <a:xfrm>
            <a:off x="1981200" y="5000000"/>
            <a:ext cx="8229600" cy="369332"/>
          </a:xfrm>
          <a:prstGeom prst="rect">
            <a:avLst/>
          </a:prstGeom>
          <a:noFill/>
        </p:spPr>
        <p:txBody>
          <a:bodyPr wrap="square" rtlCol="0"/>
          <a:lstStyle/>
          <a:p>
            <a:pPr algn="ctr"/>
            <a:r>
              <a:rPr lang="en-US" sz="1400" dirty="0">
                <a:solidFill>
                  <a:srgbClr val="7F7F7F"/>
                </a:solidFill>
                <a:latin typeface="Helvetica" pitchFamily="34" charset="0"/>
                <a:cs typeface="Helvetica" pitchFamily="34" charset="0"/>
              </a:rPr>
              <a:t>Uganda Trauma Fellowship - Residents</a:t>
            </a:r>
            <a:endParaRPr lang="en-US" sz="1400" dirty="0"/>
          </a:p>
        </p:txBody>
      </p:sp>
      <p:sp>
        <p:nvSpPr>
          <p:cNvPr id="4" name="Object 3"/>
          <p:cNvSpPr txBox="1"/>
          <p:nvPr/>
        </p:nvSpPr>
        <p:spPr>
          <a:xfrm>
            <a:off x="1981200" y="5400000"/>
            <a:ext cx="8229600" cy="369332"/>
          </a:xfrm>
          <a:prstGeom prst="rect">
            <a:avLst/>
          </a:prstGeom>
          <a:noFill/>
        </p:spPr>
        <p:txBody>
          <a:bodyPr wrap="square" rtlCol="0"/>
          <a:lstStyle/>
          <a:p>
            <a:pPr algn="ctr"/>
            <a:r>
              <a:rPr lang="en-US" sz="1200" b="1" dirty="0">
                <a:solidFill>
                  <a:srgbClr val="7F7F7F"/>
                </a:solidFill>
                <a:latin typeface="Helvetica" pitchFamily="34" charset="0"/>
                <a:cs typeface="Helvetica" pitchFamily="34" charset="0"/>
              </a:rPr>
              <a:t>February 18th 2024, 10:44 am PST</a:t>
            </a:r>
            <a:endParaRPr lang="en-US" sz="1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Q1 - Age</a:t>
            </a:r>
          </a:p>
        </p:txBody>
      </p:sp>
      <p:graphicFrame>
        <p:nvGraphicFramePr>
          <p:cNvPr id="6" name="Table 5"/>
          <p:cNvGraphicFramePr>
            <a:graphicFrameLocks noGrp="1"/>
          </p:cNvGraphicFramePr>
          <p:nvPr/>
        </p:nvGraphicFramePr>
        <p:xfrm>
          <a:off x="1878000" y="1100000"/>
          <a:ext cx="6261948" cy="222504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20-30 years</a:t>
                      </a:r>
                    </a:p>
                  </a:txBody>
                  <a:tcPr/>
                </a:tc>
                <a:tc>
                  <a:txBody>
                    <a:bodyPr/>
                    <a:lstStyle/>
                    <a:p>
                      <a:r>
                        <a:rPr lang="en-US" sz="1600" dirty="0"/>
                        <a:t>14.29%</a:t>
                      </a:r>
                    </a:p>
                  </a:txBody>
                  <a:tcPr/>
                </a:tc>
                <a:tc>
                  <a:txBody>
                    <a:bodyPr/>
                    <a:lstStyle/>
                    <a:p>
                      <a:r>
                        <a:rPr lang="en-US" sz="1600" dirty="0"/>
                        <a:t>6</a:t>
                      </a:r>
                    </a:p>
                  </a:txBody>
                  <a:tcPr/>
                </a:tc>
                <a:extLst>
                  <a:ext uri="{0D108BD9-81ED-4DB2-BD59-A6C34878D82A}">
                    <a16:rowId xmlns:a16="http://schemas.microsoft.com/office/drawing/2014/main" val="10001"/>
                  </a:ext>
                </a:extLst>
              </a:tr>
              <a:tr h="370840">
                <a:tc>
                  <a:txBody>
                    <a:bodyPr/>
                    <a:lstStyle/>
                    <a:p>
                      <a:r>
                        <a:rPr lang="en-US" sz="1600" dirty="0"/>
                        <a:t>31-40 years</a:t>
                      </a:r>
                    </a:p>
                  </a:txBody>
                  <a:tcPr/>
                </a:tc>
                <a:tc>
                  <a:txBody>
                    <a:bodyPr/>
                    <a:lstStyle/>
                    <a:p>
                      <a:r>
                        <a:rPr lang="en-US" sz="1600" dirty="0"/>
                        <a:t>78.57%</a:t>
                      </a:r>
                    </a:p>
                  </a:txBody>
                  <a:tcPr/>
                </a:tc>
                <a:tc>
                  <a:txBody>
                    <a:bodyPr/>
                    <a:lstStyle/>
                    <a:p>
                      <a:r>
                        <a:rPr lang="en-US" sz="1600" dirty="0"/>
                        <a:t>33</a:t>
                      </a:r>
                    </a:p>
                  </a:txBody>
                  <a:tcPr/>
                </a:tc>
                <a:extLst>
                  <a:ext uri="{0D108BD9-81ED-4DB2-BD59-A6C34878D82A}">
                    <a16:rowId xmlns:a16="http://schemas.microsoft.com/office/drawing/2014/main" val="10002"/>
                  </a:ext>
                </a:extLst>
              </a:tr>
              <a:tr h="370840">
                <a:tc>
                  <a:txBody>
                    <a:bodyPr/>
                    <a:lstStyle/>
                    <a:p>
                      <a:r>
                        <a:rPr lang="en-US" sz="1600" dirty="0"/>
                        <a:t>41-50 years</a:t>
                      </a:r>
                    </a:p>
                  </a:txBody>
                  <a:tcPr/>
                </a:tc>
                <a:tc>
                  <a:txBody>
                    <a:bodyPr/>
                    <a:lstStyle/>
                    <a:p>
                      <a:r>
                        <a:rPr lang="en-US" sz="1600" dirty="0"/>
                        <a:t>7.14%</a:t>
                      </a:r>
                    </a:p>
                  </a:txBody>
                  <a:tcPr/>
                </a:tc>
                <a:tc>
                  <a:txBody>
                    <a:bodyPr/>
                    <a:lstStyle/>
                    <a:p>
                      <a:r>
                        <a:rPr lang="en-US" sz="1600" dirty="0"/>
                        <a:t>3</a:t>
                      </a:r>
                    </a:p>
                  </a:txBody>
                  <a:tcPr/>
                </a:tc>
                <a:extLst>
                  <a:ext uri="{0D108BD9-81ED-4DB2-BD59-A6C34878D82A}">
                    <a16:rowId xmlns:a16="http://schemas.microsoft.com/office/drawing/2014/main" val="10003"/>
                  </a:ext>
                </a:extLst>
              </a:tr>
              <a:tr h="370840">
                <a:tc>
                  <a:txBody>
                    <a:bodyPr/>
                    <a:lstStyle/>
                    <a:p>
                      <a:r>
                        <a:rPr lang="en-US" sz="1600" dirty="0"/>
                        <a:t>51+ years</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4"/>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Q2 - Gender</a:t>
            </a:r>
          </a:p>
        </p:txBody>
      </p:sp>
      <p:graphicFrame>
        <p:nvGraphicFramePr>
          <p:cNvPr id="6" name="Table 5"/>
          <p:cNvGraphicFramePr>
            <a:graphicFrameLocks noGrp="1"/>
          </p:cNvGraphicFramePr>
          <p:nvPr/>
        </p:nvGraphicFramePr>
        <p:xfrm>
          <a:off x="1878000" y="1100000"/>
          <a:ext cx="8349264" cy="148336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Female</a:t>
                      </a:r>
                    </a:p>
                  </a:txBody>
                  <a:tcPr/>
                </a:tc>
                <a:tc>
                  <a:txBody>
                    <a:bodyPr/>
                    <a:lstStyle/>
                    <a:p>
                      <a:r>
                        <a:rPr lang="en-US" sz="1600" dirty="0"/>
                        <a:t>19.51%</a:t>
                      </a:r>
                    </a:p>
                  </a:txBody>
                  <a:tcPr/>
                </a:tc>
                <a:tc>
                  <a:txBody>
                    <a:bodyPr/>
                    <a:lstStyle/>
                    <a:p>
                      <a:r>
                        <a:rPr lang="en-US" sz="1600" dirty="0"/>
                        <a:t>8</a:t>
                      </a:r>
                    </a:p>
                  </a:txBody>
                  <a:tcPr/>
                </a:tc>
                <a:extLst>
                  <a:ext uri="{0D108BD9-81ED-4DB2-BD59-A6C34878D82A}">
                    <a16:rowId xmlns:a16="http://schemas.microsoft.com/office/drawing/2014/main" val="10001"/>
                  </a:ext>
                </a:extLst>
              </a:tr>
              <a:tr h="370840">
                <a:tc>
                  <a:txBody>
                    <a:bodyPr/>
                    <a:lstStyle/>
                    <a:p>
                      <a:r>
                        <a:rPr lang="en-US" sz="1600" dirty="0"/>
                        <a:t>Male</a:t>
                      </a:r>
                    </a:p>
                  </a:txBody>
                  <a:tcPr/>
                </a:tc>
                <a:tc>
                  <a:txBody>
                    <a:bodyPr/>
                    <a:lstStyle/>
                    <a:p>
                      <a:r>
                        <a:rPr lang="en-US" sz="1600" dirty="0"/>
                        <a:t>80.49%</a:t>
                      </a:r>
                    </a:p>
                  </a:txBody>
                  <a:tcPr/>
                </a:tc>
                <a:tc>
                  <a:txBody>
                    <a:bodyPr/>
                    <a:lstStyle/>
                    <a:p>
                      <a:r>
                        <a:rPr lang="en-US" sz="1600" dirty="0"/>
                        <a:t>33</a:t>
                      </a:r>
                    </a:p>
                  </a:txBody>
                  <a:tcPr/>
                </a:tc>
                <a:extLst>
                  <a:ext uri="{0D108BD9-81ED-4DB2-BD59-A6C34878D82A}">
                    <a16:rowId xmlns:a16="http://schemas.microsoft.com/office/drawing/2014/main" val="10002"/>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41</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24000" y="140000"/>
            <a:ext cx="8229600" cy="369332"/>
          </a:xfrm>
          <a:prstGeom prst="rect">
            <a:avLst/>
          </a:prstGeom>
          <a:noFill/>
        </p:spPr>
        <p:txBody>
          <a:bodyPr wrap="square" rtlCol="0"/>
          <a:lstStyle/>
          <a:p>
            <a:r>
              <a:rPr lang="en-US" sz="2200" dirty="0"/>
              <a:t>Q3 - Specialty</a:t>
            </a:r>
          </a:p>
        </p:txBody>
      </p:sp>
      <p:pic>
        <p:nvPicPr>
          <p:cNvPr id="3" name="Object 2"/>
          <p:cNvPicPr>
            <a:picLocks noChangeAspect="1"/>
          </p:cNvPicPr>
          <p:nvPr/>
        </p:nvPicPr>
        <p:blipFill>
          <a:blip r:embed="rId2" cstate="print"/>
          <a:stretch>
            <a:fillRect/>
          </a:stretch>
        </p:blipFill>
        <p:spPr>
          <a:xfrm>
            <a:off x="2096000" y="1200000"/>
            <a:ext cx="8000000" cy="50000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Q3 - Year_residency</a:t>
            </a:r>
          </a:p>
        </p:txBody>
      </p:sp>
      <p:graphicFrame>
        <p:nvGraphicFramePr>
          <p:cNvPr id="6" name="Table 5"/>
          <p:cNvGraphicFramePr>
            <a:graphicFrameLocks noGrp="1"/>
          </p:cNvGraphicFramePr>
          <p:nvPr/>
        </p:nvGraphicFramePr>
        <p:xfrm>
          <a:off x="1878000" y="1100000"/>
          <a:ext cx="8349264" cy="185420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42.11%</a:t>
                      </a:r>
                    </a:p>
                  </a:txBody>
                  <a:tcPr/>
                </a:tc>
                <a:tc>
                  <a:txBody>
                    <a:bodyPr/>
                    <a:lstStyle/>
                    <a:p>
                      <a:r>
                        <a:rPr lang="en-US" sz="1600" dirty="0"/>
                        <a:t>16</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2.63%</a:t>
                      </a:r>
                    </a:p>
                  </a:txBody>
                  <a:tcPr/>
                </a:tc>
                <a:tc>
                  <a:txBody>
                    <a:bodyPr/>
                    <a:lstStyle/>
                    <a:p>
                      <a:r>
                        <a:rPr lang="en-US" sz="1600" dirty="0"/>
                        <a:t>1</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55.26%</a:t>
                      </a:r>
                    </a:p>
                  </a:txBody>
                  <a:tcPr/>
                </a:tc>
                <a:tc>
                  <a:txBody>
                    <a:bodyPr/>
                    <a:lstStyle/>
                    <a:p>
                      <a:r>
                        <a:rPr lang="en-US" sz="1600" dirty="0"/>
                        <a:t>21</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38</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Q4 - Trauma_rotation</a:t>
            </a:r>
          </a:p>
        </p:txBody>
      </p:sp>
      <p:graphicFrame>
        <p:nvGraphicFramePr>
          <p:cNvPr id="6" name="Table 5"/>
          <p:cNvGraphicFramePr>
            <a:graphicFrameLocks noGrp="1"/>
          </p:cNvGraphicFramePr>
          <p:nvPr/>
        </p:nvGraphicFramePr>
        <p:xfrm>
          <a:off x="1878000" y="1100000"/>
          <a:ext cx="8349264" cy="148336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No</a:t>
                      </a:r>
                    </a:p>
                  </a:txBody>
                  <a:tcPr/>
                </a:tc>
                <a:tc>
                  <a:txBody>
                    <a:bodyPr/>
                    <a:lstStyle/>
                    <a:p>
                      <a:r>
                        <a:rPr lang="en-US" sz="1600" dirty="0"/>
                        <a:t>42.86%</a:t>
                      </a:r>
                    </a:p>
                  </a:txBody>
                  <a:tcPr/>
                </a:tc>
                <a:tc>
                  <a:txBody>
                    <a:bodyPr/>
                    <a:lstStyle/>
                    <a:p>
                      <a:r>
                        <a:rPr lang="en-US" sz="1600" dirty="0"/>
                        <a:t>18</a:t>
                      </a:r>
                    </a:p>
                  </a:txBody>
                  <a:tcPr/>
                </a:tc>
                <a:extLst>
                  <a:ext uri="{0D108BD9-81ED-4DB2-BD59-A6C34878D82A}">
                    <a16:rowId xmlns:a16="http://schemas.microsoft.com/office/drawing/2014/main" val="10001"/>
                  </a:ext>
                </a:extLst>
              </a:tr>
              <a:tr h="370840">
                <a:tc>
                  <a:txBody>
                    <a:bodyPr/>
                    <a:lstStyle/>
                    <a:p>
                      <a:r>
                        <a:rPr lang="en-US" sz="1600" dirty="0"/>
                        <a:t>Yes</a:t>
                      </a:r>
                    </a:p>
                  </a:txBody>
                  <a:tcPr/>
                </a:tc>
                <a:tc>
                  <a:txBody>
                    <a:bodyPr/>
                    <a:lstStyle/>
                    <a:p>
                      <a:r>
                        <a:rPr lang="en-US" sz="1600" dirty="0"/>
                        <a:t>57.14%</a:t>
                      </a:r>
                    </a:p>
                  </a:txBody>
                  <a:tcPr/>
                </a:tc>
                <a:tc>
                  <a:txBody>
                    <a:bodyPr/>
                    <a:lstStyle/>
                    <a:p>
                      <a:r>
                        <a:rPr lang="en-US" sz="1600" dirty="0"/>
                        <a:t>24</a:t>
                      </a:r>
                    </a:p>
                  </a:txBody>
                  <a:tcPr/>
                </a:tc>
                <a:extLst>
                  <a:ext uri="{0D108BD9-81ED-4DB2-BD59-A6C34878D82A}">
                    <a16:rowId xmlns:a16="http://schemas.microsoft.com/office/drawing/2014/main" val="10002"/>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Q5 - Prepared</a:t>
            </a:r>
          </a:p>
        </p:txBody>
      </p:sp>
      <p:graphicFrame>
        <p:nvGraphicFramePr>
          <p:cNvPr id="6" name="Table 5"/>
          <p:cNvGraphicFramePr>
            <a:graphicFrameLocks noGrp="1"/>
          </p:cNvGraphicFramePr>
          <p:nvPr/>
        </p:nvGraphicFramePr>
        <p:xfrm>
          <a:off x="1878000" y="1100000"/>
          <a:ext cx="8349264" cy="25958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Very prepared</a:t>
                      </a:r>
                    </a:p>
                  </a:txBody>
                  <a:tcPr/>
                </a:tc>
                <a:tc>
                  <a:txBody>
                    <a:bodyPr/>
                    <a:lstStyle/>
                    <a:p>
                      <a:r>
                        <a:rPr lang="en-US" sz="1600" dirty="0"/>
                        <a:t>8.33%</a:t>
                      </a:r>
                    </a:p>
                  </a:txBody>
                  <a:tcPr/>
                </a:tc>
                <a:tc>
                  <a:txBody>
                    <a:bodyPr/>
                    <a:lstStyle/>
                    <a:p>
                      <a:r>
                        <a:rPr lang="en-US" sz="1600" dirty="0"/>
                        <a:t>2</a:t>
                      </a:r>
                    </a:p>
                  </a:txBody>
                  <a:tcPr/>
                </a:tc>
                <a:extLst>
                  <a:ext uri="{0D108BD9-81ED-4DB2-BD59-A6C34878D82A}">
                    <a16:rowId xmlns:a16="http://schemas.microsoft.com/office/drawing/2014/main" val="10001"/>
                  </a:ext>
                </a:extLst>
              </a:tr>
              <a:tr h="370840">
                <a:tc>
                  <a:txBody>
                    <a:bodyPr/>
                    <a:lstStyle/>
                    <a:p>
                      <a:r>
                        <a:rPr lang="en-US" sz="1600" dirty="0"/>
                        <a:t>Adequately prepared</a:t>
                      </a:r>
                    </a:p>
                  </a:txBody>
                  <a:tcPr/>
                </a:tc>
                <a:tc>
                  <a:txBody>
                    <a:bodyPr/>
                    <a:lstStyle/>
                    <a:p>
                      <a:r>
                        <a:rPr lang="en-US" sz="1600" dirty="0"/>
                        <a:t>45.83%</a:t>
                      </a:r>
                    </a:p>
                  </a:txBody>
                  <a:tcPr/>
                </a:tc>
                <a:tc>
                  <a:txBody>
                    <a:bodyPr/>
                    <a:lstStyle/>
                    <a:p>
                      <a:r>
                        <a:rPr lang="en-US" sz="1600" dirty="0"/>
                        <a:t>11</a:t>
                      </a:r>
                    </a:p>
                  </a:txBody>
                  <a:tcPr/>
                </a:tc>
                <a:extLst>
                  <a:ext uri="{0D108BD9-81ED-4DB2-BD59-A6C34878D82A}">
                    <a16:rowId xmlns:a16="http://schemas.microsoft.com/office/drawing/2014/main" val="10002"/>
                  </a:ext>
                </a:extLst>
              </a:tr>
              <a:tr h="370840">
                <a:tc>
                  <a:txBody>
                    <a:bodyPr/>
                    <a:lstStyle/>
                    <a:p>
                      <a:r>
                        <a:rPr lang="en-US" sz="1600" dirty="0"/>
                        <a:t>Somewhat prepared</a:t>
                      </a:r>
                    </a:p>
                  </a:txBody>
                  <a:tcPr/>
                </a:tc>
                <a:tc>
                  <a:txBody>
                    <a:bodyPr/>
                    <a:lstStyle/>
                    <a:p>
                      <a:r>
                        <a:rPr lang="en-US" sz="1600" dirty="0"/>
                        <a:t>45.83%</a:t>
                      </a:r>
                    </a:p>
                  </a:txBody>
                  <a:tcPr/>
                </a:tc>
                <a:tc>
                  <a:txBody>
                    <a:bodyPr/>
                    <a:lstStyle/>
                    <a:p>
                      <a:r>
                        <a:rPr lang="en-US" sz="1600" dirty="0"/>
                        <a:t>11</a:t>
                      </a:r>
                    </a:p>
                  </a:txBody>
                  <a:tcPr/>
                </a:tc>
                <a:extLst>
                  <a:ext uri="{0D108BD9-81ED-4DB2-BD59-A6C34878D82A}">
                    <a16:rowId xmlns:a16="http://schemas.microsoft.com/office/drawing/2014/main" val="10003"/>
                  </a:ext>
                </a:extLst>
              </a:tr>
              <a:tr h="370840">
                <a:tc>
                  <a:txBody>
                    <a:bodyPr/>
                    <a:lstStyle/>
                    <a:p>
                      <a:r>
                        <a:rPr lang="en-US" sz="1600" dirty="0"/>
                        <a:t>Mostly unprepared</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4"/>
                  </a:ext>
                </a:extLst>
              </a:tr>
              <a:tr h="370840">
                <a:tc>
                  <a:txBody>
                    <a:bodyPr/>
                    <a:lstStyle/>
                    <a:p>
                      <a:r>
                        <a:rPr lang="en-US" sz="1600" dirty="0"/>
                        <a:t>Not at all prepared</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24</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Q6 - State_trauma</a:t>
            </a:r>
          </a:p>
        </p:txBody>
      </p:sp>
      <p:graphicFrame>
        <p:nvGraphicFramePr>
          <p:cNvPr id="6" name="Table 5"/>
          <p:cNvGraphicFramePr>
            <a:graphicFrameLocks noGrp="1"/>
          </p:cNvGraphicFramePr>
          <p:nvPr/>
        </p:nvGraphicFramePr>
        <p:xfrm>
          <a:off x="1878000" y="1100000"/>
          <a:ext cx="8349264" cy="259588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Very satisfied</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1"/>
                  </a:ext>
                </a:extLst>
              </a:tr>
              <a:tr h="370840">
                <a:tc>
                  <a:txBody>
                    <a:bodyPr/>
                    <a:lstStyle/>
                    <a:p>
                      <a:r>
                        <a:rPr lang="en-US" sz="1600" dirty="0"/>
                        <a:t>Satisfied</a:t>
                      </a:r>
                    </a:p>
                  </a:txBody>
                  <a:tcPr/>
                </a:tc>
                <a:tc>
                  <a:txBody>
                    <a:bodyPr/>
                    <a:lstStyle/>
                    <a:p>
                      <a:r>
                        <a:rPr lang="en-US" sz="1600" dirty="0"/>
                        <a:t>0.00%</a:t>
                      </a:r>
                    </a:p>
                  </a:txBody>
                  <a:tcPr/>
                </a:tc>
                <a:tc>
                  <a:txBody>
                    <a:bodyPr/>
                    <a:lstStyle/>
                    <a:p>
                      <a:r>
                        <a:rPr lang="en-US" sz="1600" dirty="0"/>
                        <a:t>0</a:t>
                      </a:r>
                    </a:p>
                  </a:txBody>
                  <a:tcPr/>
                </a:tc>
                <a:extLst>
                  <a:ext uri="{0D108BD9-81ED-4DB2-BD59-A6C34878D82A}">
                    <a16:rowId xmlns:a16="http://schemas.microsoft.com/office/drawing/2014/main" val="10002"/>
                  </a:ext>
                </a:extLst>
              </a:tr>
              <a:tr h="370840">
                <a:tc>
                  <a:txBody>
                    <a:bodyPr/>
                    <a:lstStyle/>
                    <a:p>
                      <a:r>
                        <a:rPr lang="en-US" sz="1600" dirty="0"/>
                        <a:t>Neutral</a:t>
                      </a:r>
                    </a:p>
                  </a:txBody>
                  <a:tcPr/>
                </a:tc>
                <a:tc>
                  <a:txBody>
                    <a:bodyPr/>
                    <a:lstStyle/>
                    <a:p>
                      <a:r>
                        <a:rPr lang="en-US" sz="1600" dirty="0"/>
                        <a:t>45.83%</a:t>
                      </a:r>
                    </a:p>
                  </a:txBody>
                  <a:tcPr/>
                </a:tc>
                <a:tc>
                  <a:txBody>
                    <a:bodyPr/>
                    <a:lstStyle/>
                    <a:p>
                      <a:r>
                        <a:rPr lang="en-US" sz="1600" dirty="0"/>
                        <a:t>11</a:t>
                      </a:r>
                    </a:p>
                  </a:txBody>
                  <a:tcPr/>
                </a:tc>
                <a:extLst>
                  <a:ext uri="{0D108BD9-81ED-4DB2-BD59-A6C34878D82A}">
                    <a16:rowId xmlns:a16="http://schemas.microsoft.com/office/drawing/2014/main" val="10003"/>
                  </a:ext>
                </a:extLst>
              </a:tr>
              <a:tr h="370840">
                <a:tc>
                  <a:txBody>
                    <a:bodyPr/>
                    <a:lstStyle/>
                    <a:p>
                      <a:r>
                        <a:rPr lang="en-US" sz="1600" dirty="0"/>
                        <a:t>Dissatisfied</a:t>
                      </a:r>
                    </a:p>
                  </a:txBody>
                  <a:tcPr/>
                </a:tc>
                <a:tc>
                  <a:txBody>
                    <a:bodyPr/>
                    <a:lstStyle/>
                    <a:p>
                      <a:r>
                        <a:rPr lang="en-US" sz="1600" dirty="0"/>
                        <a:t>41.67%</a:t>
                      </a:r>
                    </a:p>
                  </a:txBody>
                  <a:tcPr/>
                </a:tc>
                <a:tc>
                  <a:txBody>
                    <a:bodyPr/>
                    <a:lstStyle/>
                    <a:p>
                      <a:r>
                        <a:rPr lang="en-US" sz="1600" dirty="0"/>
                        <a:t>10</a:t>
                      </a:r>
                    </a:p>
                  </a:txBody>
                  <a:tcPr/>
                </a:tc>
                <a:extLst>
                  <a:ext uri="{0D108BD9-81ED-4DB2-BD59-A6C34878D82A}">
                    <a16:rowId xmlns:a16="http://schemas.microsoft.com/office/drawing/2014/main" val="10004"/>
                  </a:ext>
                </a:extLst>
              </a:tr>
              <a:tr h="370840">
                <a:tc>
                  <a:txBody>
                    <a:bodyPr/>
                    <a:lstStyle/>
                    <a:p>
                      <a:r>
                        <a:rPr lang="en-US" sz="1600" dirty="0"/>
                        <a:t>Very dissatisfied</a:t>
                      </a:r>
                    </a:p>
                  </a:txBody>
                  <a:tcPr/>
                </a:tc>
                <a:tc>
                  <a:txBody>
                    <a:bodyPr/>
                    <a:lstStyle/>
                    <a:p>
                      <a:r>
                        <a:rPr lang="en-US" sz="1600" dirty="0"/>
                        <a:t>12.50%</a:t>
                      </a:r>
                    </a:p>
                  </a:txBody>
                  <a:tcPr/>
                </a:tc>
                <a:tc>
                  <a:txBody>
                    <a:bodyPr/>
                    <a:lstStyle/>
                    <a:p>
                      <a:r>
                        <a:rPr lang="en-US" sz="1600" dirty="0"/>
                        <a:t>3</a:t>
                      </a:r>
                    </a:p>
                  </a:txBody>
                  <a:tcPr/>
                </a:tc>
                <a:extLst>
                  <a:ext uri="{0D108BD9-81ED-4DB2-BD59-A6C34878D82A}">
                    <a16:rowId xmlns:a16="http://schemas.microsoft.com/office/drawing/2014/main" val="10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24</a:t>
                      </a: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Q7 - Outcomes_trauma</a:t>
            </a:r>
          </a:p>
        </p:txBody>
      </p:sp>
      <p:graphicFrame>
        <p:nvGraphicFramePr>
          <p:cNvPr id="6" name="Table 5"/>
          <p:cNvGraphicFramePr>
            <a:graphicFrameLocks noGrp="1"/>
          </p:cNvGraphicFramePr>
          <p:nvPr/>
        </p:nvGraphicFramePr>
        <p:xfrm>
          <a:off x="1878000" y="1100000"/>
          <a:ext cx="8349264" cy="2966720"/>
        </p:xfrm>
        <a:graphic>
          <a:graphicData uri="http://schemas.openxmlformats.org/drawingml/2006/table">
            <a:tbl>
              <a:tblPr firstRow="1" bandRow="1">
                <a:tableStyleId>{69012ECD-51FC-41F1-AA8D-1B2483CD663E}</a:tableStyleId>
              </a:tblPr>
              <a:tblGrid>
                <a:gridCol w="5185409">
                  <a:extLst>
                    <a:ext uri="{9D8B030D-6E8A-4147-A177-3AD203B41FA5}">
                      <a16:colId xmlns:a16="http://schemas.microsoft.com/office/drawing/2014/main" val="20000"/>
                    </a:ext>
                  </a:extLst>
                </a:gridCol>
                <a:gridCol w="1789043">
                  <a:extLst>
                    <a:ext uri="{9D8B030D-6E8A-4147-A177-3AD203B41FA5}">
                      <a16:colId xmlns:a16="http://schemas.microsoft.com/office/drawing/2014/main" val="20001"/>
                    </a:ext>
                  </a:extLst>
                </a:gridCol>
                <a:gridCol w="1374812">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Insufficient/inadequate material resources</a:t>
                      </a:r>
                    </a:p>
                  </a:txBody>
                  <a:tcPr/>
                </a:tc>
                <a:tc>
                  <a:txBody>
                    <a:bodyPr/>
                    <a:lstStyle/>
                    <a:p>
                      <a:r>
                        <a:rPr lang="en-US" sz="1600" dirty="0"/>
                        <a:t>85.71%</a:t>
                      </a:r>
                    </a:p>
                  </a:txBody>
                  <a:tcPr/>
                </a:tc>
                <a:tc>
                  <a:txBody>
                    <a:bodyPr/>
                    <a:lstStyle/>
                    <a:p>
                      <a:r>
                        <a:rPr lang="en-US" sz="1600" dirty="0"/>
                        <a:t>36</a:t>
                      </a:r>
                    </a:p>
                  </a:txBody>
                  <a:tcPr/>
                </a:tc>
                <a:extLst>
                  <a:ext uri="{0D108BD9-81ED-4DB2-BD59-A6C34878D82A}">
                    <a16:rowId xmlns:a16="http://schemas.microsoft.com/office/drawing/2014/main" val="10001"/>
                  </a:ext>
                </a:extLst>
              </a:tr>
              <a:tr h="370840">
                <a:tc>
                  <a:txBody>
                    <a:bodyPr/>
                    <a:lstStyle/>
                    <a:p>
                      <a:r>
                        <a:rPr lang="en-US" sz="1600" dirty="0"/>
                        <a:t>Delayed/late presentation to hospital</a:t>
                      </a:r>
                    </a:p>
                  </a:txBody>
                  <a:tcPr/>
                </a:tc>
                <a:tc>
                  <a:txBody>
                    <a:bodyPr/>
                    <a:lstStyle/>
                    <a:p>
                      <a:r>
                        <a:rPr lang="en-US" sz="1600" dirty="0"/>
                        <a:t>73.81%</a:t>
                      </a:r>
                    </a:p>
                  </a:txBody>
                  <a:tcPr/>
                </a:tc>
                <a:tc>
                  <a:txBody>
                    <a:bodyPr/>
                    <a:lstStyle/>
                    <a:p>
                      <a:r>
                        <a:rPr lang="en-US" sz="1600" dirty="0"/>
                        <a:t>31</a:t>
                      </a:r>
                    </a:p>
                  </a:txBody>
                  <a:tcPr/>
                </a:tc>
                <a:extLst>
                  <a:ext uri="{0D108BD9-81ED-4DB2-BD59-A6C34878D82A}">
                    <a16:rowId xmlns:a16="http://schemas.microsoft.com/office/drawing/2014/main" val="10002"/>
                  </a:ext>
                </a:extLst>
              </a:tr>
              <a:tr h="370840">
                <a:tc>
                  <a:txBody>
                    <a:bodyPr/>
                    <a:lstStyle/>
                    <a:p>
                      <a:r>
                        <a:rPr lang="en-US" sz="1600" dirty="0"/>
                        <a:t>Inappropriate/inadequate resuscitation</a:t>
                      </a:r>
                    </a:p>
                  </a:txBody>
                  <a:tcPr/>
                </a:tc>
                <a:tc>
                  <a:txBody>
                    <a:bodyPr/>
                    <a:lstStyle/>
                    <a:p>
                      <a:r>
                        <a:rPr lang="en-US" sz="1600" dirty="0"/>
                        <a:t>71.43%</a:t>
                      </a:r>
                    </a:p>
                  </a:txBody>
                  <a:tcPr/>
                </a:tc>
                <a:tc>
                  <a:txBody>
                    <a:bodyPr/>
                    <a:lstStyle/>
                    <a:p>
                      <a:r>
                        <a:rPr lang="en-US" sz="1600" dirty="0"/>
                        <a:t>30</a:t>
                      </a:r>
                    </a:p>
                  </a:txBody>
                  <a:tcPr/>
                </a:tc>
                <a:extLst>
                  <a:ext uri="{0D108BD9-81ED-4DB2-BD59-A6C34878D82A}">
                    <a16:rowId xmlns:a16="http://schemas.microsoft.com/office/drawing/2014/main" val="10003"/>
                  </a:ext>
                </a:extLst>
              </a:tr>
              <a:tr h="370840">
                <a:tc>
                  <a:txBody>
                    <a:bodyPr/>
                    <a:lstStyle/>
                    <a:p>
                      <a:r>
                        <a:rPr lang="en-US" sz="1600" dirty="0"/>
                        <a:t>Insufficient/inadequate human resources</a:t>
                      </a:r>
                    </a:p>
                  </a:txBody>
                  <a:tcPr/>
                </a:tc>
                <a:tc>
                  <a:txBody>
                    <a:bodyPr/>
                    <a:lstStyle/>
                    <a:p>
                      <a:r>
                        <a:rPr lang="en-US" sz="1600" dirty="0"/>
                        <a:t>69.05%</a:t>
                      </a:r>
                    </a:p>
                  </a:txBody>
                  <a:tcPr/>
                </a:tc>
                <a:tc>
                  <a:txBody>
                    <a:bodyPr/>
                    <a:lstStyle/>
                    <a:p>
                      <a:r>
                        <a:rPr lang="en-US" sz="1600" dirty="0"/>
                        <a:t>29</a:t>
                      </a:r>
                    </a:p>
                  </a:txBody>
                  <a:tcPr/>
                </a:tc>
                <a:extLst>
                  <a:ext uri="{0D108BD9-81ED-4DB2-BD59-A6C34878D82A}">
                    <a16:rowId xmlns:a16="http://schemas.microsoft.com/office/drawing/2014/main" val="10004"/>
                  </a:ext>
                </a:extLst>
              </a:tr>
              <a:tr h="370840">
                <a:tc>
                  <a:txBody>
                    <a:bodyPr/>
                    <a:lstStyle/>
                    <a:p>
                      <a:r>
                        <a:rPr lang="en-US" sz="1600" dirty="0"/>
                        <a:t>Inadequate inpatient care despite good ED resuscitation</a:t>
                      </a:r>
                    </a:p>
                  </a:txBody>
                  <a:tcPr/>
                </a:tc>
                <a:tc>
                  <a:txBody>
                    <a:bodyPr/>
                    <a:lstStyle/>
                    <a:p>
                      <a:r>
                        <a:rPr lang="en-US" sz="1600" dirty="0"/>
                        <a:t>59.52%</a:t>
                      </a:r>
                    </a:p>
                  </a:txBody>
                  <a:tcPr/>
                </a:tc>
                <a:tc>
                  <a:txBody>
                    <a:bodyPr/>
                    <a:lstStyle/>
                    <a:p>
                      <a:r>
                        <a:rPr lang="en-US" sz="1600" dirty="0"/>
                        <a:t>25</a:t>
                      </a:r>
                    </a:p>
                  </a:txBody>
                  <a:tcPr/>
                </a:tc>
                <a:extLst>
                  <a:ext uri="{0D108BD9-81ED-4DB2-BD59-A6C34878D82A}">
                    <a16:rowId xmlns:a16="http://schemas.microsoft.com/office/drawing/2014/main" val="10005"/>
                  </a:ext>
                </a:extLst>
              </a:tr>
              <a:tr h="370840">
                <a:tc>
                  <a:txBody>
                    <a:bodyPr/>
                    <a:lstStyle/>
                    <a:p>
                      <a:r>
                        <a:rPr lang="en-US" sz="1600" dirty="0"/>
                        <a:t>No trained specialists in trauma</a:t>
                      </a:r>
                    </a:p>
                  </a:txBody>
                  <a:tcPr/>
                </a:tc>
                <a:tc>
                  <a:txBody>
                    <a:bodyPr/>
                    <a:lstStyle/>
                    <a:p>
                      <a:r>
                        <a:rPr lang="en-US" sz="1600" dirty="0"/>
                        <a:t>52.38%</a:t>
                      </a:r>
                    </a:p>
                  </a:txBody>
                  <a:tcPr/>
                </a:tc>
                <a:tc>
                  <a:txBody>
                    <a:bodyPr/>
                    <a:lstStyle/>
                    <a:p>
                      <a:r>
                        <a:rPr lang="en-US" sz="1600" dirty="0"/>
                        <a:t>22</a:t>
                      </a:r>
                    </a:p>
                  </a:txBody>
                  <a:tcPr/>
                </a:tc>
                <a:extLst>
                  <a:ext uri="{0D108BD9-81ED-4DB2-BD59-A6C34878D82A}">
                    <a16:rowId xmlns:a16="http://schemas.microsoft.com/office/drawing/2014/main" val="10006"/>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Q8 - Consider_fellowship</a:t>
            </a:r>
          </a:p>
        </p:txBody>
      </p:sp>
      <p:graphicFrame>
        <p:nvGraphicFramePr>
          <p:cNvPr id="6" name="Table 5"/>
          <p:cNvGraphicFramePr>
            <a:graphicFrameLocks noGrp="1"/>
          </p:cNvGraphicFramePr>
          <p:nvPr/>
        </p:nvGraphicFramePr>
        <p:xfrm>
          <a:off x="1878000" y="1100000"/>
          <a:ext cx="8349264" cy="185420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Yes</a:t>
                      </a:r>
                    </a:p>
                  </a:txBody>
                  <a:tcPr/>
                </a:tc>
                <a:tc>
                  <a:txBody>
                    <a:bodyPr/>
                    <a:lstStyle/>
                    <a:p>
                      <a:r>
                        <a:rPr lang="en-US" sz="1600" dirty="0"/>
                        <a:t>83.33%</a:t>
                      </a:r>
                    </a:p>
                  </a:txBody>
                  <a:tcPr/>
                </a:tc>
                <a:tc>
                  <a:txBody>
                    <a:bodyPr/>
                    <a:lstStyle/>
                    <a:p>
                      <a:r>
                        <a:rPr lang="en-US" sz="1600" dirty="0"/>
                        <a:t>35</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No</a:t>
                      </a:r>
                    </a:p>
                  </a:txBody>
                  <a:tcPr/>
                </a:tc>
                <a:tc>
                  <a:txBody>
                    <a:bodyPr/>
                    <a:lstStyle/>
                    <a:p>
                      <a:r>
                        <a:rPr lang="en-US" sz="1600" dirty="0"/>
                        <a:t>4.76%</a:t>
                      </a:r>
                    </a:p>
                  </a:txBody>
                  <a:tcPr/>
                </a:tc>
                <a:tc>
                  <a:txBody>
                    <a:bodyPr/>
                    <a:lstStyle/>
                    <a:p>
                      <a:r>
                        <a:rPr lang="en-US" sz="1600" dirty="0"/>
                        <a:t>2</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Unsure</a:t>
                      </a:r>
                    </a:p>
                  </a:txBody>
                  <a:tcPr/>
                </a:tc>
                <a:tc>
                  <a:txBody>
                    <a:bodyPr/>
                    <a:lstStyle/>
                    <a:p>
                      <a:r>
                        <a:rPr lang="en-US" sz="1600" dirty="0"/>
                        <a:t>11.90%</a:t>
                      </a:r>
                    </a:p>
                  </a:txBody>
                  <a:tcPr/>
                </a:tc>
                <a:tc>
                  <a:txBody>
                    <a:bodyPr/>
                    <a:lstStyle/>
                    <a:p>
                      <a:r>
                        <a:rPr lang="en-US" sz="1600" dirty="0"/>
                        <a:t>5</a:t>
                      </a:r>
                    </a:p>
                  </a:txBody>
                  <a:tcPr/>
                </a:tc>
                <a:extLst>
                  <a:ext uri="{0D108BD9-81ED-4DB2-BD59-A6C34878D82A}">
                    <a16:rowId xmlns:a16="http://schemas.microsoft.com/office/drawing/2014/main" val="10003"/>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Q9 - Reasons_fellowship</a:t>
            </a:r>
          </a:p>
        </p:txBody>
      </p:sp>
      <p:graphicFrame>
        <p:nvGraphicFramePr>
          <p:cNvPr id="6" name="Table 5"/>
          <p:cNvGraphicFramePr>
            <a:graphicFrameLocks noGrp="1"/>
          </p:cNvGraphicFramePr>
          <p:nvPr/>
        </p:nvGraphicFramePr>
        <p:xfrm>
          <a:off x="1878000" y="1100000"/>
          <a:ext cx="8349264" cy="4704080"/>
        </p:xfrm>
        <a:graphic>
          <a:graphicData uri="http://schemas.openxmlformats.org/drawingml/2006/table">
            <a:tbl>
              <a:tblPr firstRow="1" bandRow="1">
                <a:tableStyleId>{69012ECD-51FC-41F1-AA8D-1B2483CD663E}</a:tableStyleId>
              </a:tblPr>
              <a:tblGrid>
                <a:gridCol w="5240888">
                  <a:extLst>
                    <a:ext uri="{9D8B030D-6E8A-4147-A177-3AD203B41FA5}">
                      <a16:colId xmlns:a16="http://schemas.microsoft.com/office/drawing/2014/main" val="20000"/>
                    </a:ext>
                  </a:extLst>
                </a:gridCol>
                <a:gridCol w="1782305">
                  <a:extLst>
                    <a:ext uri="{9D8B030D-6E8A-4147-A177-3AD203B41FA5}">
                      <a16:colId xmlns:a16="http://schemas.microsoft.com/office/drawing/2014/main" val="20001"/>
                    </a:ext>
                  </a:extLst>
                </a:gridCol>
                <a:gridCol w="1326071">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It would allow me to better take care of injured patients (reduce mortality from trauma)</a:t>
                      </a:r>
                    </a:p>
                  </a:txBody>
                  <a:tcPr/>
                </a:tc>
                <a:tc>
                  <a:txBody>
                    <a:bodyPr/>
                    <a:lstStyle/>
                    <a:p>
                      <a:r>
                        <a:rPr lang="en-US" sz="1600" dirty="0"/>
                        <a:t>76.19%</a:t>
                      </a:r>
                    </a:p>
                  </a:txBody>
                  <a:tcPr/>
                </a:tc>
                <a:tc>
                  <a:txBody>
                    <a:bodyPr/>
                    <a:lstStyle/>
                    <a:p>
                      <a:r>
                        <a:rPr lang="en-US" sz="1600" dirty="0"/>
                        <a:t>32</a:t>
                      </a:r>
                    </a:p>
                  </a:txBody>
                  <a:tcPr/>
                </a:tc>
                <a:extLst>
                  <a:ext uri="{0D108BD9-81ED-4DB2-BD59-A6C34878D82A}">
                    <a16:rowId xmlns:a16="http://schemas.microsoft.com/office/drawing/2014/main" val="10001"/>
                  </a:ext>
                </a:extLst>
              </a:tr>
              <a:tr h="370840">
                <a:tc>
                  <a:txBody>
                    <a:bodyPr/>
                    <a:lstStyle/>
                    <a:p>
                      <a:r>
                        <a:rPr lang="en-US" sz="1600" dirty="0"/>
                        <a:t>All surgeons should be able to handle all trauma</a:t>
                      </a:r>
                    </a:p>
                  </a:txBody>
                  <a:tcPr/>
                </a:tc>
                <a:tc>
                  <a:txBody>
                    <a:bodyPr/>
                    <a:lstStyle/>
                    <a:p>
                      <a:r>
                        <a:rPr lang="en-US" sz="1600" dirty="0"/>
                        <a:t>64.29%</a:t>
                      </a:r>
                    </a:p>
                  </a:txBody>
                  <a:tcPr/>
                </a:tc>
                <a:tc>
                  <a:txBody>
                    <a:bodyPr/>
                    <a:lstStyle/>
                    <a:p>
                      <a:r>
                        <a:rPr lang="en-US" sz="1600" dirty="0"/>
                        <a:t>27</a:t>
                      </a:r>
                    </a:p>
                  </a:txBody>
                  <a:tcPr/>
                </a:tc>
                <a:extLst>
                  <a:ext uri="{0D108BD9-81ED-4DB2-BD59-A6C34878D82A}">
                    <a16:rowId xmlns:a16="http://schemas.microsoft.com/office/drawing/2014/main" val="10002"/>
                  </a:ext>
                </a:extLst>
              </a:tr>
              <a:tr h="370840">
                <a:tc>
                  <a:txBody>
                    <a:bodyPr/>
                    <a:lstStyle/>
                    <a:p>
                      <a:r>
                        <a:rPr lang="en-US" sz="1600" dirty="0"/>
                        <a:t>It would allow me to better take care of critically ill patients</a:t>
                      </a:r>
                    </a:p>
                  </a:txBody>
                  <a:tcPr/>
                </a:tc>
                <a:tc>
                  <a:txBody>
                    <a:bodyPr/>
                    <a:lstStyle/>
                    <a:p>
                      <a:r>
                        <a:rPr lang="en-US" sz="1600" dirty="0"/>
                        <a:t>64.29%</a:t>
                      </a:r>
                    </a:p>
                  </a:txBody>
                  <a:tcPr/>
                </a:tc>
                <a:tc>
                  <a:txBody>
                    <a:bodyPr/>
                    <a:lstStyle/>
                    <a:p>
                      <a:r>
                        <a:rPr lang="en-US" sz="1600" dirty="0"/>
                        <a:t>27</a:t>
                      </a:r>
                    </a:p>
                  </a:txBody>
                  <a:tcPr/>
                </a:tc>
                <a:extLst>
                  <a:ext uri="{0D108BD9-81ED-4DB2-BD59-A6C34878D82A}">
                    <a16:rowId xmlns:a16="http://schemas.microsoft.com/office/drawing/2014/main" val="10003"/>
                  </a:ext>
                </a:extLst>
              </a:tr>
              <a:tr h="370840">
                <a:tc>
                  <a:txBody>
                    <a:bodyPr/>
                    <a:lstStyle/>
                    <a:p>
                      <a:r>
                        <a:rPr lang="en-US" sz="1600" dirty="0"/>
                        <a:t>This specialty is not yet recognized by the government</a:t>
                      </a:r>
                    </a:p>
                  </a:txBody>
                  <a:tcPr/>
                </a:tc>
                <a:tc>
                  <a:txBody>
                    <a:bodyPr/>
                    <a:lstStyle/>
                    <a:p>
                      <a:r>
                        <a:rPr lang="en-US" sz="1600" dirty="0"/>
                        <a:t>30.95%</a:t>
                      </a:r>
                    </a:p>
                  </a:txBody>
                  <a:tcPr/>
                </a:tc>
                <a:tc>
                  <a:txBody>
                    <a:bodyPr/>
                    <a:lstStyle/>
                    <a:p>
                      <a:r>
                        <a:rPr lang="en-US" sz="1600" dirty="0"/>
                        <a:t>13</a:t>
                      </a:r>
                    </a:p>
                  </a:txBody>
                  <a:tcPr/>
                </a:tc>
                <a:extLst>
                  <a:ext uri="{0D108BD9-81ED-4DB2-BD59-A6C34878D82A}">
                    <a16:rowId xmlns:a16="http://schemas.microsoft.com/office/drawing/2014/main" val="10004"/>
                  </a:ext>
                </a:extLst>
              </a:tr>
              <a:tr h="370840">
                <a:tc>
                  <a:txBody>
                    <a:bodyPr/>
                    <a:lstStyle/>
                    <a:p>
                      <a:r>
                        <a:rPr lang="en-US" sz="1600" dirty="0"/>
                        <a:t>There is no accrediting body for trauma surgeons in Uganda</a:t>
                      </a:r>
                    </a:p>
                  </a:txBody>
                  <a:tcPr/>
                </a:tc>
                <a:tc>
                  <a:txBody>
                    <a:bodyPr/>
                    <a:lstStyle/>
                    <a:p>
                      <a:r>
                        <a:rPr lang="en-US" sz="1600" dirty="0"/>
                        <a:t>26.19%</a:t>
                      </a:r>
                    </a:p>
                  </a:txBody>
                  <a:tcPr/>
                </a:tc>
                <a:tc>
                  <a:txBody>
                    <a:bodyPr/>
                    <a:lstStyle/>
                    <a:p>
                      <a:r>
                        <a:rPr lang="en-US" sz="1600" dirty="0"/>
                        <a:t>11</a:t>
                      </a:r>
                    </a:p>
                  </a:txBody>
                  <a:tcPr/>
                </a:tc>
                <a:extLst>
                  <a:ext uri="{0D108BD9-81ED-4DB2-BD59-A6C34878D82A}">
                    <a16:rowId xmlns:a16="http://schemas.microsoft.com/office/drawing/2014/main" val="10005"/>
                  </a:ext>
                </a:extLst>
              </a:tr>
              <a:tr h="370840">
                <a:tc>
                  <a:txBody>
                    <a:bodyPr/>
                    <a:lstStyle/>
                    <a:p>
                      <a:r>
                        <a:rPr lang="en-US" sz="1600" dirty="0"/>
                        <a:t>There are no trained trauma specialists to serve as role models</a:t>
                      </a:r>
                    </a:p>
                  </a:txBody>
                  <a:tcPr/>
                </a:tc>
                <a:tc>
                  <a:txBody>
                    <a:bodyPr/>
                    <a:lstStyle/>
                    <a:p>
                      <a:r>
                        <a:rPr lang="en-US" sz="1600" dirty="0"/>
                        <a:t>23.81%</a:t>
                      </a:r>
                    </a:p>
                  </a:txBody>
                  <a:tcPr/>
                </a:tc>
                <a:tc>
                  <a:txBody>
                    <a:bodyPr/>
                    <a:lstStyle/>
                    <a:p>
                      <a:r>
                        <a:rPr lang="en-US" sz="1600" dirty="0"/>
                        <a:t>10</a:t>
                      </a:r>
                    </a:p>
                  </a:txBody>
                  <a:tcPr/>
                </a:tc>
                <a:extLst>
                  <a:ext uri="{0D108BD9-81ED-4DB2-BD59-A6C34878D82A}">
                    <a16:rowId xmlns:a16="http://schemas.microsoft.com/office/drawing/2014/main" val="10006"/>
                  </a:ext>
                </a:extLst>
              </a:tr>
              <a:tr h="370840">
                <a:tc>
                  <a:txBody>
                    <a:bodyPr/>
                    <a:lstStyle/>
                    <a:p>
                      <a:r>
                        <a:rPr lang="en-US" sz="1600" dirty="0"/>
                        <a:t>It has not been done before, and I want to have a specialized trauma skill set</a:t>
                      </a:r>
                    </a:p>
                  </a:txBody>
                  <a:tcPr/>
                </a:tc>
                <a:tc>
                  <a:txBody>
                    <a:bodyPr/>
                    <a:lstStyle/>
                    <a:p>
                      <a:r>
                        <a:rPr lang="en-US" sz="1600" dirty="0"/>
                        <a:t>23.81%</a:t>
                      </a:r>
                    </a:p>
                  </a:txBody>
                  <a:tcPr/>
                </a:tc>
                <a:tc>
                  <a:txBody>
                    <a:bodyPr/>
                    <a:lstStyle/>
                    <a:p>
                      <a:r>
                        <a:rPr lang="en-US" sz="1600" dirty="0"/>
                        <a:t>10</a:t>
                      </a:r>
                    </a:p>
                  </a:txBody>
                  <a:tcPr/>
                </a:tc>
                <a:extLst>
                  <a:ext uri="{0D108BD9-81ED-4DB2-BD59-A6C34878D82A}">
                    <a16:rowId xmlns:a16="http://schemas.microsoft.com/office/drawing/2014/main" val="3943240173"/>
                  </a:ext>
                </a:extLst>
              </a:tr>
              <a:tr h="370840">
                <a:tc>
                  <a:txBody>
                    <a:bodyPr/>
                    <a:lstStyle/>
                    <a:p>
                      <a:r>
                        <a:rPr lang="en-US" sz="1600" dirty="0"/>
                        <a:t>It is a very stressful carrier choice</a:t>
                      </a:r>
                    </a:p>
                  </a:txBody>
                  <a:tcPr/>
                </a:tc>
                <a:tc>
                  <a:txBody>
                    <a:bodyPr/>
                    <a:lstStyle/>
                    <a:p>
                      <a:r>
                        <a:rPr lang="en-US" sz="1600" dirty="0"/>
                        <a:t>14.29%</a:t>
                      </a:r>
                    </a:p>
                  </a:txBody>
                  <a:tcPr/>
                </a:tc>
                <a:tc>
                  <a:txBody>
                    <a:bodyPr/>
                    <a:lstStyle/>
                    <a:p>
                      <a:r>
                        <a:rPr lang="en-US" sz="1600" dirty="0"/>
                        <a:t>6</a:t>
                      </a:r>
                    </a:p>
                  </a:txBody>
                  <a:tcPr/>
                </a:tc>
                <a:extLst>
                  <a:ext uri="{0D108BD9-81ED-4DB2-BD59-A6C34878D82A}">
                    <a16:rowId xmlns:a16="http://schemas.microsoft.com/office/drawing/2014/main" val="379215261"/>
                  </a:ext>
                </a:extLst>
              </a:tr>
              <a:tr h="370840">
                <a:tc>
                  <a:txBody>
                    <a:bodyPr/>
                    <a:lstStyle/>
                    <a:p>
                      <a:r>
                        <a:rPr lang="en-US" sz="1600" dirty="0"/>
                        <a:t>It has not been done before, and that makes me worried</a:t>
                      </a:r>
                    </a:p>
                  </a:txBody>
                  <a:tcPr/>
                </a:tc>
                <a:tc>
                  <a:txBody>
                    <a:bodyPr/>
                    <a:lstStyle/>
                    <a:p>
                      <a:r>
                        <a:rPr lang="en-US" sz="1600" dirty="0"/>
                        <a:t>9.52%</a:t>
                      </a:r>
                    </a:p>
                  </a:txBody>
                  <a:tcPr/>
                </a:tc>
                <a:tc>
                  <a:txBody>
                    <a:bodyPr/>
                    <a:lstStyle/>
                    <a:p>
                      <a:r>
                        <a:rPr lang="en-US" sz="1600" dirty="0"/>
                        <a:t>4</a:t>
                      </a:r>
                    </a:p>
                  </a:txBody>
                  <a:tcPr/>
                </a:tc>
                <a:extLst>
                  <a:ext uri="{0D108BD9-81ED-4DB2-BD59-A6C34878D82A}">
                    <a16:rowId xmlns:a16="http://schemas.microsoft.com/office/drawing/2014/main" val="2445463005"/>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2003696866"/>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Q10 - ICU</a:t>
            </a:r>
          </a:p>
        </p:txBody>
      </p:sp>
      <p:graphicFrame>
        <p:nvGraphicFramePr>
          <p:cNvPr id="6" name="Table 5"/>
          <p:cNvGraphicFramePr>
            <a:graphicFrameLocks noGrp="1"/>
          </p:cNvGraphicFramePr>
          <p:nvPr/>
        </p:nvGraphicFramePr>
        <p:xfrm>
          <a:off x="1878000" y="1100000"/>
          <a:ext cx="8349264" cy="1854200"/>
        </p:xfrm>
        <a:graphic>
          <a:graphicData uri="http://schemas.openxmlformats.org/drawingml/2006/table">
            <a:tbl>
              <a:tblPr firstRow="1" bandRow="1">
                <a:tableStyleId>{69012ECD-51FC-41F1-AA8D-1B2483CD663E}</a:tableStyleId>
              </a:tblPr>
              <a:tblGrid>
                <a:gridCol w="2087316">
                  <a:extLst>
                    <a:ext uri="{9D8B030D-6E8A-4147-A177-3AD203B41FA5}">
                      <a16:colId xmlns:a16="http://schemas.microsoft.com/office/drawing/2014/main" val="20000"/>
                    </a:ext>
                  </a:extLst>
                </a:gridCol>
                <a:gridCol w="2087316">
                  <a:extLst>
                    <a:ext uri="{9D8B030D-6E8A-4147-A177-3AD203B41FA5}">
                      <a16:colId xmlns:a16="http://schemas.microsoft.com/office/drawing/2014/main" val="20001"/>
                    </a:ext>
                  </a:extLst>
                </a:gridCol>
                <a:gridCol w="2087316">
                  <a:extLst>
                    <a:ext uri="{9D8B030D-6E8A-4147-A177-3AD203B41FA5}">
                      <a16:colId xmlns:a16="http://schemas.microsoft.com/office/drawing/2014/main" val="20002"/>
                    </a:ext>
                  </a:extLst>
                </a:gridCol>
                <a:gridCol w="2087316">
                  <a:extLst>
                    <a:ext uri="{9D8B030D-6E8A-4147-A177-3AD203B41FA5}">
                      <a16:colId xmlns:a16="http://schemas.microsoft.com/office/drawing/2014/main" val="20003"/>
                    </a:ext>
                  </a:extLst>
                </a:gridCol>
              </a:tblGrid>
              <a:tr h="370840">
                <a:tc>
                  <a:txBody>
                    <a:bodyPr/>
                    <a:lstStyle/>
                    <a:p>
                      <a:r>
                        <a:rPr lang="en-US" sz="1600" dirty="0"/>
                        <a:t>#</a:t>
                      </a:r>
                    </a:p>
                  </a:txBody>
                  <a:tcPr/>
                </a:tc>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a:t>
                      </a:r>
                    </a:p>
                  </a:txBody>
                  <a:tcPr/>
                </a:tc>
                <a:tc>
                  <a:txBody>
                    <a:bodyPr/>
                    <a:lstStyle/>
                    <a:p>
                      <a:r>
                        <a:rPr lang="en-US" sz="1600" dirty="0"/>
                        <a:t>Yes</a:t>
                      </a:r>
                    </a:p>
                  </a:txBody>
                  <a:tcPr/>
                </a:tc>
                <a:tc>
                  <a:txBody>
                    <a:bodyPr/>
                    <a:lstStyle/>
                    <a:p>
                      <a:r>
                        <a:rPr lang="en-US" sz="1600" dirty="0"/>
                        <a:t>58.54%</a:t>
                      </a:r>
                    </a:p>
                  </a:txBody>
                  <a:tcPr/>
                </a:tc>
                <a:tc>
                  <a:txBody>
                    <a:bodyPr/>
                    <a:lstStyle/>
                    <a:p>
                      <a:r>
                        <a:rPr lang="en-US" sz="1600" dirty="0"/>
                        <a:t>24</a:t>
                      </a:r>
                    </a:p>
                  </a:txBody>
                  <a:tcPr/>
                </a:tc>
                <a:extLst>
                  <a:ext uri="{0D108BD9-81ED-4DB2-BD59-A6C34878D82A}">
                    <a16:rowId xmlns:a16="http://schemas.microsoft.com/office/drawing/2014/main" val="10001"/>
                  </a:ext>
                </a:extLst>
              </a:tr>
              <a:tr h="370840">
                <a:tc>
                  <a:txBody>
                    <a:bodyPr/>
                    <a:lstStyle/>
                    <a:p>
                      <a:r>
                        <a:rPr lang="en-US" sz="1600" dirty="0"/>
                        <a:t>2</a:t>
                      </a:r>
                    </a:p>
                  </a:txBody>
                  <a:tcPr/>
                </a:tc>
                <a:tc>
                  <a:txBody>
                    <a:bodyPr/>
                    <a:lstStyle/>
                    <a:p>
                      <a:r>
                        <a:rPr lang="en-US" sz="1600" dirty="0"/>
                        <a:t>No</a:t>
                      </a:r>
                    </a:p>
                  </a:txBody>
                  <a:tcPr/>
                </a:tc>
                <a:tc>
                  <a:txBody>
                    <a:bodyPr/>
                    <a:lstStyle/>
                    <a:p>
                      <a:r>
                        <a:rPr lang="en-US" sz="1600" dirty="0"/>
                        <a:t>24.39%</a:t>
                      </a:r>
                    </a:p>
                  </a:txBody>
                  <a:tcPr/>
                </a:tc>
                <a:tc>
                  <a:txBody>
                    <a:bodyPr/>
                    <a:lstStyle/>
                    <a:p>
                      <a:r>
                        <a:rPr lang="en-US" sz="1600" dirty="0"/>
                        <a:t>10</a:t>
                      </a:r>
                    </a:p>
                  </a:txBody>
                  <a:tcPr/>
                </a:tc>
                <a:extLst>
                  <a:ext uri="{0D108BD9-81ED-4DB2-BD59-A6C34878D82A}">
                    <a16:rowId xmlns:a16="http://schemas.microsoft.com/office/drawing/2014/main" val="10002"/>
                  </a:ext>
                </a:extLst>
              </a:tr>
              <a:tr h="370840">
                <a:tc>
                  <a:txBody>
                    <a:bodyPr/>
                    <a:lstStyle/>
                    <a:p>
                      <a:r>
                        <a:rPr lang="en-US" sz="1600" dirty="0"/>
                        <a:t>3</a:t>
                      </a:r>
                    </a:p>
                  </a:txBody>
                  <a:tcPr/>
                </a:tc>
                <a:tc>
                  <a:txBody>
                    <a:bodyPr/>
                    <a:lstStyle/>
                    <a:p>
                      <a:r>
                        <a:rPr lang="en-US" sz="1600" dirty="0"/>
                        <a:t>Unsure</a:t>
                      </a:r>
                    </a:p>
                  </a:txBody>
                  <a:tcPr/>
                </a:tc>
                <a:tc>
                  <a:txBody>
                    <a:bodyPr/>
                    <a:lstStyle/>
                    <a:p>
                      <a:r>
                        <a:rPr lang="en-US" sz="1600" dirty="0"/>
                        <a:t>17.07%</a:t>
                      </a:r>
                    </a:p>
                  </a:txBody>
                  <a:tcPr/>
                </a:tc>
                <a:tc>
                  <a:txBody>
                    <a:bodyPr/>
                    <a:lstStyle/>
                    <a:p>
                      <a:r>
                        <a:rPr lang="en-US" sz="1600" dirty="0"/>
                        <a:t>7</a:t>
                      </a:r>
                    </a:p>
                  </a:txBody>
                  <a:tcPr/>
                </a:tc>
                <a:extLst>
                  <a:ext uri="{0D108BD9-81ED-4DB2-BD59-A6C34878D82A}">
                    <a16:rowId xmlns:a16="http://schemas.microsoft.com/office/drawing/2014/main" val="10003"/>
                  </a:ext>
                </a:extLst>
              </a:tr>
              <a:tr h="370840">
                <a:tc>
                  <a:txBody>
                    <a:bodyPr/>
                    <a:lstStyle/>
                    <a:p>
                      <a:endParaRPr lang="en-US" sz="1600" dirty="0"/>
                    </a:p>
                  </a:txBody>
                  <a:tcPr/>
                </a:tc>
                <a:tc>
                  <a:txBody>
                    <a:bodyPr/>
                    <a:lstStyle/>
                    <a:p>
                      <a:r>
                        <a:rPr lang="en-US" sz="1600" dirty="0"/>
                        <a:t>Total</a:t>
                      </a:r>
                    </a:p>
                  </a:txBody>
                  <a:tcPr/>
                </a:tc>
                <a:tc>
                  <a:txBody>
                    <a:bodyPr/>
                    <a:lstStyle/>
                    <a:p>
                      <a:r>
                        <a:rPr lang="en-US" sz="1600" dirty="0"/>
                        <a:t>100%</a:t>
                      </a:r>
                    </a:p>
                  </a:txBody>
                  <a:tcPr/>
                </a:tc>
                <a:tc>
                  <a:txBody>
                    <a:bodyPr/>
                    <a:lstStyle/>
                    <a:p>
                      <a:r>
                        <a:rPr lang="en-US" sz="1600" dirty="0"/>
                        <a:t>41</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Q11 - Trauma_EGS_CritCare</a:t>
            </a:r>
          </a:p>
        </p:txBody>
      </p:sp>
      <p:graphicFrame>
        <p:nvGraphicFramePr>
          <p:cNvPr id="6" name="Table 5"/>
          <p:cNvGraphicFramePr>
            <a:graphicFrameLocks noGrp="1"/>
          </p:cNvGraphicFramePr>
          <p:nvPr/>
        </p:nvGraphicFramePr>
        <p:xfrm>
          <a:off x="1878000" y="1100000"/>
          <a:ext cx="8349264" cy="2062480"/>
        </p:xfrm>
        <a:graphic>
          <a:graphicData uri="http://schemas.openxmlformats.org/drawingml/2006/table">
            <a:tbl>
              <a:tblPr firstRow="1" bandRow="1">
                <a:tableStyleId>{69012ECD-51FC-41F1-AA8D-1B2483CD663E}</a:tableStyleId>
              </a:tblPr>
              <a:tblGrid>
                <a:gridCol w="4450475">
                  <a:extLst>
                    <a:ext uri="{9D8B030D-6E8A-4147-A177-3AD203B41FA5}">
                      <a16:colId xmlns:a16="http://schemas.microsoft.com/office/drawing/2014/main" val="20000"/>
                    </a:ext>
                  </a:extLst>
                </a:gridCol>
                <a:gridCol w="1906291">
                  <a:extLst>
                    <a:ext uri="{9D8B030D-6E8A-4147-A177-3AD203B41FA5}">
                      <a16:colId xmlns:a16="http://schemas.microsoft.com/office/drawing/2014/main" val="20001"/>
                    </a:ext>
                  </a:extLst>
                </a:gridCol>
                <a:gridCol w="199249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Trauma surgery</a:t>
                      </a:r>
                    </a:p>
                  </a:txBody>
                  <a:tcPr/>
                </a:tc>
                <a:tc>
                  <a:txBody>
                    <a:bodyPr/>
                    <a:lstStyle/>
                    <a:p>
                      <a:r>
                        <a:rPr lang="en-US" sz="1600" dirty="0"/>
                        <a:t>80.49%</a:t>
                      </a:r>
                    </a:p>
                  </a:txBody>
                  <a:tcPr/>
                </a:tc>
                <a:tc>
                  <a:txBody>
                    <a:bodyPr/>
                    <a:lstStyle/>
                    <a:p>
                      <a:r>
                        <a:rPr lang="en-US" sz="1600" dirty="0"/>
                        <a:t>33</a:t>
                      </a:r>
                    </a:p>
                  </a:txBody>
                  <a:tcPr/>
                </a:tc>
                <a:extLst>
                  <a:ext uri="{0D108BD9-81ED-4DB2-BD59-A6C34878D82A}">
                    <a16:rowId xmlns:a16="http://schemas.microsoft.com/office/drawing/2014/main" val="10001"/>
                  </a:ext>
                </a:extLst>
              </a:tr>
              <a:tr h="370840">
                <a:tc>
                  <a:txBody>
                    <a:bodyPr/>
                    <a:lstStyle/>
                    <a:p>
                      <a:r>
                        <a:rPr lang="en-US" sz="1600" dirty="0"/>
                        <a:t>Surgical critical care</a:t>
                      </a:r>
                    </a:p>
                  </a:txBody>
                  <a:tcPr/>
                </a:tc>
                <a:tc>
                  <a:txBody>
                    <a:bodyPr/>
                    <a:lstStyle/>
                    <a:p>
                      <a:r>
                        <a:rPr lang="en-US" sz="1600" dirty="0"/>
                        <a:t>75.61%</a:t>
                      </a:r>
                    </a:p>
                  </a:txBody>
                  <a:tcPr/>
                </a:tc>
                <a:tc>
                  <a:txBody>
                    <a:bodyPr/>
                    <a:lstStyle/>
                    <a:p>
                      <a:r>
                        <a:rPr lang="en-US" sz="1600" dirty="0"/>
                        <a:t>31</a:t>
                      </a:r>
                    </a:p>
                  </a:txBody>
                  <a:tcPr/>
                </a:tc>
                <a:extLst>
                  <a:ext uri="{0D108BD9-81ED-4DB2-BD59-A6C34878D82A}">
                    <a16:rowId xmlns:a16="http://schemas.microsoft.com/office/drawing/2014/main" val="10002"/>
                  </a:ext>
                </a:extLst>
              </a:tr>
              <a:tr h="370840">
                <a:tc>
                  <a:txBody>
                    <a:bodyPr/>
                    <a:lstStyle/>
                    <a:p>
                      <a:r>
                        <a:rPr lang="en-US" sz="1600" dirty="0"/>
                        <a:t>Emergency general surgery (management of bowel perforation, appendicitis, cholecystitis)</a:t>
                      </a:r>
                    </a:p>
                  </a:txBody>
                  <a:tcPr/>
                </a:tc>
                <a:tc>
                  <a:txBody>
                    <a:bodyPr/>
                    <a:lstStyle/>
                    <a:p>
                      <a:r>
                        <a:rPr lang="en-US" sz="1600" dirty="0"/>
                        <a:t>65.85%</a:t>
                      </a:r>
                    </a:p>
                  </a:txBody>
                  <a:tcPr/>
                </a:tc>
                <a:tc>
                  <a:txBody>
                    <a:bodyPr/>
                    <a:lstStyle/>
                    <a:p>
                      <a:r>
                        <a:rPr lang="en-US" sz="1600" dirty="0"/>
                        <a:t>27</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41</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24000" y="140000"/>
            <a:ext cx="8229600" cy="369332"/>
          </a:xfrm>
          <a:prstGeom prst="rect">
            <a:avLst/>
          </a:prstGeom>
          <a:noFill/>
        </p:spPr>
        <p:txBody>
          <a:bodyPr wrap="square" rtlCol="0"/>
          <a:lstStyle/>
          <a:p>
            <a:r>
              <a:rPr lang="en-US" sz="2200" dirty="0"/>
              <a:t>Q11 - </a:t>
            </a:r>
            <a:r>
              <a:rPr lang="en-US" sz="2200" dirty="0" err="1"/>
              <a:t>Trauma_EGS_CritCare</a:t>
            </a:r>
            <a:r>
              <a:rPr lang="en-US" sz="2200" dirty="0"/>
              <a:t> – broken down into those who have/haven’t completed their trauma rotation</a:t>
            </a:r>
          </a:p>
        </p:txBody>
      </p:sp>
      <p:pic>
        <p:nvPicPr>
          <p:cNvPr id="3" name="Object 2"/>
          <p:cNvPicPr>
            <a:picLocks noChangeAspect="1"/>
          </p:cNvPicPr>
          <p:nvPr/>
        </p:nvPicPr>
        <p:blipFill>
          <a:blip r:embed="rId3" cstate="print"/>
          <a:stretch>
            <a:fillRect/>
          </a:stretch>
        </p:blipFill>
        <p:spPr>
          <a:xfrm>
            <a:off x="2096000" y="1200000"/>
            <a:ext cx="8000000" cy="500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Q3 - Specialty</a:t>
            </a:r>
          </a:p>
        </p:txBody>
      </p:sp>
      <p:graphicFrame>
        <p:nvGraphicFramePr>
          <p:cNvPr id="6" name="Table 5"/>
          <p:cNvGraphicFramePr>
            <a:graphicFrameLocks noGrp="1"/>
          </p:cNvGraphicFramePr>
          <p:nvPr/>
        </p:nvGraphicFramePr>
        <p:xfrm>
          <a:off x="1878000" y="655809"/>
          <a:ext cx="6492240" cy="5562600"/>
        </p:xfrm>
        <a:graphic>
          <a:graphicData uri="http://schemas.openxmlformats.org/drawingml/2006/table">
            <a:tbl>
              <a:tblPr firstRow="1" bandRow="1">
                <a:tableStyleId>{69012ECD-51FC-41F1-AA8D-1B2483CD663E}</a:tableStyleId>
              </a:tblPr>
              <a:tblGrid>
                <a:gridCol w="33832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General surgery</a:t>
                      </a:r>
                    </a:p>
                  </a:txBody>
                  <a:tcPr/>
                </a:tc>
                <a:tc>
                  <a:txBody>
                    <a:bodyPr/>
                    <a:lstStyle/>
                    <a:p>
                      <a:r>
                        <a:rPr lang="en-US" sz="1600" dirty="0"/>
                        <a:t>30.43%</a:t>
                      </a:r>
                    </a:p>
                  </a:txBody>
                  <a:tcPr/>
                </a:tc>
                <a:tc>
                  <a:txBody>
                    <a:bodyPr/>
                    <a:lstStyle/>
                    <a:p>
                      <a:r>
                        <a:rPr lang="en-US" sz="1600" dirty="0"/>
                        <a:t>14</a:t>
                      </a:r>
                    </a:p>
                  </a:txBody>
                  <a:tcPr/>
                </a:tc>
                <a:extLst>
                  <a:ext uri="{0D108BD9-81ED-4DB2-BD59-A6C34878D82A}">
                    <a16:rowId xmlns:a16="http://schemas.microsoft.com/office/drawing/2014/main" val="10001"/>
                  </a:ext>
                </a:extLst>
              </a:tr>
              <a:tr h="370840">
                <a:tc>
                  <a:txBody>
                    <a:bodyPr/>
                    <a:lstStyle/>
                    <a:p>
                      <a:r>
                        <a:rPr lang="en-US" sz="1600" dirty="0"/>
                        <a:t>Obstetrics and gynaecology</a:t>
                      </a:r>
                    </a:p>
                  </a:txBody>
                  <a:tcPr/>
                </a:tc>
                <a:tc>
                  <a:txBody>
                    <a:bodyPr/>
                    <a:lstStyle/>
                    <a:p>
                      <a:r>
                        <a:rPr lang="en-US" sz="1600" dirty="0"/>
                        <a:t>17.39%</a:t>
                      </a:r>
                    </a:p>
                  </a:txBody>
                  <a:tcPr/>
                </a:tc>
                <a:tc>
                  <a:txBody>
                    <a:bodyPr/>
                    <a:lstStyle/>
                    <a:p>
                      <a:r>
                        <a:rPr lang="en-US" sz="1600" dirty="0"/>
                        <a:t>8</a:t>
                      </a:r>
                    </a:p>
                  </a:txBody>
                  <a:tcPr/>
                </a:tc>
                <a:extLst>
                  <a:ext uri="{0D108BD9-81ED-4DB2-BD59-A6C34878D82A}">
                    <a16:rowId xmlns:a16="http://schemas.microsoft.com/office/drawing/2014/main" val="10002"/>
                  </a:ext>
                </a:extLst>
              </a:tr>
              <a:tr h="370840">
                <a:tc>
                  <a:txBody>
                    <a:bodyPr/>
                    <a:lstStyle/>
                    <a:p>
                      <a:r>
                        <a:rPr lang="en-US" sz="1600" dirty="0"/>
                        <a:t>Urology</a:t>
                      </a:r>
                    </a:p>
                  </a:txBody>
                  <a:tcPr/>
                </a:tc>
                <a:tc>
                  <a:txBody>
                    <a:bodyPr/>
                    <a:lstStyle/>
                    <a:p>
                      <a:r>
                        <a:rPr lang="en-US" sz="1600" dirty="0"/>
                        <a:t>15.22%</a:t>
                      </a:r>
                    </a:p>
                  </a:txBody>
                  <a:tcPr/>
                </a:tc>
                <a:tc>
                  <a:txBody>
                    <a:bodyPr/>
                    <a:lstStyle/>
                    <a:p>
                      <a:r>
                        <a:rPr lang="en-US" sz="1600" dirty="0"/>
                        <a:t>7</a:t>
                      </a:r>
                    </a:p>
                  </a:txBody>
                  <a:tcPr/>
                </a:tc>
                <a:extLst>
                  <a:ext uri="{0D108BD9-81ED-4DB2-BD59-A6C34878D82A}">
                    <a16:rowId xmlns:a16="http://schemas.microsoft.com/office/drawing/2014/main" val="10003"/>
                  </a:ext>
                </a:extLst>
              </a:tr>
              <a:tr h="370840">
                <a:tc>
                  <a:txBody>
                    <a:bodyPr/>
                    <a:lstStyle/>
                    <a:p>
                      <a:r>
                        <a:rPr lang="en-US" sz="1600" dirty="0"/>
                        <a:t>Cardiovascular and thoracic surgery</a:t>
                      </a:r>
                    </a:p>
                  </a:txBody>
                  <a:tcPr/>
                </a:tc>
                <a:tc>
                  <a:txBody>
                    <a:bodyPr/>
                    <a:lstStyle/>
                    <a:p>
                      <a:r>
                        <a:rPr lang="en-US" sz="1600" dirty="0"/>
                        <a:t>8.70%</a:t>
                      </a:r>
                    </a:p>
                  </a:txBody>
                  <a:tcPr/>
                </a:tc>
                <a:tc>
                  <a:txBody>
                    <a:bodyPr/>
                    <a:lstStyle/>
                    <a:p>
                      <a:r>
                        <a:rPr lang="en-US" sz="1600" dirty="0"/>
                        <a:t>4</a:t>
                      </a:r>
                    </a:p>
                  </a:txBody>
                  <a:tcPr/>
                </a:tc>
                <a:extLst>
                  <a:ext uri="{0D108BD9-81ED-4DB2-BD59-A6C34878D82A}">
                    <a16:rowId xmlns:a16="http://schemas.microsoft.com/office/drawing/2014/main" val="2930285238"/>
                  </a:ext>
                </a:extLst>
              </a:tr>
              <a:tr h="370840">
                <a:tc>
                  <a:txBody>
                    <a:bodyPr/>
                    <a:lstStyle/>
                    <a:p>
                      <a:r>
                        <a:rPr lang="en-US" sz="1600" dirty="0"/>
                        <a:t>Neurosurgery</a:t>
                      </a:r>
                    </a:p>
                  </a:txBody>
                  <a:tcPr/>
                </a:tc>
                <a:tc>
                  <a:txBody>
                    <a:bodyPr/>
                    <a:lstStyle/>
                    <a:p>
                      <a:r>
                        <a:rPr lang="en-US" sz="1600" dirty="0"/>
                        <a:t>6.52%</a:t>
                      </a:r>
                    </a:p>
                  </a:txBody>
                  <a:tcPr/>
                </a:tc>
                <a:tc>
                  <a:txBody>
                    <a:bodyPr/>
                    <a:lstStyle/>
                    <a:p>
                      <a:r>
                        <a:rPr lang="en-US" sz="1600" dirty="0"/>
                        <a:t>3</a:t>
                      </a:r>
                    </a:p>
                  </a:txBody>
                  <a:tcPr/>
                </a:tc>
                <a:extLst>
                  <a:ext uri="{0D108BD9-81ED-4DB2-BD59-A6C34878D82A}">
                    <a16:rowId xmlns:a16="http://schemas.microsoft.com/office/drawing/2014/main" val="42333547"/>
                  </a:ext>
                </a:extLst>
              </a:tr>
              <a:tr h="370840">
                <a:tc>
                  <a:txBody>
                    <a:bodyPr/>
                    <a:lstStyle/>
                    <a:p>
                      <a:r>
                        <a:rPr lang="en-US" sz="1600" dirty="0"/>
                        <a:t>Ear, nose, and throat surgery</a:t>
                      </a:r>
                    </a:p>
                  </a:txBody>
                  <a:tcPr/>
                </a:tc>
                <a:tc>
                  <a:txBody>
                    <a:bodyPr/>
                    <a:lstStyle/>
                    <a:p>
                      <a:r>
                        <a:rPr lang="en-US" sz="1600" dirty="0"/>
                        <a:t>4.35%</a:t>
                      </a:r>
                    </a:p>
                  </a:txBody>
                  <a:tcPr/>
                </a:tc>
                <a:tc>
                  <a:txBody>
                    <a:bodyPr/>
                    <a:lstStyle/>
                    <a:p>
                      <a:r>
                        <a:rPr lang="en-US" sz="1600" dirty="0"/>
                        <a:t>2</a:t>
                      </a:r>
                    </a:p>
                  </a:txBody>
                  <a:tcPr/>
                </a:tc>
                <a:extLst>
                  <a:ext uri="{0D108BD9-81ED-4DB2-BD59-A6C34878D82A}">
                    <a16:rowId xmlns:a16="http://schemas.microsoft.com/office/drawing/2014/main" val="10007"/>
                  </a:ext>
                </a:extLst>
              </a:tr>
              <a:tr h="370840">
                <a:tc>
                  <a:txBody>
                    <a:bodyPr/>
                    <a:lstStyle/>
                    <a:p>
                      <a:r>
                        <a:rPr lang="en-US" sz="1600" dirty="0"/>
                        <a:t>Orthopaedic surgery</a:t>
                      </a:r>
                    </a:p>
                  </a:txBody>
                  <a:tcPr/>
                </a:tc>
                <a:tc>
                  <a:txBody>
                    <a:bodyPr/>
                    <a:lstStyle/>
                    <a:p>
                      <a:r>
                        <a:rPr lang="en-US" sz="1600" dirty="0"/>
                        <a:t>4.35%</a:t>
                      </a:r>
                    </a:p>
                  </a:txBody>
                  <a:tcPr/>
                </a:tc>
                <a:tc>
                  <a:txBody>
                    <a:bodyPr/>
                    <a:lstStyle/>
                    <a:p>
                      <a:r>
                        <a:rPr lang="en-US" sz="1600" dirty="0"/>
                        <a:t>2</a:t>
                      </a:r>
                    </a:p>
                  </a:txBody>
                  <a:tcPr/>
                </a:tc>
                <a:extLst>
                  <a:ext uri="{0D108BD9-81ED-4DB2-BD59-A6C34878D82A}">
                    <a16:rowId xmlns:a16="http://schemas.microsoft.com/office/drawing/2014/main" val="10008"/>
                  </a:ext>
                </a:extLst>
              </a:tr>
              <a:tr h="370840">
                <a:tc>
                  <a:txBody>
                    <a:bodyPr/>
                    <a:lstStyle/>
                    <a:p>
                      <a:r>
                        <a:rPr lang="en-US" sz="1600" dirty="0"/>
                        <a:t>Critical care / anaesthesia</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292587600"/>
                  </a:ext>
                </a:extLst>
              </a:tr>
              <a:tr h="370840">
                <a:tc>
                  <a:txBody>
                    <a:bodyPr/>
                    <a:lstStyle/>
                    <a:p>
                      <a:r>
                        <a:rPr lang="en-US" sz="1600" dirty="0"/>
                        <a:t>Emergency medicine</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486087107"/>
                  </a:ext>
                </a:extLst>
              </a:tr>
              <a:tr h="370840">
                <a:tc>
                  <a:txBody>
                    <a:bodyPr/>
                    <a:lstStyle/>
                    <a:p>
                      <a:r>
                        <a:rPr lang="en-US" sz="1600" dirty="0"/>
                        <a:t>Ophthalmology</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09"/>
                  </a:ext>
                </a:extLst>
              </a:tr>
              <a:tr h="370840">
                <a:tc>
                  <a:txBody>
                    <a:bodyPr/>
                    <a:lstStyle/>
                    <a:p>
                      <a:r>
                        <a:rPr lang="en-US" sz="1600" dirty="0"/>
                        <a:t>Oral and maxillofacial surgery</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10010"/>
                  </a:ext>
                </a:extLst>
              </a:tr>
              <a:tr h="370840">
                <a:tc>
                  <a:txBody>
                    <a:bodyPr/>
                    <a:lstStyle/>
                    <a:p>
                      <a:r>
                        <a:rPr lang="en-US" sz="1600" dirty="0"/>
                        <a:t>Plastic and reconstructive surgery</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961923101"/>
                  </a:ext>
                </a:extLst>
              </a:tr>
              <a:tr h="370840">
                <a:tc>
                  <a:txBody>
                    <a:bodyPr/>
                    <a:lstStyle/>
                    <a:p>
                      <a:r>
                        <a:rPr lang="en-US" sz="1600" dirty="0"/>
                        <a:t>Upper GI / HPB</a:t>
                      </a:r>
                    </a:p>
                  </a:txBody>
                  <a:tcPr/>
                </a:tc>
                <a:tc>
                  <a:txBody>
                    <a:bodyPr/>
                    <a:lstStyle/>
                    <a:p>
                      <a:r>
                        <a:rPr lang="en-US" sz="1600" dirty="0"/>
                        <a:t>2.17%</a:t>
                      </a:r>
                    </a:p>
                  </a:txBody>
                  <a:tcPr/>
                </a:tc>
                <a:tc>
                  <a:txBody>
                    <a:bodyPr/>
                    <a:lstStyle/>
                    <a:p>
                      <a:r>
                        <a:rPr lang="en-US" sz="1600" dirty="0"/>
                        <a:t>1</a:t>
                      </a:r>
                    </a:p>
                  </a:txBody>
                  <a:tcPr/>
                </a:tc>
                <a:extLst>
                  <a:ext uri="{0D108BD9-81ED-4DB2-BD59-A6C34878D82A}">
                    <a16:rowId xmlns:a16="http://schemas.microsoft.com/office/drawing/2014/main" val="2457181980"/>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46</a:t>
                      </a:r>
                    </a:p>
                  </a:txBody>
                  <a:tcPr/>
                </a:tc>
                <a:extLst>
                  <a:ext uri="{0D108BD9-81ED-4DB2-BD59-A6C34878D82A}">
                    <a16:rowId xmlns:a16="http://schemas.microsoft.com/office/drawing/2014/main" val="1377568533"/>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Q12 - Setting_fellowship</a:t>
            </a:r>
          </a:p>
        </p:txBody>
      </p:sp>
      <p:graphicFrame>
        <p:nvGraphicFramePr>
          <p:cNvPr id="6" name="Table 5"/>
          <p:cNvGraphicFramePr>
            <a:graphicFrameLocks noGrp="1"/>
          </p:cNvGraphicFramePr>
          <p:nvPr/>
        </p:nvGraphicFramePr>
        <p:xfrm>
          <a:off x="1878000" y="1100000"/>
          <a:ext cx="7860102" cy="2062480"/>
        </p:xfrm>
        <a:graphic>
          <a:graphicData uri="http://schemas.openxmlformats.org/drawingml/2006/table">
            <a:tbl>
              <a:tblPr firstRow="1" bandRow="1">
                <a:tableStyleId>{69012ECD-51FC-41F1-AA8D-1B2483CD663E}</a:tableStyleId>
              </a:tblPr>
              <a:tblGrid>
                <a:gridCol w="4434976">
                  <a:extLst>
                    <a:ext uri="{9D8B030D-6E8A-4147-A177-3AD203B41FA5}">
                      <a16:colId xmlns:a16="http://schemas.microsoft.com/office/drawing/2014/main" val="20001"/>
                    </a:ext>
                  </a:extLst>
                </a:gridCol>
                <a:gridCol w="1689316">
                  <a:extLst>
                    <a:ext uri="{9D8B030D-6E8A-4147-A177-3AD203B41FA5}">
                      <a16:colId xmlns:a16="http://schemas.microsoft.com/office/drawing/2014/main" val="20002"/>
                    </a:ext>
                  </a:extLst>
                </a:gridCol>
                <a:gridCol w="1735810">
                  <a:extLst>
                    <a:ext uri="{9D8B030D-6E8A-4147-A177-3AD203B41FA5}">
                      <a16:colId xmlns:a16="http://schemas.microsoft.com/office/drawing/2014/main" val="20003"/>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Hybrid of local and international settings</a:t>
                      </a:r>
                    </a:p>
                  </a:txBody>
                  <a:tcPr/>
                </a:tc>
                <a:tc>
                  <a:txBody>
                    <a:bodyPr/>
                    <a:lstStyle/>
                    <a:p>
                      <a:r>
                        <a:rPr lang="en-US" sz="1600" dirty="0"/>
                        <a:t>73.81%</a:t>
                      </a:r>
                    </a:p>
                  </a:txBody>
                  <a:tcPr/>
                </a:tc>
                <a:tc>
                  <a:txBody>
                    <a:bodyPr/>
                    <a:lstStyle/>
                    <a:p>
                      <a:r>
                        <a:rPr lang="en-US" sz="1600" dirty="0"/>
                        <a:t>31</a:t>
                      </a:r>
                    </a:p>
                  </a:txBody>
                  <a:tcPr/>
                </a:tc>
                <a:extLst>
                  <a:ext uri="{0D108BD9-81ED-4DB2-BD59-A6C34878D82A}">
                    <a16:rowId xmlns:a16="http://schemas.microsoft.com/office/drawing/2014/main" val="10001"/>
                  </a:ext>
                </a:extLst>
              </a:tr>
              <a:tr h="370840">
                <a:tc>
                  <a:txBody>
                    <a:bodyPr/>
                    <a:lstStyle/>
                    <a:p>
                      <a:r>
                        <a:rPr lang="en-US" sz="1600" dirty="0"/>
                        <a:t>Entirely internationally, at established training programmes</a:t>
                      </a:r>
                    </a:p>
                  </a:txBody>
                  <a:tcPr/>
                </a:tc>
                <a:tc>
                  <a:txBody>
                    <a:bodyPr/>
                    <a:lstStyle/>
                    <a:p>
                      <a:r>
                        <a:rPr lang="en-US" sz="1600" dirty="0"/>
                        <a:t>16.67%</a:t>
                      </a:r>
                    </a:p>
                  </a:txBody>
                  <a:tcPr/>
                </a:tc>
                <a:tc>
                  <a:txBody>
                    <a:bodyPr/>
                    <a:lstStyle/>
                    <a:p>
                      <a:r>
                        <a:rPr lang="en-US" sz="1600" dirty="0"/>
                        <a:t>7</a:t>
                      </a:r>
                    </a:p>
                  </a:txBody>
                  <a:tcPr/>
                </a:tc>
                <a:extLst>
                  <a:ext uri="{0D108BD9-81ED-4DB2-BD59-A6C34878D82A}">
                    <a16:rowId xmlns:a16="http://schemas.microsoft.com/office/drawing/2014/main" val="10002"/>
                  </a:ext>
                </a:extLst>
              </a:tr>
              <a:tr h="370840">
                <a:tc>
                  <a:txBody>
                    <a:bodyPr/>
                    <a:lstStyle/>
                    <a:p>
                      <a:r>
                        <a:rPr lang="en-US" sz="1600" dirty="0"/>
                        <a:t>Entirely in Uganda, with Ugandan faculty</a:t>
                      </a:r>
                    </a:p>
                  </a:txBody>
                  <a:tcPr/>
                </a:tc>
                <a:tc>
                  <a:txBody>
                    <a:bodyPr/>
                    <a:lstStyle/>
                    <a:p>
                      <a:r>
                        <a:rPr lang="en-US" sz="1600" dirty="0"/>
                        <a:t>9.52%</a:t>
                      </a:r>
                    </a:p>
                  </a:txBody>
                  <a:tcPr/>
                </a:tc>
                <a:tc>
                  <a:txBody>
                    <a:bodyPr/>
                    <a:lstStyle/>
                    <a:p>
                      <a:r>
                        <a:rPr lang="en-US" sz="1600" dirty="0"/>
                        <a:t>4</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Q13 - Duration_fellowship</a:t>
            </a:r>
          </a:p>
        </p:txBody>
      </p:sp>
      <p:graphicFrame>
        <p:nvGraphicFramePr>
          <p:cNvPr id="6" name="Table 5"/>
          <p:cNvGraphicFramePr>
            <a:graphicFrameLocks noGrp="1"/>
          </p:cNvGraphicFramePr>
          <p:nvPr/>
        </p:nvGraphicFramePr>
        <p:xfrm>
          <a:off x="1878000" y="1100000"/>
          <a:ext cx="8349264" cy="1854200"/>
        </p:xfrm>
        <a:graphic>
          <a:graphicData uri="http://schemas.openxmlformats.org/drawingml/2006/table">
            <a:tbl>
              <a:tblPr firstRow="1" bandRow="1">
                <a:tableStyleId>{69012ECD-51FC-41F1-AA8D-1B2483CD663E}</a:tableStyleId>
              </a:tblPr>
              <a:tblGrid>
                <a:gridCol w="2783088">
                  <a:extLst>
                    <a:ext uri="{9D8B030D-6E8A-4147-A177-3AD203B41FA5}">
                      <a16:colId xmlns:a16="http://schemas.microsoft.com/office/drawing/2014/main" val="20000"/>
                    </a:ext>
                  </a:extLst>
                </a:gridCol>
                <a:gridCol w="2783088">
                  <a:extLst>
                    <a:ext uri="{9D8B030D-6E8A-4147-A177-3AD203B41FA5}">
                      <a16:colId xmlns:a16="http://schemas.microsoft.com/office/drawing/2014/main" val="20001"/>
                    </a:ext>
                  </a:extLst>
                </a:gridCol>
                <a:gridCol w="2783088">
                  <a:extLst>
                    <a:ext uri="{9D8B030D-6E8A-4147-A177-3AD203B41FA5}">
                      <a16:colId xmlns:a16="http://schemas.microsoft.com/office/drawing/2014/main" val="20002"/>
                    </a:ext>
                  </a:extLst>
                </a:gridCol>
              </a:tblGrid>
              <a:tr h="370840">
                <a:tc>
                  <a:txBody>
                    <a:bodyPr/>
                    <a:lstStyle/>
                    <a:p>
                      <a:r>
                        <a:rPr lang="en-US" sz="1600" dirty="0"/>
                        <a:t>Answer</a:t>
                      </a:r>
                    </a:p>
                  </a:txBody>
                  <a:tcPr/>
                </a:tc>
                <a:tc>
                  <a:txBody>
                    <a:bodyPr/>
                    <a:lstStyle/>
                    <a:p>
                      <a:r>
                        <a:rPr lang="en-US" sz="1600" dirty="0"/>
                        <a:t>%</a:t>
                      </a:r>
                    </a:p>
                  </a:txBody>
                  <a:tcPr/>
                </a:tc>
                <a:tc>
                  <a:txBody>
                    <a:bodyPr/>
                    <a:lstStyle/>
                    <a:p>
                      <a:r>
                        <a:rPr lang="en-US" sz="1600" dirty="0"/>
                        <a:t>Count</a:t>
                      </a:r>
                    </a:p>
                  </a:txBody>
                  <a:tcPr/>
                </a:tc>
                <a:extLst>
                  <a:ext uri="{0D108BD9-81ED-4DB2-BD59-A6C34878D82A}">
                    <a16:rowId xmlns:a16="http://schemas.microsoft.com/office/drawing/2014/main" val="10000"/>
                  </a:ext>
                </a:extLst>
              </a:tr>
              <a:tr h="370840">
                <a:tc>
                  <a:txBody>
                    <a:bodyPr/>
                    <a:lstStyle/>
                    <a:p>
                      <a:r>
                        <a:rPr lang="en-US" sz="1600" dirty="0"/>
                        <a:t>12 months</a:t>
                      </a:r>
                    </a:p>
                  </a:txBody>
                  <a:tcPr/>
                </a:tc>
                <a:tc>
                  <a:txBody>
                    <a:bodyPr/>
                    <a:lstStyle/>
                    <a:p>
                      <a:r>
                        <a:rPr lang="en-US" sz="1600" dirty="0"/>
                        <a:t>35.71%</a:t>
                      </a:r>
                    </a:p>
                  </a:txBody>
                  <a:tcPr/>
                </a:tc>
                <a:tc>
                  <a:txBody>
                    <a:bodyPr/>
                    <a:lstStyle/>
                    <a:p>
                      <a:r>
                        <a:rPr lang="en-US" sz="1600" dirty="0"/>
                        <a:t>15</a:t>
                      </a:r>
                    </a:p>
                  </a:txBody>
                  <a:tcPr/>
                </a:tc>
                <a:extLst>
                  <a:ext uri="{0D108BD9-81ED-4DB2-BD59-A6C34878D82A}">
                    <a16:rowId xmlns:a16="http://schemas.microsoft.com/office/drawing/2014/main" val="10001"/>
                  </a:ext>
                </a:extLst>
              </a:tr>
              <a:tr h="370840">
                <a:tc>
                  <a:txBody>
                    <a:bodyPr/>
                    <a:lstStyle/>
                    <a:p>
                      <a:r>
                        <a:rPr lang="en-US" sz="1600" dirty="0"/>
                        <a:t>18 months</a:t>
                      </a:r>
                    </a:p>
                  </a:txBody>
                  <a:tcPr/>
                </a:tc>
                <a:tc>
                  <a:txBody>
                    <a:bodyPr/>
                    <a:lstStyle/>
                    <a:p>
                      <a:r>
                        <a:rPr lang="en-US" sz="1600" dirty="0"/>
                        <a:t>21.43%</a:t>
                      </a:r>
                    </a:p>
                  </a:txBody>
                  <a:tcPr/>
                </a:tc>
                <a:tc>
                  <a:txBody>
                    <a:bodyPr/>
                    <a:lstStyle/>
                    <a:p>
                      <a:r>
                        <a:rPr lang="en-US" sz="1600" dirty="0"/>
                        <a:t>9</a:t>
                      </a:r>
                    </a:p>
                  </a:txBody>
                  <a:tcPr/>
                </a:tc>
                <a:extLst>
                  <a:ext uri="{0D108BD9-81ED-4DB2-BD59-A6C34878D82A}">
                    <a16:rowId xmlns:a16="http://schemas.microsoft.com/office/drawing/2014/main" val="10002"/>
                  </a:ext>
                </a:extLst>
              </a:tr>
              <a:tr h="370840">
                <a:tc>
                  <a:txBody>
                    <a:bodyPr/>
                    <a:lstStyle/>
                    <a:p>
                      <a:r>
                        <a:rPr lang="en-US" sz="1600" dirty="0"/>
                        <a:t>24 months</a:t>
                      </a:r>
                    </a:p>
                  </a:txBody>
                  <a:tcPr/>
                </a:tc>
                <a:tc>
                  <a:txBody>
                    <a:bodyPr/>
                    <a:lstStyle/>
                    <a:p>
                      <a:r>
                        <a:rPr lang="en-US" sz="1600" dirty="0"/>
                        <a:t>42.86%</a:t>
                      </a:r>
                    </a:p>
                  </a:txBody>
                  <a:tcPr/>
                </a:tc>
                <a:tc>
                  <a:txBody>
                    <a:bodyPr/>
                    <a:lstStyle/>
                    <a:p>
                      <a:r>
                        <a:rPr lang="en-US" sz="1600" dirty="0"/>
                        <a:t>18</a:t>
                      </a:r>
                    </a:p>
                  </a:txBody>
                  <a:tcPr/>
                </a:tc>
                <a:extLst>
                  <a:ext uri="{0D108BD9-81ED-4DB2-BD59-A6C34878D82A}">
                    <a16:rowId xmlns:a16="http://schemas.microsoft.com/office/drawing/2014/main" val="10003"/>
                  </a:ext>
                </a:extLst>
              </a:tr>
              <a:tr h="370840">
                <a:tc>
                  <a:txBody>
                    <a:bodyPr/>
                    <a:lstStyle/>
                    <a:p>
                      <a:r>
                        <a:rPr lang="en-US" sz="1600" dirty="0"/>
                        <a:t>Total</a:t>
                      </a:r>
                    </a:p>
                  </a:txBody>
                  <a:tcPr/>
                </a:tc>
                <a:tc>
                  <a:txBody>
                    <a:bodyPr/>
                    <a:lstStyle/>
                    <a:p>
                      <a:r>
                        <a:rPr lang="en-US" sz="1600" dirty="0"/>
                        <a:t>100%</a:t>
                      </a:r>
                    </a:p>
                  </a:txBody>
                  <a:tcPr/>
                </a:tc>
                <a:tc>
                  <a:txBody>
                    <a:bodyPr/>
                    <a:lstStyle/>
                    <a:p>
                      <a:r>
                        <a:rPr lang="en-US" sz="1600" dirty="0"/>
                        <a:t>42</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24000" y="140000"/>
            <a:ext cx="8229600" cy="369332"/>
          </a:xfrm>
          <a:prstGeom prst="rect">
            <a:avLst/>
          </a:prstGeom>
          <a:noFill/>
        </p:spPr>
        <p:txBody>
          <a:bodyPr wrap="square" rtlCol="0"/>
          <a:lstStyle/>
          <a:p>
            <a:r>
              <a:rPr lang="en-US" sz="2200" dirty="0"/>
              <a:t>Q13 - </a:t>
            </a:r>
            <a:r>
              <a:rPr lang="en-US" sz="2200" dirty="0" err="1"/>
              <a:t>Duration_fellowship</a:t>
            </a:r>
            <a:r>
              <a:rPr lang="en-US" sz="2200" dirty="0"/>
              <a:t> – broken down into those who have/haven’t completed their trauma rotation</a:t>
            </a:r>
          </a:p>
        </p:txBody>
      </p:sp>
      <p:pic>
        <p:nvPicPr>
          <p:cNvPr id="3" name="Object 2"/>
          <p:cNvPicPr>
            <a:picLocks noChangeAspect="1"/>
          </p:cNvPicPr>
          <p:nvPr/>
        </p:nvPicPr>
        <p:blipFill>
          <a:blip r:embed="rId2" cstate="print"/>
          <a:stretch>
            <a:fillRect/>
          </a:stretch>
        </p:blipFill>
        <p:spPr>
          <a:xfrm>
            <a:off x="2096000" y="1200000"/>
            <a:ext cx="8000000" cy="5000000"/>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Q14 - Other_comments</a:t>
            </a:r>
          </a:p>
        </p:txBody>
      </p:sp>
      <p:graphicFrame>
        <p:nvGraphicFramePr>
          <p:cNvPr id="6" name="Table 5"/>
          <p:cNvGraphicFramePr>
            <a:graphicFrameLocks noGrp="1"/>
          </p:cNvGraphicFramePr>
          <p:nvPr/>
        </p:nvGraphicFramePr>
        <p:xfrm>
          <a:off x="1878000" y="1100000"/>
          <a:ext cx="8349264" cy="47396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With the high numbers of trauma patients across the country,  </a:t>
                      </a:r>
                      <a:r>
                        <a:rPr lang="en-US" sz="1600" dirty="0">
                          <a:highlight>
                            <a:srgbClr val="00FF00"/>
                          </a:highlight>
                        </a:rPr>
                        <a:t>well equiped trauma centres should be established in most of these regional refferal hospitals </a:t>
                      </a:r>
                      <a:r>
                        <a:rPr lang="en-US" sz="1600" dirty="0"/>
                        <a:t>where the </a:t>
                      </a:r>
                      <a:r>
                        <a:rPr lang="en-US" sz="1600" dirty="0">
                          <a:highlight>
                            <a:srgbClr val="FFFF00"/>
                          </a:highlight>
                        </a:rPr>
                        <a:t>trained trauma surgeons will be designated</a:t>
                      </a:r>
                      <a:r>
                        <a:rPr lang="en-US" sz="1600" dirty="0"/>
                        <a:t>.</a:t>
                      </a:r>
                    </a:p>
                  </a:txBody>
                  <a:tcPr/>
                </a:tc>
                <a:extLst>
                  <a:ext uri="{0D108BD9-81ED-4DB2-BD59-A6C34878D82A}">
                    <a16:rowId xmlns:a16="http://schemas.microsoft.com/office/drawing/2014/main" val="10001"/>
                  </a:ext>
                </a:extLst>
              </a:tr>
              <a:tr h="370840">
                <a:tc>
                  <a:txBody>
                    <a:bodyPr/>
                    <a:lstStyle/>
                    <a:p>
                      <a:r>
                        <a:rPr lang="en-US" sz="1600" dirty="0"/>
                        <a:t>We </a:t>
                      </a:r>
                      <a:r>
                        <a:rPr lang="en-US" sz="1600" dirty="0">
                          <a:highlight>
                            <a:srgbClr val="FFFF00"/>
                          </a:highlight>
                        </a:rPr>
                        <a:t>should have had this specialized training start more than 20 years ago</a:t>
                      </a:r>
                      <a:r>
                        <a:rPr lang="en-US" sz="1600" dirty="0"/>
                        <a:t>!</a:t>
                      </a:r>
                    </a:p>
                  </a:txBody>
                  <a:tcPr/>
                </a:tc>
                <a:extLst>
                  <a:ext uri="{0D108BD9-81ED-4DB2-BD59-A6C34878D82A}">
                    <a16:rowId xmlns:a16="http://schemas.microsoft.com/office/drawing/2014/main" val="10002"/>
                  </a:ext>
                </a:extLst>
              </a:tr>
              <a:tr h="370840">
                <a:tc>
                  <a:txBody>
                    <a:bodyPr/>
                    <a:lstStyle/>
                    <a:p>
                      <a:r>
                        <a:rPr lang="en-US" sz="1600" dirty="0">
                          <a:highlight>
                            <a:srgbClr val="FFFF00"/>
                          </a:highlight>
                        </a:rPr>
                        <a:t>This would be a good speciality that would empower residents with critical life saving skills</a:t>
                      </a:r>
                      <a:r>
                        <a:rPr lang="en-US" sz="1600" dirty="0"/>
                        <a:t>, especially with the </a:t>
                      </a:r>
                      <a:r>
                        <a:rPr lang="en-US" sz="1600" dirty="0">
                          <a:highlight>
                            <a:srgbClr val="00FF00"/>
                          </a:highlight>
                        </a:rPr>
                        <a:t>incorporation of intensive critical care</a:t>
                      </a:r>
                      <a:r>
                        <a:rPr lang="en-US" sz="1600" dirty="0"/>
                        <a:t>, as a paucity of such services exist in rural settings.</a:t>
                      </a:r>
                    </a:p>
                  </a:txBody>
                  <a:tcPr/>
                </a:tc>
                <a:extLst>
                  <a:ext uri="{0D108BD9-81ED-4DB2-BD59-A6C34878D82A}">
                    <a16:rowId xmlns:a16="http://schemas.microsoft.com/office/drawing/2014/main" val="10003"/>
                  </a:ext>
                </a:extLst>
              </a:tr>
              <a:tr h="370840">
                <a:tc>
                  <a:txBody>
                    <a:bodyPr/>
                    <a:lstStyle/>
                    <a:p>
                      <a:r>
                        <a:rPr lang="en-US" sz="1600" dirty="0"/>
                        <a:t>The available surgical workforce is skilled enough to handle most of the trauma-related workload. </a:t>
                      </a:r>
                      <a:r>
                        <a:rPr lang="en-US" sz="1600" dirty="0">
                          <a:highlight>
                            <a:srgbClr val="00FFFF"/>
                          </a:highlight>
                        </a:rPr>
                        <a:t>We are only let down by lack of equipment and utilities at most centres</a:t>
                      </a:r>
                    </a:p>
                  </a:txBody>
                  <a:tcPr/>
                </a:tc>
                <a:extLst>
                  <a:ext uri="{0D108BD9-81ED-4DB2-BD59-A6C34878D82A}">
                    <a16:rowId xmlns:a16="http://schemas.microsoft.com/office/drawing/2014/main" val="10004"/>
                  </a:ext>
                </a:extLst>
              </a:tr>
              <a:tr h="370840">
                <a:tc>
                  <a:txBody>
                    <a:bodyPr/>
                    <a:lstStyle/>
                    <a:p>
                      <a:r>
                        <a:rPr lang="en-US" sz="1600" dirty="0">
                          <a:highlight>
                            <a:srgbClr val="FFFF00"/>
                          </a:highlight>
                        </a:rPr>
                        <a:t>TACS training </a:t>
                      </a:r>
                      <a:r>
                        <a:rPr lang="en-US" sz="1600" dirty="0">
                          <a:highlight>
                            <a:srgbClr val="00FF00"/>
                          </a:highlight>
                        </a:rPr>
                        <a:t>should be open to all general and specialist surgeons</a:t>
                      </a:r>
                      <a:r>
                        <a:rPr lang="en-US" sz="1600" dirty="0"/>
                        <a:t>
</a:t>
                      </a:r>
                    </a:p>
                  </a:txBody>
                  <a:tcPr/>
                </a:tc>
                <a:extLst>
                  <a:ext uri="{0D108BD9-81ED-4DB2-BD59-A6C34878D82A}">
                    <a16:rowId xmlns:a16="http://schemas.microsoft.com/office/drawing/2014/main" val="10005"/>
                  </a:ext>
                </a:extLst>
              </a:tr>
              <a:tr h="370840">
                <a:tc>
                  <a:txBody>
                    <a:bodyPr/>
                    <a:lstStyle/>
                    <a:p>
                      <a:r>
                        <a:rPr lang="en-US" sz="1600" dirty="0"/>
                        <a:t>TACS fellowship </a:t>
                      </a:r>
                      <a:r>
                        <a:rPr lang="en-US" sz="1600" dirty="0">
                          <a:highlight>
                            <a:srgbClr val="FFFF00"/>
                          </a:highlight>
                        </a:rPr>
                        <a:t>will be  a good initiative </a:t>
                      </a:r>
                      <a:r>
                        <a:rPr lang="en-US" sz="1600" dirty="0"/>
                        <a:t>in Uganda but </a:t>
                      </a:r>
                      <a:r>
                        <a:rPr lang="en-US" sz="1600" dirty="0">
                          <a:highlight>
                            <a:srgbClr val="00FFFF"/>
                          </a:highlight>
                        </a:rPr>
                        <a:t>will face challenges of supplies especially in government structured  hospitals</a:t>
                      </a:r>
                      <a:r>
                        <a:rPr lang="en-US" sz="1600" dirty="0"/>
                        <a:t>. TACS therefore would be fundamentally impacted if its incorporated in </a:t>
                      </a:r>
                      <a:r>
                        <a:rPr lang="en-US" sz="1600" dirty="0">
                          <a:highlight>
                            <a:srgbClr val="00FF00"/>
                          </a:highlight>
                        </a:rPr>
                        <a:t>Liaising with funding bodies </a:t>
                      </a:r>
                      <a:r>
                        <a:rPr lang="en-US" sz="1600" dirty="0"/>
                        <a:t>to effect the objectives of this fellowship</a:t>
                      </a:r>
                    </a:p>
                  </a:txBody>
                  <a:tcPr/>
                </a:tc>
                <a:extLst>
                  <a:ext uri="{0D108BD9-81ED-4DB2-BD59-A6C34878D82A}">
                    <a16:rowId xmlns:a16="http://schemas.microsoft.com/office/drawing/2014/main" val="10006"/>
                  </a:ext>
                </a:extLst>
              </a:tr>
              <a:tr h="370840">
                <a:tc>
                  <a:txBody>
                    <a:bodyPr/>
                    <a:lstStyle/>
                    <a:p>
                      <a:r>
                        <a:rPr lang="en-US" sz="1600" dirty="0">
                          <a:highlight>
                            <a:srgbClr val="00FF00"/>
                          </a:highlight>
                        </a:rPr>
                        <a:t>Surgeons from all regions of the country should be trained on </a:t>
                      </a:r>
                      <a:r>
                        <a:rPr lang="en-US" sz="1600" dirty="0">
                          <a:highlight>
                            <a:srgbClr val="FFFF00"/>
                          </a:highlight>
                        </a:rPr>
                        <a:t>trauma surgery</a:t>
                      </a:r>
                      <a:r>
                        <a:rPr lang="en-US" sz="1600" dirty="0"/>
                        <a:t>.</a:t>
                      </a:r>
                    </a:p>
                  </a:txBody>
                  <a:tcPr/>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FC84B77C-4BEB-E807-8F6D-EB29CD71EE2B}"/>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Q14 - Other_comments</a:t>
            </a:r>
          </a:p>
        </p:txBody>
      </p:sp>
      <p:graphicFrame>
        <p:nvGraphicFramePr>
          <p:cNvPr id="6" name="Table 5"/>
          <p:cNvGraphicFramePr>
            <a:graphicFrameLocks noGrp="1"/>
          </p:cNvGraphicFramePr>
          <p:nvPr/>
        </p:nvGraphicFramePr>
        <p:xfrm>
          <a:off x="1878000" y="1100000"/>
          <a:ext cx="8349264" cy="52730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highlight>
                            <a:srgbClr val="FFFF00"/>
                          </a:highlight>
                        </a:rPr>
                        <a:t>Should enrolled it </a:t>
                      </a:r>
                      <a:r>
                        <a:rPr lang="en-US" sz="1600" dirty="0">
                          <a:highlight>
                            <a:srgbClr val="00FF00"/>
                          </a:highlight>
                        </a:rPr>
                        <a:t>in all regional referrals</a:t>
                      </a:r>
                    </a:p>
                  </a:txBody>
                  <a:tcPr/>
                </a:tc>
                <a:extLst>
                  <a:ext uri="{0D108BD9-81ED-4DB2-BD59-A6C34878D82A}">
                    <a16:rowId xmlns:a16="http://schemas.microsoft.com/office/drawing/2014/main" val="10001"/>
                  </a:ext>
                </a:extLst>
              </a:tr>
              <a:tr h="370840">
                <a:tc>
                  <a:txBody>
                    <a:bodyPr/>
                    <a:lstStyle/>
                    <a:p>
                      <a:r>
                        <a:rPr lang="en-US" sz="1600" dirty="0"/>
                        <a:t>Real  </a:t>
                      </a:r>
                      <a:r>
                        <a:rPr lang="en-US" sz="1600" dirty="0">
                          <a:highlight>
                            <a:srgbClr val="00FF00"/>
                          </a:highlight>
                        </a:rPr>
                        <a:t>UpTo stardarand  emergency units should be built or constructed in Uganda </a:t>
                      </a:r>
                      <a:r>
                        <a:rPr lang="en-US" sz="1600" dirty="0"/>
                        <a:t>just like other neighbouring countries have , because truth be told our country has non  let even be the national hospital MNRH  , ....</a:t>
                      </a:r>
                      <a:r>
                        <a:rPr lang="en-US" sz="1600" dirty="0">
                          <a:highlight>
                            <a:srgbClr val="00FFFF"/>
                          </a:highlight>
                        </a:rPr>
                        <a:t>we can't talk about emergency medicine ,yet we even don't have those real emergency UpTo stardad  units </a:t>
                      </a:r>
                      <a:r>
                        <a:rPr lang="en-US" sz="1600" dirty="0"/>
                        <a:t>.thanks.</a:t>
                      </a:r>
                    </a:p>
                  </a:txBody>
                  <a:tcPr/>
                </a:tc>
                <a:extLst>
                  <a:ext uri="{0D108BD9-81ED-4DB2-BD59-A6C34878D82A}">
                    <a16:rowId xmlns:a16="http://schemas.microsoft.com/office/drawing/2014/main" val="10002"/>
                  </a:ext>
                </a:extLst>
              </a:tr>
              <a:tr h="370840">
                <a:tc>
                  <a:txBody>
                    <a:bodyPr/>
                    <a:lstStyle/>
                    <a:p>
                      <a:r>
                        <a:rPr lang="en-US" sz="1600" dirty="0">
                          <a:highlight>
                            <a:srgbClr val="00FF00"/>
                          </a:highlight>
                        </a:rPr>
                        <a:t>Organisation of a proper and comfortable place to receive patients</a:t>
                      </a:r>
                      <a:r>
                        <a:rPr lang="en-US" sz="1600" dirty="0"/>
                        <a:t>. </a:t>
                      </a:r>
                      <a:r>
                        <a:rPr lang="en-US" sz="1600" dirty="0">
                          <a:highlight>
                            <a:srgbClr val="00FF00"/>
                          </a:highlight>
                        </a:rPr>
                        <a:t>Provide basics instruments for diagnosis</a:t>
                      </a:r>
                      <a:r>
                        <a:rPr lang="en-US" sz="1600" dirty="0"/>
                        <a:t> in emergency.</a:t>
                      </a:r>
                    </a:p>
                  </a:txBody>
                  <a:tcPr/>
                </a:tc>
                <a:extLst>
                  <a:ext uri="{0D108BD9-81ED-4DB2-BD59-A6C34878D82A}">
                    <a16:rowId xmlns:a16="http://schemas.microsoft.com/office/drawing/2014/main" val="10003"/>
                  </a:ext>
                </a:extLst>
              </a:tr>
              <a:tr h="370840">
                <a:tc>
                  <a:txBody>
                    <a:bodyPr/>
                    <a:lstStyle/>
                    <a:p>
                      <a:r>
                        <a:rPr lang="en-US" sz="1600" dirty="0"/>
                        <a:t>None.</a:t>
                      </a:r>
                    </a:p>
                  </a:txBody>
                  <a:tcPr/>
                </a:tc>
                <a:extLst>
                  <a:ext uri="{0D108BD9-81ED-4DB2-BD59-A6C34878D82A}">
                    <a16:rowId xmlns:a16="http://schemas.microsoft.com/office/drawing/2014/main" val="10004"/>
                  </a:ext>
                </a:extLst>
              </a:tr>
              <a:tr h="370840">
                <a:tc>
                  <a:txBody>
                    <a:bodyPr/>
                    <a:lstStyle/>
                    <a:p>
                      <a:r>
                        <a:rPr lang="en-US" sz="1600" dirty="0"/>
                        <a:t>None</a:t>
                      </a:r>
                    </a:p>
                  </a:txBody>
                  <a:tcPr/>
                </a:tc>
                <a:extLst>
                  <a:ext uri="{0D108BD9-81ED-4DB2-BD59-A6C34878D82A}">
                    <a16:rowId xmlns:a16="http://schemas.microsoft.com/office/drawing/2014/main" val="10005"/>
                  </a:ext>
                </a:extLst>
              </a:tr>
              <a:tr h="370840">
                <a:tc>
                  <a:txBody>
                    <a:bodyPr/>
                    <a:lstStyle/>
                    <a:p>
                      <a:r>
                        <a:rPr lang="en-US" sz="1600" dirty="0"/>
                        <a:t>Mulago is </a:t>
                      </a:r>
                      <a:r>
                        <a:rPr lang="en-US" sz="1600" dirty="0">
                          <a:highlight>
                            <a:srgbClr val="FFFF00"/>
                          </a:highlight>
                        </a:rPr>
                        <a:t>long overdue </a:t>
                      </a:r>
                      <a:r>
                        <a:rPr lang="en-US" sz="1600" dirty="0"/>
                        <a:t>for TACS</a:t>
                      </a:r>
                    </a:p>
                  </a:txBody>
                  <a:tcPr/>
                </a:tc>
                <a:extLst>
                  <a:ext uri="{0D108BD9-81ED-4DB2-BD59-A6C34878D82A}">
                    <a16:rowId xmlns:a16="http://schemas.microsoft.com/office/drawing/2014/main" val="10006"/>
                  </a:ext>
                </a:extLst>
              </a:tr>
              <a:tr h="370840">
                <a:tc>
                  <a:txBody>
                    <a:bodyPr/>
                    <a:lstStyle/>
                    <a:p>
                      <a:r>
                        <a:rPr lang="en-US" sz="1600" dirty="0"/>
                        <a:t>Its </a:t>
                      </a:r>
                      <a:r>
                        <a:rPr lang="en-US" sz="1600" dirty="0">
                          <a:highlight>
                            <a:srgbClr val="FFFF00"/>
                          </a:highlight>
                        </a:rPr>
                        <a:t>long over due</a:t>
                      </a:r>
                      <a:r>
                        <a:rPr lang="en-US" sz="1600" dirty="0"/>
                        <a:t>, it needs to be instated urgently because the </a:t>
                      </a:r>
                      <a:r>
                        <a:rPr lang="en-US" sz="1600" dirty="0">
                          <a:highlight>
                            <a:srgbClr val="FFFF00"/>
                          </a:highlight>
                        </a:rPr>
                        <a:t>need is nakedly visible</a:t>
                      </a:r>
                      <a:r>
                        <a:rPr lang="en-US" sz="1600" dirty="0"/>
                        <a:t>.</a:t>
                      </a:r>
                    </a:p>
                  </a:txBody>
                  <a:tcPr/>
                </a:tc>
                <a:extLst>
                  <a:ext uri="{0D108BD9-81ED-4DB2-BD59-A6C34878D82A}">
                    <a16:rowId xmlns:a16="http://schemas.microsoft.com/office/drawing/2014/main" val="10007"/>
                  </a:ext>
                </a:extLst>
              </a:tr>
              <a:tr h="370840">
                <a:tc>
                  <a:txBody>
                    <a:bodyPr/>
                    <a:lstStyle/>
                    <a:p>
                      <a:r>
                        <a:rPr lang="en-US" sz="1600" dirty="0"/>
                        <a:t>It would be very usefull </a:t>
                      </a:r>
                      <a:r>
                        <a:rPr lang="en-US" sz="1600" dirty="0">
                          <a:highlight>
                            <a:srgbClr val="00FF00"/>
                          </a:highlight>
                        </a:rPr>
                        <a:t>if we get proper services </a:t>
                      </a:r>
                      <a:r>
                        <a:rPr lang="en-US" sz="1600" dirty="0"/>
                        <a:t>and will be helpfull for patients in order to </a:t>
                      </a:r>
                      <a:r>
                        <a:rPr lang="en-US" sz="1600" dirty="0">
                          <a:highlight>
                            <a:srgbClr val="FFFF00"/>
                          </a:highlight>
                        </a:rPr>
                        <a:t>reduce mortality and morbidity rate</a:t>
                      </a:r>
                    </a:p>
                  </a:txBody>
                  <a:tcPr/>
                </a:tc>
                <a:extLst>
                  <a:ext uri="{0D108BD9-81ED-4DB2-BD59-A6C34878D82A}">
                    <a16:rowId xmlns:a16="http://schemas.microsoft.com/office/drawing/2014/main" val="10008"/>
                  </a:ext>
                </a:extLst>
              </a:tr>
              <a:tr h="370840">
                <a:tc>
                  <a:txBody>
                    <a:bodyPr/>
                    <a:lstStyle/>
                    <a:p>
                      <a:r>
                        <a:rPr lang="en-US" sz="1600" dirty="0"/>
                        <a:t>It would be interesting to liase with and </a:t>
                      </a:r>
                      <a:r>
                        <a:rPr lang="en-US" sz="1600" dirty="0">
                          <a:highlight>
                            <a:srgbClr val="00FF00"/>
                          </a:highlight>
                        </a:rPr>
                        <a:t>make emergency equipments easily accessible and affordable</a:t>
                      </a:r>
                      <a:r>
                        <a:rPr lang="en-US" sz="1600" dirty="0"/>
                        <a:t>
Most challenges is the </a:t>
                      </a:r>
                      <a:r>
                        <a:rPr lang="en-US" sz="1600" dirty="0">
                          <a:highlight>
                            <a:srgbClr val="00FFFF"/>
                          </a:highlight>
                        </a:rPr>
                        <a:t>need to search for items from scratch for an emergency position</a:t>
                      </a:r>
                    </a:p>
                  </a:txBody>
                  <a:tcPr/>
                </a:tc>
                <a:extLst>
                  <a:ext uri="{0D108BD9-81ED-4DB2-BD59-A6C34878D82A}">
                    <a16:rowId xmlns:a16="http://schemas.microsoft.com/office/drawing/2014/main" val="10009"/>
                  </a:ext>
                </a:extLst>
              </a:tr>
            </a:tbl>
          </a:graphicData>
        </a:graphic>
      </p:graphicFrame>
      <p:sp>
        <p:nvSpPr>
          <p:cNvPr id="3" name="TextBox 2">
            <a:extLst>
              <a:ext uri="{FF2B5EF4-FFF2-40B4-BE49-F238E27FC236}">
                <a16:creationId xmlns:a16="http://schemas.microsoft.com/office/drawing/2014/main" id="{57728F16-A98C-62F7-F97F-D0887D9EA738}"/>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Q14 - Other_comments</a:t>
            </a:r>
          </a:p>
        </p:txBody>
      </p:sp>
      <p:graphicFrame>
        <p:nvGraphicFramePr>
          <p:cNvPr id="6" name="Table 5"/>
          <p:cNvGraphicFramePr>
            <a:graphicFrameLocks noGrp="1"/>
          </p:cNvGraphicFramePr>
          <p:nvPr/>
        </p:nvGraphicFramePr>
        <p:xfrm>
          <a:off x="1878000" y="1100000"/>
          <a:ext cx="8349264" cy="730504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t>It </a:t>
                      </a:r>
                      <a:r>
                        <a:rPr lang="en-US" sz="1600" dirty="0">
                          <a:highlight>
                            <a:srgbClr val="FFFF00"/>
                          </a:highlight>
                        </a:rPr>
                        <a:t>would be great</a:t>
                      </a:r>
                      <a:r>
                        <a:rPr lang="en-US" sz="1600" dirty="0"/>
                        <a:t> to have the fellowship </a:t>
                      </a:r>
                    </a:p>
                  </a:txBody>
                  <a:tcPr/>
                </a:tc>
                <a:extLst>
                  <a:ext uri="{0D108BD9-81ED-4DB2-BD59-A6C34878D82A}">
                    <a16:rowId xmlns:a16="http://schemas.microsoft.com/office/drawing/2014/main" val="10001"/>
                  </a:ext>
                </a:extLst>
              </a:tr>
              <a:tr h="370840">
                <a:tc>
                  <a:txBody>
                    <a:bodyPr/>
                    <a:lstStyle/>
                    <a:p>
                      <a:r>
                        <a:rPr lang="en-US" sz="1600" dirty="0"/>
                        <a:t>It would be better if we get </a:t>
                      </a:r>
                      <a:r>
                        <a:rPr lang="en-US" sz="1600" dirty="0">
                          <a:highlight>
                            <a:srgbClr val="FFFF00"/>
                          </a:highlight>
                        </a:rPr>
                        <a:t>trained trauma care doctors </a:t>
                      </a:r>
                      <a:r>
                        <a:rPr lang="en-US" sz="1600" dirty="0"/>
                        <a:t>it will be also usefull for patiens in order to </a:t>
                      </a:r>
                      <a:r>
                        <a:rPr lang="en-US" sz="1600" dirty="0">
                          <a:highlight>
                            <a:srgbClr val="FFFF00"/>
                          </a:highlight>
                        </a:rPr>
                        <a:t>reduce mortality and morbidity rate</a:t>
                      </a:r>
                    </a:p>
                  </a:txBody>
                  <a:tcPr/>
                </a:tc>
                <a:extLst>
                  <a:ext uri="{0D108BD9-81ED-4DB2-BD59-A6C34878D82A}">
                    <a16:rowId xmlns:a16="http://schemas.microsoft.com/office/drawing/2014/main" val="10002"/>
                  </a:ext>
                </a:extLst>
              </a:tr>
              <a:tr h="370840">
                <a:tc>
                  <a:txBody>
                    <a:bodyPr/>
                    <a:lstStyle/>
                    <a:p>
                      <a:r>
                        <a:rPr lang="en-US" sz="1600" dirty="0"/>
                        <a:t>It will be a </a:t>
                      </a:r>
                      <a:r>
                        <a:rPr lang="en-US" sz="1600" dirty="0">
                          <a:highlight>
                            <a:srgbClr val="FFFF00"/>
                          </a:highlight>
                        </a:rPr>
                        <a:t>great opportunity </a:t>
                      </a:r>
                    </a:p>
                  </a:txBody>
                  <a:tcPr/>
                </a:tc>
                <a:extLst>
                  <a:ext uri="{0D108BD9-81ED-4DB2-BD59-A6C34878D82A}">
                    <a16:rowId xmlns:a16="http://schemas.microsoft.com/office/drawing/2014/main" val="10003"/>
                  </a:ext>
                </a:extLst>
              </a:tr>
              <a:tr h="370840">
                <a:tc>
                  <a:txBody>
                    <a:bodyPr/>
                    <a:lstStyle/>
                    <a:p>
                      <a:r>
                        <a:rPr lang="en-US" sz="1600" dirty="0"/>
                        <a:t>It should be given to all the surgery subspecialties with emphasis on trauma I their speciality eg a urologist should be better positioned to handle trauma involving the urogenital and urinary system.
</a:t>
                      </a:r>
                      <a:r>
                        <a:rPr lang="en-US" sz="1600" dirty="0">
                          <a:highlight>
                            <a:srgbClr val="00FF00"/>
                          </a:highlight>
                        </a:rPr>
                        <a:t>Trauma fellowship should be subdivided and particular skills given to particular subspecialties</a:t>
                      </a:r>
                      <a:r>
                        <a:rPr lang="en-US" sz="1600" dirty="0"/>
                        <a:t>.</a:t>
                      </a:r>
                    </a:p>
                  </a:txBody>
                  <a:tcPr/>
                </a:tc>
                <a:extLst>
                  <a:ext uri="{0D108BD9-81ED-4DB2-BD59-A6C34878D82A}">
                    <a16:rowId xmlns:a16="http://schemas.microsoft.com/office/drawing/2014/main" val="10004"/>
                  </a:ext>
                </a:extLst>
              </a:tr>
              <a:tr h="370840">
                <a:tc>
                  <a:txBody>
                    <a:bodyPr/>
                    <a:lstStyle/>
                    <a:p>
                      <a:r>
                        <a:rPr lang="en-US" sz="1600" dirty="0"/>
                        <a:t>It a </a:t>
                      </a:r>
                      <a:r>
                        <a:rPr lang="en-US" sz="1600" dirty="0">
                          <a:highlight>
                            <a:srgbClr val="FFFF00"/>
                          </a:highlight>
                        </a:rPr>
                        <a:t>very welcome Fellowship</a:t>
                      </a:r>
                      <a:r>
                        <a:rPr lang="en-US" sz="1600" dirty="0"/>
                        <a:t>.
But </a:t>
                      </a:r>
                      <a:r>
                        <a:rPr lang="en-US" sz="1600" dirty="0">
                          <a:highlight>
                            <a:srgbClr val="00FF00"/>
                          </a:highlight>
                        </a:rPr>
                        <a:t>needs</a:t>
                      </a:r>
                      <a:r>
                        <a:rPr lang="en-US" sz="1600" dirty="0">
                          <a:highlight>
                            <a:srgbClr val="00FFFF"/>
                          </a:highlight>
                        </a:rPr>
                        <a:t> to be recognised by UMDPC</a:t>
                      </a:r>
                    </a:p>
                  </a:txBody>
                  <a:tcPr/>
                </a:tc>
                <a:extLst>
                  <a:ext uri="{0D108BD9-81ED-4DB2-BD59-A6C34878D82A}">
                    <a16:rowId xmlns:a16="http://schemas.microsoft.com/office/drawing/2014/main" val="10005"/>
                  </a:ext>
                </a:extLst>
              </a:tr>
              <a:tr h="370840">
                <a:tc>
                  <a:txBody>
                    <a:bodyPr/>
                    <a:lstStyle/>
                    <a:p>
                      <a:r>
                        <a:rPr lang="en-US" sz="1600" dirty="0"/>
                        <a:t>I think it </a:t>
                      </a:r>
                      <a:r>
                        <a:rPr lang="en-US" sz="1600" dirty="0">
                          <a:highlight>
                            <a:srgbClr val="FFFF00"/>
                          </a:highlight>
                        </a:rPr>
                        <a:t>should be done by every surgeon in the country </a:t>
                      </a:r>
                      <a:r>
                        <a:rPr lang="en-US" sz="1600" dirty="0"/>
                        <a:t>no matter the sub speciality </a:t>
                      </a:r>
                    </a:p>
                  </a:txBody>
                  <a:tcPr/>
                </a:tc>
                <a:extLst>
                  <a:ext uri="{0D108BD9-81ED-4DB2-BD59-A6C34878D82A}">
                    <a16:rowId xmlns:a16="http://schemas.microsoft.com/office/drawing/2014/main" val="10006"/>
                  </a:ext>
                </a:extLst>
              </a:tr>
              <a:tr h="370840">
                <a:tc>
                  <a:txBody>
                    <a:bodyPr/>
                    <a:lstStyle/>
                    <a:p>
                      <a:r>
                        <a:rPr lang="en-US" sz="1600" dirty="0">
                          <a:highlight>
                            <a:srgbClr val="FFFF00"/>
                          </a:highlight>
                        </a:rPr>
                        <a:t>Every Surgeon should be trained in basic skills of Trauma </a:t>
                      </a:r>
                      <a:r>
                        <a:rPr lang="en-US" sz="1600" dirty="0"/>
                        <a:t>being the commonest patients recieved at our emergency centers.
A fellowship </a:t>
                      </a:r>
                      <a:r>
                        <a:rPr lang="en-US" sz="1600" dirty="0">
                          <a:highlight>
                            <a:srgbClr val="00FF00"/>
                          </a:highlight>
                        </a:rPr>
                        <a:t>should be accredited here in Uganda </a:t>
                      </a:r>
                      <a:r>
                        <a:rPr lang="en-US" sz="1600" dirty="0"/>
                        <a:t>for the interested Surgeons </a:t>
                      </a:r>
                    </a:p>
                  </a:txBody>
                  <a:tcPr/>
                </a:tc>
                <a:extLst>
                  <a:ext uri="{0D108BD9-81ED-4DB2-BD59-A6C34878D82A}">
                    <a16:rowId xmlns:a16="http://schemas.microsoft.com/office/drawing/2014/main" val="10007"/>
                  </a:ext>
                </a:extLst>
              </a:tr>
              <a:tr h="370840">
                <a:tc>
                  <a:txBody>
                    <a:bodyPr/>
                    <a:lstStyle/>
                    <a:p>
                      <a:r>
                        <a:rPr lang="en-US" sz="1600" dirty="0">
                          <a:highlight>
                            <a:srgbClr val="00FF00"/>
                          </a:highlight>
                        </a:rPr>
                        <a:t>Encourage the mulago hospital directors to set up a designated and dedicated trauma center </a:t>
                      </a:r>
                      <a:r>
                        <a:rPr lang="en-US" sz="1600" dirty="0"/>
                        <a:t>(even if its a level 2 center) with the most basic and necessary requirements that we can use to provide the right trauma care to patients. </a:t>
                      </a:r>
                      <a:r>
                        <a:rPr lang="en-US" sz="1600" dirty="0">
                          <a:highlight>
                            <a:srgbClr val="00FFFF"/>
                          </a:highlight>
                        </a:rPr>
                        <a:t>Learning without having the right equipment to use </a:t>
                      </a:r>
                      <a:r>
                        <a:rPr lang="en-US" sz="1600" dirty="0"/>
                        <a:t>is a waste of time for mulago and </a:t>
                      </a:r>
                      <a:r>
                        <a:rPr lang="en-US" sz="1600" dirty="0">
                          <a:highlight>
                            <a:srgbClr val="00FFFF"/>
                          </a:highlight>
                        </a:rPr>
                        <a:t>wont be beneficial to mulago patients but will hopefully be for other private hospital patients. </a:t>
                      </a:r>
                      <a:r>
                        <a:rPr lang="en-US" sz="1600" dirty="0"/>
                        <a:t>Goal should be to train for </a:t>
                      </a:r>
                      <a:r>
                        <a:rPr lang="en-US" sz="1600" dirty="0">
                          <a:highlight>
                            <a:srgbClr val="FFFF00"/>
                          </a:highlight>
                        </a:rPr>
                        <a:t>provision of the right adequate trauma care </a:t>
                      </a:r>
                      <a:r>
                        <a:rPr lang="en-US" sz="1600" dirty="0"/>
                        <a:t>to those that need it most especially the less priviledged patients of mulago as many of us including you and I can end up there after a trauma invident. Thank you
</a:t>
                      </a:r>
                    </a:p>
                  </a:txBody>
                  <a:tcPr/>
                </a:tc>
                <a:extLst>
                  <a:ext uri="{0D108BD9-81ED-4DB2-BD59-A6C34878D82A}">
                    <a16:rowId xmlns:a16="http://schemas.microsoft.com/office/drawing/2014/main" val="10008"/>
                  </a:ext>
                </a:extLst>
              </a:tr>
            </a:tbl>
          </a:graphicData>
        </a:graphic>
      </p:graphicFrame>
      <p:sp>
        <p:nvSpPr>
          <p:cNvPr id="3" name="TextBox 2">
            <a:extLst>
              <a:ext uri="{FF2B5EF4-FFF2-40B4-BE49-F238E27FC236}">
                <a16:creationId xmlns:a16="http://schemas.microsoft.com/office/drawing/2014/main" id="{2D5CED2F-28F8-A941-53B2-1AEB9953F14D}"/>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Q14 - Other_comments</a:t>
            </a:r>
          </a:p>
        </p:txBody>
      </p:sp>
      <p:graphicFrame>
        <p:nvGraphicFramePr>
          <p:cNvPr id="6" name="Table 5"/>
          <p:cNvGraphicFramePr>
            <a:graphicFrameLocks noGrp="1"/>
          </p:cNvGraphicFramePr>
          <p:nvPr/>
        </p:nvGraphicFramePr>
        <p:xfrm>
          <a:off x="1878000" y="1100000"/>
          <a:ext cx="8349264" cy="5034280"/>
        </p:xfrm>
        <a:graphic>
          <a:graphicData uri="http://schemas.openxmlformats.org/drawingml/2006/table">
            <a:tbl>
              <a:tblPr firstRow="1" bandRow="1">
                <a:tableStyleId>{69012ECD-51FC-41F1-AA8D-1B2483CD663E}</a:tableStyleId>
              </a:tblPr>
              <a:tblGrid>
                <a:gridCol w="8349264">
                  <a:extLst>
                    <a:ext uri="{9D8B030D-6E8A-4147-A177-3AD203B41FA5}">
                      <a16:colId xmlns:a16="http://schemas.microsoft.com/office/drawing/2014/main" val="20000"/>
                    </a:ext>
                  </a:extLst>
                </a:gridCol>
              </a:tblGrid>
              <a:tr h="370840">
                <a:tc>
                  <a:txBody>
                    <a:bodyPr/>
                    <a:lstStyle/>
                    <a:p>
                      <a:r>
                        <a:rPr lang="en-US" sz="1600" dirty="0"/>
                        <a:t>Other_comments</a:t>
                      </a:r>
                    </a:p>
                  </a:txBody>
                  <a:tcPr/>
                </a:tc>
                <a:extLst>
                  <a:ext uri="{0D108BD9-81ED-4DB2-BD59-A6C34878D82A}">
                    <a16:rowId xmlns:a16="http://schemas.microsoft.com/office/drawing/2014/main" val="10000"/>
                  </a:ext>
                </a:extLst>
              </a:tr>
              <a:tr h="370840">
                <a:tc>
                  <a:txBody>
                    <a:bodyPr/>
                    <a:lstStyle/>
                    <a:p>
                      <a:r>
                        <a:rPr lang="en-US" sz="1600" dirty="0">
                          <a:highlight>
                            <a:srgbClr val="FFFF00"/>
                          </a:highlight>
                        </a:rPr>
                        <a:t>Am just excited about this</a:t>
                      </a:r>
                      <a:r>
                        <a:rPr lang="en-US" sz="1600" dirty="0"/>
                        <a:t>,we </a:t>
                      </a:r>
                      <a:r>
                        <a:rPr lang="en-US" sz="1600" dirty="0">
                          <a:highlight>
                            <a:srgbClr val="FFFF00"/>
                          </a:highlight>
                        </a:rPr>
                        <a:t>have the protocols </a:t>
                      </a:r>
                      <a:r>
                        <a:rPr lang="en-US" sz="1600" dirty="0"/>
                        <a:t>for management of trauma patients </a:t>
                      </a:r>
                      <a:r>
                        <a:rPr lang="en-US" sz="1600" dirty="0">
                          <a:highlight>
                            <a:srgbClr val="FFFF00"/>
                          </a:highlight>
                        </a:rPr>
                        <a:t>but minimal implementation is done due to inadequate skills, resources and poor attitude</a:t>
                      </a:r>
                      <a:r>
                        <a:rPr lang="en-US" sz="1600" dirty="0"/>
                        <a:t>.</a:t>
                      </a:r>
                    </a:p>
                  </a:txBody>
                  <a:tcPr/>
                </a:tc>
                <a:extLst>
                  <a:ext uri="{0D108BD9-81ED-4DB2-BD59-A6C34878D82A}">
                    <a16:rowId xmlns:a16="http://schemas.microsoft.com/office/drawing/2014/main" val="10001"/>
                  </a:ext>
                </a:extLst>
              </a:tr>
              <a:tr h="370840">
                <a:tc>
                  <a:txBody>
                    <a:bodyPr/>
                    <a:lstStyle/>
                    <a:p>
                      <a:r>
                        <a:rPr lang="en-US" sz="1600" dirty="0">
                          <a:highlight>
                            <a:srgbClr val="FFFF00"/>
                          </a:highlight>
                        </a:rPr>
                        <a:t>All regional referrals in Uganda are wanting interms of trauma management </a:t>
                      </a:r>
                      <a:r>
                        <a:rPr lang="en-US" sz="1600" dirty="0"/>
                        <a:t>Mulago notwithstanding </a:t>
                      </a:r>
                    </a:p>
                  </a:txBody>
                  <a:tcPr/>
                </a:tc>
                <a:extLst>
                  <a:ext uri="{0D108BD9-81ED-4DB2-BD59-A6C34878D82A}">
                    <a16:rowId xmlns:a16="http://schemas.microsoft.com/office/drawing/2014/main" val="10002"/>
                  </a:ext>
                </a:extLst>
              </a:tr>
              <a:tr h="370840">
                <a:tc>
                  <a:txBody>
                    <a:bodyPr/>
                    <a:lstStyle/>
                    <a:p>
                      <a:r>
                        <a:rPr lang="en-US" sz="1600" dirty="0"/>
                        <a:t>All Surgeons should have an interest in trauma since most surgical emergencies at our accident and emergency departments are mainly trauma patients especially from Road traffic accidents.
</a:t>
                      </a:r>
                      <a:r>
                        <a:rPr lang="en-US" sz="1600" dirty="0">
                          <a:highlight>
                            <a:srgbClr val="00FF00"/>
                          </a:highlight>
                        </a:rPr>
                        <a:t>All hospital care givers should be trained in basics of primary and epsecondary survey plus resustation</a:t>
                      </a:r>
                      <a:r>
                        <a:rPr lang="en-US" sz="1600" dirty="0"/>
                        <a:t>.
</a:t>
                      </a:r>
                      <a:r>
                        <a:rPr lang="en-US" sz="1600" dirty="0">
                          <a:highlight>
                            <a:srgbClr val="00FF00"/>
                          </a:highlight>
                        </a:rPr>
                        <a:t>Logistics for life saving must be giving priority during procurement of hospital supplies</a:t>
                      </a:r>
                      <a:r>
                        <a:rPr lang="en-US" sz="1600" dirty="0"/>
                        <a:t>.
Surgeons should be encouraged to take up this fellowship.
</a:t>
                      </a:r>
                      <a:r>
                        <a:rPr lang="en-US" sz="1600" dirty="0">
                          <a:highlight>
                            <a:srgbClr val="FFFF00"/>
                          </a:highlight>
                        </a:rPr>
                        <a:t>Advocacy for starting the fellowship at Mulago and other Universities in Uganda should be a priority</a:t>
                      </a:r>
                      <a:r>
                        <a:rPr lang="en-US" sz="1600" dirty="0"/>
                        <a:t>.
vocate</a:t>
                      </a:r>
                    </a:p>
                  </a:txBody>
                  <a:tcPr/>
                </a:tc>
                <a:extLst>
                  <a:ext uri="{0D108BD9-81ED-4DB2-BD59-A6C34878D82A}">
                    <a16:rowId xmlns:a16="http://schemas.microsoft.com/office/drawing/2014/main" val="10003"/>
                  </a:ext>
                </a:extLst>
              </a:tr>
            </a:tbl>
          </a:graphicData>
        </a:graphic>
      </p:graphicFrame>
      <p:sp>
        <p:nvSpPr>
          <p:cNvPr id="4" name="TextBox 3">
            <a:extLst>
              <a:ext uri="{FF2B5EF4-FFF2-40B4-BE49-F238E27FC236}">
                <a16:creationId xmlns:a16="http://schemas.microsoft.com/office/drawing/2014/main" id="{20249A53-5F6E-7482-BAF9-140D7D4B6F16}"/>
              </a:ext>
            </a:extLst>
          </p:cNvPr>
          <p:cNvSpPr txBox="1"/>
          <p:nvPr/>
        </p:nvSpPr>
        <p:spPr>
          <a:xfrm>
            <a:off x="5391027" y="140001"/>
            <a:ext cx="1845150" cy="830997"/>
          </a:xfrm>
          <a:prstGeom prst="rect">
            <a:avLst/>
          </a:prstGeom>
          <a:noFill/>
        </p:spPr>
        <p:txBody>
          <a:bodyPr wrap="square" rtlCol="0">
            <a:spAutoFit/>
          </a:bodyPr>
          <a:lstStyle/>
          <a:p>
            <a:r>
              <a:rPr lang="en-US" sz="1200" dirty="0"/>
              <a:t>Coding legend:</a:t>
            </a:r>
          </a:p>
          <a:p>
            <a:r>
              <a:rPr lang="en-US" sz="1200" dirty="0">
                <a:highlight>
                  <a:srgbClr val="FFFF00"/>
                </a:highlight>
              </a:rPr>
              <a:t>Support</a:t>
            </a:r>
          </a:p>
          <a:p>
            <a:r>
              <a:rPr lang="en-US" sz="1200" dirty="0">
                <a:highlight>
                  <a:srgbClr val="00FF00"/>
                </a:highlight>
              </a:rPr>
              <a:t>Suggestion</a:t>
            </a:r>
            <a:br>
              <a:rPr lang="en-US" sz="1200" dirty="0">
                <a:highlight>
                  <a:srgbClr val="00FF00"/>
                </a:highlight>
              </a:rPr>
            </a:br>
            <a:r>
              <a:rPr lang="en-US" sz="1200" dirty="0">
                <a:highlight>
                  <a:srgbClr val="00FFFF"/>
                </a:highlight>
              </a:rPr>
              <a:t>Concern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Q4d - GenSurg_skills</a:t>
            </a:r>
          </a:p>
        </p:txBody>
      </p:sp>
      <p:graphicFrame>
        <p:nvGraphicFramePr>
          <p:cNvPr id="6" name="Table 5"/>
          <p:cNvGraphicFramePr>
            <a:graphicFrameLocks noGrp="1"/>
          </p:cNvGraphicFramePr>
          <p:nvPr/>
        </p:nvGraphicFramePr>
        <p:xfrm>
          <a:off x="1878000" y="1100000"/>
          <a:ext cx="8046720" cy="5450840"/>
        </p:xfrm>
        <a:graphic>
          <a:graphicData uri="http://schemas.openxmlformats.org/drawingml/2006/table">
            <a:tbl>
              <a:tblPr firstRow="1" bandRow="1">
                <a:tableStyleId>{69012ECD-51FC-41F1-AA8D-1B2483CD663E}</a:tableStyleId>
              </a:tblPr>
              <a:tblGrid>
                <a:gridCol w="2743200">
                  <a:extLst>
                    <a:ext uri="{9D8B030D-6E8A-4147-A177-3AD203B41FA5}">
                      <a16:colId xmlns:a16="http://schemas.microsoft.com/office/drawing/2014/main" val="20000"/>
                    </a:ext>
                  </a:extLst>
                </a:gridCol>
                <a:gridCol w="365760">
                  <a:extLst>
                    <a:ext uri="{9D8B030D-6E8A-4147-A177-3AD203B41FA5}">
                      <a16:colId xmlns:a16="http://schemas.microsoft.com/office/drawing/2014/main" val="20002"/>
                    </a:ext>
                  </a:extLst>
                </a:gridCol>
                <a:gridCol w="365760">
                  <a:extLst>
                    <a:ext uri="{9D8B030D-6E8A-4147-A177-3AD203B41FA5}">
                      <a16:colId xmlns:a16="http://schemas.microsoft.com/office/drawing/2014/main" val="20004"/>
                    </a:ext>
                  </a:extLst>
                </a:gridCol>
                <a:gridCol w="365760">
                  <a:extLst>
                    <a:ext uri="{9D8B030D-6E8A-4147-A177-3AD203B41FA5}">
                      <a16:colId xmlns:a16="http://schemas.microsoft.com/office/drawing/2014/main" val="20006"/>
                    </a:ext>
                  </a:extLst>
                </a:gridCol>
                <a:gridCol w="365760">
                  <a:extLst>
                    <a:ext uri="{9D8B030D-6E8A-4147-A177-3AD203B41FA5}">
                      <a16:colId xmlns:a16="http://schemas.microsoft.com/office/drawing/2014/main" val="20008"/>
                    </a:ext>
                  </a:extLst>
                </a:gridCol>
                <a:gridCol w="365760">
                  <a:extLst>
                    <a:ext uri="{9D8B030D-6E8A-4147-A177-3AD203B41FA5}">
                      <a16:colId xmlns:a16="http://schemas.microsoft.com/office/drawing/2014/main" val="20010"/>
                    </a:ext>
                  </a:extLst>
                </a:gridCol>
                <a:gridCol w="365760">
                  <a:extLst>
                    <a:ext uri="{9D8B030D-6E8A-4147-A177-3AD203B41FA5}">
                      <a16:colId xmlns:a16="http://schemas.microsoft.com/office/drawing/2014/main" val="20012"/>
                    </a:ext>
                  </a:extLst>
                </a:gridCol>
                <a:gridCol w="365760">
                  <a:extLst>
                    <a:ext uri="{9D8B030D-6E8A-4147-A177-3AD203B41FA5}">
                      <a16:colId xmlns:a16="http://schemas.microsoft.com/office/drawing/2014/main" val="20014"/>
                    </a:ext>
                  </a:extLst>
                </a:gridCol>
                <a:gridCol w="365760">
                  <a:extLst>
                    <a:ext uri="{9D8B030D-6E8A-4147-A177-3AD203B41FA5}">
                      <a16:colId xmlns:a16="http://schemas.microsoft.com/office/drawing/2014/main" val="20016"/>
                    </a:ext>
                  </a:extLst>
                </a:gridCol>
                <a:gridCol w="365760">
                  <a:extLst>
                    <a:ext uri="{9D8B030D-6E8A-4147-A177-3AD203B41FA5}">
                      <a16:colId xmlns:a16="http://schemas.microsoft.com/office/drawing/2014/main" val="20018"/>
                    </a:ext>
                  </a:extLst>
                </a:gridCol>
                <a:gridCol w="365760">
                  <a:extLst>
                    <a:ext uri="{9D8B030D-6E8A-4147-A177-3AD203B41FA5}">
                      <a16:colId xmlns:a16="http://schemas.microsoft.com/office/drawing/2014/main" val="20020"/>
                    </a:ext>
                  </a:extLst>
                </a:gridCol>
                <a:gridCol w="365760">
                  <a:extLst>
                    <a:ext uri="{9D8B030D-6E8A-4147-A177-3AD203B41FA5}">
                      <a16:colId xmlns:a16="http://schemas.microsoft.com/office/drawing/2014/main" val="20022"/>
                    </a:ext>
                  </a:extLst>
                </a:gridCol>
                <a:gridCol w="365760">
                  <a:extLst>
                    <a:ext uri="{9D8B030D-6E8A-4147-A177-3AD203B41FA5}">
                      <a16:colId xmlns:a16="http://schemas.microsoft.com/office/drawing/2014/main" val="20024"/>
                    </a:ext>
                  </a:extLst>
                </a:gridCol>
                <a:gridCol w="365760">
                  <a:extLst>
                    <a:ext uri="{9D8B030D-6E8A-4147-A177-3AD203B41FA5}">
                      <a16:colId xmlns:a16="http://schemas.microsoft.com/office/drawing/2014/main" val="20026"/>
                    </a:ext>
                  </a:extLst>
                </a:gridCol>
                <a:gridCol w="548640">
                  <a:extLst>
                    <a:ext uri="{9D8B030D-6E8A-4147-A177-3AD203B41FA5}">
                      <a16:colId xmlns:a16="http://schemas.microsoft.com/office/drawing/2014/main" val="20027"/>
                    </a:ext>
                  </a:extLst>
                </a:gridCol>
              </a:tblGrid>
              <a:tr h="370840">
                <a:tc>
                  <a:txBody>
                    <a:bodyPr/>
                    <a:lstStyle/>
                    <a:p>
                      <a:r>
                        <a:rPr lang="en-US" sz="1200" dirty="0"/>
                        <a:t>Question</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3</a:t>
                      </a:r>
                    </a:p>
                  </a:txBody>
                  <a:tcPr/>
                </a:tc>
                <a:tc>
                  <a:txBody>
                    <a:bodyPr/>
                    <a:lstStyle/>
                    <a:p>
                      <a:r>
                        <a:rPr lang="en-US" sz="1200" dirty="0"/>
                        <a:t>4</a:t>
                      </a:r>
                    </a:p>
                  </a:txBody>
                  <a:tcPr/>
                </a:tc>
                <a:tc>
                  <a:txBody>
                    <a:bodyPr/>
                    <a:lstStyle/>
                    <a:p>
                      <a:r>
                        <a:rPr lang="en-US" sz="1200" dirty="0"/>
                        <a:t>5</a:t>
                      </a:r>
                    </a:p>
                  </a:txBody>
                  <a:tcPr/>
                </a:tc>
                <a:tc>
                  <a:txBody>
                    <a:bodyPr/>
                    <a:lstStyle/>
                    <a:p>
                      <a:r>
                        <a:rPr lang="en-US" sz="1200" dirty="0"/>
                        <a:t>6</a:t>
                      </a:r>
                    </a:p>
                  </a:txBody>
                  <a:tcPr/>
                </a:tc>
                <a:tc>
                  <a:txBody>
                    <a:bodyPr/>
                    <a:lstStyle/>
                    <a:p>
                      <a:r>
                        <a:rPr lang="en-US" sz="1200" dirty="0"/>
                        <a:t>7</a:t>
                      </a:r>
                    </a:p>
                  </a:txBody>
                  <a:tcPr/>
                </a:tc>
                <a:tc>
                  <a:txBody>
                    <a:bodyPr/>
                    <a:lstStyle/>
                    <a:p>
                      <a:r>
                        <a:rPr lang="en-US" sz="1200" dirty="0"/>
                        <a:t>8</a:t>
                      </a:r>
                    </a:p>
                  </a:txBody>
                  <a:tcPr/>
                </a:tc>
                <a:tc>
                  <a:txBody>
                    <a:bodyPr/>
                    <a:lstStyle/>
                    <a:p>
                      <a:r>
                        <a:rPr lang="en-US" sz="1200" dirty="0"/>
                        <a:t>9</a:t>
                      </a:r>
                    </a:p>
                  </a:txBody>
                  <a:tcPr/>
                </a:tc>
                <a:tc>
                  <a:txBody>
                    <a:bodyPr/>
                    <a:lstStyle/>
                    <a:p>
                      <a:r>
                        <a:rPr lang="en-US" sz="1200" dirty="0"/>
                        <a:t>10</a:t>
                      </a:r>
                    </a:p>
                  </a:txBody>
                  <a:tcPr/>
                </a:tc>
                <a:tc>
                  <a:txBody>
                    <a:bodyPr/>
                    <a:lstStyle/>
                    <a:p>
                      <a:r>
                        <a:rPr lang="en-US" sz="1200" dirty="0"/>
                        <a:t>11</a:t>
                      </a:r>
                    </a:p>
                  </a:txBody>
                  <a:tcPr/>
                </a:tc>
                <a:tc>
                  <a:txBody>
                    <a:bodyPr/>
                    <a:lstStyle/>
                    <a:p>
                      <a:r>
                        <a:rPr lang="en-US" sz="1200" dirty="0"/>
                        <a:t>12</a:t>
                      </a:r>
                    </a:p>
                  </a:txBody>
                  <a:tcPr/>
                </a:tc>
                <a:tc>
                  <a:txBody>
                    <a:bodyPr/>
                    <a:lstStyle/>
                    <a:p>
                      <a:r>
                        <a:rPr lang="en-US" sz="1200" dirty="0"/>
                        <a:t>13</a:t>
                      </a:r>
                    </a:p>
                  </a:txBody>
                  <a:tcPr/>
                </a:tc>
                <a:tc>
                  <a:txBody>
                    <a:bodyPr/>
                    <a:lstStyle/>
                    <a:p>
                      <a:r>
                        <a:rPr lang="en-US" sz="1200" dirty="0"/>
                        <a:t>Total</a:t>
                      </a:r>
                    </a:p>
                  </a:txBody>
                  <a:tcPr/>
                </a:tc>
                <a:extLst>
                  <a:ext uri="{0D108BD9-81ED-4DB2-BD59-A6C34878D82A}">
                    <a16:rowId xmlns:a16="http://schemas.microsoft.com/office/drawing/2014/main" val="10000"/>
                  </a:ext>
                </a:extLst>
              </a:tr>
              <a:tr h="370840">
                <a:tc>
                  <a:txBody>
                    <a:bodyPr/>
                    <a:lstStyle/>
                    <a:p>
                      <a:r>
                        <a:rPr lang="en-US" sz="1200" dirty="0"/>
                        <a:t>Complex wound debridement and/or closure</a:t>
                      </a:r>
                    </a:p>
                  </a:txBody>
                  <a:tcPr/>
                </a:tc>
                <a:tc>
                  <a:txBody>
                    <a:bodyPr/>
                    <a:lstStyle/>
                    <a:p>
                      <a:r>
                        <a:rPr lang="en-US" sz="1200" dirty="0"/>
                        <a:t>4</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11</a:t>
                      </a:r>
                    </a:p>
                  </a:txBody>
                  <a:tcPr/>
                </a:tc>
                <a:extLst>
                  <a:ext uri="{0D108BD9-81ED-4DB2-BD59-A6C34878D82A}">
                    <a16:rowId xmlns:a16="http://schemas.microsoft.com/office/drawing/2014/main" val="4068813543"/>
                  </a:ext>
                </a:extLst>
              </a:tr>
              <a:tr h="370840">
                <a:tc>
                  <a:txBody>
                    <a:bodyPr/>
                    <a:lstStyle/>
                    <a:p>
                      <a:r>
                        <a:rPr lang="en-US" sz="1200" dirty="0"/>
                        <a:t>Splenectomy / splenorrhaphy</a:t>
                      </a:r>
                    </a:p>
                  </a:txBody>
                  <a:tcPr/>
                </a:tc>
                <a:tc>
                  <a:txBody>
                    <a:bodyPr/>
                    <a:lstStyle/>
                    <a:p>
                      <a:r>
                        <a:rPr lang="en-US" sz="1200" dirty="0"/>
                        <a:t>3</a:t>
                      </a:r>
                    </a:p>
                  </a:txBody>
                  <a:tcPr/>
                </a:tc>
                <a:tc>
                  <a:txBody>
                    <a:bodyPr/>
                    <a:lstStyle/>
                    <a:p>
                      <a:r>
                        <a:rPr lang="en-US" sz="1200" dirty="0"/>
                        <a:t>3</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8</a:t>
                      </a:r>
                    </a:p>
                  </a:txBody>
                  <a:tcPr/>
                </a:tc>
                <a:extLst>
                  <a:ext uri="{0D108BD9-81ED-4DB2-BD59-A6C34878D82A}">
                    <a16:rowId xmlns:a16="http://schemas.microsoft.com/office/drawing/2014/main" val="10001"/>
                  </a:ext>
                </a:extLst>
              </a:tr>
              <a:tr h="370840">
                <a:tc>
                  <a:txBody>
                    <a:bodyPr/>
                    <a:lstStyle/>
                    <a:p>
                      <a:r>
                        <a:rPr lang="en-US" sz="1200" dirty="0"/>
                        <a:t>Small intestine resection and anastomosis, lysis of adhesions</a:t>
                      </a:r>
                    </a:p>
                  </a:txBody>
                  <a:tcPr/>
                </a:tc>
                <a:tc>
                  <a:txBody>
                    <a:bodyPr/>
                    <a:lstStyle/>
                    <a:p>
                      <a:r>
                        <a:rPr lang="en-US" sz="1200" dirty="0"/>
                        <a:t>2</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10</a:t>
                      </a:r>
                    </a:p>
                  </a:txBody>
                  <a:tcPr/>
                </a:tc>
                <a:extLst>
                  <a:ext uri="{0D108BD9-81ED-4DB2-BD59-A6C34878D82A}">
                    <a16:rowId xmlns:a16="http://schemas.microsoft.com/office/drawing/2014/main" val="10003"/>
                  </a:ext>
                </a:extLst>
              </a:tr>
              <a:tr h="370840">
                <a:tc>
                  <a:txBody>
                    <a:bodyPr/>
                    <a:lstStyle/>
                    <a:p>
                      <a:r>
                        <a:rPr lang="en-US" sz="1200" dirty="0"/>
                        <a:t>Ureteral repair</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12</a:t>
                      </a:r>
                    </a:p>
                  </a:txBody>
                  <a:tcPr/>
                </a:tc>
                <a:extLst>
                  <a:ext uri="{0D108BD9-81ED-4DB2-BD59-A6C34878D82A}">
                    <a16:rowId xmlns:a16="http://schemas.microsoft.com/office/drawing/2014/main" val="111713535"/>
                  </a:ext>
                </a:extLst>
              </a:tr>
              <a:tr h="370840">
                <a:tc>
                  <a:txBody>
                    <a:bodyPr/>
                    <a:lstStyle/>
                    <a:p>
                      <a:r>
                        <a:rPr lang="en-US" sz="1200" dirty="0"/>
                        <a:t>Diagnostic laparoscopy</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3</a:t>
                      </a:r>
                    </a:p>
                  </a:txBody>
                  <a:tcPr/>
                </a:tc>
                <a:tc>
                  <a:txBody>
                    <a:bodyPr/>
                    <a:lstStyle/>
                    <a:p>
                      <a:r>
                        <a:rPr lang="en-US" sz="1200" dirty="0"/>
                        <a:t>12</a:t>
                      </a:r>
                    </a:p>
                  </a:txBody>
                  <a:tcPr/>
                </a:tc>
                <a:extLst>
                  <a:ext uri="{0D108BD9-81ED-4DB2-BD59-A6C34878D82A}">
                    <a16:rowId xmlns:a16="http://schemas.microsoft.com/office/drawing/2014/main" val="4183863670"/>
                  </a:ext>
                </a:extLst>
              </a:tr>
              <a:tr h="370840">
                <a:tc>
                  <a:txBody>
                    <a:bodyPr/>
                    <a:lstStyle/>
                    <a:p>
                      <a:r>
                        <a:rPr lang="en-US" sz="1200" dirty="0"/>
                        <a:t>Bladder repair/resection</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10</a:t>
                      </a:r>
                    </a:p>
                  </a:txBody>
                  <a:tcPr/>
                </a:tc>
                <a:extLst>
                  <a:ext uri="{0D108BD9-81ED-4DB2-BD59-A6C34878D82A}">
                    <a16:rowId xmlns:a16="http://schemas.microsoft.com/office/drawing/2014/main" val="10004"/>
                  </a:ext>
                </a:extLst>
              </a:tr>
              <a:tr h="370840">
                <a:tc>
                  <a:txBody>
                    <a:bodyPr/>
                    <a:lstStyle/>
                    <a:p>
                      <a:r>
                        <a:rPr lang="en-US" sz="1200" dirty="0"/>
                        <a:t>Colectomy, colostomy</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2</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10</a:t>
                      </a:r>
                    </a:p>
                  </a:txBody>
                  <a:tcPr/>
                </a:tc>
                <a:extLst>
                  <a:ext uri="{0D108BD9-81ED-4DB2-BD59-A6C34878D82A}">
                    <a16:rowId xmlns:a16="http://schemas.microsoft.com/office/drawing/2014/main" val="1978484295"/>
                  </a:ext>
                </a:extLst>
              </a:tr>
              <a:tr h="370840">
                <a:tc>
                  <a:txBody>
                    <a:bodyPr/>
                    <a:lstStyle/>
                    <a:p>
                      <a:r>
                        <a:rPr lang="en-US" sz="1200" dirty="0"/>
                        <a:t>Nephrectomy</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11</a:t>
                      </a:r>
                    </a:p>
                  </a:txBody>
                  <a:tcPr/>
                </a:tc>
                <a:extLst>
                  <a:ext uri="{0D108BD9-81ED-4DB2-BD59-A6C34878D82A}">
                    <a16:rowId xmlns:a16="http://schemas.microsoft.com/office/drawing/2014/main" val="2351762339"/>
                  </a:ext>
                </a:extLst>
              </a:tr>
              <a:tr h="370840">
                <a:tc>
                  <a:txBody>
                    <a:bodyPr/>
                    <a:lstStyle/>
                    <a:p>
                      <a:r>
                        <a:rPr lang="en-US" sz="1200" dirty="0"/>
                        <a:t>Abdominal wall reconstruction</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12</a:t>
                      </a:r>
                    </a:p>
                  </a:txBody>
                  <a:tcPr/>
                </a:tc>
                <a:extLst>
                  <a:ext uri="{0D108BD9-81ED-4DB2-BD59-A6C34878D82A}">
                    <a16:rowId xmlns:a16="http://schemas.microsoft.com/office/drawing/2014/main" val="2538598827"/>
                  </a:ext>
                </a:extLst>
              </a:tr>
              <a:tr h="370840">
                <a:tc>
                  <a:txBody>
                    <a:bodyPr/>
                    <a:lstStyle/>
                    <a:p>
                      <a:r>
                        <a:rPr lang="en-US" sz="1200" dirty="0"/>
                        <a:t>Rectal repair</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3</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11</a:t>
                      </a:r>
                    </a:p>
                  </a:txBody>
                  <a:tcPr/>
                </a:tc>
                <a:extLst>
                  <a:ext uri="{0D108BD9-81ED-4DB2-BD59-A6C34878D82A}">
                    <a16:rowId xmlns:a16="http://schemas.microsoft.com/office/drawing/2014/main" val="426862153"/>
                  </a:ext>
                </a:extLst>
              </a:tr>
              <a:tr h="370840">
                <a:tc>
                  <a:txBody>
                    <a:bodyPr/>
                    <a:lstStyle/>
                    <a:p>
                      <a:r>
                        <a:rPr lang="en-US" sz="1200" dirty="0"/>
                        <a:t>Pancreas repair, resection, drainage</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10</a:t>
                      </a:r>
                    </a:p>
                  </a:txBody>
                  <a:tcPr/>
                </a:tc>
                <a:extLst>
                  <a:ext uri="{0D108BD9-81ED-4DB2-BD59-A6C34878D82A}">
                    <a16:rowId xmlns:a16="http://schemas.microsoft.com/office/drawing/2014/main" val="2023259312"/>
                  </a:ext>
                </a:extLst>
              </a:tr>
              <a:tr h="370840">
                <a:tc>
                  <a:txBody>
                    <a:bodyPr/>
                    <a:lstStyle/>
                    <a:p>
                      <a:r>
                        <a:rPr lang="en-US" sz="1200" dirty="0"/>
                        <a:t>Gastrectomy, repair of gastric perforation</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9</a:t>
                      </a:r>
                    </a:p>
                  </a:txBody>
                  <a:tcPr/>
                </a:tc>
                <a:extLst>
                  <a:ext uri="{0D108BD9-81ED-4DB2-BD59-A6C34878D82A}">
                    <a16:rowId xmlns:a16="http://schemas.microsoft.com/office/drawing/2014/main" val="620744173"/>
                  </a:ext>
                </a:extLst>
              </a:tr>
              <a:tr h="370840">
                <a:tc>
                  <a:txBody>
                    <a:bodyPr/>
                    <a:lstStyle/>
                    <a:p>
                      <a:r>
                        <a:rPr lang="en-US" sz="1200" dirty="0"/>
                        <a:t>Cholecystectomy, common bile duct exploration, hepaticoenterostomy</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0</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1</a:t>
                      </a:r>
                    </a:p>
                  </a:txBody>
                  <a:tcPr/>
                </a:tc>
                <a:tc>
                  <a:txBody>
                    <a:bodyPr/>
                    <a:lstStyle/>
                    <a:p>
                      <a:r>
                        <a:rPr lang="en-US" sz="1200" dirty="0"/>
                        <a:t>3</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0</a:t>
                      </a:r>
                    </a:p>
                  </a:txBody>
                  <a:tcPr/>
                </a:tc>
                <a:tc>
                  <a:txBody>
                    <a:bodyPr/>
                    <a:lstStyle/>
                    <a:p>
                      <a:r>
                        <a:rPr lang="en-US" sz="1200" dirty="0"/>
                        <a:t>2</a:t>
                      </a:r>
                    </a:p>
                  </a:txBody>
                  <a:tcPr/>
                </a:tc>
                <a:tc>
                  <a:txBody>
                    <a:bodyPr/>
                    <a:lstStyle/>
                    <a:p>
                      <a:r>
                        <a:rPr lang="en-US" sz="1200" dirty="0"/>
                        <a:t>1</a:t>
                      </a:r>
                    </a:p>
                  </a:txBody>
                  <a:tcPr/>
                </a:tc>
                <a:tc>
                  <a:txBody>
                    <a:bodyPr/>
                    <a:lstStyle/>
                    <a:p>
                      <a:r>
                        <a:rPr lang="en-US" sz="1200" dirty="0"/>
                        <a:t>10</a:t>
                      </a:r>
                    </a:p>
                  </a:txBody>
                  <a:tcPr/>
                </a:tc>
                <a:extLst>
                  <a:ext uri="{0D108BD9-81ED-4DB2-BD59-A6C34878D82A}">
                    <a16:rowId xmlns:a16="http://schemas.microsoft.com/office/drawing/2014/main" val="137086287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Q4f - OBG_skills</a:t>
            </a:r>
          </a:p>
        </p:txBody>
      </p:sp>
      <p:graphicFrame>
        <p:nvGraphicFramePr>
          <p:cNvPr id="6" name="Table 5"/>
          <p:cNvGraphicFramePr>
            <a:graphicFrameLocks noGrp="1"/>
          </p:cNvGraphicFramePr>
          <p:nvPr/>
        </p:nvGraphicFramePr>
        <p:xfrm>
          <a:off x="1878000" y="1100000"/>
          <a:ext cx="7066880" cy="2062480"/>
        </p:xfrm>
        <a:graphic>
          <a:graphicData uri="http://schemas.openxmlformats.org/drawingml/2006/table">
            <a:tbl>
              <a:tblPr firstRow="1" bandRow="1">
                <a:tableStyleId>{69012ECD-51FC-41F1-AA8D-1B2483CD663E}</a:tableStyleId>
              </a:tblPr>
              <a:tblGrid>
                <a:gridCol w="2103120">
                  <a:extLst>
                    <a:ext uri="{9D8B030D-6E8A-4147-A177-3AD203B41FA5}">
                      <a16:colId xmlns:a16="http://schemas.microsoft.com/office/drawing/2014/main" val="20001"/>
                    </a:ext>
                  </a:extLst>
                </a:gridCol>
                <a:gridCol w="992752">
                  <a:extLst>
                    <a:ext uri="{9D8B030D-6E8A-4147-A177-3AD203B41FA5}">
                      <a16:colId xmlns:a16="http://schemas.microsoft.com/office/drawing/2014/main" val="20003"/>
                    </a:ext>
                  </a:extLst>
                </a:gridCol>
                <a:gridCol w="992752">
                  <a:extLst>
                    <a:ext uri="{9D8B030D-6E8A-4147-A177-3AD203B41FA5}">
                      <a16:colId xmlns:a16="http://schemas.microsoft.com/office/drawing/2014/main" val="20005"/>
                    </a:ext>
                  </a:extLst>
                </a:gridCol>
                <a:gridCol w="992752">
                  <a:extLst>
                    <a:ext uri="{9D8B030D-6E8A-4147-A177-3AD203B41FA5}">
                      <a16:colId xmlns:a16="http://schemas.microsoft.com/office/drawing/2014/main" val="20007"/>
                    </a:ext>
                  </a:extLst>
                </a:gridCol>
                <a:gridCol w="992752">
                  <a:extLst>
                    <a:ext uri="{9D8B030D-6E8A-4147-A177-3AD203B41FA5}">
                      <a16:colId xmlns:a16="http://schemas.microsoft.com/office/drawing/2014/main" val="20009"/>
                    </a:ext>
                  </a:extLst>
                </a:gridCol>
                <a:gridCol w="992752">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Cesarean section</a:t>
                      </a:r>
                    </a:p>
                  </a:txBody>
                  <a:tcPr/>
                </a:tc>
                <a:tc>
                  <a:txBody>
                    <a:bodyPr/>
                    <a:lstStyle/>
                    <a:p>
                      <a:r>
                        <a:rPr lang="en-US" sz="1600" dirty="0"/>
                        <a:t>4</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2</a:t>
                      </a:r>
                    </a:p>
                  </a:txBody>
                  <a:tcPr/>
                </a:tc>
                <a:tc>
                  <a:txBody>
                    <a:bodyPr/>
                    <a:lstStyle/>
                    <a:p>
                      <a:r>
                        <a:rPr lang="en-US" sz="1600" dirty="0"/>
                        <a:t>7</a:t>
                      </a:r>
                    </a:p>
                  </a:txBody>
                  <a:tcPr/>
                </a:tc>
                <a:extLst>
                  <a:ext uri="{0D108BD9-81ED-4DB2-BD59-A6C34878D82A}">
                    <a16:rowId xmlns:a16="http://schemas.microsoft.com/office/drawing/2014/main" val="591445808"/>
                  </a:ext>
                </a:extLst>
              </a:tr>
              <a:tr h="370840">
                <a:tc>
                  <a:txBody>
                    <a:bodyPr/>
                    <a:lstStyle/>
                    <a:p>
                      <a:r>
                        <a:rPr lang="en-US" sz="1600" dirty="0"/>
                        <a:t>Manual / vacuum-assisted evacuation</a:t>
                      </a:r>
                    </a:p>
                  </a:txBody>
                  <a:tcPr/>
                </a:tc>
                <a:tc>
                  <a:txBody>
                    <a:bodyPr/>
                    <a:lstStyle/>
                    <a:p>
                      <a:r>
                        <a:rPr lang="en-US" sz="1600" dirty="0"/>
                        <a:t>4</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6</a:t>
                      </a:r>
                    </a:p>
                  </a:txBody>
                  <a:tcPr/>
                </a:tc>
                <a:extLst>
                  <a:ext uri="{0D108BD9-81ED-4DB2-BD59-A6C34878D82A}">
                    <a16:rowId xmlns:a16="http://schemas.microsoft.com/office/drawing/2014/main" val="10001"/>
                  </a:ext>
                </a:extLst>
              </a:tr>
              <a:tr h="370840">
                <a:tc>
                  <a:txBody>
                    <a:bodyPr/>
                    <a:lstStyle/>
                    <a:p>
                      <a:r>
                        <a:rPr lang="en-US" sz="1600" dirty="0"/>
                        <a:t>Repair of perineal tear</a:t>
                      </a:r>
                    </a:p>
                  </a:txBody>
                  <a:tcPr/>
                </a:tc>
                <a:tc>
                  <a:txBody>
                    <a:bodyPr/>
                    <a:lstStyle/>
                    <a:p>
                      <a:r>
                        <a:rPr lang="en-US" sz="1600" dirty="0"/>
                        <a:t>0</a:t>
                      </a:r>
                    </a:p>
                  </a:txBody>
                  <a:tcPr/>
                </a:tc>
                <a:tc>
                  <a:txBody>
                    <a:bodyPr/>
                    <a:lstStyle/>
                    <a:p>
                      <a:r>
                        <a:rPr lang="en-US" sz="1600" dirty="0"/>
                        <a:t>3</a:t>
                      </a:r>
                    </a:p>
                  </a:txBody>
                  <a:tcPr/>
                </a:tc>
                <a:tc>
                  <a:txBody>
                    <a:bodyPr/>
                    <a:lstStyle/>
                    <a:p>
                      <a:r>
                        <a:rPr lang="en-US" sz="1600" dirty="0"/>
                        <a:t>2</a:t>
                      </a:r>
                    </a:p>
                  </a:txBody>
                  <a:tcPr/>
                </a:tc>
                <a:tc>
                  <a:txBody>
                    <a:bodyPr/>
                    <a:lstStyle/>
                    <a:p>
                      <a:r>
                        <a:rPr lang="en-US" sz="1600" dirty="0"/>
                        <a:t>0</a:t>
                      </a:r>
                    </a:p>
                  </a:txBody>
                  <a:tcPr/>
                </a:tc>
                <a:tc>
                  <a:txBody>
                    <a:bodyPr/>
                    <a:lstStyle/>
                    <a:p>
                      <a:r>
                        <a:rPr lang="en-US" sz="1600" dirty="0"/>
                        <a:t>5</a:t>
                      </a:r>
                    </a:p>
                  </a:txBody>
                  <a:tcPr/>
                </a:tc>
                <a:extLst>
                  <a:ext uri="{0D108BD9-81ED-4DB2-BD59-A6C34878D82A}">
                    <a16:rowId xmlns:a16="http://schemas.microsoft.com/office/drawing/2014/main" val="914567304"/>
                  </a:ext>
                </a:extLst>
              </a:tr>
              <a:tr h="370840">
                <a:tc>
                  <a:txBody>
                    <a:bodyPr/>
                    <a:lstStyle/>
                    <a:p>
                      <a:r>
                        <a:rPr lang="en-US" sz="1600" dirty="0"/>
                        <a:t>Hysterectomy</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4</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Q4k - Urology_skills</a:t>
            </a:r>
          </a:p>
        </p:txBody>
      </p:sp>
      <p:graphicFrame>
        <p:nvGraphicFramePr>
          <p:cNvPr id="6" name="Table 5"/>
          <p:cNvGraphicFramePr>
            <a:graphicFrameLocks noGrp="1"/>
          </p:cNvGraphicFramePr>
          <p:nvPr/>
        </p:nvGraphicFramePr>
        <p:xfrm>
          <a:off x="1878000" y="1100000"/>
          <a:ext cx="7706960" cy="1854200"/>
        </p:xfrm>
        <a:graphic>
          <a:graphicData uri="http://schemas.openxmlformats.org/drawingml/2006/table">
            <a:tbl>
              <a:tblPr firstRow="1" bandRow="1">
                <a:tableStyleId>{69012ECD-51FC-41F1-AA8D-1B2483CD663E}</a:tableStyleId>
              </a:tblPr>
              <a:tblGrid>
                <a:gridCol w="2743200">
                  <a:extLst>
                    <a:ext uri="{9D8B030D-6E8A-4147-A177-3AD203B41FA5}">
                      <a16:colId xmlns:a16="http://schemas.microsoft.com/office/drawing/2014/main" val="20001"/>
                    </a:ext>
                  </a:extLst>
                </a:gridCol>
                <a:gridCol w="992752">
                  <a:extLst>
                    <a:ext uri="{9D8B030D-6E8A-4147-A177-3AD203B41FA5}">
                      <a16:colId xmlns:a16="http://schemas.microsoft.com/office/drawing/2014/main" val="20003"/>
                    </a:ext>
                  </a:extLst>
                </a:gridCol>
                <a:gridCol w="992752">
                  <a:extLst>
                    <a:ext uri="{9D8B030D-6E8A-4147-A177-3AD203B41FA5}">
                      <a16:colId xmlns:a16="http://schemas.microsoft.com/office/drawing/2014/main" val="20005"/>
                    </a:ext>
                  </a:extLst>
                </a:gridCol>
                <a:gridCol w="992752">
                  <a:extLst>
                    <a:ext uri="{9D8B030D-6E8A-4147-A177-3AD203B41FA5}">
                      <a16:colId xmlns:a16="http://schemas.microsoft.com/office/drawing/2014/main" val="20007"/>
                    </a:ext>
                  </a:extLst>
                </a:gridCol>
                <a:gridCol w="992752">
                  <a:extLst>
                    <a:ext uri="{9D8B030D-6E8A-4147-A177-3AD203B41FA5}">
                      <a16:colId xmlns:a16="http://schemas.microsoft.com/office/drawing/2014/main" val="20009"/>
                    </a:ext>
                  </a:extLst>
                </a:gridCol>
                <a:gridCol w="992752">
                  <a:extLst>
                    <a:ext uri="{9D8B030D-6E8A-4147-A177-3AD203B41FA5}">
                      <a16:colId xmlns:a16="http://schemas.microsoft.com/office/drawing/2014/main" val="20010"/>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Bladder repair</a:t>
                      </a:r>
                    </a:p>
                  </a:txBody>
                  <a:tcPr/>
                </a:tc>
                <a:tc>
                  <a:txBody>
                    <a:bodyPr/>
                    <a:lstStyle/>
                    <a:p>
                      <a:r>
                        <a:rPr lang="en-US" sz="1600" dirty="0"/>
                        <a:t>3</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5</a:t>
                      </a:r>
                    </a:p>
                  </a:txBody>
                  <a:tcPr/>
                </a:tc>
                <a:extLst>
                  <a:ext uri="{0D108BD9-81ED-4DB2-BD59-A6C34878D82A}">
                    <a16:rowId xmlns:a16="http://schemas.microsoft.com/office/drawing/2014/main" val="10001"/>
                  </a:ext>
                </a:extLst>
              </a:tr>
              <a:tr h="370840">
                <a:tc>
                  <a:txBody>
                    <a:bodyPr/>
                    <a:lstStyle/>
                    <a:p>
                      <a:r>
                        <a:rPr lang="en-US" sz="1600" dirty="0"/>
                        <a:t>Nephrostomy tube placement</a:t>
                      </a:r>
                    </a:p>
                  </a:txBody>
                  <a:tcPr/>
                </a:tc>
                <a:tc>
                  <a:txBody>
                    <a:bodyPr/>
                    <a:lstStyle/>
                    <a:p>
                      <a:r>
                        <a:rPr lang="en-US" sz="1600" dirty="0"/>
                        <a:t>2</a:t>
                      </a:r>
                    </a:p>
                  </a:txBody>
                  <a:tcPr/>
                </a:tc>
                <a:tc>
                  <a:txBody>
                    <a:bodyPr/>
                    <a:lstStyle/>
                    <a:p>
                      <a:r>
                        <a:rPr lang="en-US" sz="1600" dirty="0"/>
                        <a:t>2</a:t>
                      </a:r>
                    </a:p>
                  </a:txBody>
                  <a:tcPr/>
                </a:tc>
                <a:tc>
                  <a:txBody>
                    <a:bodyPr/>
                    <a:lstStyle/>
                    <a:p>
                      <a:r>
                        <a:rPr lang="en-US" sz="1600" dirty="0"/>
                        <a:t>0</a:t>
                      </a:r>
                    </a:p>
                  </a:txBody>
                  <a:tcPr/>
                </a:tc>
                <a:tc>
                  <a:txBody>
                    <a:bodyPr/>
                    <a:lstStyle/>
                    <a:p>
                      <a:r>
                        <a:rPr lang="en-US" sz="1600" dirty="0"/>
                        <a:t>2</a:t>
                      </a:r>
                    </a:p>
                  </a:txBody>
                  <a:tcPr/>
                </a:tc>
                <a:tc>
                  <a:txBody>
                    <a:bodyPr/>
                    <a:lstStyle/>
                    <a:p>
                      <a:r>
                        <a:rPr lang="en-US" sz="1600" dirty="0"/>
                        <a:t>6</a:t>
                      </a:r>
                    </a:p>
                  </a:txBody>
                  <a:tcPr/>
                </a:tc>
                <a:extLst>
                  <a:ext uri="{0D108BD9-81ED-4DB2-BD59-A6C34878D82A}">
                    <a16:rowId xmlns:a16="http://schemas.microsoft.com/office/drawing/2014/main" val="10002"/>
                  </a:ext>
                </a:extLst>
              </a:tr>
              <a:tr h="370840">
                <a:tc>
                  <a:txBody>
                    <a:bodyPr/>
                    <a:lstStyle/>
                    <a:p>
                      <a:r>
                        <a:rPr lang="en-US" sz="1600" dirty="0"/>
                        <a:t>Ureteral repair</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3</a:t>
                      </a:r>
                    </a:p>
                  </a:txBody>
                  <a:tcPr/>
                </a:tc>
                <a:tc>
                  <a:txBody>
                    <a:bodyPr/>
                    <a:lstStyle/>
                    <a:p>
                      <a:r>
                        <a:rPr lang="en-US" sz="1600" dirty="0"/>
                        <a:t>0</a:t>
                      </a:r>
                    </a:p>
                  </a:txBody>
                  <a:tcPr/>
                </a:tc>
                <a:tc>
                  <a:txBody>
                    <a:bodyPr/>
                    <a:lstStyle/>
                    <a:p>
                      <a:r>
                        <a:rPr lang="en-US" sz="1600" dirty="0"/>
                        <a:t>4</a:t>
                      </a:r>
                    </a:p>
                  </a:txBody>
                  <a:tcPr/>
                </a:tc>
                <a:extLst>
                  <a:ext uri="{0D108BD9-81ED-4DB2-BD59-A6C34878D82A}">
                    <a16:rowId xmlns:a16="http://schemas.microsoft.com/office/drawing/2014/main" val="10003"/>
                  </a:ext>
                </a:extLst>
              </a:tr>
              <a:tr h="370840">
                <a:tc>
                  <a:txBody>
                    <a:bodyPr/>
                    <a:lstStyle/>
                    <a:p>
                      <a:r>
                        <a:rPr lang="en-US" sz="1600" dirty="0"/>
                        <a:t>Nephrectomy</a:t>
                      </a:r>
                    </a:p>
                  </a:txBody>
                  <a:tcPr/>
                </a:tc>
                <a:tc>
                  <a:txBody>
                    <a:bodyPr/>
                    <a:lstStyle/>
                    <a:p>
                      <a:r>
                        <a:rPr lang="en-US" sz="1600" dirty="0"/>
                        <a:t>0</a:t>
                      </a:r>
                    </a:p>
                  </a:txBody>
                  <a:tcPr/>
                </a:tc>
                <a:tc>
                  <a:txBody>
                    <a:bodyPr/>
                    <a:lstStyle/>
                    <a:p>
                      <a:r>
                        <a:rPr lang="en-US" sz="1600" dirty="0"/>
                        <a:t>3</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4</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1"/>
          <p:cNvSpPr txBox="1"/>
          <p:nvPr/>
        </p:nvSpPr>
        <p:spPr>
          <a:xfrm>
            <a:off x="1794000" y="140000"/>
            <a:ext cx="8229600" cy="369332"/>
          </a:xfrm>
          <a:prstGeom prst="rect">
            <a:avLst/>
          </a:prstGeom>
          <a:noFill/>
        </p:spPr>
        <p:txBody>
          <a:bodyPr wrap="square" rtlCol="0"/>
          <a:lstStyle/>
          <a:p>
            <a:r>
              <a:rPr lang="en-US" sz="2200" dirty="0"/>
              <a:t>Q4a - CT_skills</a:t>
            </a:r>
          </a:p>
        </p:txBody>
      </p:sp>
      <p:graphicFrame>
        <p:nvGraphicFramePr>
          <p:cNvPr id="6" name="Table 5"/>
          <p:cNvGraphicFramePr>
            <a:graphicFrameLocks noGrp="1"/>
          </p:cNvGraphicFramePr>
          <p:nvPr/>
        </p:nvGraphicFramePr>
        <p:xfrm>
          <a:off x="1878000" y="1100000"/>
          <a:ext cx="6113392" cy="2595880"/>
        </p:xfrm>
        <a:graphic>
          <a:graphicData uri="http://schemas.openxmlformats.org/drawingml/2006/table">
            <a:tbl>
              <a:tblPr firstRow="1" bandRow="1">
                <a:tableStyleId>{69012ECD-51FC-41F1-AA8D-1B2483CD663E}</a:tableStyleId>
              </a:tblPr>
              <a:tblGrid>
                <a:gridCol w="2377440">
                  <a:extLst>
                    <a:ext uri="{9D8B030D-6E8A-4147-A177-3AD203B41FA5}">
                      <a16:colId xmlns:a16="http://schemas.microsoft.com/office/drawing/2014/main" val="20000"/>
                    </a:ext>
                  </a:extLst>
                </a:gridCol>
                <a:gridCol w="4572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8"/>
                    </a:ext>
                  </a:extLst>
                </a:gridCol>
                <a:gridCol w="457200">
                  <a:extLst>
                    <a:ext uri="{9D8B030D-6E8A-4147-A177-3AD203B41FA5}">
                      <a16:colId xmlns:a16="http://schemas.microsoft.com/office/drawing/2014/main" val="20010"/>
                    </a:ext>
                  </a:extLst>
                </a:gridCol>
                <a:gridCol w="457200">
                  <a:extLst>
                    <a:ext uri="{9D8B030D-6E8A-4147-A177-3AD203B41FA5}">
                      <a16:colId xmlns:a16="http://schemas.microsoft.com/office/drawing/2014/main" val="20012"/>
                    </a:ext>
                  </a:extLst>
                </a:gridCol>
                <a:gridCol w="992752">
                  <a:extLst>
                    <a:ext uri="{9D8B030D-6E8A-4147-A177-3AD203B41FA5}">
                      <a16:colId xmlns:a16="http://schemas.microsoft.com/office/drawing/2014/main" val="20013"/>
                    </a:ext>
                  </a:extLst>
                </a:gridCol>
              </a:tblGrid>
              <a:tr h="370840">
                <a:tc>
                  <a:txBody>
                    <a:bodyPr/>
                    <a:lstStyle/>
                    <a:p>
                      <a:r>
                        <a:rPr lang="en-US" sz="1600" dirty="0"/>
                        <a:t>Question</a:t>
                      </a:r>
                    </a:p>
                  </a:txBody>
                  <a:tcPr/>
                </a:tc>
                <a:tc>
                  <a:txBody>
                    <a:bodyPr/>
                    <a:lstStyle/>
                    <a:p>
                      <a:r>
                        <a:rPr lang="en-US" sz="1600" dirty="0"/>
                        <a:t>1</a:t>
                      </a:r>
                    </a:p>
                  </a:txBody>
                  <a:tcPr/>
                </a:tc>
                <a:tc>
                  <a:txBody>
                    <a:bodyPr/>
                    <a:lstStyle/>
                    <a:p>
                      <a:r>
                        <a:rPr lang="en-US" sz="1600" dirty="0"/>
                        <a:t>2</a:t>
                      </a:r>
                    </a:p>
                  </a:txBody>
                  <a:tcPr/>
                </a:tc>
                <a:tc>
                  <a:txBody>
                    <a:bodyPr/>
                    <a:lstStyle/>
                    <a:p>
                      <a:r>
                        <a:rPr lang="en-US" sz="1600" dirty="0"/>
                        <a:t>3</a:t>
                      </a:r>
                    </a:p>
                  </a:txBody>
                  <a:tcPr/>
                </a:tc>
                <a:tc>
                  <a:txBody>
                    <a:bodyPr/>
                    <a:lstStyle/>
                    <a:p>
                      <a:r>
                        <a:rPr lang="en-US" sz="1600" dirty="0"/>
                        <a:t>4</a:t>
                      </a:r>
                    </a:p>
                  </a:txBody>
                  <a:tcPr/>
                </a:tc>
                <a:tc>
                  <a:txBody>
                    <a:bodyPr/>
                    <a:lstStyle/>
                    <a:p>
                      <a:r>
                        <a:rPr lang="en-US" sz="1600" dirty="0"/>
                        <a:t>5</a:t>
                      </a:r>
                    </a:p>
                  </a:txBody>
                  <a:tcPr/>
                </a:tc>
                <a:tc>
                  <a:txBody>
                    <a:bodyPr/>
                    <a:lstStyle/>
                    <a:p>
                      <a:r>
                        <a:rPr lang="en-US" sz="1600" dirty="0"/>
                        <a:t>6</a:t>
                      </a:r>
                    </a:p>
                  </a:txBody>
                  <a:tcPr/>
                </a:tc>
                <a:tc>
                  <a:txBody>
                    <a:bodyPr/>
                    <a:lstStyle/>
                    <a:p>
                      <a:r>
                        <a:rPr lang="en-US" sz="1600" dirty="0"/>
                        <a:t>Total</a:t>
                      </a:r>
                    </a:p>
                  </a:txBody>
                  <a:tcPr/>
                </a:tc>
                <a:extLst>
                  <a:ext uri="{0D108BD9-81ED-4DB2-BD59-A6C34878D82A}">
                    <a16:rowId xmlns:a16="http://schemas.microsoft.com/office/drawing/2014/main" val="10000"/>
                  </a:ext>
                </a:extLst>
              </a:tr>
              <a:tr h="370840">
                <a:tc>
                  <a:txBody>
                    <a:bodyPr/>
                    <a:lstStyle/>
                    <a:p>
                      <a:r>
                        <a:rPr lang="en-US" sz="1600" dirty="0"/>
                        <a:t>Thoracostomy</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2</a:t>
                      </a:r>
                    </a:p>
                  </a:txBody>
                  <a:tcPr/>
                </a:tc>
                <a:tc>
                  <a:txBody>
                    <a:bodyPr/>
                    <a:lstStyle/>
                    <a:p>
                      <a:r>
                        <a:rPr lang="en-US" sz="1600" dirty="0"/>
                        <a:t>4</a:t>
                      </a:r>
                    </a:p>
                  </a:txBody>
                  <a:tcPr/>
                </a:tc>
                <a:extLst>
                  <a:ext uri="{0D108BD9-81ED-4DB2-BD59-A6C34878D82A}">
                    <a16:rowId xmlns:a16="http://schemas.microsoft.com/office/drawing/2014/main" val="3365451166"/>
                  </a:ext>
                </a:extLst>
              </a:tr>
              <a:tr h="370840">
                <a:tc>
                  <a:txBody>
                    <a:bodyPr/>
                    <a:lstStyle/>
                    <a:p>
                      <a:r>
                        <a:rPr lang="en-US" sz="1600" dirty="0"/>
                        <a:t>Thoracotomy</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2</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3</a:t>
                      </a:r>
                    </a:p>
                  </a:txBody>
                  <a:tcPr/>
                </a:tc>
                <a:extLst>
                  <a:ext uri="{0D108BD9-81ED-4DB2-BD59-A6C34878D82A}">
                    <a16:rowId xmlns:a16="http://schemas.microsoft.com/office/drawing/2014/main" val="10001"/>
                  </a:ext>
                </a:extLst>
              </a:tr>
              <a:tr h="370840">
                <a:tc>
                  <a:txBody>
                    <a:bodyPr/>
                    <a:lstStyle/>
                    <a:p>
                      <a:r>
                        <a:rPr lang="en-US" sz="1600" dirty="0"/>
                        <a:t>Vascular repair</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514648617"/>
                  </a:ext>
                </a:extLst>
              </a:tr>
              <a:tr h="370840">
                <a:tc>
                  <a:txBody>
                    <a:bodyPr/>
                    <a:lstStyle/>
                    <a:p>
                      <a:r>
                        <a:rPr lang="en-US" sz="1600" dirty="0"/>
                        <a:t>Esophageal repair</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0003"/>
                  </a:ext>
                </a:extLst>
              </a:tr>
              <a:tr h="370840">
                <a:tc>
                  <a:txBody>
                    <a:bodyPr/>
                    <a:lstStyle/>
                    <a:p>
                      <a:r>
                        <a:rPr lang="en-US" sz="1600" dirty="0"/>
                        <a:t>Diaphragmatic repair</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tc>
                  <a:txBody>
                    <a:bodyPr/>
                    <a:lstStyle/>
                    <a:p>
                      <a:r>
                        <a:rPr lang="en-US" sz="1600" dirty="0"/>
                        <a:t>0</a:t>
                      </a:r>
                    </a:p>
                  </a:txBody>
                  <a:tcPr/>
                </a:tc>
                <a:tc>
                  <a:txBody>
                    <a:bodyPr/>
                    <a:lstStyle/>
                    <a:p>
                      <a:r>
                        <a:rPr lang="en-US" sz="1600" dirty="0"/>
                        <a:t>2</a:t>
                      </a:r>
                    </a:p>
                  </a:txBody>
                  <a:tcPr/>
                </a:tc>
                <a:extLst>
                  <a:ext uri="{0D108BD9-81ED-4DB2-BD59-A6C34878D82A}">
                    <a16:rowId xmlns:a16="http://schemas.microsoft.com/office/drawing/2014/main" val="1876173222"/>
                  </a:ext>
                </a:extLst>
              </a:tr>
              <a:tr h="370840">
                <a:tc>
                  <a:txBody>
                    <a:bodyPr/>
                    <a:lstStyle/>
                    <a:p>
                      <a:r>
                        <a:rPr lang="en-US" sz="1600" dirty="0"/>
                        <a:t>Chest wall repair/plating</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0</a:t>
                      </a:r>
                    </a:p>
                  </a:txBody>
                  <a:tcPr/>
                </a:tc>
                <a:tc>
                  <a:txBody>
                    <a:bodyPr/>
                    <a:lstStyle/>
                    <a:p>
                      <a:r>
                        <a:rPr lang="en-US" sz="1600" dirty="0"/>
                        <a:t>1</a:t>
                      </a:r>
                    </a:p>
                  </a:txBody>
                  <a:tcPr/>
                </a:tc>
                <a:tc>
                  <a:txBody>
                    <a:bodyPr/>
                    <a:lstStyle/>
                    <a:p>
                      <a:r>
                        <a:rPr lang="en-US" sz="1600" dirty="0"/>
                        <a:t>1</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4466</Words>
  <Application>Microsoft Macintosh PowerPoint</Application>
  <PresentationFormat>Widescreen</PresentationFormat>
  <Paragraphs>1447</Paragraphs>
  <Slides>56</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72</vt:lpstr>
      <vt:lpstr>Aptos</vt:lpstr>
      <vt:lpstr>Aptos Display</vt:lpstr>
      <vt:lpstr>Aptos Narrow</vt:lpstr>
      <vt:lpstr>Arial</vt:lpstr>
      <vt:lpstr>Calibri</vt:lpstr>
      <vt:lpstr>Helvetica</vt:lpstr>
      <vt:lpstr>Helvetica Neue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Zambeli-Ljepovic, Alan</dc:creator>
  <cp:lastModifiedBy>Zambeli-Ljepovic, Alan</cp:lastModifiedBy>
  <cp:revision>1</cp:revision>
  <dcterms:created xsi:type="dcterms:W3CDTF">2024-12-10T18:00:14Z</dcterms:created>
  <dcterms:modified xsi:type="dcterms:W3CDTF">2024-12-10T18:01:57Z</dcterms:modified>
</cp:coreProperties>
</file>