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11898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-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47248"/>
            <a:ext cx="10363200" cy="414237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249369"/>
            <a:ext cx="9144000" cy="2872671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88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0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33475"/>
            <a:ext cx="2628900" cy="1008327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33475"/>
            <a:ext cx="7734300" cy="1008327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6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4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966319"/>
            <a:ext cx="10515600" cy="49493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7962509"/>
            <a:ext cx="10515600" cy="260275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6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167375"/>
            <a:ext cx="5181600" cy="75493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167375"/>
            <a:ext cx="5181600" cy="75493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4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33477"/>
            <a:ext cx="10515600" cy="229979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16740"/>
            <a:ext cx="5157787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346189"/>
            <a:ext cx="5157787" cy="63925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16740"/>
            <a:ext cx="5183188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346189"/>
            <a:ext cx="5183188" cy="63925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1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64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55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13139"/>
            <a:ext cx="6172200" cy="845551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13139"/>
            <a:ext cx="6172200" cy="8455514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4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33477"/>
            <a:ext cx="10515600" cy="2299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167375"/>
            <a:ext cx="10515600" cy="7549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152D8-0774-46F1-A82D-2448CC4CF0A2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027976"/>
            <a:ext cx="41148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34D63-BCF0-4BC1-878F-B2CB72B59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4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81CC1B-6D5A-4E4C-AB6B-DEB7BF925C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80"/>
          <a:stretch/>
        </p:blipFill>
        <p:spPr>
          <a:xfrm>
            <a:off x="6977523" y="1340538"/>
            <a:ext cx="2286400" cy="2574030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id="{460B80AC-F8B8-437C-80B5-34165EBC1BD5}"/>
              </a:ext>
            </a:extLst>
          </p:cNvPr>
          <p:cNvSpPr txBox="1"/>
          <p:nvPr/>
        </p:nvSpPr>
        <p:spPr>
          <a:xfrm flipV="1">
            <a:off x="7992369" y="3723579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/>
              <a:t>0</a:t>
            </a:r>
            <a:endParaRPr lang="zh-CN" altLang="en-US" sz="10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A3B9442-28E2-4EDD-9BEA-34A2976AB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5"/>
          <a:stretch/>
        </p:blipFill>
        <p:spPr>
          <a:xfrm>
            <a:off x="467210" y="581587"/>
            <a:ext cx="3062285" cy="23860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CBFF25C-0329-4F2A-B4D5-C9399BCBE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50" y="3304968"/>
            <a:ext cx="3326245" cy="22204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E17FA3-CFED-4774-8614-0A73F6D0D1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387" y="3273550"/>
            <a:ext cx="3390386" cy="238600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41FCDEE-4914-4243-B603-06D6945238B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75" r="7201"/>
          <a:stretch/>
        </p:blipFill>
        <p:spPr>
          <a:xfrm>
            <a:off x="3529495" y="918956"/>
            <a:ext cx="3078789" cy="22518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1EB0565-96EE-442C-B887-F5EAE7A8E7EA}"/>
              </a:ext>
            </a:extLst>
          </p:cNvPr>
          <p:cNvSpPr txBox="1"/>
          <p:nvPr/>
        </p:nvSpPr>
        <p:spPr>
          <a:xfrm>
            <a:off x="1615249" y="549624"/>
            <a:ext cx="111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SOX2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79DB75-E611-4FA8-9787-EA1A25E5ADA5}"/>
              </a:ext>
            </a:extLst>
          </p:cNvPr>
          <p:cNvSpPr txBox="1"/>
          <p:nvPr/>
        </p:nvSpPr>
        <p:spPr>
          <a:xfrm>
            <a:off x="4649358" y="549624"/>
            <a:ext cx="195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TGFB2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A268A4-B837-4C14-A120-ED8758B30335}"/>
              </a:ext>
            </a:extLst>
          </p:cNvPr>
          <p:cNvSpPr txBox="1"/>
          <p:nvPr/>
        </p:nvSpPr>
        <p:spPr>
          <a:xfrm>
            <a:off x="1480080" y="3170799"/>
            <a:ext cx="195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CXCR4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E37886-DC17-4EAD-9BB4-BA46B7410565}"/>
              </a:ext>
            </a:extLst>
          </p:cNvPr>
          <p:cNvSpPr txBox="1"/>
          <p:nvPr/>
        </p:nvSpPr>
        <p:spPr>
          <a:xfrm>
            <a:off x="4739847" y="3170799"/>
            <a:ext cx="195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SFRP2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67CE72-91EB-4663-A388-F75520E497E2}"/>
              </a:ext>
            </a:extLst>
          </p:cNvPr>
          <p:cNvSpPr txBox="1"/>
          <p:nvPr/>
        </p:nvSpPr>
        <p:spPr>
          <a:xfrm>
            <a:off x="395866" y="275636"/>
            <a:ext cx="45241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endParaRPr lang="zh-CN" altLang="en-US" sz="2800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C1D35CA-8BE2-41EC-9AC0-402FD9310766}"/>
              </a:ext>
            </a:extLst>
          </p:cNvPr>
          <p:cNvCxnSpPr>
            <a:cxnSpLocks/>
          </p:cNvCxnSpPr>
          <p:nvPr/>
        </p:nvCxnSpPr>
        <p:spPr>
          <a:xfrm>
            <a:off x="1596613" y="2025248"/>
            <a:ext cx="223101" cy="0"/>
          </a:xfrm>
          <a:prstGeom prst="line">
            <a:avLst/>
          </a:prstGeom>
          <a:ln w="28575">
            <a:solidFill>
              <a:srgbClr val="9A97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B7D707-CD36-4361-B2F0-1E1F3BD9708C}"/>
              </a:ext>
            </a:extLst>
          </p:cNvPr>
          <p:cNvCxnSpPr>
            <a:cxnSpLocks/>
          </p:cNvCxnSpPr>
          <p:nvPr/>
        </p:nvCxnSpPr>
        <p:spPr>
          <a:xfrm>
            <a:off x="1596613" y="2228915"/>
            <a:ext cx="223101" cy="0"/>
          </a:xfrm>
          <a:prstGeom prst="line">
            <a:avLst/>
          </a:prstGeom>
          <a:ln w="28575">
            <a:solidFill>
              <a:srgbClr val="F0A7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D005DF02-9351-44D4-A3B3-15E11E82220E}"/>
              </a:ext>
            </a:extLst>
          </p:cNvPr>
          <p:cNvSpPr txBox="1"/>
          <p:nvPr/>
        </p:nvSpPr>
        <p:spPr>
          <a:xfrm>
            <a:off x="2020978" y="1902138"/>
            <a:ext cx="128740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SOX2 low (n = 85)</a:t>
            </a:r>
            <a:endParaRPr lang="zh-CN" altLang="en-US" sz="10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6C6207-60C8-410D-8857-27A5D0F07825}"/>
              </a:ext>
            </a:extLst>
          </p:cNvPr>
          <p:cNvSpPr txBox="1"/>
          <p:nvPr/>
        </p:nvSpPr>
        <p:spPr>
          <a:xfrm>
            <a:off x="2020978" y="2111896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SOX2 high(n = 87)</a:t>
            </a:r>
            <a:endParaRPr lang="zh-CN" altLang="en-US" sz="10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751A669-E82B-4030-A8F3-B76CE0BD44DC}"/>
              </a:ext>
            </a:extLst>
          </p:cNvPr>
          <p:cNvSpPr txBox="1"/>
          <p:nvPr/>
        </p:nvSpPr>
        <p:spPr>
          <a:xfrm>
            <a:off x="2254759" y="2293526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</a:rPr>
              <a:t>p = 0.966</a:t>
            </a:r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01B53DC-58EA-4C67-B449-3F716279A778}"/>
              </a:ext>
            </a:extLst>
          </p:cNvPr>
          <p:cNvSpPr txBox="1"/>
          <p:nvPr/>
        </p:nvSpPr>
        <p:spPr>
          <a:xfrm>
            <a:off x="2343154" y="917611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B02A6D7-1EA4-4598-8076-CEF098156B11}"/>
              </a:ext>
            </a:extLst>
          </p:cNvPr>
          <p:cNvSpPr txBox="1"/>
          <p:nvPr/>
        </p:nvSpPr>
        <p:spPr>
          <a:xfrm>
            <a:off x="1291940" y="5382018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Follow up in month</a:t>
            </a:r>
            <a:endParaRPr lang="zh-CN" altLang="en-US" sz="1000" b="1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5CD6810-50ED-4DB3-8CA0-2998FA25CA82}"/>
              </a:ext>
            </a:extLst>
          </p:cNvPr>
          <p:cNvSpPr txBox="1"/>
          <p:nvPr/>
        </p:nvSpPr>
        <p:spPr>
          <a:xfrm rot="16200000">
            <a:off x="-497065" y="4220180"/>
            <a:ext cx="177980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Overall survival probability</a:t>
            </a:r>
            <a:endParaRPr lang="zh-CN" altLang="en-US" sz="1000" b="1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A39D49F-7F5B-4CDD-B3FF-097F27D7F19E}"/>
              </a:ext>
            </a:extLst>
          </p:cNvPr>
          <p:cNvSpPr txBox="1"/>
          <p:nvPr/>
        </p:nvSpPr>
        <p:spPr>
          <a:xfrm>
            <a:off x="1381468" y="2711448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Follow up in month</a:t>
            </a:r>
            <a:endParaRPr lang="zh-CN" altLang="en-US" sz="1000" b="1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6B23ABB-65E1-466C-94C8-B23D3358E341}"/>
              </a:ext>
            </a:extLst>
          </p:cNvPr>
          <p:cNvSpPr txBox="1"/>
          <p:nvPr/>
        </p:nvSpPr>
        <p:spPr>
          <a:xfrm rot="16200000">
            <a:off x="-407537" y="1549610"/>
            <a:ext cx="177980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Overall survival probability</a:t>
            </a:r>
            <a:endParaRPr lang="zh-CN" altLang="en-US" sz="1000" b="1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8F3264A-0CC8-45D9-8583-1A4B000858AE}"/>
              </a:ext>
            </a:extLst>
          </p:cNvPr>
          <p:cNvSpPr txBox="1"/>
          <p:nvPr/>
        </p:nvSpPr>
        <p:spPr>
          <a:xfrm>
            <a:off x="4399578" y="2893160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Follow up in month</a:t>
            </a:r>
            <a:endParaRPr lang="zh-CN" altLang="en-US" sz="1000" b="1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310CBCD-B1A7-4907-AC26-D3893FBF54F8}"/>
              </a:ext>
            </a:extLst>
          </p:cNvPr>
          <p:cNvSpPr txBox="1"/>
          <p:nvPr/>
        </p:nvSpPr>
        <p:spPr>
          <a:xfrm rot="16200000">
            <a:off x="2610573" y="1731322"/>
            <a:ext cx="177980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Overall survival probability</a:t>
            </a:r>
            <a:endParaRPr lang="zh-CN" altLang="en-US" sz="1000" b="1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02A16EB-39FE-4600-BED9-1CD84ABACA58}"/>
              </a:ext>
            </a:extLst>
          </p:cNvPr>
          <p:cNvSpPr txBox="1"/>
          <p:nvPr/>
        </p:nvSpPr>
        <p:spPr>
          <a:xfrm>
            <a:off x="4404072" y="5405381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Follow up in month</a:t>
            </a:r>
            <a:endParaRPr lang="zh-CN" altLang="en-US" sz="1000" b="1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B240489-A46B-41AF-BCE7-7B0A234BA6BF}"/>
              </a:ext>
            </a:extLst>
          </p:cNvPr>
          <p:cNvSpPr txBox="1"/>
          <p:nvPr/>
        </p:nvSpPr>
        <p:spPr>
          <a:xfrm rot="16200000">
            <a:off x="2615067" y="4243543"/>
            <a:ext cx="177980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Overall survival probability</a:t>
            </a:r>
            <a:endParaRPr lang="zh-CN" altLang="en-US" sz="1000" b="1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61F24A6-264C-40B5-A8F4-C9DAF6C116DD}"/>
              </a:ext>
            </a:extLst>
          </p:cNvPr>
          <p:cNvSpPr txBox="1"/>
          <p:nvPr/>
        </p:nvSpPr>
        <p:spPr>
          <a:xfrm>
            <a:off x="6279225" y="1654938"/>
            <a:ext cx="63196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807A111-9DAA-41CE-91BC-2B2BC789E9A0}"/>
              </a:ext>
            </a:extLst>
          </p:cNvPr>
          <p:cNvSpPr txBox="1"/>
          <p:nvPr/>
        </p:nvSpPr>
        <p:spPr>
          <a:xfrm>
            <a:off x="6090474" y="4209460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1FD897-58F6-4F97-BC41-78464D28D0F2}"/>
              </a:ext>
            </a:extLst>
          </p:cNvPr>
          <p:cNvSpPr txBox="1"/>
          <p:nvPr/>
        </p:nvSpPr>
        <p:spPr>
          <a:xfrm>
            <a:off x="2171508" y="3599860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C3B620C-65C9-487D-875C-61AEF174EE35}"/>
              </a:ext>
            </a:extLst>
          </p:cNvPr>
          <p:cNvCxnSpPr>
            <a:cxnSpLocks/>
          </p:cNvCxnSpPr>
          <p:nvPr/>
        </p:nvCxnSpPr>
        <p:spPr>
          <a:xfrm>
            <a:off x="1747143" y="4652475"/>
            <a:ext cx="223101" cy="0"/>
          </a:xfrm>
          <a:prstGeom prst="line">
            <a:avLst/>
          </a:prstGeom>
          <a:ln w="28575">
            <a:solidFill>
              <a:srgbClr val="9A97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C737FC00-F6B7-4887-ADFF-D775A4909AF6}"/>
              </a:ext>
            </a:extLst>
          </p:cNvPr>
          <p:cNvCxnSpPr>
            <a:cxnSpLocks/>
          </p:cNvCxnSpPr>
          <p:nvPr/>
        </p:nvCxnSpPr>
        <p:spPr>
          <a:xfrm>
            <a:off x="1747143" y="4856142"/>
            <a:ext cx="223101" cy="0"/>
          </a:xfrm>
          <a:prstGeom prst="line">
            <a:avLst/>
          </a:prstGeom>
          <a:ln w="28575">
            <a:solidFill>
              <a:srgbClr val="F0A7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414A3D22-624A-4857-97A9-391373A8243A}"/>
              </a:ext>
            </a:extLst>
          </p:cNvPr>
          <p:cNvSpPr txBox="1"/>
          <p:nvPr/>
        </p:nvSpPr>
        <p:spPr>
          <a:xfrm>
            <a:off x="2171508" y="4529365"/>
            <a:ext cx="128740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CXCR4 low (n = 85)</a:t>
            </a:r>
            <a:endParaRPr lang="zh-CN" altLang="en-US" sz="1000" b="1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B7BBCC0-7F60-43D4-AB6F-DE05946EC4A4}"/>
              </a:ext>
            </a:extLst>
          </p:cNvPr>
          <p:cNvSpPr txBox="1"/>
          <p:nvPr/>
        </p:nvSpPr>
        <p:spPr>
          <a:xfrm>
            <a:off x="2171508" y="4739123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CXCR4 high(n = 87)</a:t>
            </a:r>
            <a:endParaRPr lang="zh-CN" altLang="en-US" sz="1000" b="1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3244AF4-ACC7-4D02-B1A4-60E9B8CB28BE}"/>
              </a:ext>
            </a:extLst>
          </p:cNvPr>
          <p:cNvSpPr txBox="1"/>
          <p:nvPr/>
        </p:nvSpPr>
        <p:spPr>
          <a:xfrm>
            <a:off x="2213184" y="4964419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</a:rPr>
              <a:t>p = 0.802</a:t>
            </a:r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EC5FEB3-3683-4581-B13F-7E1EFF878AE9}"/>
              </a:ext>
            </a:extLst>
          </p:cNvPr>
          <p:cNvSpPr txBox="1"/>
          <p:nvPr/>
        </p:nvSpPr>
        <p:spPr>
          <a:xfrm>
            <a:off x="5587713" y="4984674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</a:rPr>
              <a:t>p = 0.254</a:t>
            </a:r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779899-9014-42E5-92B2-2A1BC74021A2}"/>
              </a:ext>
            </a:extLst>
          </p:cNvPr>
          <p:cNvSpPr txBox="1"/>
          <p:nvPr/>
        </p:nvSpPr>
        <p:spPr>
          <a:xfrm>
            <a:off x="5747006" y="2485242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</a:rPr>
              <a:t>p = 0.114</a:t>
            </a:r>
            <a:endParaRPr lang="zh-CN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E169DDE2-D431-46B8-8436-500C935BB30B}"/>
              </a:ext>
            </a:extLst>
          </p:cNvPr>
          <p:cNvCxnSpPr>
            <a:cxnSpLocks/>
          </p:cNvCxnSpPr>
          <p:nvPr/>
        </p:nvCxnSpPr>
        <p:spPr>
          <a:xfrm>
            <a:off x="4982589" y="4728882"/>
            <a:ext cx="223101" cy="0"/>
          </a:xfrm>
          <a:prstGeom prst="line">
            <a:avLst/>
          </a:prstGeom>
          <a:ln w="28575">
            <a:solidFill>
              <a:srgbClr val="9A97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7623038-11DC-4042-89AE-11345A0F4CB1}"/>
              </a:ext>
            </a:extLst>
          </p:cNvPr>
          <p:cNvCxnSpPr>
            <a:cxnSpLocks/>
          </p:cNvCxnSpPr>
          <p:nvPr/>
        </p:nvCxnSpPr>
        <p:spPr>
          <a:xfrm>
            <a:off x="4982589" y="4932549"/>
            <a:ext cx="223101" cy="0"/>
          </a:xfrm>
          <a:prstGeom prst="line">
            <a:avLst/>
          </a:prstGeom>
          <a:ln w="28575">
            <a:solidFill>
              <a:srgbClr val="F0A7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F28356FB-2B93-44E2-9CAE-9EE551D05FCA}"/>
              </a:ext>
            </a:extLst>
          </p:cNvPr>
          <p:cNvSpPr txBox="1"/>
          <p:nvPr/>
        </p:nvSpPr>
        <p:spPr>
          <a:xfrm>
            <a:off x="5406954" y="4605772"/>
            <a:ext cx="128740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SFRP1 low (n = 85)</a:t>
            </a:r>
            <a:endParaRPr lang="zh-CN" altLang="en-US" sz="1000" b="1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0670B57-97E7-4914-B665-BF8740E695B3}"/>
              </a:ext>
            </a:extLst>
          </p:cNvPr>
          <p:cNvSpPr txBox="1"/>
          <p:nvPr/>
        </p:nvSpPr>
        <p:spPr>
          <a:xfrm>
            <a:off x="5406954" y="4815530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SFRP1 high(n = 87)</a:t>
            </a:r>
            <a:endParaRPr lang="zh-CN" altLang="en-US" sz="1000" b="1" dirty="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B2D9B4F-3539-4AA0-84A8-3ED4ACF31CEB}"/>
              </a:ext>
            </a:extLst>
          </p:cNvPr>
          <p:cNvCxnSpPr>
            <a:cxnSpLocks/>
          </p:cNvCxnSpPr>
          <p:nvPr/>
        </p:nvCxnSpPr>
        <p:spPr>
          <a:xfrm>
            <a:off x="4754412" y="2162215"/>
            <a:ext cx="223101" cy="0"/>
          </a:xfrm>
          <a:prstGeom prst="line">
            <a:avLst/>
          </a:prstGeom>
          <a:ln w="28575">
            <a:solidFill>
              <a:srgbClr val="9A97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FD23DC49-DEDB-4FDE-B265-9608A1865CC1}"/>
              </a:ext>
            </a:extLst>
          </p:cNvPr>
          <p:cNvCxnSpPr>
            <a:cxnSpLocks/>
          </p:cNvCxnSpPr>
          <p:nvPr/>
        </p:nvCxnSpPr>
        <p:spPr>
          <a:xfrm>
            <a:off x="4754412" y="2365882"/>
            <a:ext cx="223101" cy="0"/>
          </a:xfrm>
          <a:prstGeom prst="line">
            <a:avLst/>
          </a:prstGeom>
          <a:ln w="28575">
            <a:solidFill>
              <a:srgbClr val="F0A7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A61D3BFD-585A-4C26-B628-6F17508E1089}"/>
              </a:ext>
            </a:extLst>
          </p:cNvPr>
          <p:cNvSpPr txBox="1"/>
          <p:nvPr/>
        </p:nvSpPr>
        <p:spPr>
          <a:xfrm>
            <a:off x="5178777" y="2039105"/>
            <a:ext cx="128740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SFRP1 low (n = 85)</a:t>
            </a:r>
            <a:endParaRPr lang="zh-CN" altLang="en-US" sz="1000" b="1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81BE408-6F29-4892-85EB-B7284CB8245B}"/>
              </a:ext>
            </a:extLst>
          </p:cNvPr>
          <p:cNvSpPr txBox="1"/>
          <p:nvPr/>
        </p:nvSpPr>
        <p:spPr>
          <a:xfrm>
            <a:off x="5178777" y="2248863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SFRP1 high(n = 87)</a:t>
            </a:r>
            <a:endParaRPr lang="zh-CN" altLang="en-US" sz="1000" b="1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1FD6769-9231-40A4-BAFF-179C5135A93D}"/>
              </a:ext>
            </a:extLst>
          </p:cNvPr>
          <p:cNvSpPr txBox="1"/>
          <p:nvPr/>
        </p:nvSpPr>
        <p:spPr>
          <a:xfrm>
            <a:off x="6423581" y="254570"/>
            <a:ext cx="45241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B</a:t>
            </a:r>
            <a:endParaRPr lang="zh-CN" altLang="en-US" sz="2800" dirty="0"/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9B118E48-4069-4F67-82BA-1B197C05265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022" t="9486" r="4720" b="4973"/>
          <a:stretch/>
        </p:blipFill>
        <p:spPr>
          <a:xfrm>
            <a:off x="1970244" y="5957960"/>
            <a:ext cx="3143250" cy="2190203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22151350-5E65-4A42-A376-FA41294D1778}"/>
              </a:ext>
            </a:extLst>
          </p:cNvPr>
          <p:cNvSpPr txBox="1"/>
          <p:nvPr/>
        </p:nvSpPr>
        <p:spPr>
          <a:xfrm>
            <a:off x="3159990" y="5781391"/>
            <a:ext cx="111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PRLR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4EBCF71-58A1-478A-A88E-DD1780E0EC14}"/>
              </a:ext>
            </a:extLst>
          </p:cNvPr>
          <p:cNvSpPr txBox="1"/>
          <p:nvPr/>
        </p:nvSpPr>
        <p:spPr>
          <a:xfrm>
            <a:off x="2862626" y="7942578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Follow up in month</a:t>
            </a:r>
            <a:endParaRPr lang="zh-CN" altLang="en-US" sz="1000" b="1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6F7D8F3-2FE5-44B8-A4C9-042B147B6283}"/>
              </a:ext>
            </a:extLst>
          </p:cNvPr>
          <p:cNvSpPr txBox="1"/>
          <p:nvPr/>
        </p:nvSpPr>
        <p:spPr>
          <a:xfrm rot="16200000">
            <a:off x="1073621" y="6780740"/>
            <a:ext cx="177980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Overall survival probability</a:t>
            </a:r>
            <a:endParaRPr lang="zh-CN" altLang="en-US" sz="1000" b="1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1F15B31-D011-4B18-BC0F-5704566CACB5}"/>
              </a:ext>
            </a:extLst>
          </p:cNvPr>
          <p:cNvSpPr txBox="1"/>
          <p:nvPr/>
        </p:nvSpPr>
        <p:spPr>
          <a:xfrm>
            <a:off x="3934477" y="7490124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</a:rPr>
              <a:t>p = 0.260</a:t>
            </a:r>
            <a:endParaRPr lang="zh-CN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52EDAC50-8C9B-474F-8C89-CD2FE40CCED6}"/>
              </a:ext>
            </a:extLst>
          </p:cNvPr>
          <p:cNvCxnSpPr>
            <a:cxnSpLocks/>
          </p:cNvCxnSpPr>
          <p:nvPr/>
        </p:nvCxnSpPr>
        <p:spPr>
          <a:xfrm>
            <a:off x="3329353" y="7234332"/>
            <a:ext cx="223101" cy="0"/>
          </a:xfrm>
          <a:prstGeom prst="line">
            <a:avLst/>
          </a:prstGeom>
          <a:ln w="28575">
            <a:solidFill>
              <a:srgbClr val="9A97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C15A0635-9190-482B-ABA2-F08352DB9DBE}"/>
              </a:ext>
            </a:extLst>
          </p:cNvPr>
          <p:cNvCxnSpPr>
            <a:cxnSpLocks/>
          </p:cNvCxnSpPr>
          <p:nvPr/>
        </p:nvCxnSpPr>
        <p:spPr>
          <a:xfrm>
            <a:off x="3329353" y="7437999"/>
            <a:ext cx="223101" cy="0"/>
          </a:xfrm>
          <a:prstGeom prst="line">
            <a:avLst/>
          </a:prstGeom>
          <a:ln w="28575">
            <a:solidFill>
              <a:srgbClr val="F0A7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CC5F596A-F2F8-4628-B90E-ED2C92BA0162}"/>
              </a:ext>
            </a:extLst>
          </p:cNvPr>
          <p:cNvSpPr txBox="1"/>
          <p:nvPr/>
        </p:nvSpPr>
        <p:spPr>
          <a:xfrm>
            <a:off x="3753718" y="7111222"/>
            <a:ext cx="128740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PRLR low (n = 85)</a:t>
            </a:r>
            <a:endParaRPr lang="zh-CN" altLang="en-US" sz="1000" b="1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CF3FC20-1429-4A55-9A90-79557D106DEE}"/>
              </a:ext>
            </a:extLst>
          </p:cNvPr>
          <p:cNvSpPr txBox="1"/>
          <p:nvPr/>
        </p:nvSpPr>
        <p:spPr>
          <a:xfrm>
            <a:off x="3753718" y="7320980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PRLR high(n = 87)</a:t>
            </a:r>
            <a:endParaRPr lang="zh-CN" altLang="en-US" sz="1000" b="1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E52D669-54E7-4EE6-9D91-C4B92974D669}"/>
              </a:ext>
            </a:extLst>
          </p:cNvPr>
          <p:cNvSpPr txBox="1"/>
          <p:nvPr/>
        </p:nvSpPr>
        <p:spPr>
          <a:xfrm>
            <a:off x="4497622" y="6098919"/>
            <a:ext cx="1164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>
              <a:solidFill>
                <a:srgbClr val="FF0000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6AEBAD4-EB61-4276-B861-A857E33BA217}"/>
              </a:ext>
            </a:extLst>
          </p:cNvPr>
          <p:cNvSpPr txBox="1"/>
          <p:nvPr/>
        </p:nvSpPr>
        <p:spPr>
          <a:xfrm>
            <a:off x="156584" y="8406955"/>
            <a:ext cx="119193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Supplementary Figure 1. PRLR is high expression in SHH medulloblastoma.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Prognostic survival analysis of SHH-MB patients shows that PRLR, SOX2, TGFB2, CXCR4, and SFRP2 have no effect on patients’ prognosis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volcano plots processed by R package ‘</a:t>
            </a:r>
            <a:r>
              <a:rPr lang="en-US" altLang="zh-CN" dirty="0" err="1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volcanoplot</a:t>
            </a:r>
            <a:r>
              <a:rPr lang="en-US" altLang="zh-CN" dirty="0">
                <a:solidFill>
                  <a:srgbClr val="000000"/>
                </a:solidFill>
                <a:latin typeface="Palatino Linotype" panose="0204050205050503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 reveal a significant difference status of PRLR</a:t>
            </a:r>
            <a:endParaRPr lang="zh-CN" altLang="en-US" dirty="0">
              <a:solidFill>
                <a:srgbClr val="000000"/>
              </a:solidFill>
              <a:latin typeface="Palatino Linotype" panose="0204050205050503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E2882BC-D43D-49F4-8964-A24319849A98}"/>
              </a:ext>
            </a:extLst>
          </p:cNvPr>
          <p:cNvSpPr txBox="1"/>
          <p:nvPr/>
        </p:nvSpPr>
        <p:spPr>
          <a:xfrm>
            <a:off x="7595568" y="3942169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log</a:t>
            </a:r>
            <a:r>
              <a:rPr lang="en-US" altLang="zh-CN" sz="1000" b="1" baseline="-25000" dirty="0"/>
              <a:t>2</a:t>
            </a:r>
            <a:r>
              <a:rPr lang="en-US" altLang="zh-CN" sz="1000" b="1" dirty="0"/>
              <a:t>(Fold change)</a:t>
            </a:r>
            <a:endParaRPr lang="zh-CN" altLang="en-US" sz="1000" b="1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3629EAE-5656-49BD-B236-01D34860C61B}"/>
              </a:ext>
            </a:extLst>
          </p:cNvPr>
          <p:cNvSpPr txBox="1"/>
          <p:nvPr/>
        </p:nvSpPr>
        <p:spPr>
          <a:xfrm flipH="1">
            <a:off x="7218438" y="3728077"/>
            <a:ext cx="41733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-20</a:t>
            </a:r>
            <a:endParaRPr lang="zh-CN" altLang="en-US" sz="1000" b="1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4CB4A80-D06F-4799-A6DD-6AA66B6ADF82}"/>
              </a:ext>
            </a:extLst>
          </p:cNvPr>
          <p:cNvSpPr txBox="1"/>
          <p:nvPr/>
        </p:nvSpPr>
        <p:spPr>
          <a:xfrm>
            <a:off x="7611722" y="3723579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-10</a:t>
            </a:r>
            <a:endParaRPr lang="zh-CN" altLang="en-US" sz="1000" b="1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E927DF5-76B5-4C43-9223-C11FAEE8AF0A}"/>
              </a:ext>
            </a:extLst>
          </p:cNvPr>
          <p:cNvSpPr txBox="1"/>
          <p:nvPr/>
        </p:nvSpPr>
        <p:spPr>
          <a:xfrm>
            <a:off x="8380657" y="3723579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10</a:t>
            </a:r>
            <a:endParaRPr lang="zh-CN" altLang="en-US" sz="1000" b="1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8D371-4F85-4C8D-989D-10091BD8B5D9}"/>
              </a:ext>
            </a:extLst>
          </p:cNvPr>
          <p:cNvSpPr txBox="1"/>
          <p:nvPr/>
        </p:nvSpPr>
        <p:spPr>
          <a:xfrm flipH="1">
            <a:off x="8742127" y="3728077"/>
            <a:ext cx="41733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20</a:t>
            </a:r>
            <a:endParaRPr lang="zh-CN" altLang="en-US" sz="1000" b="1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E1D4C21-8AB5-4316-B2CE-7329EBFCC54E}"/>
              </a:ext>
            </a:extLst>
          </p:cNvPr>
          <p:cNvSpPr txBox="1"/>
          <p:nvPr/>
        </p:nvSpPr>
        <p:spPr>
          <a:xfrm rot="16200000">
            <a:off x="6130775" y="2342149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-log</a:t>
            </a:r>
            <a:r>
              <a:rPr lang="en-US" altLang="zh-CN" sz="1000" b="1" baseline="-25000" dirty="0"/>
              <a:t>10</a:t>
            </a:r>
            <a:r>
              <a:rPr lang="en-US" altLang="zh-CN" sz="1000" b="1" dirty="0"/>
              <a:t>(P-value)</a:t>
            </a:r>
            <a:endParaRPr lang="zh-CN" altLang="en-US" sz="1000" b="1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5868318-F61B-473C-8B83-60DE3A1DE2BF}"/>
              </a:ext>
            </a:extLst>
          </p:cNvPr>
          <p:cNvSpPr txBox="1"/>
          <p:nvPr/>
        </p:nvSpPr>
        <p:spPr>
          <a:xfrm>
            <a:off x="6840732" y="3064599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10</a:t>
            </a:r>
            <a:endParaRPr lang="zh-CN" altLang="en-US" sz="1000" b="1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A99AE7B-376D-407E-8086-C7A8E9A1B9D1}"/>
              </a:ext>
            </a:extLst>
          </p:cNvPr>
          <p:cNvSpPr txBox="1"/>
          <p:nvPr/>
        </p:nvSpPr>
        <p:spPr>
          <a:xfrm>
            <a:off x="6840731" y="3453113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0</a:t>
            </a:r>
            <a:endParaRPr lang="zh-CN" altLang="en-US" sz="1000" b="1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A15015A-6880-4C7D-B6B0-79C3EB855F88}"/>
              </a:ext>
            </a:extLst>
          </p:cNvPr>
          <p:cNvSpPr txBox="1"/>
          <p:nvPr/>
        </p:nvSpPr>
        <p:spPr>
          <a:xfrm>
            <a:off x="6839049" y="2294649"/>
            <a:ext cx="350015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30</a:t>
            </a:r>
          </a:p>
          <a:p>
            <a:pPr algn="r"/>
            <a:endParaRPr lang="en-US" altLang="zh-CN" sz="1000" b="1" dirty="0"/>
          </a:p>
          <a:p>
            <a:pPr algn="r"/>
            <a:endParaRPr lang="zh-CN" altLang="en-US" sz="1000" b="1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162022A-59DF-494C-B55A-F8B5E28BA179}"/>
              </a:ext>
            </a:extLst>
          </p:cNvPr>
          <p:cNvSpPr txBox="1"/>
          <p:nvPr/>
        </p:nvSpPr>
        <p:spPr>
          <a:xfrm>
            <a:off x="6835424" y="2712652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20</a:t>
            </a:r>
            <a:endParaRPr lang="zh-CN" altLang="en-US" sz="1000" b="1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50F3CF1-9533-4137-8252-9D5578CE4432}"/>
              </a:ext>
            </a:extLst>
          </p:cNvPr>
          <p:cNvSpPr txBox="1"/>
          <p:nvPr/>
        </p:nvSpPr>
        <p:spPr>
          <a:xfrm>
            <a:off x="6835424" y="1883774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40</a:t>
            </a:r>
            <a:endParaRPr lang="zh-CN" altLang="en-US" sz="1000" b="1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82982C5-4C38-4BA4-A445-8CE3AEA88F2E}"/>
              </a:ext>
            </a:extLst>
          </p:cNvPr>
          <p:cNvSpPr txBox="1"/>
          <p:nvPr/>
        </p:nvSpPr>
        <p:spPr>
          <a:xfrm>
            <a:off x="6833909" y="1502485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50</a:t>
            </a:r>
            <a:endParaRPr lang="zh-CN" altLang="en-US" sz="1000" b="1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53819DE6-A45B-41F2-A709-D720DE6F895C}"/>
              </a:ext>
            </a:extLst>
          </p:cNvPr>
          <p:cNvSpPr txBox="1"/>
          <p:nvPr/>
        </p:nvSpPr>
        <p:spPr>
          <a:xfrm>
            <a:off x="6253886" y="1029909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D403D2A3-5D82-485E-8EB2-D79BAB163889}"/>
              </a:ext>
            </a:extLst>
          </p:cNvPr>
          <p:cNvSpPr txBox="1"/>
          <p:nvPr/>
        </p:nvSpPr>
        <p:spPr>
          <a:xfrm>
            <a:off x="7580363" y="1138489"/>
            <a:ext cx="127710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SHH vs WNT</a:t>
            </a:r>
            <a:endParaRPr lang="zh-CN" altLang="en-US" sz="1600" b="1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B03D6AF-9435-456F-9A1D-9F89A86718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0"/>
          <a:stretch/>
        </p:blipFill>
        <p:spPr>
          <a:xfrm>
            <a:off x="9504838" y="1308422"/>
            <a:ext cx="2280077" cy="2592041"/>
          </a:xfrm>
          <a:prstGeom prst="rect">
            <a:avLst/>
          </a:prstGeom>
        </p:spPr>
      </p:pic>
      <p:sp>
        <p:nvSpPr>
          <p:cNvPr id="85" name="文本框 84">
            <a:extLst>
              <a:ext uri="{FF2B5EF4-FFF2-40B4-BE49-F238E27FC236}">
                <a16:creationId xmlns:a16="http://schemas.microsoft.com/office/drawing/2014/main" id="{701DE31C-9278-4D3A-A439-421A4E9B4814}"/>
              </a:ext>
            </a:extLst>
          </p:cNvPr>
          <p:cNvSpPr txBox="1"/>
          <p:nvPr/>
        </p:nvSpPr>
        <p:spPr>
          <a:xfrm flipV="1">
            <a:off x="10527266" y="3682046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/>
              <a:t>0</a:t>
            </a:r>
            <a:endParaRPr lang="zh-CN" altLang="en-US" sz="1000" b="1" dirty="0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2E162953-92A7-46A2-8908-2242D6D8DBC9}"/>
              </a:ext>
            </a:extLst>
          </p:cNvPr>
          <p:cNvSpPr txBox="1"/>
          <p:nvPr/>
        </p:nvSpPr>
        <p:spPr>
          <a:xfrm>
            <a:off x="10130465" y="3900636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log</a:t>
            </a:r>
            <a:r>
              <a:rPr lang="en-US" altLang="zh-CN" sz="1000" b="1" baseline="-25000" dirty="0"/>
              <a:t>2</a:t>
            </a:r>
            <a:r>
              <a:rPr lang="en-US" altLang="zh-CN" sz="1000" b="1" dirty="0"/>
              <a:t>(Fold change)</a:t>
            </a:r>
            <a:endParaRPr lang="zh-CN" altLang="en-US" sz="1000" b="1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5B519D59-A8A3-4FB2-9788-A389DAF6BAD6}"/>
              </a:ext>
            </a:extLst>
          </p:cNvPr>
          <p:cNvSpPr txBox="1"/>
          <p:nvPr/>
        </p:nvSpPr>
        <p:spPr>
          <a:xfrm flipH="1">
            <a:off x="9791435" y="3677019"/>
            <a:ext cx="41733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-20</a:t>
            </a:r>
            <a:endParaRPr lang="zh-CN" altLang="en-US" sz="1000" b="1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41FF4BB3-2B68-4F1B-AAA1-41867796A14A}"/>
              </a:ext>
            </a:extLst>
          </p:cNvPr>
          <p:cNvSpPr txBox="1"/>
          <p:nvPr/>
        </p:nvSpPr>
        <p:spPr>
          <a:xfrm>
            <a:off x="10146619" y="3682046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-10</a:t>
            </a:r>
            <a:endParaRPr lang="zh-CN" altLang="en-US" sz="1000" b="1" dirty="0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D06ABE12-5B2A-4C8B-AA97-6F53A91ADA19}"/>
              </a:ext>
            </a:extLst>
          </p:cNvPr>
          <p:cNvSpPr txBox="1"/>
          <p:nvPr/>
        </p:nvSpPr>
        <p:spPr>
          <a:xfrm>
            <a:off x="10915554" y="3682046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10</a:t>
            </a:r>
            <a:endParaRPr lang="zh-CN" altLang="en-US" sz="1000" b="1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46E9E77-CEAB-4CD3-9580-32943918F482}"/>
              </a:ext>
            </a:extLst>
          </p:cNvPr>
          <p:cNvSpPr txBox="1"/>
          <p:nvPr/>
        </p:nvSpPr>
        <p:spPr>
          <a:xfrm flipH="1">
            <a:off x="11267499" y="3667494"/>
            <a:ext cx="41733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20</a:t>
            </a:r>
            <a:endParaRPr lang="zh-CN" altLang="en-US" sz="1000" b="1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D3A5AE32-D993-4424-9E60-16AF872ABA31}"/>
              </a:ext>
            </a:extLst>
          </p:cNvPr>
          <p:cNvSpPr txBox="1"/>
          <p:nvPr/>
        </p:nvSpPr>
        <p:spPr>
          <a:xfrm>
            <a:off x="9368008" y="3419200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0</a:t>
            </a:r>
            <a:endParaRPr lang="zh-CN" altLang="en-US" sz="1000" b="1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FF0361E-643C-4206-833F-0D0F578CF30E}"/>
              </a:ext>
            </a:extLst>
          </p:cNvPr>
          <p:cNvSpPr txBox="1"/>
          <p:nvPr/>
        </p:nvSpPr>
        <p:spPr>
          <a:xfrm>
            <a:off x="9359315" y="2262059"/>
            <a:ext cx="350015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40</a:t>
            </a:r>
          </a:p>
          <a:p>
            <a:pPr algn="r"/>
            <a:endParaRPr lang="en-US" altLang="zh-CN" sz="1000" b="1" dirty="0"/>
          </a:p>
          <a:p>
            <a:pPr algn="r"/>
            <a:endParaRPr lang="zh-CN" altLang="en-US" sz="1000" b="1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2C9E5BE4-F55C-445D-B19E-2209AAE961E1}"/>
              </a:ext>
            </a:extLst>
          </p:cNvPr>
          <p:cNvSpPr txBox="1"/>
          <p:nvPr/>
        </p:nvSpPr>
        <p:spPr>
          <a:xfrm>
            <a:off x="9347461" y="2823519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20</a:t>
            </a:r>
            <a:endParaRPr lang="zh-CN" altLang="en-US" sz="1000" b="1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E0245338-89AD-44CD-8825-997A57835DE7}"/>
              </a:ext>
            </a:extLst>
          </p:cNvPr>
          <p:cNvSpPr txBox="1"/>
          <p:nvPr/>
        </p:nvSpPr>
        <p:spPr>
          <a:xfrm>
            <a:off x="9358627" y="1684429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60</a:t>
            </a:r>
            <a:endParaRPr lang="zh-CN" altLang="en-US" sz="1000" b="1" dirty="0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90E18B0-DF0C-4523-9D0F-CCF208682A06}"/>
              </a:ext>
            </a:extLst>
          </p:cNvPr>
          <p:cNvSpPr txBox="1"/>
          <p:nvPr/>
        </p:nvSpPr>
        <p:spPr>
          <a:xfrm>
            <a:off x="9600512" y="1207545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88E9A75-8ECD-485B-AA76-5E26E9F0F582}"/>
              </a:ext>
            </a:extLst>
          </p:cNvPr>
          <p:cNvSpPr txBox="1"/>
          <p:nvPr/>
        </p:nvSpPr>
        <p:spPr>
          <a:xfrm>
            <a:off x="10115260" y="1096956"/>
            <a:ext cx="127710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SHH vs G3</a:t>
            </a:r>
            <a:endParaRPr lang="zh-CN" altLang="en-US" sz="1600" b="1" dirty="0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BEA8A8D-CF98-41BE-A1DF-D302EB78B1E4}"/>
              </a:ext>
            </a:extLst>
          </p:cNvPr>
          <p:cNvSpPr txBox="1"/>
          <p:nvPr/>
        </p:nvSpPr>
        <p:spPr>
          <a:xfrm rot="16200000">
            <a:off x="8665672" y="2300616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-log</a:t>
            </a:r>
            <a:r>
              <a:rPr lang="en-US" altLang="zh-CN" sz="1000" b="1" baseline="-25000" dirty="0"/>
              <a:t>10</a:t>
            </a:r>
            <a:r>
              <a:rPr lang="en-US" altLang="zh-CN" sz="1000" b="1" dirty="0"/>
              <a:t>(P-value)</a:t>
            </a:r>
            <a:endParaRPr lang="zh-CN" altLang="en-US" sz="1000" b="1" dirty="0"/>
          </a:p>
        </p:txBody>
      </p:sp>
      <p:pic>
        <p:nvPicPr>
          <p:cNvPr id="100" name="图片 99">
            <a:extLst>
              <a:ext uri="{FF2B5EF4-FFF2-40B4-BE49-F238E27FC236}">
                <a16:creationId xmlns:a16="http://schemas.microsoft.com/office/drawing/2014/main" id="{DA9EA7F5-5747-4A24-9046-63255AF7927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7"/>
          <a:stretch/>
        </p:blipFill>
        <p:spPr>
          <a:xfrm>
            <a:off x="7006466" y="4487594"/>
            <a:ext cx="2257457" cy="2552656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CB96CD4D-F40B-49B1-962E-0D30995D3CAB}"/>
              </a:ext>
            </a:extLst>
          </p:cNvPr>
          <p:cNvSpPr txBox="1"/>
          <p:nvPr/>
        </p:nvSpPr>
        <p:spPr>
          <a:xfrm flipV="1">
            <a:off x="7728412" y="6851365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/>
              <a:t>0</a:t>
            </a:r>
            <a:endParaRPr lang="zh-CN" altLang="en-US" sz="1000" b="1" dirty="0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620F864-AF63-4112-AB42-2C0E99932354}"/>
              </a:ext>
            </a:extLst>
          </p:cNvPr>
          <p:cNvSpPr txBox="1"/>
          <p:nvPr/>
        </p:nvSpPr>
        <p:spPr>
          <a:xfrm>
            <a:off x="7514103" y="7022749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log</a:t>
            </a:r>
            <a:r>
              <a:rPr lang="en-US" altLang="zh-CN" sz="1000" b="1" baseline="-25000" dirty="0"/>
              <a:t>2</a:t>
            </a:r>
            <a:r>
              <a:rPr lang="en-US" altLang="zh-CN" sz="1000" b="1" dirty="0"/>
              <a:t>(Fold change)</a:t>
            </a:r>
            <a:endParaRPr lang="zh-CN" altLang="en-US" sz="1000" b="1" dirty="0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357F1CB0-5884-4D27-95D6-EA93FFFD957D}"/>
              </a:ext>
            </a:extLst>
          </p:cNvPr>
          <p:cNvSpPr txBox="1"/>
          <p:nvPr/>
        </p:nvSpPr>
        <p:spPr>
          <a:xfrm>
            <a:off x="7252515" y="6851365"/>
            <a:ext cx="41733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-10</a:t>
            </a:r>
            <a:endParaRPr lang="zh-CN" altLang="en-US" sz="1000" b="1" dirty="0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01F272A-3C4E-4898-83E0-EF19A5BFE6C0}"/>
              </a:ext>
            </a:extLst>
          </p:cNvPr>
          <p:cNvSpPr txBox="1"/>
          <p:nvPr/>
        </p:nvSpPr>
        <p:spPr>
          <a:xfrm>
            <a:off x="8062413" y="6851365"/>
            <a:ext cx="52690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      10</a:t>
            </a:r>
            <a:endParaRPr lang="zh-CN" altLang="en-US" sz="1000" b="1" dirty="0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EF9657D-49F9-4AB0-8705-ACCAEF5ECFF5}"/>
              </a:ext>
            </a:extLst>
          </p:cNvPr>
          <p:cNvSpPr txBox="1"/>
          <p:nvPr/>
        </p:nvSpPr>
        <p:spPr>
          <a:xfrm flipH="1">
            <a:off x="8716295" y="6836813"/>
            <a:ext cx="41733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20</a:t>
            </a:r>
            <a:endParaRPr lang="zh-CN" altLang="en-US" sz="1000" b="1" dirty="0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5317D63-FEE0-41BD-9DF8-1C26B8F024D5}"/>
              </a:ext>
            </a:extLst>
          </p:cNvPr>
          <p:cNvSpPr txBox="1"/>
          <p:nvPr/>
        </p:nvSpPr>
        <p:spPr>
          <a:xfrm>
            <a:off x="6864429" y="6588519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0</a:t>
            </a:r>
            <a:endParaRPr lang="zh-CN" altLang="en-US" sz="1000" b="1" dirty="0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C8F80A8E-BE96-419E-94E4-1A4F672F7C59}"/>
              </a:ext>
            </a:extLst>
          </p:cNvPr>
          <p:cNvSpPr txBox="1"/>
          <p:nvPr/>
        </p:nvSpPr>
        <p:spPr>
          <a:xfrm>
            <a:off x="6865281" y="5363110"/>
            <a:ext cx="35001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endParaRPr lang="en-US" altLang="zh-CN" sz="1000" b="1" dirty="0"/>
          </a:p>
          <a:p>
            <a:pPr algn="r"/>
            <a:r>
              <a:rPr lang="en-US" altLang="zh-CN" sz="1000" b="1" dirty="0"/>
              <a:t>40</a:t>
            </a:r>
          </a:p>
          <a:p>
            <a:pPr algn="r"/>
            <a:endParaRPr lang="en-US" altLang="zh-CN" sz="1000" b="1" dirty="0"/>
          </a:p>
          <a:p>
            <a:pPr algn="r"/>
            <a:endParaRPr lang="zh-CN" altLang="en-US" sz="1000" b="1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7948BA2A-0B2C-46D4-9A11-B024F2EBF10F}"/>
              </a:ext>
            </a:extLst>
          </p:cNvPr>
          <p:cNvSpPr txBox="1"/>
          <p:nvPr/>
        </p:nvSpPr>
        <p:spPr>
          <a:xfrm>
            <a:off x="6862932" y="6069038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20</a:t>
            </a:r>
            <a:endParaRPr lang="zh-CN" altLang="en-US" sz="1000" b="1" dirty="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AF7B217-7C1F-4A39-A2EB-5A41466FD16C}"/>
              </a:ext>
            </a:extLst>
          </p:cNvPr>
          <p:cNvSpPr txBox="1"/>
          <p:nvPr/>
        </p:nvSpPr>
        <p:spPr>
          <a:xfrm>
            <a:off x="6874098" y="4987098"/>
            <a:ext cx="35001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/>
              <a:t>60</a:t>
            </a:r>
            <a:endParaRPr lang="zh-CN" altLang="en-US" sz="1000" b="1" dirty="0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5B8CB317-B78B-462E-830B-726D58B89074}"/>
              </a:ext>
            </a:extLst>
          </p:cNvPr>
          <p:cNvSpPr txBox="1"/>
          <p:nvPr/>
        </p:nvSpPr>
        <p:spPr>
          <a:xfrm>
            <a:off x="7058833" y="4376864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3EB2BDD-3C7C-4640-B17B-C3439838BB97}"/>
              </a:ext>
            </a:extLst>
          </p:cNvPr>
          <p:cNvSpPr txBox="1"/>
          <p:nvPr/>
        </p:nvSpPr>
        <p:spPr>
          <a:xfrm>
            <a:off x="7573581" y="4266275"/>
            <a:ext cx="127710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SHH vs G4</a:t>
            </a:r>
            <a:endParaRPr lang="zh-CN" altLang="en-US" sz="1600" b="1" dirty="0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7C6BE69-718E-43EA-923F-9A759815C8A3}"/>
              </a:ext>
            </a:extLst>
          </p:cNvPr>
          <p:cNvSpPr txBox="1"/>
          <p:nvPr/>
        </p:nvSpPr>
        <p:spPr>
          <a:xfrm rot="16200000">
            <a:off x="6214069" y="5423477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-log</a:t>
            </a:r>
            <a:r>
              <a:rPr lang="en-US" altLang="zh-CN" sz="1000" b="1" baseline="-25000" dirty="0"/>
              <a:t>10</a:t>
            </a:r>
            <a:r>
              <a:rPr lang="en-US" altLang="zh-CN" sz="1000" b="1" dirty="0"/>
              <a:t>(P-value)</a:t>
            </a:r>
            <a:endParaRPr lang="zh-CN" altLang="en-US" sz="1000" b="1" dirty="0"/>
          </a:p>
        </p:txBody>
      </p:sp>
      <p:pic>
        <p:nvPicPr>
          <p:cNvPr id="115" name="图片 114">
            <a:extLst>
              <a:ext uri="{FF2B5EF4-FFF2-40B4-BE49-F238E27FC236}">
                <a16:creationId xmlns:a16="http://schemas.microsoft.com/office/drawing/2014/main" id="{2CC37EC4-51C3-4253-BC92-A74BC1376C3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04" t="36870" r="2224" b="37137"/>
          <a:stretch/>
        </p:blipFill>
        <p:spPr>
          <a:xfrm>
            <a:off x="10127590" y="4712719"/>
            <a:ext cx="1250691" cy="1916210"/>
          </a:xfrm>
          <a:prstGeom prst="rect">
            <a:avLst/>
          </a:prstGeom>
        </p:spPr>
      </p:pic>
      <p:sp>
        <p:nvSpPr>
          <p:cNvPr id="116" name="文本框 115">
            <a:extLst>
              <a:ext uri="{FF2B5EF4-FFF2-40B4-BE49-F238E27FC236}">
                <a16:creationId xmlns:a16="http://schemas.microsoft.com/office/drawing/2014/main" id="{3BBED4B0-EE7D-4749-98E1-904B2950F186}"/>
              </a:ext>
            </a:extLst>
          </p:cNvPr>
          <p:cNvSpPr txBox="1"/>
          <p:nvPr/>
        </p:nvSpPr>
        <p:spPr>
          <a:xfrm>
            <a:off x="6374344" y="1243389"/>
            <a:ext cx="127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2542069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259</Words>
  <Application>Microsoft Office PowerPoint</Application>
  <PresentationFormat>自定义</PresentationFormat>
  <Paragraphs>71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Palatino Linotype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ricky</dc:creator>
  <cp:lastModifiedBy>ricky</cp:lastModifiedBy>
  <cp:revision>6</cp:revision>
  <dcterms:created xsi:type="dcterms:W3CDTF">2024-08-20T11:04:46Z</dcterms:created>
  <dcterms:modified xsi:type="dcterms:W3CDTF">2024-09-04T05:35:17Z</dcterms:modified>
</cp:coreProperties>
</file>