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91DDC-0377-8A9A-BB9C-700EAC86F4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5666B9-BEC6-431B-998A-09D31C2254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A2363-1C06-9490-47A6-A35C0062F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F0B4-A4C7-EB47-9C2E-12063A71258D}" type="datetimeFigureOut">
              <a:rPr lang="en-US" smtClean="0"/>
              <a:t>12/17/24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B10F0-14EC-37CC-E2BD-C25335C29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21035-4DAF-4A1B-DBC6-901D01FD1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8720-37C0-8247-92CF-EE6FA750F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824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6C62D-36DE-CD9E-4E75-F0D02412E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04061-6306-0419-9C36-5806D8DFC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EE975-CCE0-4D2D-62F7-6BA336CCC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F0B4-A4C7-EB47-9C2E-12063A71258D}" type="datetimeFigureOut">
              <a:rPr lang="en-US" smtClean="0"/>
              <a:t>12/17/24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A82E8-307A-F9CB-2578-C056F2657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19887-BF90-448B-7935-8EC1B4FDD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8720-37C0-8247-92CF-EE6FA750F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92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9B7E4-4CFD-3E54-7C93-8EF629E24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564A9-C2DE-A58A-571F-8144D642A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32407-28F6-3FF2-006C-D3CF8024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F0B4-A4C7-EB47-9C2E-12063A71258D}" type="datetimeFigureOut">
              <a:rPr lang="en-US" smtClean="0"/>
              <a:t>12/17/24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2A9D1-C17E-5634-0674-980A5E377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7F5ED-41D6-5BD1-C930-7435E3902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8720-37C0-8247-92CF-EE6FA750F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81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93E5E-CF7E-6E55-A7AB-71CEDE625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1E8A2-E489-31E5-3107-F9B885743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E7DCA3-A17A-8600-C969-5C8D8F081E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B737F8-A02A-2143-6F13-1E7E54C01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F0B4-A4C7-EB47-9C2E-12063A71258D}" type="datetimeFigureOut">
              <a:rPr lang="en-US" smtClean="0"/>
              <a:t>12/17/24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26BEA0-6340-60E0-71EE-1865A47FB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29EB12-F07C-DB57-F0FF-6EC4BAFEA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8720-37C0-8247-92CF-EE6FA750F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41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E9E4B-7267-86DB-2498-ABF7314AC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260071-56CC-A012-CBFA-AEF0A125C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A1897C-CB46-6021-9E6D-94DB62747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EA47AB-5254-20BC-C0DE-201326B048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8E34BB-814F-030C-CC61-0D3C8D05A8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8E6557-F89E-6FA8-EB9C-9240769E9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F0B4-A4C7-EB47-9C2E-12063A71258D}" type="datetimeFigureOut">
              <a:rPr lang="en-US" smtClean="0"/>
              <a:t>12/17/24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8E0EF1-A81B-0174-C83E-3AE04E1CC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425CDA-D4C9-EB77-EAB1-935B384FB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8720-37C0-8247-92CF-EE6FA750F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04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10DB1-31A7-625B-93E9-5D006407C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E7BE3D-39A6-B8BE-35D7-700D052F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F0B4-A4C7-EB47-9C2E-12063A71258D}" type="datetimeFigureOut">
              <a:rPr lang="en-US" smtClean="0"/>
              <a:t>12/17/24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BA95C1-3FA1-D884-68B1-5673C7B98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A03C4F-C821-67FA-796F-34BA37732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8720-37C0-8247-92CF-EE6FA750F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61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B99109-1203-9FC7-A147-1DA265637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F0B4-A4C7-EB47-9C2E-12063A71258D}" type="datetimeFigureOut">
              <a:rPr lang="en-US" smtClean="0"/>
              <a:t>12/17/24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C7A26E-60D5-A1EC-E6A9-9245ABE6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7B743-8B22-F3E1-B00A-6806BBC76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8720-37C0-8247-92CF-EE6FA750F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427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38796-A9F9-846C-B371-56806053F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A3C22-0119-CCB5-8C2F-40244480B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D0C70-DB17-A07A-13B1-F8BECB0F09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A0FD91-9EA5-00F9-590C-D85AE7562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F0B4-A4C7-EB47-9C2E-12063A71258D}" type="datetimeFigureOut">
              <a:rPr lang="en-US" smtClean="0"/>
              <a:t>12/17/24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C9239E-5B6D-A40D-F3D0-B81893798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29ACA-D505-6316-3681-217BAB55D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8720-37C0-8247-92CF-EE6FA750F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0F252-9C70-6019-B5A5-E9427C26F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F8126C-D21E-0FB7-AE80-9C5E4CB157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4B39A-7A1D-7622-5F4C-8731655896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F29798-F990-D2DB-DB8B-99909C691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F0B4-A4C7-EB47-9C2E-12063A71258D}" type="datetimeFigureOut">
              <a:rPr lang="en-US" smtClean="0"/>
              <a:t>12/17/24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48CD9D-EA8E-A548-DE01-C10125C1E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4E3882-8B94-21A3-B74B-35692D0C0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8720-37C0-8247-92CF-EE6FA750F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769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1C9C2-E8A9-AAE0-D1C1-3C11C14B6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225D7D-21FF-2333-5E51-C1FDE7A4B6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B0EA1-D1D0-3664-7A0F-9B20EF60E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F0B4-A4C7-EB47-9C2E-12063A71258D}" type="datetimeFigureOut">
              <a:rPr lang="en-US" smtClean="0"/>
              <a:t>12/17/24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5208A-664E-FF7E-0DA2-E800037F0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28301-298F-509E-479D-5F44FBDC4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8720-37C0-8247-92CF-EE6FA750F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54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D783F5-95E0-3404-7503-241BF419B3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2C46D4-4EBD-9C10-5B0C-643FBE5E7D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C9382-370D-86D7-0A91-F1D493C2B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F0B4-A4C7-EB47-9C2E-12063A71258D}" type="datetimeFigureOut">
              <a:rPr lang="en-US" smtClean="0"/>
              <a:t>12/17/24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EDD1F-275D-DD43-9DDA-DAAEE6D1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19F6B-1113-5FBC-F0CE-751934119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8720-37C0-8247-92CF-EE6FA750F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74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2051212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86E721-5EF9-4274-A595-FDDBED5A9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247A7-4E53-C4BC-F7C5-C146C7F56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7DACB-3E61-10F1-99EF-6EF8541678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08F0B4-A4C7-EB47-9C2E-12063A71258D}" type="datetimeFigureOut">
              <a:rPr lang="en-US" smtClean="0"/>
              <a:t>12/17/24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555CC-20A6-06AA-86DB-A139C6B340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2F193-D8B3-EA6C-D21F-A83ADD715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208720-37C0-8247-92CF-EE6FA750F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88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173448" y="0"/>
            <a:ext cx="10060212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l"/>
            <a:r>
              <a:rPr lang="en-GB" sz="24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Growth in neonates with congenital kidney failure requiring </a:t>
            </a:r>
          </a:p>
          <a:p>
            <a:pPr marL="0" marR="0" algn="l"/>
            <a:r>
              <a:rPr lang="en-GB" sz="24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renal replacement therapy</a:t>
            </a:r>
            <a:endParaRPr lang="en-US" sz="2400" dirty="0">
              <a:solidFill>
                <a:schemeClr val="bg1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053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To identify energy and protein prescription dosing for neonates and infants on CRRT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5434" y="1695974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rgbClr val="0065AA"/>
                </a:solidFill>
              </a:rPr>
              <a:t>DESIGN &amp; OUTCOMES</a:t>
            </a:r>
            <a:r>
              <a:rPr lang="en-GB">
                <a:solidFill>
                  <a:srgbClr val="0065AA"/>
                </a:solidFill>
              </a:rPr>
              <a:t>:</a:t>
            </a:r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Short et al. 2024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816086"/>
            <a:ext cx="71418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In this small cohort, we found that less clearance and more nutrition, at least 130kcal/kg/day and 4g/kg/day of amino acids, is better for neonates with CKF on CRRT.  More studies are needed.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6A2367-4C1F-DF61-526E-3B5E7804B265}"/>
              </a:ext>
            </a:extLst>
          </p:cNvPr>
          <p:cNvSpPr txBox="1"/>
          <p:nvPr/>
        </p:nvSpPr>
        <p:spPr>
          <a:xfrm>
            <a:off x="500019" y="5112678"/>
            <a:ext cx="116919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en-US" sz="12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Growth during the first 3 postnatal months in infants with congenital kidney failure requiring continuous renal replacement therapy</a:t>
            </a:r>
          </a:p>
        </p:txBody>
      </p:sp>
      <p:pic>
        <p:nvPicPr>
          <p:cNvPr id="4" name="Graphic 3" descr="Baby with solid fill">
            <a:extLst>
              <a:ext uri="{FF2B5EF4-FFF2-40B4-BE49-F238E27FC236}">
                <a16:creationId xmlns:a16="http://schemas.microsoft.com/office/drawing/2014/main" id="{FD4B55A3-EB5A-D55E-BE46-834B7FAD1A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434" y="3324916"/>
            <a:ext cx="1159475" cy="11594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07849D7-9694-DBCB-8384-1ADA0A2CE2AE}"/>
              </a:ext>
            </a:extLst>
          </p:cNvPr>
          <p:cNvSpPr/>
          <p:nvPr/>
        </p:nvSpPr>
        <p:spPr>
          <a:xfrm>
            <a:off x="1716335" y="2933823"/>
            <a:ext cx="1728385" cy="614223"/>
          </a:xfrm>
          <a:prstGeom prst="rect">
            <a:avLst/>
          </a:prstGeom>
          <a:solidFill>
            <a:srgbClr val="AA0065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Comorbidities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8B81C4D-1590-A882-D762-091AAA0832E8}"/>
              </a:ext>
            </a:extLst>
          </p:cNvPr>
          <p:cNvCxnSpPr/>
          <p:nvPr/>
        </p:nvCxnSpPr>
        <p:spPr>
          <a:xfrm flipV="1">
            <a:off x="3430184" y="2082614"/>
            <a:ext cx="628373" cy="468037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9E75A41-D7F3-7A71-E63D-E854D1A7F8BA}"/>
              </a:ext>
            </a:extLst>
          </p:cNvPr>
          <p:cNvCxnSpPr>
            <a:cxnSpLocks/>
          </p:cNvCxnSpPr>
          <p:nvPr/>
        </p:nvCxnSpPr>
        <p:spPr>
          <a:xfrm>
            <a:off x="3444720" y="4638567"/>
            <a:ext cx="701297" cy="313006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6E45E7F-B872-71B5-C82F-69FCBBE1F8B9}"/>
              </a:ext>
            </a:extLst>
          </p:cNvPr>
          <p:cNvSpPr txBox="1"/>
          <p:nvPr/>
        </p:nvSpPr>
        <p:spPr>
          <a:xfrm>
            <a:off x="-66040" y="2423038"/>
            <a:ext cx="1762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437A"/>
                </a:solidFill>
              </a:rPr>
              <a:t>18 neonates with CKF on RRT &gt;42 days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3BC2F8-955C-EDD9-80B3-6AA27046041E}"/>
              </a:ext>
            </a:extLst>
          </p:cNvPr>
          <p:cNvSpPr/>
          <p:nvPr/>
        </p:nvSpPr>
        <p:spPr>
          <a:xfrm>
            <a:off x="1701799" y="3635708"/>
            <a:ext cx="1728385" cy="614223"/>
          </a:xfrm>
          <a:prstGeom prst="rect">
            <a:avLst/>
          </a:prstGeom>
          <a:solidFill>
            <a:srgbClr val="AA0065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CRRT dose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7B8D0-0DF8-29EA-5F7A-48358BDCD2FB}"/>
              </a:ext>
            </a:extLst>
          </p:cNvPr>
          <p:cNvSpPr/>
          <p:nvPr/>
        </p:nvSpPr>
        <p:spPr>
          <a:xfrm>
            <a:off x="1716335" y="2213538"/>
            <a:ext cx="1728385" cy="614223"/>
          </a:xfrm>
          <a:prstGeom prst="rect">
            <a:avLst/>
          </a:prstGeom>
          <a:solidFill>
            <a:srgbClr val="AA0065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Demographics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72D1C0-75AD-DE6C-7211-0F7E4060E4C0}"/>
              </a:ext>
            </a:extLst>
          </p:cNvPr>
          <p:cNvSpPr/>
          <p:nvPr/>
        </p:nvSpPr>
        <p:spPr>
          <a:xfrm>
            <a:off x="1701799" y="4337350"/>
            <a:ext cx="1728385" cy="614223"/>
          </a:xfrm>
          <a:prstGeom prst="rect">
            <a:avLst/>
          </a:prstGeom>
          <a:solidFill>
            <a:srgbClr val="AA0065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Energy/protein prescription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4493AA-A0E9-6FA1-C2A0-1F4FF8365F17}"/>
              </a:ext>
            </a:extLst>
          </p:cNvPr>
          <p:cNvSpPr/>
          <p:nvPr/>
        </p:nvSpPr>
        <p:spPr>
          <a:xfrm>
            <a:off x="4249173" y="1663177"/>
            <a:ext cx="2138927" cy="771026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AA0065"/>
                </a:solidFill>
              </a:rPr>
              <a:t>22% female</a:t>
            </a:r>
          </a:p>
          <a:p>
            <a:pPr algn="ctr"/>
            <a:r>
              <a:rPr lang="en-GB" sz="1200" dirty="0">
                <a:solidFill>
                  <a:srgbClr val="AA0065"/>
                </a:solidFill>
              </a:rPr>
              <a:t>Median birth weight 2505g</a:t>
            </a:r>
          </a:p>
          <a:p>
            <a:pPr algn="ctr"/>
            <a:r>
              <a:rPr lang="en-GB" sz="1200" dirty="0">
                <a:solidFill>
                  <a:srgbClr val="AA0065"/>
                </a:solidFill>
              </a:rPr>
              <a:t>Median birth length 46</a:t>
            </a:r>
          </a:p>
          <a:p>
            <a:pPr algn="ctr"/>
            <a:r>
              <a:rPr lang="en-GB" sz="1200" dirty="0">
                <a:solidFill>
                  <a:srgbClr val="AA0065"/>
                </a:solidFill>
              </a:rPr>
              <a:t>Median gestational age 35.85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84C7D5-5957-6A72-BD11-89DFC5AE037E}"/>
              </a:ext>
            </a:extLst>
          </p:cNvPr>
          <p:cNvSpPr/>
          <p:nvPr/>
        </p:nvSpPr>
        <p:spPr>
          <a:xfrm>
            <a:off x="4249173" y="3557536"/>
            <a:ext cx="2138927" cy="685007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AA0065"/>
                </a:solidFill>
              </a:rPr>
              <a:t>Era 1 - </a:t>
            </a:r>
            <a:r>
              <a:rPr lang="en-US" sz="1200" dirty="0">
                <a:solidFill>
                  <a:srgbClr val="AA0065"/>
                </a:solidFill>
                <a:effectLst/>
                <a:ea typeface="Times New Roman" panose="02020603050405020304" pitchFamily="18" charset="0"/>
              </a:rPr>
              <a:t>2000/1.73/m</a:t>
            </a:r>
            <a:r>
              <a:rPr lang="en-US" sz="1200" baseline="30000" dirty="0">
                <a:solidFill>
                  <a:srgbClr val="AA0065"/>
                </a:solidFill>
                <a:effectLst/>
                <a:ea typeface="Times New Roman" panose="02020603050405020304" pitchFamily="18" charset="0"/>
              </a:rPr>
              <a:t>2</a:t>
            </a:r>
            <a:r>
              <a:rPr lang="en-US" sz="1200" dirty="0">
                <a:solidFill>
                  <a:srgbClr val="AA0065"/>
                </a:solidFill>
                <a:effectLst/>
                <a:ea typeface="Times New Roman" panose="02020603050405020304" pitchFamily="18" charset="0"/>
              </a:rPr>
              <a:t>/ </a:t>
            </a:r>
            <a:r>
              <a:rPr lang="en-US" sz="1200" dirty="0" err="1">
                <a:solidFill>
                  <a:srgbClr val="AA0065"/>
                </a:solidFill>
                <a:effectLst/>
                <a:ea typeface="Times New Roman" panose="02020603050405020304" pitchFamily="18" charset="0"/>
              </a:rPr>
              <a:t>hr</a:t>
            </a:r>
            <a:endParaRPr lang="en-US" sz="1200" dirty="0">
              <a:solidFill>
                <a:srgbClr val="AA0065"/>
              </a:solidFill>
              <a:effectLst/>
              <a:ea typeface="Times New Roman" panose="02020603050405020304" pitchFamily="18" charset="0"/>
            </a:endParaRPr>
          </a:p>
          <a:p>
            <a:pPr algn="ctr"/>
            <a:endParaRPr lang="en-US" sz="1200" dirty="0">
              <a:solidFill>
                <a:srgbClr val="AA0065"/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US" sz="1200" dirty="0">
                <a:solidFill>
                  <a:srgbClr val="AA0065"/>
                </a:solidFill>
              </a:rPr>
              <a:t>Era 2 – 24mL/kg/</a:t>
            </a:r>
            <a:r>
              <a:rPr lang="en-US" sz="1200" dirty="0" err="1">
                <a:solidFill>
                  <a:srgbClr val="AA0065"/>
                </a:solidFill>
              </a:rPr>
              <a:t>hr</a:t>
            </a:r>
            <a:r>
              <a:rPr lang="en-US" sz="1200" dirty="0">
                <a:solidFill>
                  <a:srgbClr val="AA0065"/>
                </a:solidFill>
                <a:effectLst/>
              </a:rPr>
              <a:t> </a:t>
            </a:r>
            <a:endParaRPr lang="en-GB" sz="1200" dirty="0">
              <a:solidFill>
                <a:srgbClr val="AA0065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A2595D-3E32-3374-1698-95F2B34DCD9E}"/>
              </a:ext>
            </a:extLst>
          </p:cNvPr>
          <p:cNvSpPr/>
          <p:nvPr/>
        </p:nvSpPr>
        <p:spPr>
          <a:xfrm>
            <a:off x="4249173" y="2539131"/>
            <a:ext cx="2138927" cy="923330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AA0065"/>
                </a:solidFill>
              </a:rPr>
              <a:t>Respiratory failure</a:t>
            </a:r>
          </a:p>
          <a:p>
            <a:pPr algn="ctr"/>
            <a:r>
              <a:rPr lang="en-GB" sz="1200" dirty="0">
                <a:solidFill>
                  <a:srgbClr val="AA0065"/>
                </a:solidFill>
              </a:rPr>
              <a:t>Pneumothorax</a:t>
            </a:r>
          </a:p>
          <a:p>
            <a:pPr algn="ctr"/>
            <a:r>
              <a:rPr lang="en-GB" sz="1200" dirty="0">
                <a:solidFill>
                  <a:srgbClr val="AA0065"/>
                </a:solidFill>
              </a:rPr>
              <a:t>Pulmonary hypertension</a:t>
            </a:r>
          </a:p>
          <a:p>
            <a:pPr algn="ctr"/>
            <a:r>
              <a:rPr lang="en-GB" sz="1200" dirty="0">
                <a:solidFill>
                  <a:srgbClr val="AA0065"/>
                </a:solidFill>
              </a:rPr>
              <a:t>Necrotizing enterocolitis</a:t>
            </a:r>
          </a:p>
          <a:p>
            <a:pPr algn="ctr"/>
            <a:r>
              <a:rPr lang="en-GB" sz="1200" dirty="0">
                <a:solidFill>
                  <a:srgbClr val="AA0065"/>
                </a:solidFill>
              </a:rPr>
              <a:t>ECMO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B8A826-8526-C323-D96E-45098394E2E2}"/>
              </a:ext>
            </a:extLst>
          </p:cNvPr>
          <p:cNvSpPr/>
          <p:nvPr/>
        </p:nvSpPr>
        <p:spPr>
          <a:xfrm>
            <a:off x="4249173" y="4323096"/>
            <a:ext cx="2138927" cy="1044688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AA0065"/>
                </a:solidFill>
              </a:rPr>
              <a:t>Era 1 – 90-110kcal/kg/day 3.5g/kg/day AA</a:t>
            </a:r>
          </a:p>
          <a:p>
            <a:pPr algn="ctr"/>
            <a:endParaRPr lang="en-GB" sz="1200" dirty="0">
              <a:solidFill>
                <a:srgbClr val="AA0065"/>
              </a:solidFill>
            </a:endParaRPr>
          </a:p>
          <a:p>
            <a:pPr algn="ctr"/>
            <a:r>
              <a:rPr lang="en-GB" sz="1200" dirty="0">
                <a:solidFill>
                  <a:srgbClr val="AA0065"/>
                </a:solidFill>
              </a:rPr>
              <a:t>Era 2 - &gt;130kcal/kg/day and &gt;4g/kg/day AA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3575166-ACB4-36EF-5F45-56312735F85E}"/>
              </a:ext>
            </a:extLst>
          </p:cNvPr>
          <p:cNvCxnSpPr/>
          <p:nvPr/>
        </p:nvCxnSpPr>
        <p:spPr>
          <a:xfrm>
            <a:off x="3430184" y="3214876"/>
            <a:ext cx="715833" cy="0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EB1E4C6-03F4-DEF6-D7A4-AF7DDB753E10}"/>
              </a:ext>
            </a:extLst>
          </p:cNvPr>
          <p:cNvCxnSpPr/>
          <p:nvPr/>
        </p:nvCxnSpPr>
        <p:spPr>
          <a:xfrm>
            <a:off x="3430184" y="3938776"/>
            <a:ext cx="715833" cy="0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 descr="A screenshot of a graph&#10;&#10;Description automatically generated">
            <a:extLst>
              <a:ext uri="{FF2B5EF4-FFF2-40B4-BE49-F238E27FC236}">
                <a16:creationId xmlns:a16="http://schemas.microsoft.com/office/drawing/2014/main" id="{B164FDDF-D628-8CDC-6419-5D98BAE1DE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2"/>
          <a:stretch/>
        </p:blipFill>
        <p:spPr>
          <a:xfrm>
            <a:off x="8614273" y="1819628"/>
            <a:ext cx="3575132" cy="353872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974FFE49-056C-31ED-CF5D-3C6A5EBD70FF}"/>
              </a:ext>
            </a:extLst>
          </p:cNvPr>
          <p:cNvSpPr/>
          <p:nvPr/>
        </p:nvSpPr>
        <p:spPr>
          <a:xfrm>
            <a:off x="6734891" y="1745322"/>
            <a:ext cx="1735313" cy="622841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No clinical significance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5EE3665-781D-0ED0-CC68-BA46E3D88B3F}"/>
              </a:ext>
            </a:extLst>
          </p:cNvPr>
          <p:cNvSpPr/>
          <p:nvPr/>
        </p:nvSpPr>
        <p:spPr>
          <a:xfrm>
            <a:off x="6734891" y="2700802"/>
            <a:ext cx="1735313" cy="622841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No clinical significance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F5E14E-FE11-08F7-B2BA-DC3A6D0DAF75}"/>
              </a:ext>
            </a:extLst>
          </p:cNvPr>
          <p:cNvSpPr/>
          <p:nvPr/>
        </p:nvSpPr>
        <p:spPr>
          <a:xfrm>
            <a:off x="6741819" y="3581066"/>
            <a:ext cx="1728385" cy="619063"/>
          </a:xfrm>
          <a:prstGeom prst="rect">
            <a:avLst/>
          </a:prstGeom>
          <a:solidFill>
            <a:srgbClr val="65AA00"/>
          </a:solidFill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Era 2 – Better weight z-scores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90C4B01-B7B1-5398-9BD4-FB43F9D3CF3C}"/>
              </a:ext>
            </a:extLst>
          </p:cNvPr>
          <p:cNvSpPr/>
          <p:nvPr/>
        </p:nvSpPr>
        <p:spPr>
          <a:xfrm>
            <a:off x="6748008" y="4589533"/>
            <a:ext cx="1728385" cy="619063"/>
          </a:xfrm>
          <a:prstGeom prst="rect">
            <a:avLst/>
          </a:prstGeom>
          <a:solidFill>
            <a:srgbClr val="65AA00"/>
          </a:solidFill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Era 2 – Better weight and length z-scores</a:t>
            </a:r>
          </a:p>
        </p:txBody>
      </p:sp>
      <p:sp>
        <p:nvSpPr>
          <p:cNvPr id="66" name="Up Arrow 65">
            <a:extLst>
              <a:ext uri="{FF2B5EF4-FFF2-40B4-BE49-F238E27FC236}">
                <a16:creationId xmlns:a16="http://schemas.microsoft.com/office/drawing/2014/main" id="{8FE34264-B264-81EA-0624-9481D121026D}"/>
              </a:ext>
            </a:extLst>
          </p:cNvPr>
          <p:cNvSpPr/>
          <p:nvPr/>
        </p:nvSpPr>
        <p:spPr>
          <a:xfrm rot="16200000" flipH="1" flipV="1">
            <a:off x="6397813" y="1900671"/>
            <a:ext cx="295090" cy="37966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Up Arrow 66">
            <a:extLst>
              <a:ext uri="{FF2B5EF4-FFF2-40B4-BE49-F238E27FC236}">
                <a16:creationId xmlns:a16="http://schemas.microsoft.com/office/drawing/2014/main" id="{011BCE10-6E2A-245A-F03F-391FDED145E3}"/>
              </a:ext>
            </a:extLst>
          </p:cNvPr>
          <p:cNvSpPr/>
          <p:nvPr/>
        </p:nvSpPr>
        <p:spPr>
          <a:xfrm rot="16200000" flipH="1" flipV="1">
            <a:off x="6384635" y="2842415"/>
            <a:ext cx="295090" cy="37966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Up Arrow 67">
            <a:extLst>
              <a:ext uri="{FF2B5EF4-FFF2-40B4-BE49-F238E27FC236}">
                <a16:creationId xmlns:a16="http://schemas.microsoft.com/office/drawing/2014/main" id="{D2EF44B6-6D12-488A-09B0-9D85DD06B877}"/>
              </a:ext>
            </a:extLst>
          </p:cNvPr>
          <p:cNvSpPr/>
          <p:nvPr/>
        </p:nvSpPr>
        <p:spPr>
          <a:xfrm rot="16200000" flipH="1" flipV="1">
            <a:off x="6404441" y="4709260"/>
            <a:ext cx="295090" cy="37966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Up Arrow 68">
            <a:extLst>
              <a:ext uri="{FF2B5EF4-FFF2-40B4-BE49-F238E27FC236}">
                <a16:creationId xmlns:a16="http://schemas.microsoft.com/office/drawing/2014/main" id="{3E13B879-01EB-996D-4D4B-3EF5762ECD89}"/>
              </a:ext>
            </a:extLst>
          </p:cNvPr>
          <p:cNvSpPr/>
          <p:nvPr/>
        </p:nvSpPr>
        <p:spPr>
          <a:xfrm rot="16200000" flipH="1" flipV="1">
            <a:off x="6404441" y="3742062"/>
            <a:ext cx="295090" cy="37966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</Words>
  <Application>Microsoft Macintosh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Kara Short</dc:creator>
  <cp:lastModifiedBy>Kara Short</cp:lastModifiedBy>
  <cp:revision>1</cp:revision>
  <dcterms:created xsi:type="dcterms:W3CDTF">2024-12-17T19:19:10Z</dcterms:created>
  <dcterms:modified xsi:type="dcterms:W3CDTF">2024-12-17T19:20:05Z</dcterms:modified>
</cp:coreProperties>
</file>