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EGRAND DEMAI" initials="SLD" lastIdx="1" clrIdx="0">
    <p:extLst>
      <p:ext uri="{19B8F6BF-5375-455C-9EA6-DF929625EA0E}">
        <p15:presenceInfo xmlns:p15="http://schemas.microsoft.com/office/powerpoint/2012/main" userId="Sarah LEGRAND DE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ABFF"/>
    <a:srgbClr val="9DC3E6"/>
    <a:srgbClr val="FF6600"/>
    <a:srgbClr val="33CCCC"/>
    <a:srgbClr val="D1FFFE"/>
    <a:srgbClr val="CCFFFF"/>
    <a:srgbClr val="00BCB8"/>
    <a:srgbClr val="00DBD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bureautique-cifs.chu.fr\fedehepatho\Activit&#233;s%20HGEN\PROJET%20DELTA%20DESCRIBE%20GILEAD\SNDS\RESULTATS%20et%20ANALYSES%20SNDS\R&#233;sultats%20SNDS%20DELTA%20DESCRIBE%20pour%20BMC-S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-bureautique-cifs.chu.fr\fedehepatho\Activit&#233;s%20HGEN\PROJET%20DELTA%20DESCRIBE%20GILEAD\SNDS\RESULTATS%20et%20ANALYSES%20SNDS\R&#233;sultats%20SNDS%20DELTA%20DESCRIBE%20pour%20BMC-SF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-bureautique-cifs.chu.fr\fedehepatho\Activit&#233;s%20HGEN\PROJET%20DELTA%20DESCRIBE%20GILEAD\SNDS\RESULTATS%20et%20ANALYSES%20SNDS\R&#233;sultats%20SNDS%20DELTA%20DESCRIBE%20pour%20BMC-S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HCV tests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643529607451764"/>
          <c:y val="0.11461877881417921"/>
          <c:w val="0.82488489687292077"/>
          <c:h val="0.68226627229569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'[Résultats SNDS DELTA DESCRIBE_CR_06-2024.xlsx]Ac VHD DCIR+PMSI'!$X$24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ABFF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'[3]Ac VHD DCIR+PMSI'!$W$25:$W$32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&gt; 70 </c:v>
                </c:pt>
              </c:strCache>
            </c:strRef>
          </c:cat>
          <c:val>
            <c:numRef>
              <c:f>VHC!$AC$6:$AC$13</c:f>
              <c:numCache>
                <c:formatCode>#,##0</c:formatCode>
                <c:ptCount val="8"/>
                <c:pt idx="0">
                  <c:v>30079</c:v>
                </c:pt>
                <c:pt idx="1">
                  <c:v>1321804</c:v>
                </c:pt>
                <c:pt idx="2">
                  <c:v>5571025</c:v>
                </c:pt>
                <c:pt idx="3">
                  <c:v>4714143</c:v>
                </c:pt>
                <c:pt idx="4">
                  <c:v>1711174</c:v>
                </c:pt>
                <c:pt idx="5">
                  <c:v>1141825</c:v>
                </c:pt>
                <c:pt idx="6">
                  <c:v>889744</c:v>
                </c:pt>
                <c:pt idx="7">
                  <c:v>964104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8-4B0A-BFE0-9313116C771C}"/>
            </c:ext>
          </c:extLst>
        </c:ser>
        <c:ser>
          <c:idx val="1"/>
          <c:order val="1"/>
          <c:tx>
            <c:strRef>
              <c:f>'[Résultats SNDS DELTA DESCRIBE_CR_06-2024.xlsx]Ac VHD DCIR+PMSI'!$Y$24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9DC3E6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'[3]Ac VHD DCIR+PMSI'!$W$25:$W$32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&gt; 70 </c:v>
                </c:pt>
              </c:strCache>
            </c:strRef>
          </c:cat>
          <c:val>
            <c:numRef>
              <c:f>VHC!$AB$6:$AB$13</c:f>
              <c:numCache>
                <c:formatCode>#,##0</c:formatCode>
                <c:ptCount val="8"/>
                <c:pt idx="0">
                  <c:v>-40892</c:v>
                </c:pt>
                <c:pt idx="1">
                  <c:v>-598292</c:v>
                </c:pt>
                <c:pt idx="2">
                  <c:v>-2240797</c:v>
                </c:pt>
                <c:pt idx="3">
                  <c:v>-2312591</c:v>
                </c:pt>
                <c:pt idx="4">
                  <c:v>-1633296</c:v>
                </c:pt>
                <c:pt idx="5">
                  <c:v>-1257065</c:v>
                </c:pt>
                <c:pt idx="6">
                  <c:v>-1041705</c:v>
                </c:pt>
                <c:pt idx="7">
                  <c:v>-1050567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8-4B0A-BFE0-9313116C77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692333360"/>
        <c:axId val="692336640"/>
      </c:barChart>
      <c:catAx>
        <c:axId val="692333360"/>
        <c:scaling>
          <c:orientation val="minMax"/>
        </c:scaling>
        <c:delete val="0"/>
        <c:axPos val="l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  <a:prstDash val="sysDash"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dirty="0" smtClean="0"/>
                  <a:t>Age range per </a:t>
                </a:r>
                <a:r>
                  <a:rPr lang="fr-FR" cap="none" dirty="0" err="1" smtClean="0"/>
                  <a:t>year</a:t>
                </a:r>
                <a:endParaRPr lang="fr-FR" cap="none" dirty="0"/>
              </a:p>
            </c:rich>
          </c:tx>
          <c:layout>
            <c:manualLayout>
              <c:xMode val="edge"/>
              <c:yMode val="edge"/>
              <c:x val="4.0611980982080843E-3"/>
              <c:y val="4.9678783429328056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2336640"/>
        <c:crosses val="autoZero"/>
        <c:auto val="1"/>
        <c:lblAlgn val="ctr"/>
        <c:lblOffset val="100"/>
        <c:tickMarkSkip val="2"/>
        <c:noMultiLvlLbl val="0"/>
      </c:catAx>
      <c:valAx>
        <c:axId val="69233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dirty="0" err="1" smtClean="0"/>
                  <a:t>Number</a:t>
                </a:r>
                <a:r>
                  <a:rPr lang="fr-FR" cap="none" dirty="0" smtClean="0"/>
                  <a:t> of tests</a:t>
                </a:r>
                <a:endParaRPr lang="fr-FR" cap="none" dirty="0"/>
              </a:p>
            </c:rich>
          </c:tx>
          <c:layout>
            <c:manualLayout>
              <c:xMode val="edge"/>
              <c:yMode val="edge"/>
              <c:x val="0.82239654025282771"/>
              <c:y val="0.894755456620476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\ ##0_-;* #\ 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233336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HIV tests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70066995020238"/>
          <c:y val="0.11728200403801634"/>
          <c:w val="0.82110723151004472"/>
          <c:h val="0.69747884623161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VIH!$AD$5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FABFF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elete val="1"/>
          </c:dLbls>
          <c:cat>
            <c:strRef>
              <c:f>VIH!$AE$6:$AE$13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&gt; 70 </c:v>
                </c:pt>
              </c:strCache>
            </c:strRef>
          </c:cat>
          <c:val>
            <c:numRef>
              <c:f>VIH!$AD$6:$AD$13</c:f>
              <c:numCache>
                <c:formatCode>#,##0</c:formatCode>
                <c:ptCount val="8"/>
                <c:pt idx="0">
                  <c:v>26936</c:v>
                </c:pt>
                <c:pt idx="1">
                  <c:v>1621759</c:v>
                </c:pt>
                <c:pt idx="2">
                  <c:v>6677013</c:v>
                </c:pt>
                <c:pt idx="3">
                  <c:v>5400572</c:v>
                </c:pt>
                <c:pt idx="4">
                  <c:v>1894062</c:v>
                </c:pt>
                <c:pt idx="5">
                  <c:v>1079572</c:v>
                </c:pt>
                <c:pt idx="6">
                  <c:v>748234</c:v>
                </c:pt>
                <c:pt idx="7">
                  <c:v>808421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24-42B2-8670-D882918312C0}"/>
            </c:ext>
          </c:extLst>
        </c:ser>
        <c:ser>
          <c:idx val="1"/>
          <c:order val="1"/>
          <c:tx>
            <c:strRef>
              <c:f>VIH!$AC$5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VIH!$AE$6:$AE$13</c:f>
              <c:strCache>
                <c:ptCount val="8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&gt; 70 </c:v>
                </c:pt>
              </c:strCache>
            </c:strRef>
          </c:cat>
          <c:val>
            <c:numRef>
              <c:f>VIH!$AC$6:$AC$13</c:f>
              <c:numCache>
                <c:formatCode>#,##0</c:formatCode>
                <c:ptCount val="8"/>
                <c:pt idx="0">
                  <c:v>-38715</c:v>
                </c:pt>
                <c:pt idx="1">
                  <c:v>-723018</c:v>
                </c:pt>
                <c:pt idx="2">
                  <c:v>-2741664</c:v>
                </c:pt>
                <c:pt idx="3">
                  <c:v>-2597434</c:v>
                </c:pt>
                <c:pt idx="4">
                  <c:v>-1766182</c:v>
                </c:pt>
                <c:pt idx="5">
                  <c:v>-1265371</c:v>
                </c:pt>
                <c:pt idx="6">
                  <c:v>-967844</c:v>
                </c:pt>
                <c:pt idx="7">
                  <c:v>-929753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24-42B2-8670-D882918312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544297512"/>
        <c:axId val="544300464"/>
      </c:barChart>
      <c:catAx>
        <c:axId val="544297512"/>
        <c:scaling>
          <c:orientation val="minMax"/>
        </c:scaling>
        <c:delete val="0"/>
        <c:axPos val="l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  <a:prstDash val="sysDash"/>
            </a:ln>
            <a:effectLst/>
          </c:spPr>
        </c:min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dirty="0" smtClean="0"/>
                  <a:t>Age range per </a:t>
                </a:r>
                <a:r>
                  <a:rPr lang="fr-FR" cap="none" dirty="0" err="1" smtClean="0"/>
                  <a:t>year</a:t>
                </a:r>
                <a:endParaRPr lang="fr-FR" cap="none" dirty="0"/>
              </a:p>
            </c:rich>
          </c:tx>
          <c:layout>
            <c:manualLayout>
              <c:xMode val="edge"/>
              <c:yMode val="edge"/>
              <c:x val="1.2378167641325537E-2"/>
              <c:y val="1.798229166666668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cap="non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300464"/>
        <c:crosses val="autoZero"/>
        <c:auto val="1"/>
        <c:lblAlgn val="ctr"/>
        <c:lblOffset val="100"/>
        <c:tickMarkSkip val="2"/>
        <c:noMultiLvlLbl val="0"/>
      </c:catAx>
      <c:valAx>
        <c:axId val="544300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non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cap="none" dirty="0" err="1" smtClean="0"/>
                  <a:t>Number</a:t>
                </a:r>
                <a:r>
                  <a:rPr lang="fr-FR" cap="none" dirty="0" smtClean="0"/>
                  <a:t> of tests</a:t>
                </a:r>
                <a:endParaRPr lang="fr-FR" cap="none" dirty="0"/>
              </a:p>
            </c:rich>
          </c:tx>
          <c:layout>
            <c:manualLayout>
              <c:xMode val="edge"/>
              <c:yMode val="edge"/>
              <c:x val="0.83694265756985053"/>
              <c:y val="0.929641319444444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non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_-* #\ ##0_-;* #\ ##0_-;_-* &quot;-&quot;??_-;_-@_-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29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584099839781913"/>
          <c:y val="0.91414575055699798"/>
          <c:w val="0.16970672031254938"/>
          <c:h val="6.8041534016091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000" b="1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HIV tests for </a:t>
            </a:r>
            <a:r>
              <a:rPr lang="en-US" sz="1400" dirty="0"/>
              <a:t>100 </a:t>
            </a:r>
            <a:r>
              <a:rPr lang="en-US" sz="1400" dirty="0" smtClean="0"/>
              <a:t>inhabitants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5127083143987905"/>
          <c:y val="0.21844332749545547"/>
          <c:w val="0.51056440085597909"/>
          <c:h val="0.58657971551024479"/>
        </c:manualLayout>
      </c:layout>
      <c:radarChart>
        <c:radarStyle val="marker"/>
        <c:varyColors val="0"/>
        <c:ser>
          <c:idx val="0"/>
          <c:order val="0"/>
          <c:tx>
            <c:strRef>
              <c:f>VIH!$C$1</c:f>
              <c:strCache>
                <c:ptCount val="1"/>
                <c:pt idx="0">
                  <c:v>2016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VIH!$B$19:$B$31</c:f>
              <c:strCache>
                <c:ptCount val="13"/>
                <c:pt idx="0">
                  <c:v>Auvergne-Rhône Alpes</c:v>
                </c:pt>
                <c:pt idx="1">
                  <c:v>Bourgogne Franche Comté</c:v>
                </c:pt>
                <c:pt idx="2">
                  <c:v>Bretagne</c:v>
                </c:pt>
                <c:pt idx="3">
                  <c:v>Centre-Val de Loire</c:v>
                </c:pt>
                <c:pt idx="4">
                  <c:v>Corse</c:v>
                </c:pt>
                <c:pt idx="5">
                  <c:v>Grand Est</c:v>
                </c:pt>
                <c:pt idx="6">
                  <c:v>Hauts de France</c:v>
                </c:pt>
                <c:pt idx="7">
                  <c:v>Ile de France</c:v>
                </c:pt>
                <c:pt idx="8">
                  <c:v>Normandie</c:v>
                </c:pt>
                <c:pt idx="9">
                  <c:v>Nouvelle Aquitaine</c:v>
                </c:pt>
                <c:pt idx="10">
                  <c:v>Occitanie</c:v>
                </c:pt>
                <c:pt idx="11">
                  <c:v>Pays de Loire</c:v>
                </c:pt>
                <c:pt idx="12">
                  <c:v>Provence Alpes Côte d'Azur</c:v>
                </c:pt>
              </c:strCache>
            </c:strRef>
          </c:cat>
          <c:val>
            <c:numRef>
              <c:f>VIH!$E$19:$E$31</c:f>
              <c:numCache>
                <c:formatCode>#\ ##0.0</c:formatCode>
                <c:ptCount val="13"/>
                <c:pt idx="0">
                  <c:v>5.1348665594210523</c:v>
                </c:pt>
                <c:pt idx="1">
                  <c:v>4.1891783366854707</c:v>
                </c:pt>
                <c:pt idx="2">
                  <c:v>4.125364755537837</c:v>
                </c:pt>
                <c:pt idx="3">
                  <c:v>4.3046173718757075</c:v>
                </c:pt>
                <c:pt idx="4">
                  <c:v>4.693323557394363</c:v>
                </c:pt>
                <c:pt idx="5">
                  <c:v>5.6666326900609088</c:v>
                </c:pt>
                <c:pt idx="6">
                  <c:v>5.1452265138800755</c:v>
                </c:pt>
                <c:pt idx="7">
                  <c:v>7.1744277975982973</c:v>
                </c:pt>
                <c:pt idx="8">
                  <c:v>4.995396211481987</c:v>
                </c:pt>
                <c:pt idx="9">
                  <c:v>5.0393175152868297</c:v>
                </c:pt>
                <c:pt idx="10">
                  <c:v>6.0972194532646551</c:v>
                </c:pt>
                <c:pt idx="11">
                  <c:v>4.1273237790048327</c:v>
                </c:pt>
                <c:pt idx="12">
                  <c:v>7.6747917984821914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1-4815-9A9F-C279A376304A}"/>
            </c:ext>
          </c:extLst>
        </c:ser>
        <c:ser>
          <c:idx val="3"/>
          <c:order val="3"/>
          <c:tx>
            <c:strRef>
              <c:f>VIH!$L$1</c:f>
              <c:strCache>
                <c:ptCount val="1"/>
                <c:pt idx="0">
                  <c:v>2019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VIH!$N$19:$N$31</c:f>
              <c:numCache>
                <c:formatCode>#\ ##0.0</c:formatCode>
                <c:ptCount val="13"/>
                <c:pt idx="0">
                  <c:v>6.0790215991479766</c:v>
                </c:pt>
                <c:pt idx="1">
                  <c:v>4.9891226561063924</c:v>
                </c:pt>
                <c:pt idx="2">
                  <c:v>5.1638862007181734</c:v>
                </c:pt>
                <c:pt idx="3">
                  <c:v>5.4197446621431897</c:v>
                </c:pt>
                <c:pt idx="4">
                  <c:v>5.7224157043476742</c:v>
                </c:pt>
                <c:pt idx="5">
                  <c:v>6.5344383460332143</c:v>
                </c:pt>
                <c:pt idx="6">
                  <c:v>5.8428566521956462</c:v>
                </c:pt>
                <c:pt idx="7">
                  <c:v>8.8876491896783794</c:v>
                </c:pt>
                <c:pt idx="8">
                  <c:v>5.9070425635434081</c:v>
                </c:pt>
                <c:pt idx="9">
                  <c:v>6.1880008326218041</c:v>
                </c:pt>
                <c:pt idx="10">
                  <c:v>7.2490332641498467</c:v>
                </c:pt>
                <c:pt idx="11">
                  <c:v>5.5639437178376463</c:v>
                </c:pt>
                <c:pt idx="12">
                  <c:v>8.7960654806570968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1-4815-9A9F-C279A376304A}"/>
            </c:ext>
          </c:extLst>
        </c:ser>
        <c:ser>
          <c:idx val="4"/>
          <c:order val="4"/>
          <c:tx>
            <c:strRef>
              <c:f>VIH!$O$1</c:f>
              <c:strCache>
                <c:ptCount val="1"/>
                <c:pt idx="0">
                  <c:v>2020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VIH!$Q$19:$Q$31</c:f>
              <c:numCache>
                <c:formatCode>#\ ##0.0</c:formatCode>
                <c:ptCount val="13"/>
                <c:pt idx="0">
                  <c:v>5.3753027113929406</c:v>
                </c:pt>
                <c:pt idx="1">
                  <c:v>4.4960639898347248</c:v>
                </c:pt>
                <c:pt idx="2">
                  <c:v>4.8828114000832885</c:v>
                </c:pt>
                <c:pt idx="3">
                  <c:v>4.8651908858840258</c:v>
                </c:pt>
                <c:pt idx="4">
                  <c:v>5.1835752587277897</c:v>
                </c:pt>
                <c:pt idx="5">
                  <c:v>5.8376842264596505</c:v>
                </c:pt>
                <c:pt idx="6">
                  <c:v>5.2883138865444854</c:v>
                </c:pt>
                <c:pt idx="7">
                  <c:v>8.0517974796513041</c:v>
                </c:pt>
                <c:pt idx="8">
                  <c:v>5.3548886460531611</c:v>
                </c:pt>
                <c:pt idx="9">
                  <c:v>5.637913592948701</c:v>
                </c:pt>
                <c:pt idx="10">
                  <c:v>6.4985271935626043</c:v>
                </c:pt>
                <c:pt idx="11">
                  <c:v>5.0951692535724353</c:v>
                </c:pt>
                <c:pt idx="12">
                  <c:v>7.7972748165892805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1-4815-9A9F-C279A376304A}"/>
            </c:ext>
          </c:extLst>
        </c:ser>
        <c:ser>
          <c:idx val="6"/>
          <c:order val="6"/>
          <c:tx>
            <c:strRef>
              <c:f>VIH!$U$1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VIH!$W$19:$W$31</c:f>
              <c:numCache>
                <c:formatCode>#\ ##0.0</c:formatCode>
                <c:ptCount val="13"/>
                <c:pt idx="0">
                  <c:v>6.4504449504694596</c:v>
                </c:pt>
                <c:pt idx="1">
                  <c:v>5.2378649353337892</c:v>
                </c:pt>
                <c:pt idx="2">
                  <c:v>6.1268260006787525</c:v>
                </c:pt>
                <c:pt idx="3">
                  <c:v>5.6944388885932957</c:v>
                </c:pt>
                <c:pt idx="4">
                  <c:v>6.4817966779264529</c:v>
                </c:pt>
                <c:pt idx="5">
                  <c:v>6.7016248188139071</c:v>
                </c:pt>
                <c:pt idx="6">
                  <c:v>6.7456309332824693</c:v>
                </c:pt>
                <c:pt idx="7">
                  <c:v>9.811523889661121</c:v>
                </c:pt>
                <c:pt idx="8">
                  <c:v>6.6503243701289598</c:v>
                </c:pt>
                <c:pt idx="9">
                  <c:v>7.021898748945965</c:v>
                </c:pt>
                <c:pt idx="10">
                  <c:v>7.6533708159516722</c:v>
                </c:pt>
                <c:pt idx="11">
                  <c:v>6.3989645418201926</c:v>
                </c:pt>
                <c:pt idx="12">
                  <c:v>8.7555450778693888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71-4815-9A9F-C279A3763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052056"/>
        <c:axId val="510050088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VIH!$F$1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 w="158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VIH!$H$19:$H$31</c15:sqref>
                        </c15:formulaRef>
                      </c:ext>
                    </c:extLst>
                    <c:numCache>
                      <c:formatCode>#\ ##0.0</c:formatCode>
                      <c:ptCount val="13"/>
                      <c:pt idx="0">
                        <c:v>5.4963996468717804</c:v>
                      </c:pt>
                      <c:pt idx="1">
                        <c:v>4.3301287256464391</c:v>
                      </c:pt>
                      <c:pt idx="2">
                        <c:v>4.3513390548144768</c:v>
                      </c:pt>
                      <c:pt idx="3">
                        <c:v>4.6176437348317174</c:v>
                      </c:pt>
                      <c:pt idx="4">
                        <c:v>5.1722281867087965</c:v>
                      </c:pt>
                      <c:pt idx="5">
                        <c:v>5.8462952286598604</c:v>
                      </c:pt>
                      <c:pt idx="6">
                        <c:v>5.2562851236817103</c:v>
                      </c:pt>
                      <c:pt idx="7">
                        <c:v>7.5942604642809357</c:v>
                      </c:pt>
                      <c:pt idx="8">
                        <c:v>5.2374634719000506</c:v>
                      </c:pt>
                      <c:pt idx="9">
                        <c:v>5.2648579239609461</c:v>
                      </c:pt>
                      <c:pt idx="10">
                        <c:v>6.3580175926590847</c:v>
                      </c:pt>
                      <c:pt idx="11">
                        <c:v>4.5023120361575319</c:v>
                      </c:pt>
                      <c:pt idx="12">
                        <c:v>7.8844544828000105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E371-4815-9A9F-C279A376304A}"/>
                  </c:ext>
                </c:extLst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VIH!$I$1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158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VIH!$K$19:$K$31</c15:sqref>
                        </c15:formulaRef>
                      </c:ext>
                    </c:extLst>
                    <c:numCache>
                      <c:formatCode>#\ ##0.0</c:formatCode>
                      <c:ptCount val="13"/>
                      <c:pt idx="0">
                        <c:v>5.8878882268972594</c:v>
                      </c:pt>
                      <c:pt idx="1">
                        <c:v>4.6804523690123299</c:v>
                      </c:pt>
                      <c:pt idx="2">
                        <c:v>4.7585907431750512</c:v>
                      </c:pt>
                      <c:pt idx="3">
                        <c:v>5.0083052962429457</c:v>
                      </c:pt>
                      <c:pt idx="4">
                        <c:v>5.3831673460362346</c:v>
                      </c:pt>
                      <c:pt idx="5">
                        <c:v>6.2173772900726645</c:v>
                      </c:pt>
                      <c:pt idx="6">
                        <c:v>5.4744841968650162</c:v>
                      </c:pt>
                      <c:pt idx="7">
                        <c:v>8.1206138238630796</c:v>
                      </c:pt>
                      <c:pt idx="8">
                        <c:v>5.5098116927207217</c:v>
                      </c:pt>
                      <c:pt idx="9">
                        <c:v>5.7377320866987338</c:v>
                      </c:pt>
                      <c:pt idx="10">
                        <c:v>6.8630252349819694</c:v>
                      </c:pt>
                      <c:pt idx="11">
                        <c:v>5.0233030280888906</c:v>
                      </c:pt>
                      <c:pt idx="12">
                        <c:v>8.3485170434776457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371-4815-9A9F-C279A376304A}"/>
                  </c:ext>
                </c:extLst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VIH!$R$1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ln w="158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VIH!$T$19:$T$31</c15:sqref>
                        </c15:formulaRef>
                      </c:ext>
                    </c:extLst>
                    <c:numCache>
                      <c:formatCode>#\ ##0.0</c:formatCode>
                      <c:ptCount val="13"/>
                      <c:pt idx="0">
                        <c:v>5.8704100634610823</c:v>
                      </c:pt>
                      <c:pt idx="1">
                        <c:v>4.9748812772268218</c:v>
                      </c:pt>
                      <c:pt idx="2">
                        <c:v>5.423827780552398</c:v>
                      </c:pt>
                      <c:pt idx="3">
                        <c:v>5.2050536280959419</c:v>
                      </c:pt>
                      <c:pt idx="4">
                        <c:v>6.0415884737024337</c:v>
                      </c:pt>
                      <c:pt idx="5">
                        <c:v>6.3016356769461188</c:v>
                      </c:pt>
                      <c:pt idx="6">
                        <c:v>5.7203437164769229</c:v>
                      </c:pt>
                      <c:pt idx="7">
                        <c:v>8.7904995797680439</c:v>
                      </c:pt>
                      <c:pt idx="8">
                        <c:v>5.8554717124108642</c:v>
                      </c:pt>
                      <c:pt idx="9">
                        <c:v>6.1630254930765114</c:v>
                      </c:pt>
                      <c:pt idx="10">
                        <c:v>7.0554098958330718</c:v>
                      </c:pt>
                      <c:pt idx="11">
                        <c:v>5.6107324405290022</c:v>
                      </c:pt>
                      <c:pt idx="12">
                        <c:v>8.1839641976940634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371-4815-9A9F-C279A376304A}"/>
                  </c:ext>
                </c:extLst>
              </c15:ser>
            </c15:filteredRadarSeries>
          </c:ext>
        </c:extLst>
      </c:radarChart>
      <c:catAx>
        <c:axId val="5100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050088"/>
        <c:crosses val="autoZero"/>
        <c:auto val="1"/>
        <c:lblAlgn val="ctr"/>
        <c:lblOffset val="100"/>
        <c:noMultiLvlLbl val="0"/>
      </c:catAx>
      <c:valAx>
        <c:axId val="51005008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0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779833265857507E-2"/>
          <c:y val="0.930382689505584"/>
          <c:w val="0.54627733667182821"/>
          <c:h val="4.9936257042431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fr-FR" sz="1400" dirty="0" smtClean="0"/>
              <a:t>HCV tests for 100 </a:t>
            </a:r>
            <a:r>
              <a:rPr lang="fr-FR" sz="1400" dirty="0" err="1" smtClean="0"/>
              <a:t>inhabitants</a:t>
            </a:r>
            <a:endParaRPr lang="fr-FR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464245713247198"/>
          <c:y val="0.19859550710089829"/>
          <c:w val="0.51353481689035929"/>
          <c:h val="0.69282445106819845"/>
        </c:manualLayout>
      </c:layout>
      <c:radarChart>
        <c:radarStyle val="marker"/>
        <c:varyColors val="0"/>
        <c:ser>
          <c:idx val="14"/>
          <c:order val="0"/>
          <c:tx>
            <c:strRef>
              <c:f>VHC!$C$1</c:f>
              <c:strCache>
                <c:ptCount val="1"/>
                <c:pt idx="0">
                  <c:v>2016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VHC!$B$19:$B$31</c:f>
              <c:strCache>
                <c:ptCount val="13"/>
                <c:pt idx="0">
                  <c:v>Auvergne-Rhône Alpes</c:v>
                </c:pt>
                <c:pt idx="1">
                  <c:v>Bourgogne Franche Comté</c:v>
                </c:pt>
                <c:pt idx="2">
                  <c:v>Bretagne</c:v>
                </c:pt>
                <c:pt idx="3">
                  <c:v>Centre-Val de Loire</c:v>
                </c:pt>
                <c:pt idx="4">
                  <c:v>Corse</c:v>
                </c:pt>
                <c:pt idx="5">
                  <c:v>Grand Est</c:v>
                </c:pt>
                <c:pt idx="6">
                  <c:v>Hauts de France</c:v>
                </c:pt>
                <c:pt idx="7">
                  <c:v>Ile de France</c:v>
                </c:pt>
                <c:pt idx="8">
                  <c:v>Normandie</c:v>
                </c:pt>
                <c:pt idx="9">
                  <c:v>Nouvelle Aquitaine</c:v>
                </c:pt>
                <c:pt idx="10">
                  <c:v>Occitanie</c:v>
                </c:pt>
                <c:pt idx="11">
                  <c:v>Pays de Loire</c:v>
                </c:pt>
                <c:pt idx="12">
                  <c:v>Provence Alpes Côte d'Azur</c:v>
                </c:pt>
              </c:strCache>
            </c:strRef>
          </c:cat>
          <c:val>
            <c:numRef>
              <c:f>VHC!$E$19:$E$31</c:f>
              <c:numCache>
                <c:formatCode>General</c:formatCode>
                <c:ptCount val="13"/>
                <c:pt idx="0">
                  <c:v>4.1639867641284711</c:v>
                </c:pt>
                <c:pt idx="1">
                  <c:v>3.4009055232635954</c:v>
                </c:pt>
                <c:pt idx="2">
                  <c:v>2.9698547795016648</c:v>
                </c:pt>
                <c:pt idx="3">
                  <c:v>3.2261910633691966</c:v>
                </c:pt>
                <c:pt idx="4">
                  <c:v>4.5175894163822621</c:v>
                </c:pt>
                <c:pt idx="5">
                  <c:v>5.0785138237146281</c:v>
                </c:pt>
                <c:pt idx="6">
                  <c:v>4.4159510908619826</c:v>
                </c:pt>
                <c:pt idx="7">
                  <c:v>6.1640783735450579</c:v>
                </c:pt>
                <c:pt idx="8">
                  <c:v>4.2876576970472602</c:v>
                </c:pt>
                <c:pt idx="9">
                  <c:v>4.2099439969028589</c:v>
                </c:pt>
                <c:pt idx="10">
                  <c:v>5.5748196885521173</c:v>
                </c:pt>
                <c:pt idx="11">
                  <c:v>2.7873083306368276</c:v>
                </c:pt>
                <c:pt idx="12">
                  <c:v>7.0712613848406614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F-4B0A-A83D-00384663C9EE}"/>
            </c:ext>
          </c:extLst>
        </c:ser>
        <c:ser>
          <c:idx val="0"/>
          <c:order val="3"/>
          <c:tx>
            <c:strRef>
              <c:f>VHC!$L$1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VHC!$N$19:$N$31</c:f>
              <c:numCache>
                <c:formatCode>General</c:formatCode>
                <c:ptCount val="13"/>
                <c:pt idx="0">
                  <c:v>5.4400536129047268</c:v>
                </c:pt>
                <c:pt idx="1">
                  <c:v>4.4775037968087172</c:v>
                </c:pt>
                <c:pt idx="2">
                  <c:v>4.4880084532883204</c:v>
                </c:pt>
                <c:pt idx="3">
                  <c:v>4.5895257339905076</c:v>
                </c:pt>
                <c:pt idx="4">
                  <c:v>5.7227066549122636</c:v>
                </c:pt>
                <c:pt idx="5">
                  <c:v>6.1859893780860959</c:v>
                </c:pt>
                <c:pt idx="6">
                  <c:v>5.3729291762522315</c:v>
                </c:pt>
                <c:pt idx="7">
                  <c:v>8.1882974893483382</c:v>
                </c:pt>
                <c:pt idx="8">
                  <c:v>5.3440632778853967</c:v>
                </c:pt>
                <c:pt idx="9">
                  <c:v>5.5731136077980068</c:v>
                </c:pt>
                <c:pt idx="10">
                  <c:v>6.9947299693051637</c:v>
                </c:pt>
                <c:pt idx="11">
                  <c:v>4.4997808001837099</c:v>
                </c:pt>
                <c:pt idx="12">
                  <c:v>8.5450194227274352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8F-4B0A-A83D-00384663C9EE}"/>
            </c:ext>
          </c:extLst>
        </c:ser>
        <c:ser>
          <c:idx val="1"/>
          <c:order val="4"/>
          <c:tx>
            <c:strRef>
              <c:f>VHC!$O$1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val>
            <c:numRef>
              <c:f>VHC!$Q$19:$Q$31</c:f>
              <c:numCache>
                <c:formatCode>General</c:formatCode>
                <c:ptCount val="13"/>
                <c:pt idx="0">
                  <c:v>4.9733668438744489</c:v>
                </c:pt>
                <c:pt idx="1">
                  <c:v>4.1246102805623028</c:v>
                </c:pt>
                <c:pt idx="2">
                  <c:v>4.3672556601019314</c:v>
                </c:pt>
                <c:pt idx="3">
                  <c:v>4.2601878235851771</c:v>
                </c:pt>
                <c:pt idx="4">
                  <c:v>5.2030689465552911</c:v>
                </c:pt>
                <c:pt idx="5">
                  <c:v>5.6726370214489457</c:v>
                </c:pt>
                <c:pt idx="6">
                  <c:v>4.9408493274293264</c:v>
                </c:pt>
                <c:pt idx="7">
                  <c:v>7.5520824420618542</c:v>
                </c:pt>
                <c:pt idx="8">
                  <c:v>4.9277075899663272</c:v>
                </c:pt>
                <c:pt idx="9">
                  <c:v>5.2000082201515685</c:v>
                </c:pt>
                <c:pt idx="10">
                  <c:v>6.3828419598427777</c:v>
                </c:pt>
                <c:pt idx="11">
                  <c:v>4.2377587340688709</c:v>
                </c:pt>
                <c:pt idx="12">
                  <c:v>7.6708103649072132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F-4B0A-A83D-00384663C9EE}"/>
            </c:ext>
          </c:extLst>
        </c:ser>
        <c:ser>
          <c:idx val="19"/>
          <c:order val="5"/>
          <c:tx>
            <c:strRef>
              <c:f>VHC!$U$1</c:f>
              <c:strCache>
                <c:ptCount val="1"/>
                <c:pt idx="0">
                  <c:v>2022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VHC!$W$19:$W$31</c:f>
              <c:numCache>
                <c:formatCode>General</c:formatCode>
                <c:ptCount val="13"/>
                <c:pt idx="0">
                  <c:v>5.8502334300326346</c:v>
                </c:pt>
                <c:pt idx="1">
                  <c:v>4.7973815850761774</c:v>
                </c:pt>
                <c:pt idx="2">
                  <c:v>5.4090671298388928</c:v>
                </c:pt>
                <c:pt idx="3">
                  <c:v>5.0109850504667621</c:v>
                </c:pt>
                <c:pt idx="4">
                  <c:v>6.3971300636308888</c:v>
                </c:pt>
                <c:pt idx="5">
                  <c:v>6.3742269648050911</c:v>
                </c:pt>
                <c:pt idx="6">
                  <c:v>5.7277131663391536</c:v>
                </c:pt>
                <c:pt idx="7">
                  <c:v>8.9204805752117426</c:v>
                </c:pt>
                <c:pt idx="8">
                  <c:v>5.9472467780997986</c:v>
                </c:pt>
                <c:pt idx="9">
                  <c:v>6.1248415632076618</c:v>
                </c:pt>
                <c:pt idx="10">
                  <c:v>7.3592949678848347</c:v>
                </c:pt>
                <c:pt idx="11">
                  <c:v>5.2914313748003723</c:v>
                </c:pt>
                <c:pt idx="12">
                  <c:v>8.5235628299637582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F-4B0A-A83D-00384663C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0052056"/>
        <c:axId val="510050088"/>
        <c:extLst>
          <c:ext xmlns:c15="http://schemas.microsoft.com/office/drawing/2012/chart" uri="{02D57815-91ED-43cb-92C2-25804820EDAC}">
            <c15:filteredRadarSeries>
              <c15:ser>
                <c:idx val="15"/>
                <c:order val="1"/>
                <c:tx>
                  <c:strRef>
                    <c:extLst>
                      <c:ext uri="{02D57815-91ED-43cb-92C2-25804820EDAC}">
                        <c15:formulaRef>
                          <c15:sqref>VHC!$F$1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VHC!$B$19:$B$31</c15:sqref>
                        </c15:formulaRef>
                      </c:ext>
                    </c:extLst>
                    <c:strCache>
                      <c:ptCount val="13"/>
                      <c:pt idx="0">
                        <c:v>Auvergne-Rhône Alpes</c:v>
                      </c:pt>
                      <c:pt idx="1">
                        <c:v>Bourgogne Franche Comté</c:v>
                      </c:pt>
                      <c:pt idx="2">
                        <c:v>Bretagne</c:v>
                      </c:pt>
                      <c:pt idx="3">
                        <c:v>Centre-Val de Loire</c:v>
                      </c:pt>
                      <c:pt idx="4">
                        <c:v>Corse</c:v>
                      </c:pt>
                      <c:pt idx="5">
                        <c:v>Grand Est</c:v>
                      </c:pt>
                      <c:pt idx="6">
                        <c:v>Hauts de France</c:v>
                      </c:pt>
                      <c:pt idx="7">
                        <c:v>Ile de France</c:v>
                      </c:pt>
                      <c:pt idx="8">
                        <c:v>Normandie</c:v>
                      </c:pt>
                      <c:pt idx="9">
                        <c:v>Nouvelle Aquitaine</c:v>
                      </c:pt>
                      <c:pt idx="10">
                        <c:v>Occitanie</c:v>
                      </c:pt>
                      <c:pt idx="11">
                        <c:v>Pays de Loire</c:v>
                      </c:pt>
                      <c:pt idx="12">
                        <c:v>Provence Alpes Côte d'Azur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VHC!$H$19:$H$31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4.6404400140023361</c:v>
                      </c:pt>
                      <c:pt idx="1">
                        <c:v>3.6381904525653224</c:v>
                      </c:pt>
                      <c:pt idx="2">
                        <c:v>3.2122792015614277</c:v>
                      </c:pt>
                      <c:pt idx="3">
                        <c:v>3.6149496109113382</c:v>
                      </c:pt>
                      <c:pt idx="4">
                        <c:v>5.0622488732939379</c:v>
                      </c:pt>
                      <c:pt idx="5">
                        <c:v>5.3305519256915446</c:v>
                      </c:pt>
                      <c:pt idx="6">
                        <c:v>4.6105745936715428</c:v>
                      </c:pt>
                      <c:pt idx="7">
                        <c:v>6.7321697218841852</c:v>
                      </c:pt>
                      <c:pt idx="8">
                        <c:v>4.6056228165082054</c:v>
                      </c:pt>
                      <c:pt idx="9">
                        <c:v>4.5101286851469817</c:v>
                      </c:pt>
                      <c:pt idx="10">
                        <c:v>5.915799027413768</c:v>
                      </c:pt>
                      <c:pt idx="11">
                        <c:v>3.1473962193250737</c:v>
                      </c:pt>
                      <c:pt idx="12">
                        <c:v>7.4763281219048281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68F-4B0A-A83D-00384663C9EE}"/>
                  </c:ext>
                </c:extLst>
              </c15:ser>
            </c15:filteredRadarSeries>
            <c15:filteredRadarSeries>
              <c15:ser>
                <c:idx val="16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VHC!$I$1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VHC!$B$19:$B$31</c15:sqref>
                        </c15:formulaRef>
                      </c:ext>
                    </c:extLst>
                    <c:strCache>
                      <c:ptCount val="13"/>
                      <c:pt idx="0">
                        <c:v>Auvergne-Rhône Alpes</c:v>
                      </c:pt>
                      <c:pt idx="1">
                        <c:v>Bourgogne Franche Comté</c:v>
                      </c:pt>
                      <c:pt idx="2">
                        <c:v>Bretagne</c:v>
                      </c:pt>
                      <c:pt idx="3">
                        <c:v>Centre-Val de Loire</c:v>
                      </c:pt>
                      <c:pt idx="4">
                        <c:v>Corse</c:v>
                      </c:pt>
                      <c:pt idx="5">
                        <c:v>Grand Est</c:v>
                      </c:pt>
                      <c:pt idx="6">
                        <c:v>Hauts de France</c:v>
                      </c:pt>
                      <c:pt idx="7">
                        <c:v>Ile de France</c:v>
                      </c:pt>
                      <c:pt idx="8">
                        <c:v>Normandie</c:v>
                      </c:pt>
                      <c:pt idx="9">
                        <c:v>Nouvelle Aquitaine</c:v>
                      </c:pt>
                      <c:pt idx="10">
                        <c:v>Occitanie</c:v>
                      </c:pt>
                      <c:pt idx="11">
                        <c:v>Pays de Loire</c:v>
                      </c:pt>
                      <c:pt idx="12">
                        <c:v>Provence Alpes Côte d'Azur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VHC!$K$19:$K$31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5.1245678115606417</c:v>
                      </c:pt>
                      <c:pt idx="1">
                        <c:v>4.0660742871725866</c:v>
                      </c:pt>
                      <c:pt idx="2">
                        <c:v>3.6096015365303873</c:v>
                      </c:pt>
                      <c:pt idx="3">
                        <c:v>4.0776150032059952</c:v>
                      </c:pt>
                      <c:pt idx="4">
                        <c:v>5.3712383728880626</c:v>
                      </c:pt>
                      <c:pt idx="5">
                        <c:v>5.7736679867207199</c:v>
                      </c:pt>
                      <c:pt idx="6">
                        <c:v>4.9243597665384966</c:v>
                      </c:pt>
                      <c:pt idx="7">
                        <c:v>7.3969136052968301</c:v>
                      </c:pt>
                      <c:pt idx="8">
                        <c:v>4.9403672566291847</c:v>
                      </c:pt>
                      <c:pt idx="9">
                        <c:v>5.0454826289635708</c:v>
                      </c:pt>
                      <c:pt idx="10">
                        <c:v>6.4816037712950969</c:v>
                      </c:pt>
                      <c:pt idx="11">
                        <c:v>3.7302850641420413</c:v>
                      </c:pt>
                      <c:pt idx="12">
                        <c:v>8.0438295036387952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68F-4B0A-A83D-00384663C9EE}"/>
                  </c:ext>
                </c:extLst>
              </c15:ser>
            </c15:filteredRadarSeries>
          </c:ext>
        </c:extLst>
      </c:radarChart>
      <c:catAx>
        <c:axId val="5100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fr-FR"/>
          </a:p>
        </c:txPr>
        <c:crossAx val="510050088"/>
        <c:crosses val="autoZero"/>
        <c:auto val="1"/>
        <c:lblAlgn val="ctr"/>
        <c:lblOffset val="100"/>
        <c:noMultiLvlLbl val="0"/>
      </c:catAx>
      <c:valAx>
        <c:axId val="510050088"/>
        <c:scaling>
          <c:orientation val="minMax"/>
          <c:max val="10"/>
          <c:min val="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fr-FR"/>
          </a:p>
        </c:txPr>
        <c:crossAx val="5100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175867357421208E-2"/>
          <c:y val="0.92232015647133192"/>
          <c:w val="0.56889012402861416"/>
          <c:h val="5.057894642440765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/>
              <a:t>HCV</a:t>
            </a:r>
            <a:endParaRPr lang="fr-FR" sz="1400" dirty="0"/>
          </a:p>
        </c:rich>
      </c:tx>
      <c:layout>
        <c:manualLayout>
          <c:xMode val="edge"/>
          <c:yMode val="edge"/>
          <c:x val="8.1745622895622899E-2"/>
          <c:y val="6.182183428353163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5474572648444973E-2"/>
          <c:y val="0.11011142683338419"/>
          <c:w val="0.6385066312717369"/>
          <c:h val="0.58872615494059322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BE-4E89-A731-F153D1CB87AF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BE-4E89-A731-F153D1CB87AF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BE-4E89-A731-F153D1CB87A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BE-4E89-A731-F153D1CB87AF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BE-4E89-A731-F153D1CB87AF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BE-4E89-A731-F153D1CB87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3BE-4E89-A731-F153D1CB87AF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3BE-4E89-A731-F153D1CB87AF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3BE-4E89-A731-F153D1CB87AF}"/>
              </c:ext>
            </c:extLst>
          </c:dPt>
          <c:dPt>
            <c:idx val="9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3BE-4E89-A731-F153D1CB87AF}"/>
              </c:ext>
            </c:extLst>
          </c:dPt>
          <c:dPt>
            <c:idx val="1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3BE-4E89-A731-F153D1CB87AF}"/>
              </c:ext>
            </c:extLst>
          </c:dPt>
          <c:dPt>
            <c:idx val="1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3BE-4E89-A731-F153D1CB87AF}"/>
              </c:ext>
            </c:extLst>
          </c:dPt>
          <c:dPt>
            <c:idx val="12"/>
            <c:bubble3D val="0"/>
            <c:spPr>
              <a:solidFill>
                <a:srgbClr val="0099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3BE-4E89-A731-F153D1CB87AF}"/>
              </c:ext>
            </c:extLst>
          </c:dPt>
          <c:dLbls>
            <c:dLbl>
              <c:idx val="0"/>
              <c:layout>
                <c:manualLayout>
                  <c:x val="9.810723905723906E-2"/>
                  <c:y val="0.113955839525958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Private institutions </a:t>
                    </a:r>
                  </a:p>
                  <a:p>
                    <a:r>
                      <a:rPr lang="en-US" sz="1100" dirty="0" smtClean="0"/>
                      <a:t>4.1</a:t>
                    </a:r>
                    <a:r>
                      <a:rPr lang="en-US" sz="1100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BE-4E89-A731-F153D1CB87AF}"/>
                </c:ext>
              </c:extLst>
            </c:dLbl>
            <c:dLbl>
              <c:idx val="1"/>
              <c:layout>
                <c:manualLayout>
                  <c:x val="6.2944356520416985E-3"/>
                  <c:y val="-2.9472735944576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Unknown</a:t>
                    </a:r>
                  </a:p>
                  <a:p>
                    <a:r>
                      <a:rPr lang="en-US" baseline="0" dirty="0" smtClean="0"/>
                      <a:t>8.1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09528619528621"/>
                      <c:h val="0.110230664761554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3BE-4E89-A731-F153D1CB87AF}"/>
                </c:ext>
              </c:extLst>
            </c:dLbl>
            <c:dLbl>
              <c:idx val="2"/>
              <c:layout>
                <c:manualLayout>
                  <c:x val="5.8343602693602691E-2"/>
                  <c:y val="6.31832181710518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Employee of public institutions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26.3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BE-4E89-A731-F153D1CB87AF}"/>
                </c:ext>
              </c:extLst>
            </c:dLbl>
            <c:dLbl>
              <c:idx val="3"/>
              <c:layout>
                <c:manualLayout>
                  <c:x val="-0.15204175084175092"/>
                  <c:y val="-4.6657144473928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General</a:t>
                    </a:r>
                  </a:p>
                  <a:p>
                    <a:r>
                      <a:rPr lang="en-US" dirty="0" smtClean="0"/>
                      <a:t> practitioners</a:t>
                    </a:r>
                  </a:p>
                  <a:p>
                    <a:r>
                      <a:rPr lang="en-US" dirty="0" smtClean="0"/>
                      <a:t>57.1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BE-4E89-A731-F153D1CB87AF}"/>
                </c:ext>
              </c:extLst>
            </c:dLbl>
            <c:dLbl>
              <c:idx val="4"/>
              <c:layout>
                <c:manualLayout>
                  <c:x val="-0.16011945129063071"/>
                  <c:y val="-2.76508208217722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Gynecologists 18.5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43176888447918"/>
                      <c:h val="0.10913301900329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3BE-4E89-A731-F153D1CB87AF}"/>
                </c:ext>
              </c:extLst>
            </c:dLbl>
            <c:dLbl>
              <c:idx val="5"/>
              <c:layout>
                <c:manualLayout>
                  <c:x val="5.7303498867365646E-2"/>
                  <c:y val="-0.118082684429749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Nephrologists</a:t>
                    </a:r>
                  </a:p>
                  <a:p>
                    <a:r>
                      <a:rPr lang="en-US" baseline="0" dirty="0" smtClean="0"/>
                      <a:t>2.3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BE-4E89-A731-F153D1CB87AF}"/>
                </c:ext>
              </c:extLst>
            </c:dLbl>
            <c:dLbl>
              <c:idx val="6"/>
              <c:layout>
                <c:manualLayout>
                  <c:x val="3.0344852941176489E-2"/>
                  <c:y val="-3.346973276557217E-2"/>
                </c:manualLayout>
              </c:layout>
              <c:tx>
                <c:rich>
                  <a:bodyPr rot="0" spcFirstLastPara="1" vertOverflow="ellipsis" vert="horz" wrap="square" lIns="36000" rIns="36000" anchor="ctr" anchorCtr="1"/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 smtClean="0"/>
                      <a:t>Hepato</a:t>
                    </a:r>
                    <a:r>
                      <a:rPr lang="en-US" dirty="0" smtClean="0"/>
                      <a:t>-gastroenterologists</a:t>
                    </a:r>
                  </a:p>
                  <a:p>
                    <a:pPr>
                      <a:defRPr sz="1100"/>
                    </a:pPr>
                    <a:r>
                      <a:rPr lang="en-US" dirty="0" smtClean="0"/>
                      <a:t>2.3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000" rIns="36000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45751633986926"/>
                      <c:h val="0.138887681913627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3BE-4E89-A731-F153D1CB87AF}"/>
                </c:ext>
              </c:extLst>
            </c:dLbl>
            <c:dLbl>
              <c:idx val="7"/>
              <c:layout>
                <c:manualLayout>
                  <c:x val="5.7417238562091522E-2"/>
                  <c:y val="3.72936830170833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Orthopedic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surgery</a:t>
                    </a:r>
                  </a:p>
                  <a:p>
                    <a:r>
                      <a:rPr lang="en-US" baseline="0" dirty="0" smtClean="0"/>
                      <a:t>1.9</a:t>
                    </a:r>
                    <a:r>
                      <a:rPr lang="en-US" baseline="0" dirty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6764705882354"/>
                      <c:h val="0.103596286647979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3BE-4E89-A731-F153D1CB87AF}"/>
                </c:ext>
              </c:extLst>
            </c:dLbl>
            <c:dLbl>
              <c:idx val="8"/>
              <c:layout>
                <c:manualLayout>
                  <c:x val="4.9940196078431372E-2"/>
                  <c:y val="0.141081205071047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Intensive care anesthesiologists 1.8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3BE-4E89-A731-F153D1CB87AF}"/>
                </c:ext>
              </c:extLst>
            </c:dLbl>
            <c:dLbl>
              <c:idx val="9"/>
              <c:layout>
                <c:manualLayout>
                  <c:x val="6.2870588235294123E-2"/>
                  <c:y val="0.235732499813059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Not specified 5.9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65007126639917"/>
                      <c:h val="0.10859745881744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3BE-4E89-A731-F153D1CB87AF}"/>
                </c:ext>
              </c:extLst>
            </c:dLbl>
            <c:dLbl>
              <c:idx val="10"/>
              <c:layout>
                <c:manualLayout>
                  <c:x val="5.896315317176188E-2"/>
                  <c:y val="0.303451432775070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specialties</a:t>
                    </a:r>
                  </a:p>
                  <a:p>
                    <a:r>
                      <a:rPr lang="en-US" dirty="0" smtClean="0"/>
                      <a:t>10.2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63BE-4E89-A731-F153D1CB87AF}"/>
                </c:ext>
              </c:extLst>
            </c:dLbl>
            <c:dLbl>
              <c:idx val="11"/>
              <c:layout>
                <c:manualLayout>
                  <c:x val="-0.21145515943751239"/>
                  <c:y val="-1.5197278141666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Private practitioners 61.5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79460784313722"/>
                      <c:h val="0.15675796115268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63BE-4E89-A731-F153D1CB8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'TOTAL VHC+PMSI'!$V$3:$AF$3</c:f>
              <c:strCache>
                <c:ptCount val="11"/>
                <c:pt idx="0">
                  <c:v>Etablissements privés</c:v>
                </c:pt>
                <c:pt idx="1">
                  <c:v>inconnu</c:v>
                </c:pt>
                <c:pt idx="2">
                  <c:v>Etablissements publics</c:v>
                </c:pt>
                <c:pt idx="3">
                  <c:v>Généralistes</c:v>
                </c:pt>
                <c:pt idx="4">
                  <c:v>Gynécologues</c:v>
                </c:pt>
                <c:pt idx="5">
                  <c:v>Nephrologie</c:v>
                </c:pt>
                <c:pt idx="6">
                  <c:v>HEPATO-GASTRO</c:v>
                </c:pt>
                <c:pt idx="7">
                  <c:v>Chir Ortho</c:v>
                </c:pt>
                <c:pt idx="8">
                  <c:v>Asnesthésie-Réa</c:v>
                </c:pt>
                <c:pt idx="9">
                  <c:v>Non renseigné</c:v>
                </c:pt>
                <c:pt idx="10">
                  <c:v>Autre</c:v>
                </c:pt>
              </c:strCache>
            </c:strRef>
          </c:cat>
          <c:val>
            <c:numRef>
              <c:f>'TOTAL VHC+PMSI'!$V$4:$AF$4</c:f>
              <c:numCache>
                <c:formatCode>0.0%</c:formatCode>
                <c:ptCount val="11"/>
                <c:pt idx="0">
                  <c:v>4.1000000000000002E-2</c:v>
                </c:pt>
                <c:pt idx="1">
                  <c:v>8.1000000000000003E-2</c:v>
                </c:pt>
                <c:pt idx="2">
                  <c:v>0.26300000000000001</c:v>
                </c:pt>
                <c:pt idx="3" formatCode="0.00%">
                  <c:v>0.57099999999999995</c:v>
                </c:pt>
                <c:pt idx="4" formatCode="0.00%">
                  <c:v>0.185</c:v>
                </c:pt>
                <c:pt idx="5" formatCode="0.00%">
                  <c:v>2.3E-2</c:v>
                </c:pt>
                <c:pt idx="6" formatCode="0.00%">
                  <c:v>2.3E-2</c:v>
                </c:pt>
                <c:pt idx="7" formatCode="0.00%">
                  <c:v>1.9E-2</c:v>
                </c:pt>
                <c:pt idx="8" formatCode="0.00%">
                  <c:v>1.7999999999999999E-2</c:v>
                </c:pt>
                <c:pt idx="9" formatCode="0.00%">
                  <c:v>5.8999999999999997E-2</c:v>
                </c:pt>
                <c:pt idx="10" formatCode="0.00%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3BE-4E89-A731-F153D1CB87A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3"/>
          <c:secondPiePt val="4"/>
          <c:secondPiePt val="5"/>
          <c:secondPiePt val="6"/>
          <c:secondPiePt val="7"/>
          <c:secondPiePt val="8"/>
          <c:secondPiePt val="9"/>
          <c:secondPiePt val="10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 smtClean="0"/>
              <a:t>HIV</a:t>
            </a:r>
            <a:endParaRPr lang="fr-FR" sz="1400" dirty="0"/>
          </a:p>
        </c:rich>
      </c:tx>
      <c:layout>
        <c:manualLayout>
          <c:xMode val="edge"/>
          <c:yMode val="edge"/>
          <c:x val="6.4045286195286197E-2"/>
          <c:y val="6.414141414141413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189645882169593E-2"/>
          <c:y val="0.11499931398873653"/>
          <c:w val="0.64474965277777774"/>
          <c:h val="0.60714847937196736"/>
        </c:manualLayout>
      </c:layout>
      <c:ofPieChart>
        <c:ofPieType val="bar"/>
        <c:varyColors val="1"/>
        <c:ser>
          <c:idx val="0"/>
          <c:order val="0"/>
          <c:spPr>
            <a:solidFill>
              <a:srgbClr val="CCCCFF"/>
            </a:solidFill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F2-40A6-B28C-634CF36475C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F2-40A6-B28C-634CF36475CE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F2-40A6-B28C-634CF36475C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F2-40A6-B28C-634CF36475CE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F2-40A6-B28C-634CF36475C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7F2-40A6-B28C-634CF36475CE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7F2-40A6-B28C-634CF36475CE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7F2-40A6-B28C-634CF36475CE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7F2-40A6-B28C-634CF36475CE}"/>
              </c:ext>
            </c:extLst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7F2-40A6-B28C-634CF36475CE}"/>
              </c:ext>
            </c:extLst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7F2-40A6-B28C-634CF36475CE}"/>
              </c:ext>
            </c:extLst>
          </c:dPt>
          <c:dLbls>
            <c:dLbl>
              <c:idx val="0"/>
              <c:layout>
                <c:manualLayout>
                  <c:x val="3.9498821548821547E-2"/>
                  <c:y val="0.1215696969696968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Private institutions </a:t>
                    </a:r>
                  </a:p>
                  <a:p>
                    <a:r>
                      <a:rPr lang="en-US" baseline="0" dirty="0" smtClean="0"/>
                      <a:t>3.6%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F2-40A6-B28C-634CF36475CE}"/>
                </c:ext>
              </c:extLst>
            </c:dLbl>
            <c:dLbl>
              <c:idx val="1"/>
              <c:layout>
                <c:manualLayout>
                  <c:x val="3.634680134680135E-2"/>
                  <c:y val="-2.311843434343440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Unknown</a:t>
                    </a:r>
                  </a:p>
                  <a:p>
                    <a:r>
                      <a:rPr lang="en-US" dirty="0" smtClean="0"/>
                      <a:t>8.7%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F2-40A6-B28C-634CF36475CE}"/>
                </c:ext>
              </c:extLst>
            </c:dLbl>
            <c:dLbl>
              <c:idx val="2"/>
              <c:layout>
                <c:manualLayout>
                  <c:x val="6.6939730639730646E-2"/>
                  <c:y val="7.814141414141413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Employee </a:t>
                    </a:r>
                    <a:r>
                      <a:rPr lang="en-US" baseline="0" dirty="0" smtClean="0"/>
                      <a:t>of public institutions</a:t>
                    </a:r>
                  </a:p>
                  <a:p>
                    <a:r>
                      <a:rPr lang="en-US" dirty="0" smtClean="0"/>
                      <a:t>19.7%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F2-40A6-B28C-634CF36475CE}"/>
                </c:ext>
              </c:extLst>
            </c:dLbl>
            <c:dLbl>
              <c:idx val="3"/>
              <c:layout>
                <c:manualLayout>
                  <c:x val="-0.1513895622895623"/>
                  <c:y val="-4.983661616161615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General</a:t>
                    </a:r>
                  </a:p>
                  <a:p>
                    <a:r>
                      <a:rPr lang="en-US" baseline="0" dirty="0" smtClean="0"/>
                      <a:t> practitioners</a:t>
                    </a:r>
                  </a:p>
                  <a:p>
                    <a:r>
                      <a:rPr lang="en-US" baseline="0" dirty="0" smtClean="0"/>
                      <a:t>52%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F2-40A6-B28C-634CF36475CE}"/>
                </c:ext>
              </c:extLst>
            </c:dLbl>
            <c:dLbl>
              <c:idx val="4"/>
              <c:layout>
                <c:manualLayout>
                  <c:x val="-0.16293767361111111"/>
                  <c:y val="-2.55889100051271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Gynecologists</a:t>
                    </a:r>
                  </a:p>
                  <a:p>
                    <a:r>
                      <a:rPr lang="en-US" baseline="0" dirty="0" smtClean="0"/>
                      <a:t>15.6%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7F2-40A6-B28C-634CF36475CE}"/>
                </c:ext>
              </c:extLst>
            </c:dLbl>
            <c:dLbl>
              <c:idx val="5"/>
              <c:layout>
                <c:manualLayout>
                  <c:x val="5.0399305555555558E-2"/>
                  <c:y val="4.34703357136569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Nephrologists 1.4%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7F2-40A6-B28C-634CF36475CE}"/>
                </c:ext>
              </c:extLst>
            </c:dLbl>
            <c:dLbl>
              <c:idx val="6"/>
              <c:layout>
                <c:manualLayout>
                  <c:x val="4.1002777777777617E-2"/>
                  <c:y val="-8.771457866201304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Intensive care anesthesiologists  1.5%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7F2-40A6-B28C-634CF36475CE}"/>
                </c:ext>
              </c:extLst>
            </c:dLbl>
            <c:dLbl>
              <c:idx val="7"/>
              <c:layout>
                <c:manualLayout>
                  <c:x val="3.9959595959595959E-2"/>
                  <c:y val="0.1205719696969696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Orthopedic surgery</a:t>
                    </a:r>
                  </a:p>
                  <a:p>
                    <a:r>
                      <a:rPr lang="en-US" baseline="0" dirty="0" smtClean="0"/>
                      <a:t> 1.4%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46161616161616"/>
                      <c:h val="0.138834090909090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7F2-40A6-B28C-634CF36475CE}"/>
                </c:ext>
              </c:extLst>
            </c:dLbl>
            <c:dLbl>
              <c:idx val="8"/>
              <c:layout>
                <c:manualLayout>
                  <c:x val="4.761736111111111E-2"/>
                  <c:y val="0.218864539047490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Not specified </a:t>
                    </a:r>
                  </a:p>
                  <a:p>
                    <a:r>
                      <a:rPr lang="en-US" baseline="0" dirty="0" smtClean="0"/>
                      <a:t>4.8%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7F2-40A6-B28C-634CF36475CE}"/>
                </c:ext>
              </c:extLst>
            </c:dLbl>
            <c:dLbl>
              <c:idx val="9"/>
              <c:layout>
                <c:manualLayout>
                  <c:x val="5.4231944444444444E-2"/>
                  <c:y val="0.28061555271320626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Other specialties</a:t>
                    </a:r>
                  </a:p>
                  <a:p>
                    <a:r>
                      <a:rPr lang="en-US" baseline="0" dirty="0" smtClean="0"/>
                      <a:t>9.7%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7F2-40A6-B28C-634CF36475CE}"/>
                </c:ext>
              </c:extLst>
            </c:dLbl>
            <c:dLbl>
              <c:idx val="10"/>
              <c:layout>
                <c:manualLayout>
                  <c:x val="-0.20430824915824911"/>
                  <c:y val="-7.77777777777778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Private practitioners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68%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04646464646464"/>
                      <c:h val="0.188768181818181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A7F2-40A6-B28C-634CF3647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'TOTAL VIH+PMSI'!$Z$5:$AI$5</c:f>
              <c:strCache>
                <c:ptCount val="10"/>
                <c:pt idx="0">
                  <c:v>Etablissements privés</c:v>
                </c:pt>
                <c:pt idx="1">
                  <c:v>inconnu</c:v>
                </c:pt>
                <c:pt idx="2">
                  <c:v>Etablissements publics</c:v>
                </c:pt>
                <c:pt idx="3">
                  <c:v>Généralistes</c:v>
                </c:pt>
                <c:pt idx="4">
                  <c:v>Gynécologues</c:v>
                </c:pt>
                <c:pt idx="5">
                  <c:v>Nephrologues</c:v>
                </c:pt>
                <c:pt idx="6">
                  <c:v>Asnesthésistes-Réa</c:v>
                </c:pt>
                <c:pt idx="7">
                  <c:v>Chir Ortho</c:v>
                </c:pt>
                <c:pt idx="8">
                  <c:v>Non renseigné</c:v>
                </c:pt>
                <c:pt idx="9">
                  <c:v>Autre</c:v>
                </c:pt>
              </c:strCache>
            </c:strRef>
          </c:cat>
          <c:val>
            <c:numRef>
              <c:f>'TOTAL VIH+PMSI'!$Z$6:$AI$6</c:f>
              <c:numCache>
                <c:formatCode>0.0%</c:formatCode>
                <c:ptCount val="10"/>
                <c:pt idx="0">
                  <c:v>3.5999999999999997E-2</c:v>
                </c:pt>
                <c:pt idx="1">
                  <c:v>8.6999999999999994E-2</c:v>
                </c:pt>
                <c:pt idx="2">
                  <c:v>0.19700000000000001</c:v>
                </c:pt>
                <c:pt idx="3" formatCode="0.00%">
                  <c:v>0.52</c:v>
                </c:pt>
                <c:pt idx="4" formatCode="0.00%">
                  <c:v>0.156</c:v>
                </c:pt>
                <c:pt idx="5" formatCode="0.00%">
                  <c:v>1.4E-2</c:v>
                </c:pt>
                <c:pt idx="6" formatCode="0.00%">
                  <c:v>1.4999999999999999E-2</c:v>
                </c:pt>
                <c:pt idx="7" formatCode="0.00%">
                  <c:v>1.4E-2</c:v>
                </c:pt>
                <c:pt idx="8" formatCode="0.00%">
                  <c:v>4.8000000000000001E-2</c:v>
                </c:pt>
                <c:pt idx="9" formatCode="0.00%">
                  <c:v>9.6999999999999989E-2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7F2-40A6-B28C-634CF36475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3"/>
          <c:secondPiePt val="4"/>
          <c:secondPiePt val="5"/>
          <c:secondPiePt val="6"/>
          <c:secondPiePt val="7"/>
          <c:secondPiePt val="8"/>
          <c:secondPiePt val="9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4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03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1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8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79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8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64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51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3123-AAE1-46AA-8622-8FB82CAB2277}" type="datetimeFigureOut">
              <a:rPr lang="fr-FR" smtClean="0"/>
              <a:t>02/12/2024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8D48E-22CC-43C9-84C7-DF0CBA74C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9326" y="113683"/>
            <a:ext cx="10039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S1: </a:t>
            </a:r>
            <a:r>
              <a:rPr lang="en-US" dirty="0" smtClean="0"/>
              <a:t>Number </a:t>
            </a:r>
            <a:r>
              <a:rPr lang="en-US" dirty="0"/>
              <a:t>of tests by age and sex of patients tested for </a:t>
            </a:r>
            <a:r>
              <a:rPr lang="fr-FR" dirty="0" smtClean="0"/>
              <a:t>HCV (a) and HIV (b) </a:t>
            </a:r>
            <a:r>
              <a:rPr lang="fr-FR" dirty="0"/>
              <a:t>over the </a:t>
            </a:r>
            <a:r>
              <a:rPr lang="fr-FR" dirty="0" err="1"/>
              <a:t>period</a:t>
            </a:r>
            <a:r>
              <a:rPr lang="fr-FR" dirty="0"/>
              <a:t> 2016-2022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32710"/>
              </p:ext>
            </p:extLst>
          </p:nvPr>
        </p:nvGraphicFramePr>
        <p:xfrm>
          <a:off x="691116" y="516232"/>
          <a:ext cx="6156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48856" y="510143"/>
            <a:ext cx="9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238665" y="3723572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b)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72558"/>
              </p:ext>
            </p:extLst>
          </p:nvPr>
        </p:nvGraphicFramePr>
        <p:xfrm>
          <a:off x="5897732" y="3757646"/>
          <a:ext cx="6156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702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189858"/>
              </p:ext>
            </p:extLst>
          </p:nvPr>
        </p:nvGraphicFramePr>
        <p:xfrm>
          <a:off x="6003751" y="1268021"/>
          <a:ext cx="6051550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422852"/>
              </p:ext>
            </p:extLst>
          </p:nvPr>
        </p:nvGraphicFramePr>
        <p:xfrm>
          <a:off x="333374" y="1268021"/>
          <a:ext cx="5915025" cy="530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76776" y="203982"/>
            <a:ext cx="1107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S2:</a:t>
            </a:r>
            <a:r>
              <a:rPr lang="en-US" alt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Screening rate by region of patient residence over the period 2016-2022: (a) HCV tests, rate per 100 inhabitants; (b) HIV tests, rate per 100 inhabitants.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807535" y="1268021"/>
            <a:ext cx="9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451430" y="1268021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64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015696"/>
              </p:ext>
            </p:extLst>
          </p:nvPr>
        </p:nvGraphicFramePr>
        <p:xfrm>
          <a:off x="146772" y="1717631"/>
          <a:ext cx="6120000" cy="395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175472"/>
              </p:ext>
            </p:extLst>
          </p:nvPr>
        </p:nvGraphicFramePr>
        <p:xfrm>
          <a:off x="6210164" y="1717631"/>
          <a:ext cx="594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1041" y="513567"/>
            <a:ext cx="6989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S3: Distribution and type of prescribers for HCV tests (a) and HIV tests (b)</a:t>
            </a:r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83074" y="1688156"/>
            <a:ext cx="435933" cy="37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6210164" y="1688156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130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218</Words>
  <Application>Microsoft Office PowerPoint</Application>
  <PresentationFormat>Grand écran</PresentationFormat>
  <Paragraphs>61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Sandrine 2</dc:creator>
  <cp:lastModifiedBy>RIGAUD Céline</cp:lastModifiedBy>
  <cp:revision>104</cp:revision>
  <dcterms:created xsi:type="dcterms:W3CDTF">2024-03-15T09:00:54Z</dcterms:created>
  <dcterms:modified xsi:type="dcterms:W3CDTF">2024-12-02T16:04:18Z</dcterms:modified>
</cp:coreProperties>
</file>