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0"/>
  </p:normalViewPr>
  <p:slideViewPr>
    <p:cSldViewPr snapToGrid="0" snapToObjects="1">
      <p:cViewPr varScale="1">
        <p:scale>
          <a:sx n="99" d="100"/>
          <a:sy n="9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4C1A4-16F6-924A-A067-4BDF2BB3D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11FDC-2FD4-2142-BD81-C6F10FC86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BA34E-6AAD-5E47-A00E-E3039A7DE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6E42-3C0B-D149-ACF0-5DA119A5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CB07B-E840-D44A-B98A-D7C0950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02099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C1B32-E776-244D-ACBB-98672600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13690-5575-544A-97ED-858AA098C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FD3C8-F9E6-7840-B365-49621E433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30821-044D-E246-99C4-EC522AA6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B8DE8-3CDC-7D42-A86B-869D16A2F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6080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7C61B-8624-AA47-9877-0035AC3E6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0F465-8B91-0449-8DAB-4200269BC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66A0A-D68F-D342-B901-EB30ECFC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CE260-73F5-2040-97B9-E61B819C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FACED-8624-9C4A-B499-1A3DF8D0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869677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286D-5BA4-9847-A8FB-3168155A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AE078-646A-9C45-8E47-97B177AAE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218E2-6216-CE4A-B6CC-5C0A347F8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77679-FBF5-3047-8F45-540C823B3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30BC4-0495-4148-9DFA-63A81027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AFDB3-01D5-4F4E-B8AD-E2DCCFEB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558031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E3E0-D11F-BB48-A99A-756DE27DD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B6943-B4EA-9347-9163-73C33351C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91C2A0-5BA4-AB47-A373-843CC8E1D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E0B561-7555-564F-8040-F2585CFA1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3BF8E-F809-674A-809B-B2FF60C230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BD7324-91E0-DC41-AAC6-37660025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253863-7EAC-9D4D-BE33-CFAF0C00C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A90FDB-08ED-BE40-9ACA-8F340E15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55180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242D6-D91F-9C49-ADD7-D16AD9A1E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0717D-88E2-324B-A034-5DA1EBFDB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667917-E9F4-A741-B3C6-29B00007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CB5AB-99EC-AC47-B01A-8410858F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8702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07100E-968C-C64A-B10C-3940406C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359D9C-B2EA-8F42-A808-98F0F7B17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A7182-4B7B-5549-B7DD-D57EE4AF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0807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AA9B3-15A5-074E-ABC2-114702504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749BF-ECFF-E141-889F-694A11A90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D674A-178E-4547-9C55-E9146422E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263BB-8B13-3747-974D-9BDCE96CB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FB2AA-7D7F-0E41-AD67-344F34C44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86CCA-8DC4-5448-8B43-3584F51E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3389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E961-9D7D-F343-BB6C-6D554FDA6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DE04A-F4C1-B341-9C79-76023F9FA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309A0-F7CB-0B45-9DE1-2AC654A76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36448-8FC8-7F45-9A09-1849E943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E88AE-4743-AB4D-AF88-8573744B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84DDF-C2A0-8B4D-B7C7-8D30710E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55035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33F61-E286-E945-8989-3E8CD317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730DFD-3CC5-9A45-86F5-1D35D67BC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9E07C-52B0-CF46-97B9-65159A9B4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869DB-33F0-7C4F-BF1B-4CA2176BC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12CEC-8828-8B4A-A885-41DCF2E2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11350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FBF23B-0E6D-CD46-8BFD-D4FDB31915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F1227-6D57-BB4F-B12A-DEC50F22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8B265-18BD-7843-8080-5485556FE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ED332-90BD-9B4E-9DC1-C1F5696BD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68029-CECB-E74C-9897-338E3816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72782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6190F5-BDC9-A644-B4E5-410EC4A4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64EA1-6119-9346-9861-0C68A4BC3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7AA1C-039B-8040-A721-93A29055F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4177B-29E1-8242-B99C-3FF41B78C668}" type="datetimeFigureOut">
              <a:rPr lang="en-KR" smtClean="0"/>
              <a:t>2020/07/30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A2684-D114-1246-BDD9-B0F231751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8D0AD-8BA5-5A44-B26E-FBE8CC85D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861F8-51A2-EA47-8652-9E6624D7832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15437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46F2A9C-8DF4-E64A-9064-C939DC6D3DD3}"/>
              </a:ext>
            </a:extLst>
          </p:cNvPr>
          <p:cNvGrpSpPr/>
          <p:nvPr/>
        </p:nvGrpSpPr>
        <p:grpSpPr>
          <a:xfrm>
            <a:off x="2801835" y="583976"/>
            <a:ext cx="5650017" cy="5569118"/>
            <a:chOff x="222988" y="185945"/>
            <a:chExt cx="5650017" cy="556911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126B8D-A290-F646-A78E-F7D8850B45FF}"/>
                </a:ext>
              </a:extLst>
            </p:cNvPr>
            <p:cNvGrpSpPr/>
            <p:nvPr/>
          </p:nvGrpSpPr>
          <p:grpSpPr>
            <a:xfrm>
              <a:off x="222988" y="185945"/>
              <a:ext cx="5650017" cy="4886937"/>
              <a:chOff x="222988" y="185945"/>
              <a:chExt cx="5650017" cy="488693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AC0206-465C-CA43-AB7C-9D6B444AB141}"/>
                  </a:ext>
                </a:extLst>
              </p:cNvPr>
              <p:cNvSpPr txBox="1"/>
              <p:nvPr/>
            </p:nvSpPr>
            <p:spPr>
              <a:xfrm>
                <a:off x="222989" y="185945"/>
                <a:ext cx="3441661" cy="530145"/>
              </a:xfrm>
              <a:prstGeom prst="rect">
                <a:avLst/>
              </a:prstGeom>
              <a:noFill/>
              <a:ln w="6350" cmpd="sng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000" dirty="0"/>
                  <a:t>Subjects visited clinics for diabetes mellitus(DM) during 2014-2015 (N = 83,953)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32404A6-DF1C-B44D-9F26-C9A4697A9B5E}"/>
                  </a:ext>
                </a:extLst>
              </p:cNvPr>
              <p:cNvCxnSpPr/>
              <p:nvPr/>
            </p:nvCxnSpPr>
            <p:spPr>
              <a:xfrm>
                <a:off x="1545685" y="757494"/>
                <a:ext cx="0" cy="77920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7D0552C9-54F2-0048-BB66-57CC92C11152}"/>
                  </a:ext>
                </a:extLst>
              </p:cNvPr>
              <p:cNvCxnSpPr/>
              <p:nvPr/>
            </p:nvCxnSpPr>
            <p:spPr>
              <a:xfrm>
                <a:off x="1545685" y="1146644"/>
                <a:ext cx="638715" cy="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C2252A-00F3-E540-9266-9FBFAC75C4B3}"/>
                  </a:ext>
                </a:extLst>
              </p:cNvPr>
              <p:cNvSpPr txBox="1"/>
              <p:nvPr/>
            </p:nvSpPr>
            <p:spPr>
              <a:xfrm>
                <a:off x="2428790" y="851810"/>
                <a:ext cx="3444215" cy="530145"/>
              </a:xfrm>
              <a:prstGeom prst="rect">
                <a:avLst/>
              </a:prstGeom>
              <a:noFill/>
              <a:ln w="6350" cmpd="sng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000" dirty="0"/>
                  <a:t>Subjects whose most frequent care provider for DM is not primary care clinic </a:t>
                </a:r>
                <a:r>
                  <a:rPr lang="en-US" sz="1000" dirty="0"/>
                  <a:t>excluded </a:t>
                </a:r>
                <a:r>
                  <a:rPr lang="en-US" altLang="ko-KR" sz="1000" dirty="0"/>
                  <a:t>(</a:t>
                </a:r>
                <a:r>
                  <a:rPr lang="en-US" sz="1000" dirty="0"/>
                  <a:t>N = 30,225) </a:t>
                </a:r>
              </a:p>
            </p:txBody>
          </p:sp>
          <p:grpSp>
            <p:nvGrpSpPr>
              <p:cNvPr id="11" name="그룹 1">
                <a:extLst>
                  <a:ext uri="{FF2B5EF4-FFF2-40B4-BE49-F238E27FC236}">
                    <a16:creationId xmlns:a16="http://schemas.microsoft.com/office/drawing/2014/main" id="{00AB5960-6B84-6E44-9457-0B05CD50013D}"/>
                  </a:ext>
                </a:extLst>
              </p:cNvPr>
              <p:cNvGrpSpPr/>
              <p:nvPr/>
            </p:nvGrpSpPr>
            <p:grpSpPr>
              <a:xfrm>
                <a:off x="222988" y="1638523"/>
                <a:ext cx="5650015" cy="3434359"/>
                <a:chOff x="222988" y="1638523"/>
                <a:chExt cx="5650015" cy="3434359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1958EF1-A5C4-D849-86AB-A012459DA5FF}"/>
                    </a:ext>
                  </a:extLst>
                </p:cNvPr>
                <p:cNvSpPr txBox="1"/>
                <p:nvPr/>
              </p:nvSpPr>
              <p:spPr>
                <a:xfrm>
                  <a:off x="222988" y="3217292"/>
                  <a:ext cx="3444232" cy="530145"/>
                </a:xfrm>
                <a:prstGeom prst="rect">
                  <a:avLst/>
                </a:prstGeom>
                <a:noFill/>
                <a:ln w="6350" cmpd="sng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1000" dirty="0">
                      <a:ea typeface="Gulim" panose="020B0600000101010101" pitchFamily="34" charset="-127"/>
                      <a:cs typeface="Times New Roman" panose="02020603050405020304" pitchFamily="18" charset="0"/>
                    </a:rPr>
                    <a:t>Subjects visited clinics for DM more than or equal to 4 and less than or equal to 100 times</a:t>
                  </a:r>
                  <a:r>
                    <a:rPr lang="en-US" sz="1000" dirty="0">
                      <a:ea typeface="Gulim" panose="020B0600000101010101" pitchFamily="34" charset="-127"/>
                      <a:cs typeface="Gulim" panose="020B0600000101010101" pitchFamily="34" charset="-127"/>
                    </a:rPr>
                    <a:t> (</a:t>
                  </a:r>
                  <a:r>
                    <a:rPr lang="en-US" altLang="ko-KR" sz="1000" dirty="0"/>
                    <a:t>N = 39,130)</a:t>
                  </a:r>
                  <a:endParaRPr lang="en-US" sz="1000" dirty="0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9FADFE3-85B5-584A-923F-DCC3265D1005}"/>
                    </a:ext>
                  </a:extLst>
                </p:cNvPr>
                <p:cNvSpPr txBox="1"/>
                <p:nvPr/>
              </p:nvSpPr>
              <p:spPr>
                <a:xfrm>
                  <a:off x="2428790" y="2460678"/>
                  <a:ext cx="3444213" cy="530145"/>
                </a:xfrm>
                <a:prstGeom prst="rect">
                  <a:avLst/>
                </a:prstGeom>
                <a:noFill/>
                <a:ln w="6350" cmpd="sng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  <a:spcAft>
                      <a:spcPts val="0"/>
                    </a:spcAft>
                  </a:pPr>
                  <a:r>
                    <a:rPr lang="en-US" sz="1000" dirty="0">
                      <a:ea typeface="Gulim" panose="020B0600000101010101" pitchFamily="34" charset="-127"/>
                      <a:cs typeface="Times New Roman" panose="02020603050405020304" pitchFamily="18" charset="0"/>
                    </a:rPr>
                    <a:t>Subjects whose number of visits to clinics is less than 4 or greater than 100 excluded (N = 14,176) </a:t>
                  </a:r>
                  <a:endParaRPr lang="x-none" sz="1000" dirty="0">
                    <a:ea typeface="Gulim" panose="020B0600000101010101" pitchFamily="34" charset="-127"/>
                    <a:cs typeface="Gulim" panose="020B0600000101010101" pitchFamily="34" charset="-127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8D4D8A8-EA63-B44E-BEDA-B8961B3CA71B}"/>
                    </a:ext>
                  </a:extLst>
                </p:cNvPr>
                <p:cNvSpPr txBox="1"/>
                <p:nvPr/>
              </p:nvSpPr>
              <p:spPr>
                <a:xfrm>
                  <a:off x="225546" y="1638523"/>
                  <a:ext cx="3441666" cy="530145"/>
                </a:xfrm>
                <a:prstGeom prst="rect">
                  <a:avLst/>
                </a:prstGeom>
                <a:noFill/>
                <a:ln w="6350" cmpd="sng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000" dirty="0"/>
                    <a:t>Subjects visiting primary care clinic as the most frequent care provider for DM (N = 53,728)</a:t>
                  </a:r>
                </a:p>
              </p:txBody>
            </p: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EDAE2901-4412-0244-AB01-045B0A913DE5}"/>
                    </a:ext>
                  </a:extLst>
                </p:cNvPr>
                <p:cNvCxnSpPr/>
                <p:nvPr/>
              </p:nvCxnSpPr>
              <p:spPr>
                <a:xfrm>
                  <a:off x="1545685" y="2757143"/>
                  <a:ext cx="638715" cy="0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3F4080AD-0AA2-3A4B-A372-444EE0D58FDA}"/>
                    </a:ext>
                  </a:extLst>
                </p:cNvPr>
                <p:cNvCxnSpPr/>
                <p:nvPr/>
              </p:nvCxnSpPr>
              <p:spPr>
                <a:xfrm>
                  <a:off x="1545685" y="2354905"/>
                  <a:ext cx="0" cy="779206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3738C8B-59CD-8344-9877-DC83B28572E3}"/>
                    </a:ext>
                  </a:extLst>
                </p:cNvPr>
                <p:cNvSpPr txBox="1"/>
                <p:nvPr/>
              </p:nvSpPr>
              <p:spPr>
                <a:xfrm>
                  <a:off x="2466338" y="4119046"/>
                  <a:ext cx="3406662" cy="530145"/>
                </a:xfrm>
                <a:prstGeom prst="rect">
                  <a:avLst/>
                </a:prstGeom>
                <a:noFill/>
                <a:ln w="6350" cmpd="sng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000" dirty="0"/>
                    <a:t>Subjects under age 20 excluded 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1000" dirty="0"/>
                    <a:t>(N = 34)</a:t>
                  </a:r>
                  <a:endParaRPr lang="en-US" sz="1000" dirty="0"/>
                </a:p>
              </p:txBody>
            </p: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3117E82-76FB-C04E-AA9B-9E7BC33E6036}"/>
                    </a:ext>
                  </a:extLst>
                </p:cNvPr>
                <p:cNvCxnSpPr/>
                <p:nvPr/>
              </p:nvCxnSpPr>
              <p:spPr>
                <a:xfrm>
                  <a:off x="1545685" y="4330571"/>
                  <a:ext cx="638715" cy="0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ED89E3E6-4C4F-9845-98D7-9D6AAA2B31DD}"/>
                    </a:ext>
                  </a:extLst>
                </p:cNvPr>
                <p:cNvCxnSpPr/>
                <p:nvPr/>
              </p:nvCxnSpPr>
              <p:spPr>
                <a:xfrm>
                  <a:off x="1545685" y="3953047"/>
                  <a:ext cx="0" cy="779206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D140A53-1059-3944-A5B6-16316C6A3B03}"/>
                    </a:ext>
                  </a:extLst>
                </p:cNvPr>
                <p:cNvSpPr txBox="1"/>
                <p:nvPr/>
              </p:nvSpPr>
              <p:spPr>
                <a:xfrm>
                  <a:off x="228101" y="4773569"/>
                  <a:ext cx="3439110" cy="299313"/>
                </a:xfrm>
                <a:prstGeom prst="rect">
                  <a:avLst/>
                </a:prstGeom>
                <a:noFill/>
                <a:ln w="6350" cmpd="sng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000" dirty="0"/>
                    <a:t>39,096  subjects included   </a:t>
                  </a:r>
                </a:p>
              </p:txBody>
            </p: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F893C3-ED3D-9342-99CC-FA8CD0B03966}"/>
                </a:ext>
              </a:extLst>
            </p:cNvPr>
            <p:cNvSpPr txBox="1"/>
            <p:nvPr/>
          </p:nvSpPr>
          <p:spPr>
            <a:xfrm>
              <a:off x="222988" y="5414329"/>
              <a:ext cx="4180865" cy="340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/>
                <a:t>Figure 1: Flowchart showing selection of subjects</a:t>
              </a:r>
              <a:endParaRPr lang="x-none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6653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119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[학부생]신성민</dc:creator>
  <cp:lastModifiedBy>[학부생]신성민</cp:lastModifiedBy>
  <cp:revision>2</cp:revision>
  <dcterms:created xsi:type="dcterms:W3CDTF">2020-07-29T16:11:56Z</dcterms:created>
  <dcterms:modified xsi:type="dcterms:W3CDTF">2020-07-29T16:21:33Z</dcterms:modified>
</cp:coreProperties>
</file>