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5797550" cy="3997325"/>
  <p:notesSz cx="6858000" cy="9144000"/>
  <p:defaultTextStyle>
    <a:defPPr>
      <a:defRPr lang="zh-CN"/>
    </a:defPPr>
    <a:lvl1pPr marL="0" algn="l" defTabSz="576039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1pPr>
    <a:lvl2pPr marL="288020" algn="l" defTabSz="576039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2pPr>
    <a:lvl3pPr marL="576039" algn="l" defTabSz="576039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3pPr>
    <a:lvl4pPr marL="864059" algn="l" defTabSz="576039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4pPr>
    <a:lvl5pPr marL="1152080" algn="l" defTabSz="576039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5pPr>
    <a:lvl6pPr marL="1440099" algn="l" defTabSz="576039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6pPr>
    <a:lvl7pPr marL="1728119" algn="l" defTabSz="576039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7pPr>
    <a:lvl8pPr marL="2016139" algn="l" defTabSz="576039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8pPr>
    <a:lvl9pPr marL="2304158" algn="l" defTabSz="576039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 varScale="1">
        <p:scale>
          <a:sx n="124" d="100"/>
          <a:sy n="124" d="100"/>
        </p:scale>
        <p:origin x="-1212" y="-84"/>
      </p:cViewPr>
      <p:guideLst>
        <p:guide orient="horz" pos="1260"/>
        <p:guide pos="1827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434818" y="1241764"/>
            <a:ext cx="4927918" cy="856834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869637" y="2265152"/>
            <a:ext cx="4058285" cy="10215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880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760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8640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152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4400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7281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0161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3041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2020/11/1 Sunday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2020/11/1 Sunday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968" y="2568654"/>
            <a:ext cx="4927918" cy="793913"/>
          </a:xfrm>
        </p:spPr>
        <p:txBody>
          <a:bodyPr anchor="t"/>
          <a:lstStyle>
            <a:lvl1pPr algn="l">
              <a:defRPr sz="25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968" y="1694239"/>
            <a:ext cx="4927918" cy="874414"/>
          </a:xfrm>
        </p:spPr>
        <p:txBody>
          <a:bodyPr anchor="b"/>
          <a:lstStyle>
            <a:lvl1pPr marL="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  <a:lvl2pPr marL="28802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2pPr>
            <a:lvl3pPr marL="576039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3pPr>
            <a:lvl4pPr marL="864059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15208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440099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728119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2016139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304158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2020/11/1 Sunday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289879" y="932711"/>
            <a:ext cx="2560586" cy="2638051"/>
          </a:xfrm>
        </p:spPr>
        <p:txBody>
          <a:bodyPr/>
          <a:lstStyle>
            <a:lvl1pPr>
              <a:defRPr sz="1700"/>
            </a:lvl1pPr>
            <a:lvl2pPr>
              <a:defRPr sz="16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2947089" y="932711"/>
            <a:ext cx="2560586" cy="2638051"/>
          </a:xfrm>
        </p:spPr>
        <p:txBody>
          <a:bodyPr/>
          <a:lstStyle>
            <a:lvl1pPr>
              <a:defRPr sz="1700"/>
            </a:lvl1pPr>
            <a:lvl2pPr>
              <a:defRPr sz="16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2020/11/1 Sunday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289881" y="894775"/>
            <a:ext cx="2561591" cy="372899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288020" indent="0">
              <a:buNone/>
              <a:defRPr sz="1200" b="1"/>
            </a:lvl2pPr>
            <a:lvl3pPr marL="576039" indent="0">
              <a:buNone/>
              <a:defRPr sz="1100" b="1"/>
            </a:lvl3pPr>
            <a:lvl4pPr marL="864059" indent="0">
              <a:buNone/>
              <a:defRPr sz="1100" b="1"/>
            </a:lvl4pPr>
            <a:lvl5pPr marL="1152080" indent="0">
              <a:buNone/>
              <a:defRPr sz="1100" b="1"/>
            </a:lvl5pPr>
            <a:lvl6pPr marL="1440099" indent="0">
              <a:buNone/>
              <a:defRPr sz="1100" b="1"/>
            </a:lvl6pPr>
            <a:lvl7pPr marL="1728119" indent="0">
              <a:buNone/>
              <a:defRPr sz="1100" b="1"/>
            </a:lvl7pPr>
            <a:lvl8pPr marL="2016139" indent="0">
              <a:buNone/>
              <a:defRPr sz="1100" b="1"/>
            </a:lvl8pPr>
            <a:lvl9pPr marL="2304158" indent="0">
              <a:buNone/>
              <a:defRPr sz="11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289881" y="1267672"/>
            <a:ext cx="2561591" cy="2303089"/>
          </a:xfrm>
        </p:spPr>
        <p:txBody>
          <a:bodyPr/>
          <a:lstStyle>
            <a:lvl1pPr>
              <a:defRPr sz="1600"/>
            </a:lvl1pPr>
            <a:lvl2pPr>
              <a:defRPr sz="12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2945076" y="894775"/>
            <a:ext cx="2562598" cy="372899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288020" indent="0">
              <a:buNone/>
              <a:defRPr sz="1200" b="1"/>
            </a:lvl2pPr>
            <a:lvl3pPr marL="576039" indent="0">
              <a:buNone/>
              <a:defRPr sz="1100" b="1"/>
            </a:lvl3pPr>
            <a:lvl4pPr marL="864059" indent="0">
              <a:buNone/>
              <a:defRPr sz="1100" b="1"/>
            </a:lvl4pPr>
            <a:lvl5pPr marL="1152080" indent="0">
              <a:buNone/>
              <a:defRPr sz="1100" b="1"/>
            </a:lvl5pPr>
            <a:lvl6pPr marL="1440099" indent="0">
              <a:buNone/>
              <a:defRPr sz="1100" b="1"/>
            </a:lvl6pPr>
            <a:lvl7pPr marL="1728119" indent="0">
              <a:buNone/>
              <a:defRPr sz="1100" b="1"/>
            </a:lvl7pPr>
            <a:lvl8pPr marL="2016139" indent="0">
              <a:buNone/>
              <a:defRPr sz="1100" b="1"/>
            </a:lvl8pPr>
            <a:lvl9pPr marL="2304158" indent="0">
              <a:buNone/>
              <a:defRPr sz="11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2945076" y="1267672"/>
            <a:ext cx="2562598" cy="2303089"/>
          </a:xfrm>
        </p:spPr>
        <p:txBody>
          <a:bodyPr/>
          <a:lstStyle>
            <a:lvl1pPr>
              <a:defRPr sz="1600"/>
            </a:lvl1pPr>
            <a:lvl2pPr>
              <a:defRPr sz="12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2020/11/1 Sunday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2020/11/1 Sunday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2020/11/1 Sunday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89879" y="159155"/>
            <a:ext cx="1907354" cy="677325"/>
          </a:xfrm>
        </p:spPr>
        <p:txBody>
          <a:bodyPr anchor="b"/>
          <a:lstStyle>
            <a:lvl1pPr algn="l">
              <a:defRPr sz="12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266685" y="159155"/>
            <a:ext cx="3240991" cy="3411606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6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89879" y="836479"/>
            <a:ext cx="1907354" cy="2734281"/>
          </a:xfrm>
        </p:spPr>
        <p:txBody>
          <a:bodyPr/>
          <a:lstStyle>
            <a:lvl1pPr marL="0" indent="0">
              <a:buNone/>
              <a:defRPr sz="900"/>
            </a:lvl1pPr>
            <a:lvl2pPr marL="288020" indent="0">
              <a:buNone/>
              <a:defRPr sz="600"/>
            </a:lvl2pPr>
            <a:lvl3pPr marL="576039" indent="0">
              <a:buNone/>
              <a:defRPr sz="600"/>
            </a:lvl3pPr>
            <a:lvl4pPr marL="864059" indent="0">
              <a:buNone/>
              <a:defRPr sz="500"/>
            </a:lvl4pPr>
            <a:lvl5pPr marL="1152080" indent="0">
              <a:buNone/>
              <a:defRPr sz="500"/>
            </a:lvl5pPr>
            <a:lvl6pPr marL="1440099" indent="0">
              <a:buNone/>
              <a:defRPr sz="500"/>
            </a:lvl6pPr>
            <a:lvl7pPr marL="1728119" indent="0">
              <a:buNone/>
              <a:defRPr sz="500"/>
            </a:lvl7pPr>
            <a:lvl8pPr marL="2016139" indent="0">
              <a:buNone/>
              <a:defRPr sz="500"/>
            </a:lvl8pPr>
            <a:lvl9pPr marL="2304158" indent="0">
              <a:buNone/>
              <a:defRPr sz="5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2020/11/1 Sunday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136361" y="2798130"/>
            <a:ext cx="3478530" cy="330334"/>
          </a:xfrm>
        </p:spPr>
        <p:txBody>
          <a:bodyPr anchor="b"/>
          <a:lstStyle>
            <a:lvl1pPr algn="l">
              <a:defRPr sz="12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136361" y="357170"/>
            <a:ext cx="3478530" cy="2398395"/>
          </a:xfrm>
        </p:spPr>
        <p:txBody>
          <a:bodyPr/>
          <a:lstStyle>
            <a:lvl1pPr marL="0" indent="0">
              <a:buNone/>
              <a:defRPr sz="2000"/>
            </a:lvl1pPr>
            <a:lvl2pPr marL="288020" indent="0">
              <a:buNone/>
              <a:defRPr sz="1700"/>
            </a:lvl2pPr>
            <a:lvl3pPr marL="576039" indent="0">
              <a:buNone/>
              <a:defRPr sz="1600"/>
            </a:lvl3pPr>
            <a:lvl4pPr marL="864059" indent="0">
              <a:buNone/>
              <a:defRPr sz="1200"/>
            </a:lvl4pPr>
            <a:lvl5pPr marL="1152080" indent="0">
              <a:buNone/>
              <a:defRPr sz="1200"/>
            </a:lvl5pPr>
            <a:lvl6pPr marL="1440099" indent="0">
              <a:buNone/>
              <a:defRPr sz="1200"/>
            </a:lvl6pPr>
            <a:lvl7pPr marL="1728119" indent="0">
              <a:buNone/>
              <a:defRPr sz="1200"/>
            </a:lvl7pPr>
            <a:lvl8pPr marL="2016139" indent="0">
              <a:buNone/>
              <a:defRPr sz="1200"/>
            </a:lvl8pPr>
            <a:lvl9pPr marL="2304158" indent="0">
              <a:buNone/>
              <a:defRPr sz="12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136361" y="3128464"/>
            <a:ext cx="3478530" cy="469132"/>
          </a:xfrm>
        </p:spPr>
        <p:txBody>
          <a:bodyPr/>
          <a:lstStyle>
            <a:lvl1pPr marL="0" indent="0">
              <a:buNone/>
              <a:defRPr sz="900"/>
            </a:lvl1pPr>
            <a:lvl2pPr marL="288020" indent="0">
              <a:buNone/>
              <a:defRPr sz="600"/>
            </a:lvl2pPr>
            <a:lvl3pPr marL="576039" indent="0">
              <a:buNone/>
              <a:defRPr sz="600"/>
            </a:lvl3pPr>
            <a:lvl4pPr marL="864059" indent="0">
              <a:buNone/>
              <a:defRPr sz="500"/>
            </a:lvl4pPr>
            <a:lvl5pPr marL="1152080" indent="0">
              <a:buNone/>
              <a:defRPr sz="500"/>
            </a:lvl5pPr>
            <a:lvl6pPr marL="1440099" indent="0">
              <a:buNone/>
              <a:defRPr sz="500"/>
            </a:lvl6pPr>
            <a:lvl7pPr marL="1728119" indent="0">
              <a:buNone/>
              <a:defRPr sz="500"/>
            </a:lvl7pPr>
            <a:lvl8pPr marL="2016139" indent="0">
              <a:buNone/>
              <a:defRPr sz="500"/>
            </a:lvl8pPr>
            <a:lvl9pPr marL="2304158" indent="0">
              <a:buNone/>
              <a:defRPr sz="5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2020/11/1 Sunday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2020/11/1 Sunday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4203227" y="160080"/>
            <a:ext cx="1304449" cy="3410682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289881" y="160080"/>
            <a:ext cx="3816721" cy="3410682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2020/11/1 Sunday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289878" y="160081"/>
            <a:ext cx="5217796" cy="666220"/>
          </a:xfrm>
          <a:prstGeom prst="rect">
            <a:avLst/>
          </a:prstGeom>
        </p:spPr>
        <p:txBody>
          <a:bodyPr vert="horz" lIns="57604" tIns="28802" rIns="57604" bIns="28802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289878" y="932711"/>
            <a:ext cx="5217796" cy="2638051"/>
          </a:xfrm>
          <a:prstGeom prst="rect">
            <a:avLst/>
          </a:prstGeom>
        </p:spPr>
        <p:txBody>
          <a:bodyPr vert="horz" lIns="57604" tIns="28802" rIns="57604" bIns="28802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289878" y="3704931"/>
            <a:ext cx="1352762" cy="212821"/>
          </a:xfrm>
          <a:prstGeom prst="rect">
            <a:avLst/>
          </a:prstGeom>
        </p:spPr>
        <p:txBody>
          <a:bodyPr vert="horz" lIns="57604" tIns="28802" rIns="57604" bIns="28802" rtlCol="0" anchor="ctr"/>
          <a:lstStyle>
            <a:lvl1pPr algn="l">
              <a:defRPr sz="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pPr/>
              <a:t>2020/11/1 Sunday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1980831" y="3704931"/>
            <a:ext cx="1835890" cy="212821"/>
          </a:xfrm>
          <a:prstGeom prst="rect">
            <a:avLst/>
          </a:prstGeom>
        </p:spPr>
        <p:txBody>
          <a:bodyPr vert="horz" lIns="57604" tIns="28802" rIns="57604" bIns="28802" rtlCol="0" anchor="ctr"/>
          <a:lstStyle>
            <a:lvl1pPr algn="ctr">
              <a:defRPr sz="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154913" y="3704931"/>
            <a:ext cx="1352762" cy="212821"/>
          </a:xfrm>
          <a:prstGeom prst="rect">
            <a:avLst/>
          </a:prstGeom>
        </p:spPr>
        <p:txBody>
          <a:bodyPr vert="horz" lIns="57604" tIns="28802" rIns="57604" bIns="28802" rtlCol="0" anchor="ctr"/>
          <a:lstStyle>
            <a:lvl1pPr algn="r">
              <a:defRPr sz="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576039" rtl="0" eaLnBrk="1" latinLnBrk="0" hangingPunct="1"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16015" indent="-216015" algn="l" defTabSz="57603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68033" indent="-180012" algn="l" defTabSz="576039" rtl="0" eaLnBrk="1" latinLnBrk="0" hangingPunct="1">
        <a:spcBef>
          <a:spcPct val="20000"/>
        </a:spcBef>
        <a:buFont typeface="Arial" pitchFamily="34" charset="0"/>
        <a:buChar char="–"/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720050" indent="-144010" algn="l" defTabSz="576039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8070" indent="-144010" algn="l" defTabSz="576039" rtl="0" eaLnBrk="1" latinLnBrk="0" hangingPunct="1">
        <a:spcBef>
          <a:spcPct val="20000"/>
        </a:spcBef>
        <a:buFont typeface="Arial" pitchFamily="34" charset="0"/>
        <a:buChar char="–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96090" indent="-144010" algn="l" defTabSz="576039" rtl="0" eaLnBrk="1" latinLnBrk="0" hangingPunct="1">
        <a:spcBef>
          <a:spcPct val="20000"/>
        </a:spcBef>
        <a:buFont typeface="Arial" pitchFamily="34" charset="0"/>
        <a:buChar char="»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84109" indent="-144010" algn="l" defTabSz="576039" rtl="0" eaLnBrk="1" latinLnBrk="0" hangingPunct="1">
        <a:spcBef>
          <a:spcPct val="20000"/>
        </a:spcBef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72129" indent="-144010" algn="l" defTabSz="576039" rtl="0" eaLnBrk="1" latinLnBrk="0" hangingPunct="1">
        <a:spcBef>
          <a:spcPct val="20000"/>
        </a:spcBef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60149" indent="-144010" algn="l" defTabSz="576039" rtl="0" eaLnBrk="1" latinLnBrk="0" hangingPunct="1">
        <a:spcBef>
          <a:spcPct val="20000"/>
        </a:spcBef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48169" indent="-144010" algn="l" defTabSz="576039" rtl="0" eaLnBrk="1" latinLnBrk="0" hangingPunct="1">
        <a:spcBef>
          <a:spcPct val="20000"/>
        </a:spcBef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576039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1pPr>
      <a:lvl2pPr marL="288020" algn="l" defTabSz="576039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2pPr>
      <a:lvl3pPr marL="576039" algn="l" defTabSz="576039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3pPr>
      <a:lvl4pPr marL="864059" algn="l" defTabSz="576039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4pPr>
      <a:lvl5pPr marL="1152080" algn="l" defTabSz="576039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5pPr>
      <a:lvl6pPr marL="1440099" algn="l" defTabSz="576039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6pPr>
      <a:lvl7pPr marL="1728119" algn="l" defTabSz="576039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7pPr>
      <a:lvl8pPr marL="2016139" algn="l" defTabSz="576039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8pPr>
      <a:lvl9pPr marL="2304158" algn="l" defTabSz="576039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7" name="组合 576"/>
          <p:cNvGrpSpPr/>
          <p:nvPr/>
        </p:nvGrpSpPr>
        <p:grpSpPr>
          <a:xfrm>
            <a:off x="-96439" y="-187136"/>
            <a:ext cx="6129731" cy="4142658"/>
            <a:chOff x="-113217" y="103690"/>
            <a:chExt cx="6129731" cy="4142658"/>
          </a:xfrm>
        </p:grpSpPr>
        <p:sp>
          <p:nvSpPr>
            <p:cNvPr id="578" name="TextBox 577"/>
            <p:cNvSpPr txBox="1"/>
            <p:nvPr/>
          </p:nvSpPr>
          <p:spPr>
            <a:xfrm>
              <a:off x="-113217" y="103690"/>
              <a:ext cx="45010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b="1" dirty="0" smtClean="0">
                  <a:latin typeface="Times New Roman" pitchFamily="18" charset="0"/>
                  <a:cs typeface="Times New Roman" pitchFamily="18" charset="0"/>
                </a:rPr>
                <a:t>a</a:t>
              </a:r>
              <a:endParaRPr lang="zh-CN" altLang="en-US" sz="32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grpSp>
          <p:nvGrpSpPr>
            <p:cNvPr id="579" name="组合 72"/>
            <p:cNvGrpSpPr/>
            <p:nvPr/>
          </p:nvGrpSpPr>
          <p:grpSpPr>
            <a:xfrm>
              <a:off x="11303" y="2019369"/>
              <a:ext cx="2162884" cy="2161472"/>
              <a:chOff x="454154" y="3001781"/>
              <a:chExt cx="2162884" cy="2161472"/>
            </a:xfrm>
          </p:grpSpPr>
          <p:pic>
            <p:nvPicPr>
              <p:cNvPr id="640" name="Picture 56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 l="46828" t="27149" r="43416" b="41518"/>
              <a:stretch>
                <a:fillRect/>
              </a:stretch>
            </p:blipFill>
            <p:spPr bwMode="auto">
              <a:xfrm>
                <a:off x="1115616" y="3536854"/>
                <a:ext cx="720080" cy="1620338"/>
              </a:xfrm>
              <a:prstGeom prst="rect">
                <a:avLst/>
              </a:prstGeom>
              <a:noFill/>
              <a:ln w="25400">
                <a:solidFill>
                  <a:schemeClr val="tx1"/>
                </a:solidFill>
              </a:ln>
            </p:spPr>
          </p:pic>
          <p:grpSp>
            <p:nvGrpSpPr>
              <p:cNvPr id="641" name="组合 58"/>
              <p:cNvGrpSpPr/>
              <p:nvPr/>
            </p:nvGrpSpPr>
            <p:grpSpPr>
              <a:xfrm>
                <a:off x="1748050" y="3473104"/>
                <a:ext cx="868988" cy="1690149"/>
                <a:chOff x="1762564" y="3429562"/>
                <a:chExt cx="868988" cy="1690149"/>
              </a:xfrm>
            </p:grpSpPr>
            <p:sp>
              <p:nvSpPr>
                <p:cNvPr id="645" name="TextBox 644"/>
                <p:cNvSpPr txBox="1"/>
                <p:nvPr/>
              </p:nvSpPr>
              <p:spPr>
                <a:xfrm>
                  <a:off x="1835696" y="3559626"/>
                  <a:ext cx="79208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00" b="1" dirty="0" smtClean="0">
                      <a:latin typeface="Times New Roman" pitchFamily="18" charset="0"/>
                      <a:cs typeface="Times New Roman" pitchFamily="18" charset="0"/>
                    </a:rPr>
                    <a:t>70 </a:t>
                  </a:r>
                  <a:r>
                    <a:rPr lang="en-US" altLang="zh-CN" sz="1000" b="1" dirty="0" err="1" smtClean="0">
                      <a:latin typeface="Times New Roman" pitchFamily="18" charset="0"/>
                      <a:cs typeface="Times New Roman" pitchFamily="18" charset="0"/>
                    </a:rPr>
                    <a:t>KDa</a:t>
                  </a:r>
                  <a:endParaRPr lang="zh-CN" altLang="en-US" sz="1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646" name="TextBox 645"/>
                <p:cNvSpPr txBox="1"/>
                <p:nvPr/>
              </p:nvSpPr>
              <p:spPr>
                <a:xfrm>
                  <a:off x="1835696" y="3703642"/>
                  <a:ext cx="79208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00" b="1" dirty="0" smtClean="0">
                      <a:latin typeface="Times New Roman" pitchFamily="18" charset="0"/>
                      <a:cs typeface="Times New Roman" pitchFamily="18" charset="0"/>
                    </a:rPr>
                    <a:t>55 </a:t>
                  </a:r>
                  <a:r>
                    <a:rPr lang="en-US" altLang="zh-CN" sz="1000" b="1" dirty="0" err="1" smtClean="0">
                      <a:latin typeface="Times New Roman" pitchFamily="18" charset="0"/>
                      <a:cs typeface="Times New Roman" pitchFamily="18" charset="0"/>
                    </a:rPr>
                    <a:t>KDa</a:t>
                  </a:r>
                  <a:endParaRPr lang="zh-CN" altLang="en-US" sz="1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647" name="TextBox 52"/>
                <p:cNvSpPr txBox="1"/>
                <p:nvPr/>
              </p:nvSpPr>
              <p:spPr>
                <a:xfrm>
                  <a:off x="1837968" y="3856042"/>
                  <a:ext cx="79208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00" b="1" dirty="0" smtClean="0">
                      <a:latin typeface="Times New Roman" pitchFamily="18" charset="0"/>
                      <a:cs typeface="Times New Roman" pitchFamily="18" charset="0"/>
                    </a:rPr>
                    <a:t>40 </a:t>
                  </a:r>
                  <a:r>
                    <a:rPr lang="en-US" altLang="zh-CN" sz="1000" b="1" dirty="0" err="1" smtClean="0">
                      <a:latin typeface="Times New Roman" pitchFamily="18" charset="0"/>
                      <a:cs typeface="Times New Roman" pitchFamily="18" charset="0"/>
                    </a:rPr>
                    <a:t>KDa</a:t>
                  </a:r>
                  <a:endParaRPr lang="zh-CN" altLang="en-US" sz="1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648" name="TextBox 647"/>
                <p:cNvSpPr txBox="1"/>
                <p:nvPr/>
              </p:nvSpPr>
              <p:spPr>
                <a:xfrm>
                  <a:off x="1835696" y="4598802"/>
                  <a:ext cx="79208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00" b="1" dirty="0" smtClean="0">
                      <a:latin typeface="Times New Roman" pitchFamily="18" charset="0"/>
                      <a:cs typeface="Times New Roman" pitchFamily="18" charset="0"/>
                    </a:rPr>
                    <a:t>15 </a:t>
                  </a:r>
                  <a:r>
                    <a:rPr lang="en-US" altLang="zh-CN" sz="1000" b="1" dirty="0" err="1" smtClean="0">
                      <a:latin typeface="Times New Roman" pitchFamily="18" charset="0"/>
                      <a:cs typeface="Times New Roman" pitchFamily="18" charset="0"/>
                    </a:rPr>
                    <a:t>KDa</a:t>
                  </a:r>
                  <a:endParaRPr lang="zh-CN" altLang="en-US" sz="1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649" name="TextBox 648"/>
                <p:cNvSpPr txBox="1"/>
                <p:nvPr/>
              </p:nvSpPr>
              <p:spPr>
                <a:xfrm>
                  <a:off x="1839464" y="4873490"/>
                  <a:ext cx="79208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00" b="1" dirty="0" smtClean="0">
                      <a:latin typeface="Times New Roman" pitchFamily="18" charset="0"/>
                      <a:cs typeface="Times New Roman" pitchFamily="18" charset="0"/>
                    </a:rPr>
                    <a:t>10 </a:t>
                  </a:r>
                  <a:r>
                    <a:rPr lang="en-US" altLang="zh-CN" sz="1000" b="1" dirty="0" err="1" smtClean="0">
                      <a:latin typeface="Times New Roman" pitchFamily="18" charset="0"/>
                      <a:cs typeface="Times New Roman" pitchFamily="18" charset="0"/>
                    </a:rPr>
                    <a:t>KDa</a:t>
                  </a:r>
                  <a:endParaRPr lang="zh-CN" altLang="en-US" sz="1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650" name="TextBox 649"/>
                <p:cNvSpPr txBox="1"/>
                <p:nvPr/>
              </p:nvSpPr>
              <p:spPr>
                <a:xfrm>
                  <a:off x="1835696" y="4197817"/>
                  <a:ext cx="79208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00" b="1" dirty="0" smtClean="0">
                      <a:latin typeface="Times New Roman" pitchFamily="18" charset="0"/>
                      <a:cs typeface="Times New Roman" pitchFamily="18" charset="0"/>
                    </a:rPr>
                    <a:t>25 </a:t>
                  </a:r>
                  <a:r>
                    <a:rPr lang="en-US" altLang="zh-CN" sz="1000" b="1" dirty="0" err="1" smtClean="0">
                      <a:latin typeface="Times New Roman" pitchFamily="18" charset="0"/>
                      <a:cs typeface="Times New Roman" pitchFamily="18" charset="0"/>
                    </a:rPr>
                    <a:t>KDa</a:t>
                  </a:r>
                  <a:endParaRPr lang="zh-CN" altLang="en-US" sz="1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651" name="TextBox 650"/>
                <p:cNvSpPr txBox="1"/>
                <p:nvPr/>
              </p:nvSpPr>
              <p:spPr>
                <a:xfrm>
                  <a:off x="1762564" y="3429562"/>
                  <a:ext cx="79208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00" b="1" dirty="0" smtClean="0">
                      <a:latin typeface="Times New Roman" pitchFamily="18" charset="0"/>
                      <a:cs typeface="Times New Roman" pitchFamily="18" charset="0"/>
                    </a:rPr>
                    <a:t>100 </a:t>
                  </a:r>
                  <a:r>
                    <a:rPr lang="en-US" altLang="zh-CN" sz="1000" b="1" dirty="0" err="1" smtClean="0">
                      <a:latin typeface="Times New Roman" pitchFamily="18" charset="0"/>
                      <a:cs typeface="Times New Roman" pitchFamily="18" charset="0"/>
                    </a:rPr>
                    <a:t>KDa</a:t>
                  </a:r>
                  <a:endParaRPr lang="zh-CN" altLang="en-US" sz="1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652" name="TextBox 651"/>
                <p:cNvSpPr txBox="1"/>
                <p:nvPr/>
              </p:nvSpPr>
              <p:spPr>
                <a:xfrm>
                  <a:off x="1835696" y="4005064"/>
                  <a:ext cx="79208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00" b="1" dirty="0" smtClean="0">
                      <a:latin typeface="Times New Roman" pitchFamily="18" charset="0"/>
                      <a:cs typeface="Times New Roman" pitchFamily="18" charset="0"/>
                    </a:rPr>
                    <a:t>35 </a:t>
                  </a:r>
                  <a:r>
                    <a:rPr lang="en-US" altLang="zh-CN" sz="1000" b="1" dirty="0" err="1" smtClean="0">
                      <a:latin typeface="Times New Roman" pitchFamily="18" charset="0"/>
                      <a:cs typeface="Times New Roman" pitchFamily="18" charset="0"/>
                    </a:rPr>
                    <a:t>KDa</a:t>
                  </a:r>
                  <a:endParaRPr lang="zh-CN" altLang="en-US" sz="1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p:grpSp>
          <p:sp>
            <p:nvSpPr>
              <p:cNvPr id="642" name="TextBox 13"/>
              <p:cNvSpPr txBox="1"/>
              <p:nvPr/>
            </p:nvSpPr>
            <p:spPr>
              <a:xfrm>
                <a:off x="454154" y="4005064"/>
                <a:ext cx="79208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200" b="1" dirty="0" smtClean="0">
                    <a:latin typeface="Times New Roman" pitchFamily="18" charset="0"/>
                    <a:cs typeface="Times New Roman" pitchFamily="18" charset="0"/>
                  </a:rPr>
                  <a:t>CDX2</a:t>
                </a:r>
                <a:endParaRPr lang="zh-CN" altLang="en-US" sz="12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43" name="TextBox 642"/>
              <p:cNvSpPr txBox="1"/>
              <p:nvPr/>
            </p:nvSpPr>
            <p:spPr>
              <a:xfrm rot="19244136">
                <a:off x="1156840" y="3126673"/>
                <a:ext cx="79208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200" b="1" dirty="0" err="1" smtClean="0">
                    <a:latin typeface="Times New Roman" pitchFamily="18" charset="0"/>
                    <a:cs typeface="Times New Roman" pitchFamily="18" charset="0"/>
                  </a:rPr>
                  <a:t>siR</a:t>
                </a:r>
                <a:r>
                  <a:rPr lang="en-US" altLang="zh-CN" sz="1200" b="1" dirty="0" smtClean="0">
                    <a:latin typeface="Times New Roman" pitchFamily="18" charset="0"/>
                    <a:cs typeface="Times New Roman" pitchFamily="18" charset="0"/>
                  </a:rPr>
                  <a:t>-NC</a:t>
                </a:r>
                <a:endParaRPr lang="zh-CN" altLang="en-US" sz="12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44" name="TextBox 643"/>
              <p:cNvSpPr txBox="1"/>
              <p:nvPr/>
            </p:nvSpPr>
            <p:spPr>
              <a:xfrm rot="19081104">
                <a:off x="1415052" y="3001781"/>
                <a:ext cx="114647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200" b="1" dirty="0" smtClean="0">
                    <a:latin typeface="Times New Roman" pitchFamily="18" charset="0"/>
                    <a:cs typeface="Times New Roman" pitchFamily="18" charset="0"/>
                  </a:rPr>
                  <a:t>siR-CDX2-1</a:t>
                </a:r>
                <a:endParaRPr lang="zh-CN" altLang="en-US" sz="12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grpSp>
          <p:nvGrpSpPr>
            <p:cNvPr id="580" name="组合 76"/>
            <p:cNvGrpSpPr/>
            <p:nvPr/>
          </p:nvGrpSpPr>
          <p:grpSpPr>
            <a:xfrm>
              <a:off x="1850510" y="1981364"/>
              <a:ext cx="2322732" cy="2264984"/>
              <a:chOff x="3492248" y="2820200"/>
              <a:chExt cx="2322732" cy="2264984"/>
            </a:xfrm>
          </p:grpSpPr>
          <p:pic>
            <p:nvPicPr>
              <p:cNvPr id="627" name="Picture 58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 l="57560" t="47342" r="30733" b="19240"/>
              <a:stretch>
                <a:fillRect/>
              </a:stretch>
            </p:blipFill>
            <p:spPr bwMode="auto">
              <a:xfrm>
                <a:off x="4139952" y="3356992"/>
                <a:ext cx="864096" cy="1728192"/>
              </a:xfrm>
              <a:prstGeom prst="rect">
                <a:avLst/>
              </a:prstGeom>
              <a:noFill/>
              <a:ln w="25400">
                <a:solidFill>
                  <a:schemeClr val="tx1"/>
                </a:solidFill>
              </a:ln>
            </p:spPr>
          </p:pic>
          <p:grpSp>
            <p:nvGrpSpPr>
              <p:cNvPr id="628" name="组合 63"/>
              <p:cNvGrpSpPr/>
              <p:nvPr/>
            </p:nvGrpSpPr>
            <p:grpSpPr>
              <a:xfrm>
                <a:off x="4945992" y="3284422"/>
                <a:ext cx="868988" cy="1690149"/>
                <a:chOff x="1762564" y="3429562"/>
                <a:chExt cx="868988" cy="1690149"/>
              </a:xfrm>
            </p:grpSpPr>
            <p:sp>
              <p:nvSpPr>
                <p:cNvPr id="632" name="TextBox 631"/>
                <p:cNvSpPr txBox="1"/>
                <p:nvPr/>
              </p:nvSpPr>
              <p:spPr>
                <a:xfrm>
                  <a:off x="1835696" y="3559626"/>
                  <a:ext cx="79208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00" b="1" dirty="0" smtClean="0">
                      <a:latin typeface="Times New Roman" pitchFamily="18" charset="0"/>
                      <a:cs typeface="Times New Roman" pitchFamily="18" charset="0"/>
                    </a:rPr>
                    <a:t>70 </a:t>
                  </a:r>
                  <a:r>
                    <a:rPr lang="en-US" altLang="zh-CN" sz="1000" b="1" dirty="0" err="1" smtClean="0">
                      <a:latin typeface="Times New Roman" pitchFamily="18" charset="0"/>
                      <a:cs typeface="Times New Roman" pitchFamily="18" charset="0"/>
                    </a:rPr>
                    <a:t>KDa</a:t>
                  </a:r>
                  <a:endParaRPr lang="zh-CN" altLang="en-US" sz="1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633" name="TextBox 632"/>
                <p:cNvSpPr txBox="1"/>
                <p:nvPr/>
              </p:nvSpPr>
              <p:spPr>
                <a:xfrm>
                  <a:off x="1835696" y="3703642"/>
                  <a:ext cx="79208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00" b="1" dirty="0" smtClean="0">
                      <a:latin typeface="Times New Roman" pitchFamily="18" charset="0"/>
                      <a:cs typeface="Times New Roman" pitchFamily="18" charset="0"/>
                    </a:rPr>
                    <a:t>55 </a:t>
                  </a:r>
                  <a:r>
                    <a:rPr lang="en-US" altLang="zh-CN" sz="1000" b="1" dirty="0" err="1" smtClean="0">
                      <a:latin typeface="Times New Roman" pitchFamily="18" charset="0"/>
                      <a:cs typeface="Times New Roman" pitchFamily="18" charset="0"/>
                    </a:rPr>
                    <a:t>KDa</a:t>
                  </a:r>
                  <a:endParaRPr lang="zh-CN" altLang="en-US" sz="1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634" name="TextBox 633"/>
                <p:cNvSpPr txBox="1"/>
                <p:nvPr/>
              </p:nvSpPr>
              <p:spPr>
                <a:xfrm>
                  <a:off x="1837968" y="3856042"/>
                  <a:ext cx="79208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00" b="1" dirty="0" smtClean="0">
                      <a:latin typeface="Times New Roman" pitchFamily="18" charset="0"/>
                      <a:cs typeface="Times New Roman" pitchFamily="18" charset="0"/>
                    </a:rPr>
                    <a:t>40 </a:t>
                  </a:r>
                  <a:r>
                    <a:rPr lang="en-US" altLang="zh-CN" sz="1000" b="1" dirty="0" err="1" smtClean="0">
                      <a:latin typeface="Times New Roman" pitchFamily="18" charset="0"/>
                      <a:cs typeface="Times New Roman" pitchFamily="18" charset="0"/>
                    </a:rPr>
                    <a:t>KDa</a:t>
                  </a:r>
                  <a:endParaRPr lang="zh-CN" altLang="en-US" sz="1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635" name="TextBox 634"/>
                <p:cNvSpPr txBox="1"/>
                <p:nvPr/>
              </p:nvSpPr>
              <p:spPr>
                <a:xfrm>
                  <a:off x="1835696" y="4614986"/>
                  <a:ext cx="79208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00" b="1" dirty="0" smtClean="0">
                      <a:latin typeface="Times New Roman" pitchFamily="18" charset="0"/>
                      <a:cs typeface="Times New Roman" pitchFamily="18" charset="0"/>
                    </a:rPr>
                    <a:t>15 </a:t>
                  </a:r>
                  <a:r>
                    <a:rPr lang="en-US" altLang="zh-CN" sz="1000" b="1" dirty="0" err="1" smtClean="0">
                      <a:latin typeface="Times New Roman" pitchFamily="18" charset="0"/>
                      <a:cs typeface="Times New Roman" pitchFamily="18" charset="0"/>
                    </a:rPr>
                    <a:t>KDa</a:t>
                  </a:r>
                  <a:endParaRPr lang="zh-CN" altLang="en-US" sz="1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636" name="TextBox 635"/>
                <p:cNvSpPr txBox="1"/>
                <p:nvPr/>
              </p:nvSpPr>
              <p:spPr>
                <a:xfrm>
                  <a:off x="1839464" y="4873490"/>
                  <a:ext cx="79208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00" b="1" dirty="0" smtClean="0">
                      <a:latin typeface="Times New Roman" pitchFamily="18" charset="0"/>
                      <a:cs typeface="Times New Roman" pitchFamily="18" charset="0"/>
                    </a:rPr>
                    <a:t>10 </a:t>
                  </a:r>
                  <a:r>
                    <a:rPr lang="en-US" altLang="zh-CN" sz="1000" b="1" dirty="0" err="1" smtClean="0">
                      <a:latin typeface="Times New Roman" pitchFamily="18" charset="0"/>
                      <a:cs typeface="Times New Roman" pitchFamily="18" charset="0"/>
                    </a:rPr>
                    <a:t>KDa</a:t>
                  </a:r>
                  <a:endParaRPr lang="zh-CN" altLang="en-US" sz="1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637" name="TextBox 636"/>
                <p:cNvSpPr txBox="1"/>
                <p:nvPr/>
              </p:nvSpPr>
              <p:spPr>
                <a:xfrm>
                  <a:off x="1835696" y="4197817"/>
                  <a:ext cx="79208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00" b="1" dirty="0" smtClean="0">
                      <a:latin typeface="Times New Roman" pitchFamily="18" charset="0"/>
                      <a:cs typeface="Times New Roman" pitchFamily="18" charset="0"/>
                    </a:rPr>
                    <a:t>25 </a:t>
                  </a:r>
                  <a:r>
                    <a:rPr lang="en-US" altLang="zh-CN" sz="1000" b="1" dirty="0" err="1" smtClean="0">
                      <a:latin typeface="Times New Roman" pitchFamily="18" charset="0"/>
                      <a:cs typeface="Times New Roman" pitchFamily="18" charset="0"/>
                    </a:rPr>
                    <a:t>KDa</a:t>
                  </a:r>
                  <a:endParaRPr lang="zh-CN" altLang="en-US" sz="1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638" name="TextBox 637"/>
                <p:cNvSpPr txBox="1"/>
                <p:nvPr/>
              </p:nvSpPr>
              <p:spPr>
                <a:xfrm>
                  <a:off x="1762564" y="3429562"/>
                  <a:ext cx="79208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00" b="1" dirty="0" smtClean="0">
                      <a:latin typeface="Times New Roman" pitchFamily="18" charset="0"/>
                      <a:cs typeface="Times New Roman" pitchFamily="18" charset="0"/>
                    </a:rPr>
                    <a:t>100 </a:t>
                  </a:r>
                  <a:r>
                    <a:rPr lang="en-US" altLang="zh-CN" sz="1000" b="1" dirty="0" err="1" smtClean="0">
                      <a:latin typeface="Times New Roman" pitchFamily="18" charset="0"/>
                      <a:cs typeface="Times New Roman" pitchFamily="18" charset="0"/>
                    </a:rPr>
                    <a:t>KDa</a:t>
                  </a:r>
                  <a:endParaRPr lang="zh-CN" altLang="en-US" sz="1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639" name="TextBox 638"/>
                <p:cNvSpPr txBox="1"/>
                <p:nvPr/>
              </p:nvSpPr>
              <p:spPr>
                <a:xfrm>
                  <a:off x="1835696" y="4005064"/>
                  <a:ext cx="79208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00" b="1" dirty="0" smtClean="0">
                      <a:latin typeface="Times New Roman" pitchFamily="18" charset="0"/>
                      <a:cs typeface="Times New Roman" pitchFamily="18" charset="0"/>
                    </a:rPr>
                    <a:t>35 </a:t>
                  </a:r>
                  <a:r>
                    <a:rPr lang="en-US" altLang="zh-CN" sz="1000" b="1" dirty="0" err="1" smtClean="0">
                      <a:latin typeface="Times New Roman" pitchFamily="18" charset="0"/>
                      <a:cs typeface="Times New Roman" pitchFamily="18" charset="0"/>
                    </a:rPr>
                    <a:t>KDa</a:t>
                  </a:r>
                  <a:endParaRPr lang="zh-CN" altLang="en-US" sz="1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p:grpSp>
          <p:sp>
            <p:nvSpPr>
              <p:cNvPr id="629" name="TextBox 628"/>
              <p:cNvSpPr txBox="1"/>
              <p:nvPr/>
            </p:nvSpPr>
            <p:spPr>
              <a:xfrm>
                <a:off x="3492248" y="4523634"/>
                <a:ext cx="79208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200" b="1" dirty="0" err="1" smtClean="0">
                    <a:latin typeface="Times New Roman" pitchFamily="18" charset="0"/>
                    <a:cs typeface="Times New Roman" pitchFamily="18" charset="0"/>
                  </a:rPr>
                  <a:t>Reg</a:t>
                </a:r>
                <a:r>
                  <a:rPr lang="en-US" altLang="zh-CN" sz="1200" b="1" dirty="0" smtClean="0">
                    <a:latin typeface="Times New Roman" pitchFamily="18" charset="0"/>
                    <a:cs typeface="Times New Roman" pitchFamily="18" charset="0"/>
                  </a:rPr>
                  <a:t> IV</a:t>
                </a:r>
                <a:endParaRPr lang="zh-CN" altLang="en-US" sz="12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30" name="TextBox 629"/>
              <p:cNvSpPr txBox="1"/>
              <p:nvPr/>
            </p:nvSpPr>
            <p:spPr>
              <a:xfrm rot="19244136">
                <a:off x="4151584" y="2928870"/>
                <a:ext cx="79208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200" b="1" dirty="0" err="1" smtClean="0">
                    <a:latin typeface="Times New Roman" pitchFamily="18" charset="0"/>
                    <a:cs typeface="Times New Roman" pitchFamily="18" charset="0"/>
                  </a:rPr>
                  <a:t>siR</a:t>
                </a:r>
                <a:r>
                  <a:rPr lang="en-US" altLang="zh-CN" sz="1200" b="1" dirty="0" smtClean="0">
                    <a:latin typeface="Times New Roman" pitchFamily="18" charset="0"/>
                    <a:cs typeface="Times New Roman" pitchFamily="18" charset="0"/>
                  </a:rPr>
                  <a:t>-NC</a:t>
                </a:r>
                <a:endParaRPr lang="zh-CN" altLang="en-US" sz="12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31" name="TextBox 630"/>
              <p:cNvSpPr txBox="1"/>
              <p:nvPr/>
            </p:nvSpPr>
            <p:spPr>
              <a:xfrm rot="19081104">
                <a:off x="4496880" y="2820200"/>
                <a:ext cx="114647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200" b="1" dirty="0" smtClean="0">
                    <a:latin typeface="Times New Roman" pitchFamily="18" charset="0"/>
                    <a:cs typeface="Times New Roman" pitchFamily="18" charset="0"/>
                  </a:rPr>
                  <a:t>siR-CDX2-1</a:t>
                </a:r>
                <a:endParaRPr lang="zh-CN" altLang="en-US" sz="12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grpSp>
          <p:nvGrpSpPr>
            <p:cNvPr id="581" name="组合 87"/>
            <p:cNvGrpSpPr/>
            <p:nvPr/>
          </p:nvGrpSpPr>
          <p:grpSpPr>
            <a:xfrm>
              <a:off x="3814047" y="1986830"/>
              <a:ext cx="2187109" cy="1349758"/>
              <a:chOff x="6294726" y="3362526"/>
              <a:chExt cx="2187109" cy="1349758"/>
            </a:xfrm>
          </p:grpSpPr>
          <p:pic>
            <p:nvPicPr>
              <p:cNvPr id="617" name="Picture 59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 l="25850" t="31326" r="63894" b="53602"/>
              <a:stretch>
                <a:fillRect/>
              </a:stretch>
            </p:blipFill>
            <p:spPr bwMode="auto">
              <a:xfrm>
                <a:off x="6984011" y="3896934"/>
                <a:ext cx="756901" cy="779362"/>
              </a:xfrm>
              <a:prstGeom prst="rect">
                <a:avLst/>
              </a:prstGeom>
              <a:noFill/>
              <a:ln w="25400">
                <a:solidFill>
                  <a:schemeClr val="tx1"/>
                </a:solidFill>
              </a:ln>
            </p:spPr>
          </p:pic>
          <p:grpSp>
            <p:nvGrpSpPr>
              <p:cNvPr id="618" name="组合 77"/>
              <p:cNvGrpSpPr/>
              <p:nvPr/>
            </p:nvGrpSpPr>
            <p:grpSpPr>
              <a:xfrm>
                <a:off x="7687475" y="3827872"/>
                <a:ext cx="794360" cy="884412"/>
                <a:chOff x="3440141" y="1368800"/>
                <a:chExt cx="794360" cy="884412"/>
              </a:xfrm>
            </p:grpSpPr>
            <p:sp>
              <p:nvSpPr>
                <p:cNvPr id="622" name="TextBox 621"/>
                <p:cNvSpPr txBox="1"/>
                <p:nvPr/>
              </p:nvSpPr>
              <p:spPr>
                <a:xfrm>
                  <a:off x="3440141" y="1368800"/>
                  <a:ext cx="79208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00" b="1" dirty="0" smtClean="0">
                      <a:latin typeface="Times New Roman" pitchFamily="18" charset="0"/>
                      <a:cs typeface="Times New Roman" pitchFamily="18" charset="0"/>
                    </a:rPr>
                    <a:t>70 </a:t>
                  </a:r>
                  <a:r>
                    <a:rPr lang="en-US" altLang="zh-CN" sz="1000" b="1" dirty="0" err="1" smtClean="0">
                      <a:latin typeface="Times New Roman" pitchFamily="18" charset="0"/>
                      <a:cs typeface="Times New Roman" pitchFamily="18" charset="0"/>
                    </a:rPr>
                    <a:t>KDa</a:t>
                  </a:r>
                  <a:endParaRPr lang="zh-CN" altLang="en-US" sz="1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623" name="TextBox 622"/>
                <p:cNvSpPr txBox="1"/>
                <p:nvPr/>
              </p:nvSpPr>
              <p:spPr>
                <a:xfrm>
                  <a:off x="3440141" y="1512816"/>
                  <a:ext cx="79208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00" b="1" dirty="0" smtClean="0">
                      <a:latin typeface="Times New Roman" pitchFamily="18" charset="0"/>
                      <a:cs typeface="Times New Roman" pitchFamily="18" charset="0"/>
                    </a:rPr>
                    <a:t>55 </a:t>
                  </a:r>
                  <a:r>
                    <a:rPr lang="en-US" altLang="zh-CN" sz="1000" b="1" dirty="0" err="1" smtClean="0">
                      <a:latin typeface="Times New Roman" pitchFamily="18" charset="0"/>
                      <a:cs typeface="Times New Roman" pitchFamily="18" charset="0"/>
                    </a:rPr>
                    <a:t>KDa</a:t>
                  </a:r>
                  <a:endParaRPr lang="zh-CN" altLang="en-US" sz="1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624" name="TextBox 623"/>
                <p:cNvSpPr txBox="1"/>
                <p:nvPr/>
              </p:nvSpPr>
              <p:spPr>
                <a:xfrm>
                  <a:off x="3442413" y="1665216"/>
                  <a:ext cx="79208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00" b="1" dirty="0" smtClean="0">
                      <a:latin typeface="Times New Roman" pitchFamily="18" charset="0"/>
                      <a:cs typeface="Times New Roman" pitchFamily="18" charset="0"/>
                    </a:rPr>
                    <a:t>40 </a:t>
                  </a:r>
                  <a:r>
                    <a:rPr lang="en-US" altLang="zh-CN" sz="1000" b="1" dirty="0" err="1" smtClean="0">
                      <a:latin typeface="Times New Roman" pitchFamily="18" charset="0"/>
                      <a:cs typeface="Times New Roman" pitchFamily="18" charset="0"/>
                    </a:rPr>
                    <a:t>KDa</a:t>
                  </a:r>
                  <a:endParaRPr lang="zh-CN" altLang="en-US" sz="1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625" name="TextBox 624"/>
                <p:cNvSpPr txBox="1"/>
                <p:nvPr/>
              </p:nvSpPr>
              <p:spPr>
                <a:xfrm>
                  <a:off x="3440141" y="1825800"/>
                  <a:ext cx="79208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00" b="1" dirty="0" smtClean="0">
                      <a:latin typeface="Times New Roman" pitchFamily="18" charset="0"/>
                      <a:cs typeface="Times New Roman" pitchFamily="18" charset="0"/>
                    </a:rPr>
                    <a:t>35 </a:t>
                  </a:r>
                  <a:r>
                    <a:rPr lang="en-US" altLang="zh-CN" sz="1000" b="1" dirty="0" err="1" smtClean="0">
                      <a:latin typeface="Times New Roman" pitchFamily="18" charset="0"/>
                      <a:cs typeface="Times New Roman" pitchFamily="18" charset="0"/>
                    </a:rPr>
                    <a:t>KDa</a:t>
                  </a:r>
                  <a:endParaRPr lang="zh-CN" altLang="en-US" sz="1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626" name="TextBox 625"/>
                <p:cNvSpPr txBox="1"/>
                <p:nvPr/>
              </p:nvSpPr>
              <p:spPr>
                <a:xfrm>
                  <a:off x="3440141" y="2006991"/>
                  <a:ext cx="79208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00" b="1" dirty="0" smtClean="0">
                      <a:latin typeface="Times New Roman" pitchFamily="18" charset="0"/>
                      <a:cs typeface="Times New Roman" pitchFamily="18" charset="0"/>
                    </a:rPr>
                    <a:t>25 </a:t>
                  </a:r>
                  <a:r>
                    <a:rPr lang="en-US" altLang="zh-CN" sz="1000" b="1" dirty="0" err="1" smtClean="0">
                      <a:latin typeface="Times New Roman" pitchFamily="18" charset="0"/>
                      <a:cs typeface="Times New Roman" pitchFamily="18" charset="0"/>
                    </a:rPr>
                    <a:t>KDa</a:t>
                  </a:r>
                  <a:endParaRPr lang="zh-CN" altLang="en-US" sz="1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p:grpSp>
          <p:sp>
            <p:nvSpPr>
              <p:cNvPr id="619" name="TextBox 618"/>
              <p:cNvSpPr txBox="1"/>
              <p:nvPr/>
            </p:nvSpPr>
            <p:spPr>
              <a:xfrm rot="19244136">
                <a:off x="7018515" y="3471196"/>
                <a:ext cx="79208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200" b="1" dirty="0" err="1" smtClean="0">
                    <a:latin typeface="Times New Roman" pitchFamily="18" charset="0"/>
                    <a:cs typeface="Times New Roman" pitchFamily="18" charset="0"/>
                  </a:rPr>
                  <a:t>siR</a:t>
                </a:r>
                <a:r>
                  <a:rPr lang="en-US" altLang="zh-CN" sz="1200" b="1" dirty="0" smtClean="0">
                    <a:latin typeface="Times New Roman" pitchFamily="18" charset="0"/>
                    <a:cs typeface="Times New Roman" pitchFamily="18" charset="0"/>
                  </a:rPr>
                  <a:t>-NC</a:t>
                </a:r>
                <a:endParaRPr lang="zh-CN" altLang="en-US" sz="12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20" name="TextBox 619"/>
              <p:cNvSpPr txBox="1"/>
              <p:nvPr/>
            </p:nvSpPr>
            <p:spPr>
              <a:xfrm rot="19081104">
                <a:off x="7308391" y="3362526"/>
                <a:ext cx="114647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200" b="1" dirty="0" smtClean="0">
                    <a:latin typeface="Times New Roman" pitchFamily="18" charset="0"/>
                    <a:cs typeface="Times New Roman" pitchFamily="18" charset="0"/>
                  </a:rPr>
                  <a:t>siR-CDX2-1</a:t>
                </a:r>
                <a:endParaRPr lang="zh-CN" altLang="en-US" sz="12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21" name="TextBox 620"/>
              <p:cNvSpPr txBox="1"/>
              <p:nvPr/>
            </p:nvSpPr>
            <p:spPr>
              <a:xfrm>
                <a:off x="6294726" y="4049362"/>
                <a:ext cx="79208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200" b="1" dirty="0" smtClean="0">
                    <a:latin typeface="Times New Roman" pitchFamily="18" charset="0"/>
                    <a:cs typeface="Times New Roman" pitchFamily="18" charset="0"/>
                  </a:rPr>
                  <a:t>β-</a:t>
                </a:r>
                <a:r>
                  <a:rPr lang="en-US" altLang="zh-CN" sz="1200" b="1" dirty="0" err="1" smtClean="0">
                    <a:latin typeface="Times New Roman" pitchFamily="18" charset="0"/>
                    <a:cs typeface="Times New Roman" pitchFamily="18" charset="0"/>
                  </a:rPr>
                  <a:t>actin</a:t>
                </a:r>
                <a:endParaRPr lang="zh-CN" altLang="en-US" sz="12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sp>
          <p:nvSpPr>
            <p:cNvPr id="582" name="TextBox 581"/>
            <p:cNvSpPr txBox="1"/>
            <p:nvPr/>
          </p:nvSpPr>
          <p:spPr>
            <a:xfrm>
              <a:off x="-113217" y="1718309"/>
              <a:ext cx="45010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b="1" dirty="0" smtClean="0">
                  <a:latin typeface="Times New Roman" pitchFamily="18" charset="0"/>
                  <a:cs typeface="Times New Roman" pitchFamily="18" charset="0"/>
                </a:rPr>
                <a:t>b</a:t>
              </a:r>
              <a:endParaRPr lang="zh-CN" altLang="en-US" sz="32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grpSp>
          <p:nvGrpSpPr>
            <p:cNvPr id="583" name="组合 91"/>
            <p:cNvGrpSpPr/>
            <p:nvPr/>
          </p:nvGrpSpPr>
          <p:grpSpPr>
            <a:xfrm>
              <a:off x="3822436" y="430554"/>
              <a:ext cx="2194078" cy="1444078"/>
              <a:chOff x="4788214" y="1052736"/>
              <a:chExt cx="2194078" cy="1444078"/>
            </a:xfrm>
          </p:grpSpPr>
          <p:pic>
            <p:nvPicPr>
              <p:cNvPr id="606" name="Picture 40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 l="27316" t="49086" r="62431" b="34556"/>
              <a:stretch>
                <a:fillRect/>
              </a:stretch>
            </p:blipFill>
            <p:spPr bwMode="auto">
              <a:xfrm>
                <a:off x="5472195" y="1650854"/>
                <a:ext cx="756738" cy="845960"/>
              </a:xfrm>
              <a:prstGeom prst="rect">
                <a:avLst/>
              </a:prstGeom>
              <a:noFill/>
              <a:ln w="25400">
                <a:solidFill>
                  <a:schemeClr val="tx1"/>
                </a:solidFill>
              </a:ln>
            </p:spPr>
          </p:pic>
          <p:grpSp>
            <p:nvGrpSpPr>
              <p:cNvPr id="607" name="组合 37"/>
              <p:cNvGrpSpPr/>
              <p:nvPr/>
            </p:nvGrpSpPr>
            <p:grpSpPr>
              <a:xfrm>
                <a:off x="6170237" y="1652229"/>
                <a:ext cx="812055" cy="829821"/>
                <a:chOff x="7729436" y="3304495"/>
                <a:chExt cx="812055" cy="829821"/>
              </a:xfrm>
            </p:grpSpPr>
            <p:sp>
              <p:nvSpPr>
                <p:cNvPr id="612" name="TextBox 31"/>
                <p:cNvSpPr txBox="1"/>
                <p:nvPr/>
              </p:nvSpPr>
              <p:spPr>
                <a:xfrm>
                  <a:off x="7743085" y="3304495"/>
                  <a:ext cx="79208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00" b="1" dirty="0" smtClean="0">
                      <a:latin typeface="Times New Roman" pitchFamily="18" charset="0"/>
                      <a:cs typeface="Times New Roman" pitchFamily="18" charset="0"/>
                    </a:rPr>
                    <a:t>70 </a:t>
                  </a:r>
                  <a:r>
                    <a:rPr lang="en-US" altLang="zh-CN" sz="1000" b="1" dirty="0" err="1" smtClean="0">
                      <a:latin typeface="Times New Roman" pitchFamily="18" charset="0"/>
                      <a:cs typeface="Times New Roman" pitchFamily="18" charset="0"/>
                    </a:rPr>
                    <a:t>KDa</a:t>
                  </a:r>
                  <a:endParaRPr lang="zh-CN" altLang="en-US" sz="1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613" name="TextBox 612"/>
                <p:cNvSpPr txBox="1"/>
                <p:nvPr/>
              </p:nvSpPr>
              <p:spPr>
                <a:xfrm>
                  <a:off x="7729436" y="3888095"/>
                  <a:ext cx="79208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00" b="1" dirty="0" smtClean="0">
                      <a:latin typeface="Times New Roman" pitchFamily="18" charset="0"/>
                      <a:cs typeface="Times New Roman" pitchFamily="18" charset="0"/>
                    </a:rPr>
                    <a:t>25 </a:t>
                  </a:r>
                  <a:r>
                    <a:rPr lang="en-US" altLang="zh-CN" sz="1000" b="1" dirty="0" err="1" smtClean="0">
                      <a:latin typeface="Times New Roman" pitchFamily="18" charset="0"/>
                      <a:cs typeface="Times New Roman" pitchFamily="18" charset="0"/>
                    </a:rPr>
                    <a:t>KDa</a:t>
                  </a:r>
                  <a:endParaRPr lang="zh-CN" altLang="en-US" sz="1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614" name="TextBox 613"/>
                <p:cNvSpPr txBox="1"/>
                <p:nvPr/>
              </p:nvSpPr>
              <p:spPr>
                <a:xfrm>
                  <a:off x="7749403" y="3458391"/>
                  <a:ext cx="79208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00" b="1" dirty="0" smtClean="0">
                      <a:latin typeface="Times New Roman" pitchFamily="18" charset="0"/>
                      <a:cs typeface="Times New Roman" pitchFamily="18" charset="0"/>
                    </a:rPr>
                    <a:t>55 </a:t>
                  </a:r>
                  <a:r>
                    <a:rPr lang="en-US" altLang="zh-CN" sz="1000" b="1" dirty="0" err="1" smtClean="0">
                      <a:latin typeface="Times New Roman" pitchFamily="18" charset="0"/>
                      <a:cs typeface="Times New Roman" pitchFamily="18" charset="0"/>
                    </a:rPr>
                    <a:t>KDa</a:t>
                  </a:r>
                  <a:endParaRPr lang="zh-CN" altLang="en-US" sz="1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615" name="TextBox 614"/>
                <p:cNvSpPr txBox="1"/>
                <p:nvPr/>
              </p:nvSpPr>
              <p:spPr>
                <a:xfrm>
                  <a:off x="7741660" y="3598047"/>
                  <a:ext cx="79208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00" b="1" dirty="0" smtClean="0">
                      <a:latin typeface="Times New Roman" pitchFamily="18" charset="0"/>
                      <a:cs typeface="Times New Roman" pitchFamily="18" charset="0"/>
                    </a:rPr>
                    <a:t>40 </a:t>
                  </a:r>
                  <a:r>
                    <a:rPr lang="en-US" altLang="zh-CN" sz="1000" b="1" dirty="0" err="1" smtClean="0">
                      <a:latin typeface="Times New Roman" pitchFamily="18" charset="0"/>
                      <a:cs typeface="Times New Roman" pitchFamily="18" charset="0"/>
                    </a:rPr>
                    <a:t>KDa</a:t>
                  </a:r>
                  <a:endParaRPr lang="zh-CN" altLang="en-US" sz="1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616" name="TextBox 615"/>
                <p:cNvSpPr txBox="1"/>
                <p:nvPr/>
              </p:nvSpPr>
              <p:spPr>
                <a:xfrm>
                  <a:off x="7740352" y="3747475"/>
                  <a:ext cx="79208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00" b="1" dirty="0" smtClean="0">
                      <a:latin typeface="Times New Roman" pitchFamily="18" charset="0"/>
                      <a:cs typeface="Times New Roman" pitchFamily="18" charset="0"/>
                    </a:rPr>
                    <a:t>35 </a:t>
                  </a:r>
                  <a:r>
                    <a:rPr lang="en-US" altLang="zh-CN" sz="1000" b="1" dirty="0" err="1" smtClean="0">
                      <a:latin typeface="Times New Roman" pitchFamily="18" charset="0"/>
                      <a:cs typeface="Times New Roman" pitchFamily="18" charset="0"/>
                    </a:rPr>
                    <a:t>KDa</a:t>
                  </a:r>
                  <a:endParaRPr lang="zh-CN" altLang="en-US" sz="1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p:grpSp>
          <p:sp>
            <p:nvSpPr>
              <p:cNvPr id="608" name="TextBox 607"/>
              <p:cNvSpPr txBox="1"/>
              <p:nvPr/>
            </p:nvSpPr>
            <p:spPr>
              <a:xfrm>
                <a:off x="4788214" y="1890307"/>
                <a:ext cx="79208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200" b="1" dirty="0" smtClean="0">
                    <a:latin typeface="Times New Roman" pitchFamily="18" charset="0"/>
                    <a:cs typeface="Times New Roman" pitchFamily="18" charset="0"/>
                  </a:rPr>
                  <a:t>β-</a:t>
                </a:r>
                <a:r>
                  <a:rPr lang="en-US" altLang="zh-CN" sz="1200" b="1" dirty="0" err="1" smtClean="0">
                    <a:latin typeface="Times New Roman" pitchFamily="18" charset="0"/>
                    <a:cs typeface="Times New Roman" pitchFamily="18" charset="0"/>
                  </a:rPr>
                  <a:t>actin</a:t>
                </a:r>
                <a:endParaRPr lang="zh-CN" altLang="en-US" sz="12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09" name="TextBox 608"/>
              <p:cNvSpPr txBox="1"/>
              <p:nvPr/>
            </p:nvSpPr>
            <p:spPr>
              <a:xfrm rot="19022347">
                <a:off x="5501936" y="1176031"/>
                <a:ext cx="79208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200" b="1" dirty="0" err="1" smtClean="0">
                    <a:latin typeface="Times New Roman" pitchFamily="18" charset="0"/>
                    <a:cs typeface="Times New Roman" pitchFamily="18" charset="0"/>
                  </a:rPr>
                  <a:t>siR</a:t>
                </a:r>
                <a:r>
                  <a:rPr lang="en-US" altLang="zh-CN" sz="1200" b="1" dirty="0" smtClean="0">
                    <a:latin typeface="Times New Roman" pitchFamily="18" charset="0"/>
                    <a:cs typeface="Times New Roman" pitchFamily="18" charset="0"/>
                  </a:rPr>
                  <a:t>-NC</a:t>
                </a:r>
                <a:endParaRPr lang="zh-CN" altLang="en-US" sz="12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10" name="TextBox 609"/>
              <p:cNvSpPr txBox="1"/>
              <p:nvPr/>
            </p:nvSpPr>
            <p:spPr>
              <a:xfrm rot="18944423">
                <a:off x="5737159" y="1052736"/>
                <a:ext cx="114647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200" b="1" dirty="0" smtClean="0">
                    <a:latin typeface="Times New Roman" pitchFamily="18" charset="0"/>
                    <a:cs typeface="Times New Roman" pitchFamily="18" charset="0"/>
                  </a:rPr>
                  <a:t>siR-CDX2-3</a:t>
                </a:r>
                <a:endParaRPr lang="zh-CN" altLang="en-US" sz="12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11" name="TextBox 610"/>
              <p:cNvSpPr txBox="1"/>
              <p:nvPr/>
            </p:nvSpPr>
            <p:spPr>
              <a:xfrm>
                <a:off x="6125733" y="1512494"/>
                <a:ext cx="792088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000" b="1" dirty="0" smtClean="0">
                    <a:latin typeface="Times New Roman" pitchFamily="18" charset="0"/>
                    <a:cs typeface="Times New Roman" pitchFamily="18" charset="0"/>
                  </a:rPr>
                  <a:t>100 </a:t>
                </a:r>
                <a:r>
                  <a:rPr lang="en-US" altLang="zh-CN" sz="1000" b="1" dirty="0" err="1" smtClean="0">
                    <a:latin typeface="Times New Roman" pitchFamily="18" charset="0"/>
                    <a:cs typeface="Times New Roman" pitchFamily="18" charset="0"/>
                  </a:rPr>
                  <a:t>KDa</a:t>
                </a:r>
                <a:r>
                  <a:rPr lang="en-US" altLang="zh-CN" sz="1000" b="1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endParaRPr lang="zh-CN" altLang="en-US" sz="10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grpSp>
          <p:nvGrpSpPr>
            <p:cNvPr id="584" name="组合 92"/>
            <p:cNvGrpSpPr/>
            <p:nvPr/>
          </p:nvGrpSpPr>
          <p:grpSpPr>
            <a:xfrm>
              <a:off x="-474" y="427821"/>
              <a:ext cx="2259768" cy="1452487"/>
              <a:chOff x="830317" y="997316"/>
              <a:chExt cx="2259768" cy="1452487"/>
            </a:xfrm>
          </p:grpSpPr>
          <p:pic>
            <p:nvPicPr>
              <p:cNvPr id="594" name="Picture 38"/>
              <p:cNvPicPr>
                <a:picLocks noChangeArrowheads="1"/>
              </p:cNvPicPr>
              <p:nvPr/>
            </p:nvPicPr>
            <p:blipFill>
              <a:blip r:embed="rId6" cstate="print"/>
              <a:srcRect l="62919" t="9747" r="26338" b="73094"/>
              <a:stretch>
                <a:fillRect/>
              </a:stretch>
            </p:blipFill>
            <p:spPr bwMode="auto">
              <a:xfrm>
                <a:off x="1481122" y="1562448"/>
                <a:ext cx="792959" cy="887355"/>
              </a:xfrm>
              <a:prstGeom prst="rect">
                <a:avLst/>
              </a:prstGeom>
              <a:noFill/>
              <a:ln w="25400">
                <a:solidFill>
                  <a:schemeClr val="tx1"/>
                </a:solidFill>
              </a:ln>
            </p:spPr>
          </p:pic>
          <p:sp>
            <p:nvSpPr>
              <p:cNvPr id="595" name="TextBox 13"/>
              <p:cNvSpPr txBox="1"/>
              <p:nvPr/>
            </p:nvSpPr>
            <p:spPr>
              <a:xfrm>
                <a:off x="830317" y="1916112"/>
                <a:ext cx="79208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200" b="1" dirty="0" smtClean="0">
                    <a:latin typeface="Times New Roman" pitchFamily="18" charset="0"/>
                    <a:cs typeface="Times New Roman" pitchFamily="18" charset="0"/>
                  </a:rPr>
                  <a:t>CDX2</a:t>
                </a:r>
                <a:endParaRPr lang="zh-CN" altLang="en-US" sz="12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596" name="TextBox 595"/>
              <p:cNvSpPr txBox="1"/>
              <p:nvPr/>
            </p:nvSpPr>
            <p:spPr>
              <a:xfrm rot="19022347">
                <a:off x="1579393" y="1120611"/>
                <a:ext cx="79208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200" b="1" dirty="0" err="1" smtClean="0">
                    <a:latin typeface="Times New Roman" pitchFamily="18" charset="0"/>
                    <a:cs typeface="Times New Roman" pitchFamily="18" charset="0"/>
                  </a:rPr>
                  <a:t>siR</a:t>
                </a:r>
                <a:r>
                  <a:rPr lang="en-US" altLang="zh-CN" sz="1200" b="1" dirty="0" smtClean="0">
                    <a:latin typeface="Times New Roman" pitchFamily="18" charset="0"/>
                    <a:cs typeface="Times New Roman" pitchFamily="18" charset="0"/>
                  </a:rPr>
                  <a:t>-NC</a:t>
                </a:r>
                <a:endParaRPr lang="zh-CN" altLang="en-US" sz="12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597" name="TextBox 596"/>
              <p:cNvSpPr txBox="1"/>
              <p:nvPr/>
            </p:nvSpPr>
            <p:spPr>
              <a:xfrm rot="18944423">
                <a:off x="1843644" y="997316"/>
                <a:ext cx="114647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200" b="1" dirty="0" smtClean="0">
                    <a:latin typeface="Times New Roman" pitchFamily="18" charset="0"/>
                    <a:cs typeface="Times New Roman" pitchFamily="18" charset="0"/>
                  </a:rPr>
                  <a:t>siR-CDX2-3</a:t>
                </a:r>
                <a:endParaRPr lang="zh-CN" altLang="en-US" sz="12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grpSp>
            <p:nvGrpSpPr>
              <p:cNvPr id="598" name="组合 14"/>
              <p:cNvGrpSpPr/>
              <p:nvPr/>
            </p:nvGrpSpPr>
            <p:grpSpPr>
              <a:xfrm>
                <a:off x="2228717" y="1409128"/>
                <a:ext cx="861368" cy="1009112"/>
                <a:chOff x="2173297" y="1409128"/>
                <a:chExt cx="861368" cy="1009112"/>
              </a:xfrm>
            </p:grpSpPr>
            <p:grpSp>
              <p:nvGrpSpPr>
                <p:cNvPr id="599" name="组合 4"/>
                <p:cNvGrpSpPr/>
                <p:nvPr/>
              </p:nvGrpSpPr>
              <p:grpSpPr>
                <a:xfrm>
                  <a:off x="2230994" y="1533828"/>
                  <a:ext cx="803671" cy="884412"/>
                  <a:chOff x="3428558" y="1368800"/>
                  <a:chExt cx="803671" cy="884412"/>
                </a:xfrm>
              </p:grpSpPr>
              <p:sp>
                <p:nvSpPr>
                  <p:cNvPr id="601" name="TextBox 600"/>
                  <p:cNvSpPr txBox="1"/>
                  <p:nvPr/>
                </p:nvSpPr>
                <p:spPr>
                  <a:xfrm>
                    <a:off x="3440141" y="1368800"/>
                    <a:ext cx="792088" cy="24622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zh-CN" sz="1000" b="1" dirty="0" smtClean="0">
                        <a:latin typeface="Times New Roman" pitchFamily="18" charset="0"/>
                        <a:cs typeface="Times New Roman" pitchFamily="18" charset="0"/>
                      </a:rPr>
                      <a:t>70 </a:t>
                    </a:r>
                    <a:r>
                      <a:rPr lang="en-US" altLang="zh-CN" sz="1000" b="1" dirty="0" err="1" smtClean="0">
                        <a:latin typeface="Times New Roman" pitchFamily="18" charset="0"/>
                        <a:cs typeface="Times New Roman" pitchFamily="18" charset="0"/>
                      </a:rPr>
                      <a:t>KDa</a:t>
                    </a:r>
                    <a:endParaRPr lang="zh-CN" altLang="en-US" sz="1000" b="1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602" name="TextBox 6"/>
                  <p:cNvSpPr txBox="1"/>
                  <p:nvPr/>
                </p:nvSpPr>
                <p:spPr>
                  <a:xfrm>
                    <a:off x="3440141" y="1512816"/>
                    <a:ext cx="792088" cy="24622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zh-CN" sz="1000" b="1" dirty="0" smtClean="0">
                        <a:latin typeface="Times New Roman" pitchFamily="18" charset="0"/>
                        <a:cs typeface="Times New Roman" pitchFamily="18" charset="0"/>
                      </a:rPr>
                      <a:t>55 </a:t>
                    </a:r>
                    <a:r>
                      <a:rPr lang="en-US" altLang="zh-CN" sz="1000" b="1" dirty="0" err="1" smtClean="0">
                        <a:latin typeface="Times New Roman" pitchFamily="18" charset="0"/>
                        <a:cs typeface="Times New Roman" pitchFamily="18" charset="0"/>
                      </a:rPr>
                      <a:t>KDa</a:t>
                    </a:r>
                    <a:endParaRPr lang="zh-CN" altLang="en-US" sz="1000" b="1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603" name="TextBox 7"/>
                  <p:cNvSpPr txBox="1"/>
                  <p:nvPr/>
                </p:nvSpPr>
                <p:spPr>
                  <a:xfrm>
                    <a:off x="3428558" y="1665216"/>
                    <a:ext cx="792088" cy="24622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zh-CN" sz="1000" b="1" dirty="0" smtClean="0">
                        <a:latin typeface="Times New Roman" pitchFamily="18" charset="0"/>
                        <a:cs typeface="Times New Roman" pitchFamily="18" charset="0"/>
                      </a:rPr>
                      <a:t>40 </a:t>
                    </a:r>
                    <a:r>
                      <a:rPr lang="en-US" altLang="zh-CN" sz="1000" b="1" dirty="0" err="1" smtClean="0">
                        <a:latin typeface="Times New Roman" pitchFamily="18" charset="0"/>
                        <a:cs typeface="Times New Roman" pitchFamily="18" charset="0"/>
                      </a:rPr>
                      <a:t>KDa</a:t>
                    </a:r>
                    <a:endParaRPr lang="zh-CN" altLang="en-US" sz="1000" b="1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604" name="TextBox 603"/>
                  <p:cNvSpPr txBox="1"/>
                  <p:nvPr/>
                </p:nvSpPr>
                <p:spPr>
                  <a:xfrm>
                    <a:off x="3440141" y="1825800"/>
                    <a:ext cx="792088" cy="24622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zh-CN" sz="1000" b="1" dirty="0" smtClean="0">
                        <a:latin typeface="Times New Roman" pitchFamily="18" charset="0"/>
                        <a:cs typeface="Times New Roman" pitchFamily="18" charset="0"/>
                      </a:rPr>
                      <a:t>35 </a:t>
                    </a:r>
                    <a:r>
                      <a:rPr lang="en-US" altLang="zh-CN" sz="1000" b="1" dirty="0" err="1" smtClean="0">
                        <a:latin typeface="Times New Roman" pitchFamily="18" charset="0"/>
                        <a:cs typeface="Times New Roman" pitchFamily="18" charset="0"/>
                      </a:rPr>
                      <a:t>KDa</a:t>
                    </a:r>
                    <a:endParaRPr lang="zh-CN" altLang="en-US" sz="1000" b="1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605" name="TextBox 604"/>
                  <p:cNvSpPr txBox="1"/>
                  <p:nvPr/>
                </p:nvSpPr>
                <p:spPr>
                  <a:xfrm>
                    <a:off x="3440141" y="2006991"/>
                    <a:ext cx="792088" cy="24622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zh-CN" sz="1000" b="1" dirty="0" smtClean="0">
                        <a:latin typeface="Times New Roman" pitchFamily="18" charset="0"/>
                        <a:cs typeface="Times New Roman" pitchFamily="18" charset="0"/>
                      </a:rPr>
                      <a:t>25 </a:t>
                    </a:r>
                    <a:r>
                      <a:rPr lang="en-US" altLang="zh-CN" sz="1000" b="1" dirty="0" err="1" smtClean="0">
                        <a:latin typeface="Times New Roman" pitchFamily="18" charset="0"/>
                        <a:cs typeface="Times New Roman" pitchFamily="18" charset="0"/>
                      </a:rPr>
                      <a:t>KDa</a:t>
                    </a:r>
                    <a:endParaRPr lang="zh-CN" altLang="en-US" sz="1000" b="1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</p:grpSp>
            <p:sp>
              <p:nvSpPr>
                <p:cNvPr id="600" name="TextBox 599"/>
                <p:cNvSpPr txBox="1"/>
                <p:nvPr/>
              </p:nvSpPr>
              <p:spPr>
                <a:xfrm>
                  <a:off x="2173297" y="1409128"/>
                  <a:ext cx="79208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00" b="1" dirty="0" smtClean="0">
                      <a:latin typeface="Times New Roman" pitchFamily="18" charset="0"/>
                      <a:cs typeface="Times New Roman" pitchFamily="18" charset="0"/>
                    </a:rPr>
                    <a:t>100 </a:t>
                  </a:r>
                  <a:r>
                    <a:rPr lang="en-US" altLang="zh-CN" sz="1000" b="1" dirty="0" err="1" smtClean="0">
                      <a:latin typeface="Times New Roman" pitchFamily="18" charset="0"/>
                      <a:cs typeface="Times New Roman" pitchFamily="18" charset="0"/>
                    </a:rPr>
                    <a:t>KDa</a:t>
                  </a:r>
                  <a:endParaRPr lang="zh-CN" altLang="en-US" sz="1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p:grpSp>
        </p:grpSp>
        <p:grpSp>
          <p:nvGrpSpPr>
            <p:cNvPr id="585" name="组合 105"/>
            <p:cNvGrpSpPr/>
            <p:nvPr/>
          </p:nvGrpSpPr>
          <p:grpSpPr>
            <a:xfrm>
              <a:off x="1844854" y="430554"/>
              <a:ext cx="2368918" cy="1432853"/>
              <a:chOff x="2824487" y="1011171"/>
              <a:chExt cx="2368918" cy="1432853"/>
            </a:xfrm>
          </p:grpSpPr>
          <p:pic>
            <p:nvPicPr>
              <p:cNvPr id="586" name="Picture 41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 l="55115" t="27848" r="31709" b="54994"/>
              <a:stretch>
                <a:fillRect/>
              </a:stretch>
            </p:blipFill>
            <p:spPr bwMode="auto">
              <a:xfrm>
                <a:off x="3491880" y="1556792"/>
                <a:ext cx="972548" cy="887232"/>
              </a:xfrm>
              <a:prstGeom prst="rect">
                <a:avLst/>
              </a:prstGeom>
              <a:noFill/>
              <a:ln w="25400">
                <a:solidFill>
                  <a:schemeClr val="tx1"/>
                </a:solidFill>
              </a:ln>
            </p:spPr>
          </p:pic>
          <p:sp>
            <p:nvSpPr>
              <p:cNvPr id="587" name="TextBox 586"/>
              <p:cNvSpPr txBox="1"/>
              <p:nvPr/>
            </p:nvSpPr>
            <p:spPr>
              <a:xfrm>
                <a:off x="2824487" y="1902257"/>
                <a:ext cx="79208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200" b="1" dirty="0" err="1" smtClean="0">
                    <a:latin typeface="Times New Roman" pitchFamily="18" charset="0"/>
                    <a:cs typeface="Times New Roman" pitchFamily="18" charset="0"/>
                  </a:rPr>
                  <a:t>Reg</a:t>
                </a:r>
                <a:r>
                  <a:rPr lang="en-US" altLang="zh-CN" sz="1200" b="1" dirty="0" smtClean="0">
                    <a:latin typeface="Times New Roman" pitchFamily="18" charset="0"/>
                    <a:cs typeface="Times New Roman" pitchFamily="18" charset="0"/>
                  </a:rPr>
                  <a:t> IV</a:t>
                </a:r>
                <a:endParaRPr lang="zh-CN" altLang="en-US" sz="12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588" name="TextBox 587"/>
              <p:cNvSpPr txBox="1"/>
              <p:nvPr/>
            </p:nvSpPr>
            <p:spPr>
              <a:xfrm rot="19022347">
                <a:off x="3507123" y="1134466"/>
                <a:ext cx="79208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200" b="1" dirty="0" err="1" smtClean="0">
                    <a:latin typeface="Times New Roman" pitchFamily="18" charset="0"/>
                    <a:cs typeface="Times New Roman" pitchFamily="18" charset="0"/>
                  </a:rPr>
                  <a:t>siR</a:t>
                </a:r>
                <a:r>
                  <a:rPr lang="en-US" altLang="zh-CN" sz="1200" b="1" dirty="0" smtClean="0">
                    <a:latin typeface="Times New Roman" pitchFamily="18" charset="0"/>
                    <a:cs typeface="Times New Roman" pitchFamily="18" charset="0"/>
                  </a:rPr>
                  <a:t>-NC</a:t>
                </a:r>
                <a:endParaRPr lang="zh-CN" altLang="en-US" sz="12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589" name="TextBox 588"/>
              <p:cNvSpPr txBox="1"/>
              <p:nvPr/>
            </p:nvSpPr>
            <p:spPr>
              <a:xfrm rot="18944423">
                <a:off x="3908606" y="1011171"/>
                <a:ext cx="114647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200" b="1" dirty="0" smtClean="0">
                    <a:latin typeface="Times New Roman" pitchFamily="18" charset="0"/>
                    <a:cs typeface="Times New Roman" pitchFamily="18" charset="0"/>
                  </a:rPr>
                  <a:t>siR-CDX2-3</a:t>
                </a:r>
                <a:endParaRPr lang="zh-CN" altLang="en-US" sz="12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grpSp>
            <p:nvGrpSpPr>
              <p:cNvPr id="590" name="组合 19"/>
              <p:cNvGrpSpPr/>
              <p:nvPr/>
            </p:nvGrpSpPr>
            <p:grpSpPr>
              <a:xfrm>
                <a:off x="4393215" y="1479067"/>
                <a:ext cx="800190" cy="842516"/>
                <a:chOff x="4284065" y="1794150"/>
                <a:chExt cx="800190" cy="842516"/>
              </a:xfrm>
            </p:grpSpPr>
            <p:sp>
              <p:nvSpPr>
                <p:cNvPr id="591" name="TextBox 590"/>
                <p:cNvSpPr txBox="1"/>
                <p:nvPr/>
              </p:nvSpPr>
              <p:spPr>
                <a:xfrm>
                  <a:off x="4288399" y="2158215"/>
                  <a:ext cx="79208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00" b="1" dirty="0" smtClean="0">
                      <a:latin typeface="Times New Roman" pitchFamily="18" charset="0"/>
                      <a:cs typeface="Times New Roman" pitchFamily="18" charset="0"/>
                    </a:rPr>
                    <a:t>15 </a:t>
                  </a:r>
                  <a:r>
                    <a:rPr lang="en-US" altLang="zh-CN" sz="1000" b="1" dirty="0" err="1" smtClean="0">
                      <a:latin typeface="Times New Roman" pitchFamily="18" charset="0"/>
                      <a:cs typeface="Times New Roman" pitchFamily="18" charset="0"/>
                    </a:rPr>
                    <a:t>KDa</a:t>
                  </a:r>
                  <a:endParaRPr lang="zh-CN" altLang="en-US" sz="1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592" name="TextBox 591"/>
                <p:cNvSpPr txBox="1"/>
                <p:nvPr/>
              </p:nvSpPr>
              <p:spPr>
                <a:xfrm>
                  <a:off x="4292167" y="1794150"/>
                  <a:ext cx="79208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00" b="1" dirty="0" smtClean="0">
                      <a:latin typeface="Times New Roman" pitchFamily="18" charset="0"/>
                      <a:cs typeface="Times New Roman" pitchFamily="18" charset="0"/>
                    </a:rPr>
                    <a:t>25 </a:t>
                  </a:r>
                  <a:r>
                    <a:rPr lang="en-US" altLang="zh-CN" sz="1000" b="1" dirty="0" err="1" smtClean="0">
                      <a:latin typeface="Times New Roman" pitchFamily="18" charset="0"/>
                      <a:cs typeface="Times New Roman" pitchFamily="18" charset="0"/>
                    </a:rPr>
                    <a:t>KDa</a:t>
                  </a:r>
                  <a:endParaRPr lang="zh-CN" altLang="en-US" sz="1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593" name="TextBox 592"/>
                <p:cNvSpPr txBox="1"/>
                <p:nvPr/>
              </p:nvSpPr>
              <p:spPr>
                <a:xfrm>
                  <a:off x="4284065" y="2390445"/>
                  <a:ext cx="79208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00" b="1" dirty="0" smtClean="0">
                      <a:latin typeface="Times New Roman" pitchFamily="18" charset="0"/>
                      <a:cs typeface="Times New Roman" pitchFamily="18" charset="0"/>
                    </a:rPr>
                    <a:t>10 </a:t>
                  </a:r>
                  <a:r>
                    <a:rPr lang="en-US" altLang="zh-CN" sz="1000" b="1" dirty="0" err="1" smtClean="0">
                      <a:latin typeface="Times New Roman" pitchFamily="18" charset="0"/>
                      <a:cs typeface="Times New Roman" pitchFamily="18" charset="0"/>
                    </a:rPr>
                    <a:t>KDa</a:t>
                  </a:r>
                  <a:endParaRPr lang="zh-CN" altLang="en-US" sz="1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p:grp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490</TotalTime>
  <Words>94</Words>
  <Application>Microsoft Office PowerPoint</Application>
  <PresentationFormat>自定义</PresentationFormat>
  <Paragraphs>56</Paragraphs>
  <Slides>1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2" baseType="lpstr">
      <vt:lpstr>Office 主题</vt:lpstr>
      <vt:lpstr>幻灯片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Administrator</dc:creator>
  <cp:lastModifiedBy>Administrator</cp:lastModifiedBy>
  <cp:revision>39</cp:revision>
  <dcterms:created xsi:type="dcterms:W3CDTF">2020-08-20T03:24:56Z</dcterms:created>
  <dcterms:modified xsi:type="dcterms:W3CDTF">2020-11-01T03:10:43Z</dcterms:modified>
</cp:coreProperties>
</file>