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9" autoAdjust="0"/>
    <p:restoredTop sz="94660"/>
  </p:normalViewPr>
  <p:slideViewPr>
    <p:cSldViewPr snapToGrid="0">
      <p:cViewPr>
        <p:scale>
          <a:sx n="50" d="100"/>
          <a:sy n="50" d="100"/>
        </p:scale>
        <p:origin x="1934" y="8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783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2865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325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666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1206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8080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973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56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911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329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845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CFA64-7789-4EED-9E0D-95BB445D1521}" type="datetimeFigureOut">
              <a:rPr lang="ko-KR" altLang="en-US" smtClean="0"/>
              <a:t>2020-12-05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7C671-4A1C-43B6-8198-5D9AE0C3A0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96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Rectangle 642"/>
          <p:cNvSpPr/>
          <p:nvPr/>
        </p:nvSpPr>
        <p:spPr>
          <a:xfrm>
            <a:off x="4674000" y="3452841"/>
            <a:ext cx="28440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intracellular glucose level</a:t>
            </a: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4" name="Rectangle 643"/>
          <p:cNvSpPr/>
          <p:nvPr/>
        </p:nvSpPr>
        <p:spPr>
          <a:xfrm>
            <a:off x="7044461" y="4051381"/>
            <a:ext cx="9829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Autophagy</a:t>
            </a:r>
          </a:p>
        </p:txBody>
      </p:sp>
      <p:sp>
        <p:nvSpPr>
          <p:cNvPr id="645" name="Rectangle 644"/>
          <p:cNvSpPr/>
          <p:nvPr/>
        </p:nvSpPr>
        <p:spPr>
          <a:xfrm>
            <a:off x="5626192" y="4066770"/>
            <a:ext cx="9396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mTORC1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46" name="Group 645"/>
          <p:cNvGrpSpPr/>
          <p:nvPr/>
        </p:nvGrpSpPr>
        <p:grpSpPr>
          <a:xfrm>
            <a:off x="6078000" y="3737696"/>
            <a:ext cx="36000" cy="360000"/>
            <a:chOff x="1723066" y="2451426"/>
            <a:chExt cx="36000" cy="185080"/>
          </a:xfrm>
        </p:grpSpPr>
        <p:cxnSp>
          <p:nvCxnSpPr>
            <p:cNvPr id="859" name="Straight Connector 858"/>
            <p:cNvCxnSpPr/>
            <p:nvPr/>
          </p:nvCxnSpPr>
          <p:spPr>
            <a:xfrm>
              <a:off x="1739782" y="2451426"/>
              <a:ext cx="0" cy="18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0" name="Straight Connector 859"/>
            <p:cNvCxnSpPr/>
            <p:nvPr/>
          </p:nvCxnSpPr>
          <p:spPr>
            <a:xfrm>
              <a:off x="1723066" y="2636506"/>
              <a:ext cx="3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9" name="Rectangle 648"/>
          <p:cNvSpPr/>
          <p:nvPr/>
        </p:nvSpPr>
        <p:spPr>
          <a:xfrm>
            <a:off x="8126390" y="5388767"/>
            <a:ext cx="694421" cy="360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Gliosis</a:t>
            </a:r>
          </a:p>
        </p:txBody>
      </p:sp>
      <p:sp>
        <p:nvSpPr>
          <p:cNvPr id="658" name="Rectangle 657"/>
          <p:cNvSpPr/>
          <p:nvPr/>
        </p:nvSpPr>
        <p:spPr>
          <a:xfrm>
            <a:off x="5469998" y="4873703"/>
            <a:ext cx="2520000" cy="307777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Retinal ganglion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 damage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2" name="Rectangle 661"/>
          <p:cNvSpPr/>
          <p:nvPr/>
        </p:nvSpPr>
        <p:spPr>
          <a:xfrm>
            <a:off x="4077867" y="3845267"/>
            <a:ext cx="110158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mTOR</a:t>
            </a:r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activator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MHY1485)</a:t>
            </a:r>
          </a:p>
        </p:txBody>
      </p:sp>
      <p:cxnSp>
        <p:nvCxnSpPr>
          <p:cNvPr id="665" name="Straight Arrow Connector 664"/>
          <p:cNvCxnSpPr/>
          <p:nvPr/>
        </p:nvCxnSpPr>
        <p:spPr>
          <a:xfrm rot="16200000">
            <a:off x="5354526" y="3994469"/>
            <a:ext cx="0" cy="46800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0" name="Straight Arrow Connector 659"/>
          <p:cNvCxnSpPr/>
          <p:nvPr/>
        </p:nvCxnSpPr>
        <p:spPr>
          <a:xfrm rot="5400000">
            <a:off x="7344873" y="4570920"/>
            <a:ext cx="360000" cy="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0" name="Group 669"/>
          <p:cNvGrpSpPr/>
          <p:nvPr/>
        </p:nvGrpSpPr>
        <p:grpSpPr>
          <a:xfrm>
            <a:off x="7445475" y="4388380"/>
            <a:ext cx="36000" cy="360000"/>
            <a:chOff x="2922143" y="1478863"/>
            <a:chExt cx="36000" cy="180000"/>
          </a:xfrm>
        </p:grpSpPr>
        <p:cxnSp>
          <p:nvCxnSpPr>
            <p:cNvPr id="853" name="Straight Connector 852"/>
            <p:cNvCxnSpPr/>
            <p:nvPr/>
          </p:nvCxnSpPr>
          <p:spPr>
            <a:xfrm>
              <a:off x="2938859" y="1478863"/>
              <a:ext cx="0" cy="1800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4" name="Straight Connector 853"/>
            <p:cNvCxnSpPr/>
            <p:nvPr/>
          </p:nvCxnSpPr>
          <p:spPr>
            <a:xfrm>
              <a:off x="2922143" y="1657592"/>
              <a:ext cx="3600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1" name="Right Arrow 30"/>
          <p:cNvSpPr/>
          <p:nvPr/>
        </p:nvSpPr>
        <p:spPr>
          <a:xfrm>
            <a:off x="4076390" y="1055041"/>
            <a:ext cx="4050000" cy="360000"/>
          </a:xfrm>
          <a:custGeom>
            <a:avLst/>
            <a:gdLst>
              <a:gd name="connsiteX0" fmla="*/ 0 w 2988000"/>
              <a:gd name="connsiteY0" fmla="*/ 90000 h 360000"/>
              <a:gd name="connsiteX1" fmla="*/ 2988000 w 2988000"/>
              <a:gd name="connsiteY1" fmla="*/ 90000 h 360000"/>
              <a:gd name="connsiteX2" fmla="*/ 2988000 w 2988000"/>
              <a:gd name="connsiteY2" fmla="*/ 0 h 360000"/>
              <a:gd name="connsiteX3" fmla="*/ 2988000 w 2988000"/>
              <a:gd name="connsiteY3" fmla="*/ 180000 h 360000"/>
              <a:gd name="connsiteX4" fmla="*/ 2988000 w 2988000"/>
              <a:gd name="connsiteY4" fmla="*/ 360000 h 360000"/>
              <a:gd name="connsiteX5" fmla="*/ 2988000 w 2988000"/>
              <a:gd name="connsiteY5" fmla="*/ 270000 h 360000"/>
              <a:gd name="connsiteX6" fmla="*/ 0 w 2988000"/>
              <a:gd name="connsiteY6" fmla="*/ 270000 h 360000"/>
              <a:gd name="connsiteX7" fmla="*/ 0 w 2988000"/>
              <a:gd name="connsiteY7" fmla="*/ 90000 h 360000"/>
              <a:gd name="connsiteX0" fmla="*/ 0 w 2988000"/>
              <a:gd name="connsiteY0" fmla="*/ 0 h 270000"/>
              <a:gd name="connsiteX1" fmla="*/ 2988000 w 2988000"/>
              <a:gd name="connsiteY1" fmla="*/ 0 h 270000"/>
              <a:gd name="connsiteX2" fmla="*/ 2988000 w 2988000"/>
              <a:gd name="connsiteY2" fmla="*/ 31920 h 270000"/>
              <a:gd name="connsiteX3" fmla="*/ 2988000 w 2988000"/>
              <a:gd name="connsiteY3" fmla="*/ 90000 h 270000"/>
              <a:gd name="connsiteX4" fmla="*/ 2988000 w 2988000"/>
              <a:gd name="connsiteY4" fmla="*/ 270000 h 270000"/>
              <a:gd name="connsiteX5" fmla="*/ 2988000 w 2988000"/>
              <a:gd name="connsiteY5" fmla="*/ 180000 h 270000"/>
              <a:gd name="connsiteX6" fmla="*/ 0 w 2988000"/>
              <a:gd name="connsiteY6" fmla="*/ 180000 h 270000"/>
              <a:gd name="connsiteX7" fmla="*/ 0 w 2988000"/>
              <a:gd name="connsiteY7" fmla="*/ 0 h 270000"/>
              <a:gd name="connsiteX0" fmla="*/ 0 w 2988000"/>
              <a:gd name="connsiteY0" fmla="*/ 0 h 180000"/>
              <a:gd name="connsiteX1" fmla="*/ 2988000 w 2988000"/>
              <a:gd name="connsiteY1" fmla="*/ 0 h 180000"/>
              <a:gd name="connsiteX2" fmla="*/ 2988000 w 2988000"/>
              <a:gd name="connsiteY2" fmla="*/ 31920 h 180000"/>
              <a:gd name="connsiteX3" fmla="*/ 2988000 w 2988000"/>
              <a:gd name="connsiteY3" fmla="*/ 90000 h 180000"/>
              <a:gd name="connsiteX4" fmla="*/ 2988000 w 2988000"/>
              <a:gd name="connsiteY4" fmla="*/ 173480 h 180000"/>
              <a:gd name="connsiteX5" fmla="*/ 2988000 w 2988000"/>
              <a:gd name="connsiteY5" fmla="*/ 180000 h 180000"/>
              <a:gd name="connsiteX6" fmla="*/ 0 w 2988000"/>
              <a:gd name="connsiteY6" fmla="*/ 180000 h 180000"/>
              <a:gd name="connsiteX7" fmla="*/ 0 w 2988000"/>
              <a:gd name="connsiteY7" fmla="*/ 0 h 1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8000" h="180000">
                <a:moveTo>
                  <a:pt x="0" y="0"/>
                </a:moveTo>
                <a:lnTo>
                  <a:pt x="2988000" y="0"/>
                </a:lnTo>
                <a:lnTo>
                  <a:pt x="2988000" y="31920"/>
                </a:lnTo>
                <a:lnTo>
                  <a:pt x="2988000" y="90000"/>
                </a:lnTo>
                <a:lnTo>
                  <a:pt x="2988000" y="173480"/>
                </a:lnTo>
                <a:lnTo>
                  <a:pt x="2988000" y="180000"/>
                </a:lnTo>
                <a:lnTo>
                  <a:pt x="0" y="180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000">
                <a:schemeClr val="accent1">
                  <a:lumMod val="5000"/>
                  <a:lumOff val="95000"/>
                </a:schemeClr>
              </a:gs>
              <a:gs pos="63000">
                <a:schemeClr val="accent1">
                  <a:lumMod val="45000"/>
                  <a:lumOff val="55000"/>
                  <a:alpha val="83000"/>
                </a:schemeClr>
              </a:gs>
              <a:gs pos="9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Long-term hyperglycemia</a:t>
            </a:r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2" name="Straight Connector 841"/>
          <p:cNvCxnSpPr/>
          <p:nvPr/>
        </p:nvCxnSpPr>
        <p:spPr>
          <a:xfrm flipH="1">
            <a:off x="5207798" y="2547448"/>
            <a:ext cx="683385" cy="4091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3" name="Straight Connector 842"/>
          <p:cNvCxnSpPr/>
          <p:nvPr/>
        </p:nvCxnSpPr>
        <p:spPr>
          <a:xfrm rot="3120000">
            <a:off x="5188271" y="2962950"/>
            <a:ext cx="3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4" name="Straight Connector 843"/>
          <p:cNvCxnSpPr/>
          <p:nvPr/>
        </p:nvCxnSpPr>
        <p:spPr>
          <a:xfrm>
            <a:off x="6364978" y="2547448"/>
            <a:ext cx="540195" cy="42517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6" name="Group 875"/>
          <p:cNvGrpSpPr/>
          <p:nvPr/>
        </p:nvGrpSpPr>
        <p:grpSpPr>
          <a:xfrm>
            <a:off x="4065610" y="2953012"/>
            <a:ext cx="4033396" cy="475255"/>
            <a:chOff x="4633357" y="2617732"/>
            <a:chExt cx="4033396" cy="475255"/>
          </a:xfrm>
        </p:grpSpPr>
        <p:sp>
          <p:nvSpPr>
            <p:cNvPr id="671" name="Freeform 670"/>
            <p:cNvSpPr/>
            <p:nvPr/>
          </p:nvSpPr>
          <p:spPr>
            <a:xfrm>
              <a:off x="7303187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Oval 671"/>
            <p:cNvSpPr/>
            <p:nvPr/>
          </p:nvSpPr>
          <p:spPr>
            <a:xfrm>
              <a:off x="5665561" y="2674032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3" name="Oval 672"/>
            <p:cNvSpPr/>
            <p:nvPr/>
          </p:nvSpPr>
          <p:spPr>
            <a:xfrm>
              <a:off x="5584654" y="2675937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4" name="Oval 673"/>
            <p:cNvSpPr/>
            <p:nvPr/>
          </p:nvSpPr>
          <p:spPr>
            <a:xfrm>
              <a:off x="5746468" y="2681652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Oval 674"/>
            <p:cNvSpPr/>
            <p:nvPr/>
          </p:nvSpPr>
          <p:spPr>
            <a:xfrm>
              <a:off x="5503747" y="2683557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Oval 675"/>
            <p:cNvSpPr/>
            <p:nvPr/>
          </p:nvSpPr>
          <p:spPr>
            <a:xfrm>
              <a:off x="7506477" y="2676500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7" name="Oval 676"/>
            <p:cNvSpPr/>
            <p:nvPr/>
          </p:nvSpPr>
          <p:spPr>
            <a:xfrm>
              <a:off x="7584661" y="2682215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8" name="Oval 677"/>
            <p:cNvSpPr/>
            <p:nvPr/>
          </p:nvSpPr>
          <p:spPr>
            <a:xfrm>
              <a:off x="7434520" y="2682215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9" name="Oval 678"/>
            <p:cNvSpPr/>
            <p:nvPr/>
          </p:nvSpPr>
          <p:spPr>
            <a:xfrm>
              <a:off x="7364499" y="2687930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0" name="Oval 679"/>
            <p:cNvSpPr/>
            <p:nvPr/>
          </p:nvSpPr>
          <p:spPr>
            <a:xfrm>
              <a:off x="7661003" y="2687930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1" name="Oval 680"/>
            <p:cNvSpPr/>
            <p:nvPr/>
          </p:nvSpPr>
          <p:spPr>
            <a:xfrm>
              <a:off x="769895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2" name="Oval 681"/>
            <p:cNvSpPr/>
            <p:nvPr/>
          </p:nvSpPr>
          <p:spPr>
            <a:xfrm>
              <a:off x="7307491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Oval 682"/>
            <p:cNvSpPr/>
            <p:nvPr/>
          </p:nvSpPr>
          <p:spPr>
            <a:xfrm>
              <a:off x="5451821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Oval 683"/>
            <p:cNvSpPr/>
            <p:nvPr/>
          </p:nvSpPr>
          <p:spPr>
            <a:xfrm>
              <a:off x="5818256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85" name="Picture 684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58744" y="2678987"/>
              <a:ext cx="360000" cy="414000"/>
            </a:xfrm>
            <a:prstGeom prst="rect">
              <a:avLst/>
            </a:prstGeom>
          </p:spPr>
        </p:pic>
        <p:pic>
          <p:nvPicPr>
            <p:cNvPr id="686" name="Picture 685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95309" y="2678987"/>
              <a:ext cx="360000" cy="414000"/>
            </a:xfrm>
            <a:prstGeom prst="rect">
              <a:avLst/>
            </a:prstGeom>
          </p:spPr>
        </p:pic>
        <p:sp>
          <p:nvSpPr>
            <p:cNvPr id="687" name="Oval 686"/>
            <p:cNvSpPr/>
            <p:nvPr/>
          </p:nvSpPr>
          <p:spPr>
            <a:xfrm>
              <a:off x="4634552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Oval 687"/>
            <p:cNvSpPr/>
            <p:nvPr/>
          </p:nvSpPr>
          <p:spPr>
            <a:xfrm>
              <a:off x="4931748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9" name="Oval 688"/>
            <p:cNvSpPr/>
            <p:nvPr/>
          </p:nvSpPr>
          <p:spPr>
            <a:xfrm>
              <a:off x="5377542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0" name="Oval 689"/>
            <p:cNvSpPr/>
            <p:nvPr/>
          </p:nvSpPr>
          <p:spPr>
            <a:xfrm>
              <a:off x="5823336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1" name="Oval 690"/>
            <p:cNvSpPr/>
            <p:nvPr/>
          </p:nvSpPr>
          <p:spPr>
            <a:xfrm>
              <a:off x="6269130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2" name="Oval 691"/>
            <p:cNvSpPr/>
            <p:nvPr/>
          </p:nvSpPr>
          <p:spPr>
            <a:xfrm>
              <a:off x="6714924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3" name="Oval 692"/>
            <p:cNvSpPr/>
            <p:nvPr/>
          </p:nvSpPr>
          <p:spPr>
            <a:xfrm>
              <a:off x="7160718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4" name="Oval 693"/>
            <p:cNvSpPr/>
            <p:nvPr/>
          </p:nvSpPr>
          <p:spPr>
            <a:xfrm>
              <a:off x="8052306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Oval 694"/>
            <p:cNvSpPr/>
            <p:nvPr/>
          </p:nvSpPr>
          <p:spPr>
            <a:xfrm>
              <a:off x="4783150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Oval 695"/>
            <p:cNvSpPr/>
            <p:nvPr/>
          </p:nvSpPr>
          <p:spPr>
            <a:xfrm>
              <a:off x="5080346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7" name="Oval 696"/>
            <p:cNvSpPr/>
            <p:nvPr/>
          </p:nvSpPr>
          <p:spPr>
            <a:xfrm>
              <a:off x="5971934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8" name="Oval 697"/>
            <p:cNvSpPr/>
            <p:nvPr/>
          </p:nvSpPr>
          <p:spPr>
            <a:xfrm>
              <a:off x="6417728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9" name="Oval 698"/>
            <p:cNvSpPr/>
            <p:nvPr/>
          </p:nvSpPr>
          <p:spPr>
            <a:xfrm>
              <a:off x="6863522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0" name="Oval 699"/>
            <p:cNvSpPr/>
            <p:nvPr/>
          </p:nvSpPr>
          <p:spPr>
            <a:xfrm>
              <a:off x="7309316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Oval 700"/>
            <p:cNvSpPr/>
            <p:nvPr/>
          </p:nvSpPr>
          <p:spPr>
            <a:xfrm>
              <a:off x="7755110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" name="Oval 701"/>
            <p:cNvSpPr/>
            <p:nvPr/>
          </p:nvSpPr>
          <p:spPr>
            <a:xfrm>
              <a:off x="8200904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" name="Oval 702"/>
            <p:cNvSpPr/>
            <p:nvPr/>
          </p:nvSpPr>
          <p:spPr>
            <a:xfrm>
              <a:off x="8498100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" name="Oval 703"/>
            <p:cNvSpPr/>
            <p:nvPr/>
          </p:nvSpPr>
          <p:spPr>
            <a:xfrm>
              <a:off x="5228944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" name="Oval 704"/>
            <p:cNvSpPr/>
            <p:nvPr/>
          </p:nvSpPr>
          <p:spPr>
            <a:xfrm>
              <a:off x="6120532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" name="Oval 705"/>
            <p:cNvSpPr/>
            <p:nvPr/>
          </p:nvSpPr>
          <p:spPr>
            <a:xfrm>
              <a:off x="6566326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" name="Oval 706"/>
            <p:cNvSpPr/>
            <p:nvPr/>
          </p:nvSpPr>
          <p:spPr>
            <a:xfrm>
              <a:off x="7012120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" name="Oval 707"/>
            <p:cNvSpPr/>
            <p:nvPr/>
          </p:nvSpPr>
          <p:spPr>
            <a:xfrm>
              <a:off x="7903708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9" name="Oval 708"/>
            <p:cNvSpPr/>
            <p:nvPr/>
          </p:nvSpPr>
          <p:spPr>
            <a:xfrm>
              <a:off x="8349502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0" name="Oval 709"/>
            <p:cNvSpPr/>
            <p:nvPr/>
          </p:nvSpPr>
          <p:spPr>
            <a:xfrm>
              <a:off x="4857449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Oval 710"/>
            <p:cNvSpPr/>
            <p:nvPr/>
          </p:nvSpPr>
          <p:spPr>
            <a:xfrm>
              <a:off x="5303243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Oval 711"/>
            <p:cNvSpPr/>
            <p:nvPr/>
          </p:nvSpPr>
          <p:spPr>
            <a:xfrm>
              <a:off x="6194831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Oval 712"/>
            <p:cNvSpPr/>
            <p:nvPr/>
          </p:nvSpPr>
          <p:spPr>
            <a:xfrm>
              <a:off x="6640625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Oval 713"/>
            <p:cNvSpPr/>
            <p:nvPr/>
          </p:nvSpPr>
          <p:spPr>
            <a:xfrm>
              <a:off x="7086419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5" name="Oval 714"/>
            <p:cNvSpPr/>
            <p:nvPr/>
          </p:nvSpPr>
          <p:spPr>
            <a:xfrm>
              <a:off x="7978007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6" name="Oval 715"/>
            <p:cNvSpPr/>
            <p:nvPr/>
          </p:nvSpPr>
          <p:spPr>
            <a:xfrm>
              <a:off x="4708851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Oval 716"/>
            <p:cNvSpPr/>
            <p:nvPr/>
          </p:nvSpPr>
          <p:spPr>
            <a:xfrm>
              <a:off x="5006047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Oval 717"/>
            <p:cNvSpPr/>
            <p:nvPr/>
          </p:nvSpPr>
          <p:spPr>
            <a:xfrm>
              <a:off x="5451841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Oval 718"/>
            <p:cNvSpPr/>
            <p:nvPr/>
          </p:nvSpPr>
          <p:spPr>
            <a:xfrm>
              <a:off x="5897635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Oval 719"/>
            <p:cNvSpPr/>
            <p:nvPr/>
          </p:nvSpPr>
          <p:spPr>
            <a:xfrm>
              <a:off x="6343429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1" name="Oval 720"/>
            <p:cNvSpPr/>
            <p:nvPr/>
          </p:nvSpPr>
          <p:spPr>
            <a:xfrm>
              <a:off x="6789223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2" name="Oval 721"/>
            <p:cNvSpPr/>
            <p:nvPr/>
          </p:nvSpPr>
          <p:spPr>
            <a:xfrm>
              <a:off x="7235017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3" name="Oval 722"/>
            <p:cNvSpPr/>
            <p:nvPr/>
          </p:nvSpPr>
          <p:spPr>
            <a:xfrm>
              <a:off x="7680811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4" name="Oval 723"/>
            <p:cNvSpPr/>
            <p:nvPr/>
          </p:nvSpPr>
          <p:spPr>
            <a:xfrm>
              <a:off x="8126605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5" name="Oval 724"/>
            <p:cNvSpPr/>
            <p:nvPr/>
          </p:nvSpPr>
          <p:spPr>
            <a:xfrm>
              <a:off x="8423801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6" name="Oval 725"/>
            <p:cNvSpPr/>
            <p:nvPr/>
          </p:nvSpPr>
          <p:spPr>
            <a:xfrm>
              <a:off x="5154645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7" name="Oval 726"/>
            <p:cNvSpPr/>
            <p:nvPr/>
          </p:nvSpPr>
          <p:spPr>
            <a:xfrm>
              <a:off x="6046233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8" name="Oval 727"/>
            <p:cNvSpPr/>
            <p:nvPr/>
          </p:nvSpPr>
          <p:spPr>
            <a:xfrm>
              <a:off x="6492027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Oval 728"/>
            <p:cNvSpPr/>
            <p:nvPr/>
          </p:nvSpPr>
          <p:spPr>
            <a:xfrm>
              <a:off x="6937821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Oval 729"/>
            <p:cNvSpPr/>
            <p:nvPr/>
          </p:nvSpPr>
          <p:spPr>
            <a:xfrm>
              <a:off x="7829409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1" name="Oval 730"/>
            <p:cNvSpPr/>
            <p:nvPr/>
          </p:nvSpPr>
          <p:spPr>
            <a:xfrm>
              <a:off x="8275203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2" name="Oval 731"/>
            <p:cNvSpPr/>
            <p:nvPr/>
          </p:nvSpPr>
          <p:spPr>
            <a:xfrm>
              <a:off x="8572399" y="299255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3" name="Oval 732"/>
            <p:cNvSpPr/>
            <p:nvPr/>
          </p:nvSpPr>
          <p:spPr>
            <a:xfrm>
              <a:off x="4645664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4" name="Oval 733"/>
            <p:cNvSpPr/>
            <p:nvPr/>
          </p:nvSpPr>
          <p:spPr>
            <a:xfrm>
              <a:off x="4938812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Oval 734"/>
            <p:cNvSpPr/>
            <p:nvPr/>
          </p:nvSpPr>
          <p:spPr>
            <a:xfrm>
              <a:off x="5378534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Oval 735"/>
            <p:cNvSpPr/>
            <p:nvPr/>
          </p:nvSpPr>
          <p:spPr>
            <a:xfrm>
              <a:off x="6265028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Oval 736"/>
            <p:cNvSpPr/>
            <p:nvPr/>
          </p:nvSpPr>
          <p:spPr>
            <a:xfrm>
              <a:off x="6711800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Oval 737"/>
            <p:cNvSpPr/>
            <p:nvPr/>
          </p:nvSpPr>
          <p:spPr>
            <a:xfrm>
              <a:off x="7158572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9" name="Oval 738"/>
            <p:cNvSpPr/>
            <p:nvPr/>
          </p:nvSpPr>
          <p:spPr>
            <a:xfrm>
              <a:off x="799755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0" name="Oval 739"/>
            <p:cNvSpPr/>
            <p:nvPr/>
          </p:nvSpPr>
          <p:spPr>
            <a:xfrm>
              <a:off x="4792238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1" name="Oval 740"/>
            <p:cNvSpPr/>
            <p:nvPr/>
          </p:nvSpPr>
          <p:spPr>
            <a:xfrm>
              <a:off x="5085386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2" name="Oval 741"/>
            <p:cNvSpPr/>
            <p:nvPr/>
          </p:nvSpPr>
          <p:spPr>
            <a:xfrm>
              <a:off x="5967180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3" name="Oval 742"/>
            <p:cNvSpPr/>
            <p:nvPr/>
          </p:nvSpPr>
          <p:spPr>
            <a:xfrm>
              <a:off x="6413952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4" name="Oval 743"/>
            <p:cNvSpPr/>
            <p:nvPr/>
          </p:nvSpPr>
          <p:spPr>
            <a:xfrm>
              <a:off x="6860724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5" name="Oval 744"/>
            <p:cNvSpPr/>
            <p:nvPr/>
          </p:nvSpPr>
          <p:spPr>
            <a:xfrm>
              <a:off x="814685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6" name="Oval 745"/>
            <p:cNvSpPr/>
            <p:nvPr/>
          </p:nvSpPr>
          <p:spPr>
            <a:xfrm>
              <a:off x="844545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Oval 746"/>
            <p:cNvSpPr/>
            <p:nvPr/>
          </p:nvSpPr>
          <p:spPr>
            <a:xfrm>
              <a:off x="5231960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Oval 747"/>
            <p:cNvSpPr/>
            <p:nvPr/>
          </p:nvSpPr>
          <p:spPr>
            <a:xfrm>
              <a:off x="6116104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9" name="Oval 748"/>
            <p:cNvSpPr/>
            <p:nvPr/>
          </p:nvSpPr>
          <p:spPr>
            <a:xfrm>
              <a:off x="6562876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0" name="Oval 749"/>
            <p:cNvSpPr/>
            <p:nvPr/>
          </p:nvSpPr>
          <p:spPr>
            <a:xfrm>
              <a:off x="7009648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1" name="Oval 750"/>
            <p:cNvSpPr/>
            <p:nvPr/>
          </p:nvSpPr>
          <p:spPr>
            <a:xfrm>
              <a:off x="784825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2" name="Oval 751"/>
            <p:cNvSpPr/>
            <p:nvPr/>
          </p:nvSpPr>
          <p:spPr>
            <a:xfrm>
              <a:off x="829615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3" name="Oval 752"/>
            <p:cNvSpPr/>
            <p:nvPr/>
          </p:nvSpPr>
          <p:spPr>
            <a:xfrm>
              <a:off x="859475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4" name="Oval 753"/>
            <p:cNvSpPr/>
            <p:nvPr/>
          </p:nvSpPr>
          <p:spPr>
            <a:xfrm>
              <a:off x="4865525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5" name="Oval 754"/>
            <p:cNvSpPr/>
            <p:nvPr/>
          </p:nvSpPr>
          <p:spPr>
            <a:xfrm>
              <a:off x="5305247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Oval 755"/>
            <p:cNvSpPr/>
            <p:nvPr/>
          </p:nvSpPr>
          <p:spPr>
            <a:xfrm>
              <a:off x="6190566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7" name="Oval 756"/>
            <p:cNvSpPr/>
            <p:nvPr/>
          </p:nvSpPr>
          <p:spPr>
            <a:xfrm>
              <a:off x="6637338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8" name="Oval 757"/>
            <p:cNvSpPr/>
            <p:nvPr/>
          </p:nvSpPr>
          <p:spPr>
            <a:xfrm>
              <a:off x="7084110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9" name="Oval 758"/>
            <p:cNvSpPr/>
            <p:nvPr/>
          </p:nvSpPr>
          <p:spPr>
            <a:xfrm>
              <a:off x="792290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0" name="Oval 759"/>
            <p:cNvSpPr/>
            <p:nvPr/>
          </p:nvSpPr>
          <p:spPr>
            <a:xfrm>
              <a:off x="4718951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1" name="Oval 760"/>
            <p:cNvSpPr/>
            <p:nvPr/>
          </p:nvSpPr>
          <p:spPr>
            <a:xfrm>
              <a:off x="5012099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2" name="Oval 761"/>
            <p:cNvSpPr/>
            <p:nvPr/>
          </p:nvSpPr>
          <p:spPr>
            <a:xfrm>
              <a:off x="5892718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3" name="Oval 762"/>
            <p:cNvSpPr/>
            <p:nvPr/>
          </p:nvSpPr>
          <p:spPr>
            <a:xfrm>
              <a:off x="6339490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4" name="Oval 763"/>
            <p:cNvSpPr/>
            <p:nvPr/>
          </p:nvSpPr>
          <p:spPr>
            <a:xfrm>
              <a:off x="6786262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5" name="Oval 764"/>
            <p:cNvSpPr/>
            <p:nvPr/>
          </p:nvSpPr>
          <p:spPr>
            <a:xfrm>
              <a:off x="7233034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6" name="Oval 765"/>
            <p:cNvSpPr/>
            <p:nvPr/>
          </p:nvSpPr>
          <p:spPr>
            <a:xfrm>
              <a:off x="807220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7" name="Oval 766"/>
            <p:cNvSpPr/>
            <p:nvPr/>
          </p:nvSpPr>
          <p:spPr>
            <a:xfrm>
              <a:off x="837080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8" name="Oval 767"/>
            <p:cNvSpPr/>
            <p:nvPr/>
          </p:nvSpPr>
          <p:spPr>
            <a:xfrm>
              <a:off x="515867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9" name="Oval 768"/>
            <p:cNvSpPr/>
            <p:nvPr/>
          </p:nvSpPr>
          <p:spPr>
            <a:xfrm>
              <a:off x="6041642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0" name="Oval 769"/>
            <p:cNvSpPr/>
            <p:nvPr/>
          </p:nvSpPr>
          <p:spPr>
            <a:xfrm>
              <a:off x="6488414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1" name="Oval 770"/>
            <p:cNvSpPr/>
            <p:nvPr/>
          </p:nvSpPr>
          <p:spPr>
            <a:xfrm>
              <a:off x="6935186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2" name="Oval 771"/>
            <p:cNvSpPr/>
            <p:nvPr/>
          </p:nvSpPr>
          <p:spPr>
            <a:xfrm>
              <a:off x="777360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Oval 772"/>
            <p:cNvSpPr/>
            <p:nvPr/>
          </p:nvSpPr>
          <p:spPr>
            <a:xfrm>
              <a:off x="822150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4" name="Oval 773"/>
            <p:cNvSpPr/>
            <p:nvPr/>
          </p:nvSpPr>
          <p:spPr>
            <a:xfrm>
              <a:off x="8520103" y="269014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5" name="Freeform 774"/>
            <p:cNvSpPr/>
            <p:nvPr/>
          </p:nvSpPr>
          <p:spPr>
            <a:xfrm>
              <a:off x="4702045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6" name="Freeform 775"/>
            <p:cNvSpPr/>
            <p:nvPr/>
          </p:nvSpPr>
          <p:spPr>
            <a:xfrm>
              <a:off x="4633357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7" name="Freeform 776"/>
            <p:cNvSpPr/>
            <p:nvPr/>
          </p:nvSpPr>
          <p:spPr>
            <a:xfrm>
              <a:off x="4770733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8" name="Freeform 777"/>
            <p:cNvSpPr/>
            <p:nvPr/>
          </p:nvSpPr>
          <p:spPr>
            <a:xfrm>
              <a:off x="4839421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Freeform 778"/>
            <p:cNvSpPr/>
            <p:nvPr/>
          </p:nvSpPr>
          <p:spPr>
            <a:xfrm>
              <a:off x="4976797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0" name="Freeform 779"/>
            <p:cNvSpPr/>
            <p:nvPr/>
          </p:nvSpPr>
          <p:spPr>
            <a:xfrm>
              <a:off x="5251549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1" name="Freeform 780"/>
            <p:cNvSpPr/>
            <p:nvPr/>
          </p:nvSpPr>
          <p:spPr>
            <a:xfrm>
              <a:off x="5448080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2" name="Freeform 781"/>
            <p:cNvSpPr/>
            <p:nvPr/>
          </p:nvSpPr>
          <p:spPr>
            <a:xfrm>
              <a:off x="5874472" y="2753486"/>
              <a:ext cx="36000" cy="252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3" name="Freeform 782"/>
            <p:cNvSpPr/>
            <p:nvPr/>
          </p:nvSpPr>
          <p:spPr>
            <a:xfrm>
              <a:off x="5940669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4" name="Freeform 783"/>
            <p:cNvSpPr/>
            <p:nvPr/>
          </p:nvSpPr>
          <p:spPr>
            <a:xfrm>
              <a:off x="6084493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5" name="Freeform 784"/>
            <p:cNvSpPr/>
            <p:nvPr/>
          </p:nvSpPr>
          <p:spPr>
            <a:xfrm>
              <a:off x="4908109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Freeform 785"/>
            <p:cNvSpPr/>
            <p:nvPr/>
          </p:nvSpPr>
          <p:spPr>
            <a:xfrm>
              <a:off x="5045485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7" name="Freeform 786"/>
            <p:cNvSpPr/>
            <p:nvPr/>
          </p:nvSpPr>
          <p:spPr>
            <a:xfrm>
              <a:off x="5114173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8" name="Freeform 787"/>
            <p:cNvSpPr/>
            <p:nvPr/>
          </p:nvSpPr>
          <p:spPr>
            <a:xfrm>
              <a:off x="5320237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Freeform 788"/>
            <p:cNvSpPr/>
            <p:nvPr/>
          </p:nvSpPr>
          <p:spPr>
            <a:xfrm>
              <a:off x="5182861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Freeform 789"/>
            <p:cNvSpPr/>
            <p:nvPr/>
          </p:nvSpPr>
          <p:spPr>
            <a:xfrm>
              <a:off x="5388925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Freeform 790"/>
            <p:cNvSpPr/>
            <p:nvPr/>
          </p:nvSpPr>
          <p:spPr>
            <a:xfrm>
              <a:off x="6012581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Freeform 791"/>
            <p:cNvSpPr/>
            <p:nvPr/>
          </p:nvSpPr>
          <p:spPr>
            <a:xfrm>
              <a:off x="6156405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3" name="Freeform 792"/>
            <p:cNvSpPr/>
            <p:nvPr/>
          </p:nvSpPr>
          <p:spPr>
            <a:xfrm>
              <a:off x="6228317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4" name="Freeform 793"/>
            <p:cNvSpPr/>
            <p:nvPr/>
          </p:nvSpPr>
          <p:spPr>
            <a:xfrm>
              <a:off x="6372141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5" name="Freeform 794"/>
            <p:cNvSpPr/>
            <p:nvPr/>
          </p:nvSpPr>
          <p:spPr>
            <a:xfrm>
              <a:off x="6300229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6" name="Freeform 795"/>
            <p:cNvSpPr/>
            <p:nvPr/>
          </p:nvSpPr>
          <p:spPr>
            <a:xfrm>
              <a:off x="6444053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7" name="Freeform 796"/>
            <p:cNvSpPr/>
            <p:nvPr/>
          </p:nvSpPr>
          <p:spPr>
            <a:xfrm>
              <a:off x="6515965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8" name="Freeform 797"/>
            <p:cNvSpPr/>
            <p:nvPr/>
          </p:nvSpPr>
          <p:spPr>
            <a:xfrm>
              <a:off x="6587877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9" name="Freeform 798"/>
            <p:cNvSpPr/>
            <p:nvPr/>
          </p:nvSpPr>
          <p:spPr>
            <a:xfrm>
              <a:off x="6659789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0" name="Freeform 799"/>
            <p:cNvSpPr/>
            <p:nvPr/>
          </p:nvSpPr>
          <p:spPr>
            <a:xfrm>
              <a:off x="6731701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1" name="Freeform 800"/>
            <p:cNvSpPr/>
            <p:nvPr/>
          </p:nvSpPr>
          <p:spPr>
            <a:xfrm>
              <a:off x="6803613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2" name="Freeform 801"/>
            <p:cNvSpPr/>
            <p:nvPr/>
          </p:nvSpPr>
          <p:spPr>
            <a:xfrm>
              <a:off x="6947437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3" name="Freeform 802"/>
            <p:cNvSpPr/>
            <p:nvPr/>
          </p:nvSpPr>
          <p:spPr>
            <a:xfrm>
              <a:off x="6875525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4" name="Freeform 803"/>
            <p:cNvSpPr/>
            <p:nvPr/>
          </p:nvSpPr>
          <p:spPr>
            <a:xfrm>
              <a:off x="7019349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5" name="Freeform 804"/>
            <p:cNvSpPr/>
            <p:nvPr/>
          </p:nvSpPr>
          <p:spPr>
            <a:xfrm>
              <a:off x="7091261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6" name="Freeform 805"/>
            <p:cNvSpPr/>
            <p:nvPr/>
          </p:nvSpPr>
          <p:spPr>
            <a:xfrm>
              <a:off x="7235085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7" name="Freeform 806"/>
            <p:cNvSpPr/>
            <p:nvPr/>
          </p:nvSpPr>
          <p:spPr>
            <a:xfrm>
              <a:off x="7746089" y="2759201"/>
              <a:ext cx="36000" cy="252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8" name="Freeform 807"/>
            <p:cNvSpPr/>
            <p:nvPr/>
          </p:nvSpPr>
          <p:spPr>
            <a:xfrm>
              <a:off x="7882293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9" name="Freeform 808"/>
            <p:cNvSpPr/>
            <p:nvPr/>
          </p:nvSpPr>
          <p:spPr>
            <a:xfrm>
              <a:off x="8098029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0" name="Freeform 809"/>
            <p:cNvSpPr/>
            <p:nvPr/>
          </p:nvSpPr>
          <p:spPr>
            <a:xfrm>
              <a:off x="7954205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1" name="Freeform 810"/>
            <p:cNvSpPr/>
            <p:nvPr/>
          </p:nvSpPr>
          <p:spPr>
            <a:xfrm>
              <a:off x="8169941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2" name="Freeform 811"/>
            <p:cNvSpPr/>
            <p:nvPr/>
          </p:nvSpPr>
          <p:spPr>
            <a:xfrm>
              <a:off x="8241853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3" name="Freeform 812"/>
            <p:cNvSpPr/>
            <p:nvPr/>
          </p:nvSpPr>
          <p:spPr>
            <a:xfrm>
              <a:off x="8385677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4" name="Freeform 813"/>
            <p:cNvSpPr/>
            <p:nvPr/>
          </p:nvSpPr>
          <p:spPr>
            <a:xfrm>
              <a:off x="7163173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5" name="Freeform 814"/>
            <p:cNvSpPr/>
            <p:nvPr/>
          </p:nvSpPr>
          <p:spPr>
            <a:xfrm>
              <a:off x="7810381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6" name="Freeform 815"/>
            <p:cNvSpPr/>
            <p:nvPr/>
          </p:nvSpPr>
          <p:spPr>
            <a:xfrm>
              <a:off x="8026117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7" name="Freeform 816"/>
            <p:cNvSpPr/>
            <p:nvPr/>
          </p:nvSpPr>
          <p:spPr>
            <a:xfrm>
              <a:off x="8313765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8" name="Freeform 817"/>
            <p:cNvSpPr/>
            <p:nvPr/>
          </p:nvSpPr>
          <p:spPr>
            <a:xfrm>
              <a:off x="8457589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9" name="Freeform 818"/>
            <p:cNvSpPr/>
            <p:nvPr/>
          </p:nvSpPr>
          <p:spPr>
            <a:xfrm>
              <a:off x="8529501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" name="Freeform 819"/>
            <p:cNvSpPr/>
            <p:nvPr/>
          </p:nvSpPr>
          <p:spPr>
            <a:xfrm>
              <a:off x="8601413" y="2759201"/>
              <a:ext cx="36000" cy="234000"/>
            </a:xfrm>
            <a:custGeom>
              <a:avLst/>
              <a:gdLst>
                <a:gd name="connsiteX0" fmla="*/ 44218 w 67501"/>
                <a:gd name="connsiteY0" fmla="*/ 0 h 215265"/>
                <a:gd name="connsiteX1" fmla="*/ 403 w 67501"/>
                <a:gd name="connsiteY1" fmla="*/ 89535 h 215265"/>
                <a:gd name="connsiteX2" fmla="*/ 67078 w 67501"/>
                <a:gd name="connsiteY2" fmla="*/ 131445 h 215265"/>
                <a:gd name="connsiteX3" fmla="*/ 28978 w 67501"/>
                <a:gd name="connsiteY3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01" h="215265">
                  <a:moveTo>
                    <a:pt x="44218" y="0"/>
                  </a:moveTo>
                  <a:cubicBezTo>
                    <a:pt x="20405" y="33813"/>
                    <a:pt x="-3407" y="67627"/>
                    <a:pt x="403" y="89535"/>
                  </a:cubicBezTo>
                  <a:cubicBezTo>
                    <a:pt x="4213" y="111443"/>
                    <a:pt x="62316" y="110490"/>
                    <a:pt x="67078" y="131445"/>
                  </a:cubicBezTo>
                  <a:cubicBezTo>
                    <a:pt x="71840" y="152400"/>
                    <a:pt x="35010" y="201295"/>
                    <a:pt x="28978" y="21526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1" name="Rectangle 820"/>
            <p:cNvSpPr/>
            <p:nvPr/>
          </p:nvSpPr>
          <p:spPr>
            <a:xfrm>
              <a:off x="5287844" y="2718129"/>
              <a:ext cx="78418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GLUT1</a:t>
              </a:r>
              <a:endPara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2" name="Oval 821"/>
            <p:cNvSpPr/>
            <p:nvPr/>
          </p:nvSpPr>
          <p:spPr>
            <a:xfrm>
              <a:off x="5526140" y="2998273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3" name="Oval 822"/>
            <p:cNvSpPr/>
            <p:nvPr/>
          </p:nvSpPr>
          <p:spPr>
            <a:xfrm>
              <a:off x="5674738" y="301160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4" name="Oval 823"/>
            <p:cNvSpPr/>
            <p:nvPr/>
          </p:nvSpPr>
          <p:spPr>
            <a:xfrm>
              <a:off x="5600439" y="301160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5" name="Oval 824"/>
            <p:cNvSpPr/>
            <p:nvPr/>
          </p:nvSpPr>
          <p:spPr>
            <a:xfrm>
              <a:off x="5749037" y="2998273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6" name="Oval 825"/>
            <p:cNvSpPr/>
            <p:nvPr/>
          </p:nvSpPr>
          <p:spPr>
            <a:xfrm>
              <a:off x="5717981" y="2715193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7" name="Oval 826"/>
            <p:cNvSpPr/>
            <p:nvPr/>
          </p:nvSpPr>
          <p:spPr>
            <a:xfrm>
              <a:off x="5639797" y="2717865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8" name="Oval 827"/>
            <p:cNvSpPr/>
            <p:nvPr/>
          </p:nvSpPr>
          <p:spPr>
            <a:xfrm>
              <a:off x="5497819" y="2707757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" name="Oval 828"/>
            <p:cNvSpPr/>
            <p:nvPr/>
          </p:nvSpPr>
          <p:spPr>
            <a:xfrm>
              <a:off x="5567840" y="2714610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0" name="Oval 829"/>
            <p:cNvSpPr/>
            <p:nvPr/>
          </p:nvSpPr>
          <p:spPr>
            <a:xfrm>
              <a:off x="5794323" y="2706331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1" name="Oval 830"/>
            <p:cNvSpPr/>
            <p:nvPr/>
          </p:nvSpPr>
          <p:spPr>
            <a:xfrm>
              <a:off x="7580647" y="2706331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2" name="Oval 831"/>
            <p:cNvSpPr/>
            <p:nvPr/>
          </p:nvSpPr>
          <p:spPr>
            <a:xfrm>
              <a:off x="7502463" y="2709003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3" name="Oval 832"/>
            <p:cNvSpPr/>
            <p:nvPr/>
          </p:nvSpPr>
          <p:spPr>
            <a:xfrm>
              <a:off x="7360485" y="2698895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4" name="Oval 833"/>
            <p:cNvSpPr/>
            <p:nvPr/>
          </p:nvSpPr>
          <p:spPr>
            <a:xfrm>
              <a:off x="7430506" y="2705748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5" name="Oval 834"/>
            <p:cNvSpPr/>
            <p:nvPr/>
          </p:nvSpPr>
          <p:spPr>
            <a:xfrm>
              <a:off x="7656989" y="2697469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6" name="Oval 835"/>
            <p:cNvSpPr/>
            <p:nvPr/>
          </p:nvSpPr>
          <p:spPr>
            <a:xfrm>
              <a:off x="7383615" y="3007139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7" name="Oval 836"/>
            <p:cNvSpPr/>
            <p:nvPr/>
          </p:nvSpPr>
          <p:spPr>
            <a:xfrm>
              <a:off x="7532213" y="302047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8" name="Oval 837"/>
            <p:cNvSpPr/>
            <p:nvPr/>
          </p:nvSpPr>
          <p:spPr>
            <a:xfrm>
              <a:off x="7457914" y="3020474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9" name="Oval 838"/>
            <p:cNvSpPr/>
            <p:nvPr/>
          </p:nvSpPr>
          <p:spPr>
            <a:xfrm>
              <a:off x="7606512" y="3007139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0" name="Rectangle 839"/>
            <p:cNvSpPr/>
            <p:nvPr/>
          </p:nvSpPr>
          <p:spPr>
            <a:xfrm>
              <a:off x="7163542" y="2764017"/>
              <a:ext cx="792000" cy="2160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GLUT1</a:t>
              </a:r>
              <a:endPara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45" name="Straight Connector 844"/>
            <p:cNvCxnSpPr/>
            <p:nvPr/>
          </p:nvCxnSpPr>
          <p:spPr>
            <a:xfrm rot="18540000">
              <a:off x="7454920" y="2635732"/>
              <a:ext cx="3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6" name="Rectangle 845"/>
          <p:cNvSpPr/>
          <p:nvPr/>
        </p:nvSpPr>
        <p:spPr>
          <a:xfrm>
            <a:off x="6698318" y="2199350"/>
            <a:ext cx="891591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Malgun Gothic" panose="020B0503020000020004" pitchFamily="34" charset="-127"/>
              </a:rPr>
              <a:t>Phlorizin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847" name="Rectangle 846"/>
          <p:cNvSpPr/>
          <p:nvPr/>
        </p:nvSpPr>
        <p:spPr>
          <a:xfrm>
            <a:off x="5773636" y="2201169"/>
            <a:ext cx="644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ea typeface="Malgun Gothic" panose="020B0503020000020004" pitchFamily="34" charset="-127"/>
              </a:rPr>
              <a:t>AGEs</a:t>
            </a:r>
            <a:endParaRPr lang="en-US" sz="1400" dirty="0"/>
          </a:p>
        </p:txBody>
      </p:sp>
      <p:sp>
        <p:nvSpPr>
          <p:cNvPr id="848" name="Rectangle 847"/>
          <p:cNvSpPr/>
          <p:nvPr/>
        </p:nvSpPr>
        <p:spPr>
          <a:xfrm>
            <a:off x="4674000" y="1563556"/>
            <a:ext cx="28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extracellular glucose level</a:t>
            </a:r>
          </a:p>
        </p:txBody>
      </p:sp>
      <p:grpSp>
        <p:nvGrpSpPr>
          <p:cNvPr id="875" name="Group 874"/>
          <p:cNvGrpSpPr/>
          <p:nvPr/>
        </p:nvGrpSpPr>
        <p:grpSpPr>
          <a:xfrm>
            <a:off x="7112909" y="1863667"/>
            <a:ext cx="36000" cy="360000"/>
            <a:chOff x="11233495" y="1537706"/>
            <a:chExt cx="36000" cy="288000"/>
          </a:xfrm>
        </p:grpSpPr>
        <p:cxnSp>
          <p:nvCxnSpPr>
            <p:cNvPr id="849" name="Straight Connector 848"/>
            <p:cNvCxnSpPr/>
            <p:nvPr/>
          </p:nvCxnSpPr>
          <p:spPr>
            <a:xfrm flipV="1">
              <a:off x="11252218" y="1537706"/>
              <a:ext cx="0" cy="2880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0" name="Straight Connector 849"/>
            <p:cNvCxnSpPr/>
            <p:nvPr/>
          </p:nvCxnSpPr>
          <p:spPr>
            <a:xfrm rot="10800000">
              <a:off x="11233495" y="1539611"/>
              <a:ext cx="3600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9" name="Group 868"/>
          <p:cNvGrpSpPr/>
          <p:nvPr/>
        </p:nvGrpSpPr>
        <p:grpSpPr>
          <a:xfrm>
            <a:off x="6573299" y="4178638"/>
            <a:ext cx="468000" cy="65071"/>
            <a:chOff x="9866466" y="2608709"/>
            <a:chExt cx="540000" cy="65071"/>
          </a:xfrm>
        </p:grpSpPr>
        <p:cxnSp>
          <p:nvCxnSpPr>
            <p:cNvPr id="664" name="Straight Arrow Connector 663"/>
            <p:cNvCxnSpPr/>
            <p:nvPr/>
          </p:nvCxnSpPr>
          <p:spPr>
            <a:xfrm rot="16200000">
              <a:off x="10136466" y="2403780"/>
              <a:ext cx="0" cy="540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4" name="Straight Connector 863"/>
            <p:cNvCxnSpPr/>
            <p:nvPr/>
          </p:nvCxnSpPr>
          <p:spPr>
            <a:xfrm>
              <a:off x="9866466" y="2626709"/>
              <a:ext cx="54000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65" name="Straight Connector 864"/>
            <p:cNvCxnSpPr/>
            <p:nvPr/>
          </p:nvCxnSpPr>
          <p:spPr>
            <a:xfrm rot="5400000">
              <a:off x="10385862" y="2626709"/>
              <a:ext cx="3600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6056301" y="1863667"/>
            <a:ext cx="79398" cy="360000"/>
            <a:chOff x="6162750" y="1883987"/>
            <a:chExt cx="79398" cy="360000"/>
          </a:xfrm>
        </p:grpSpPr>
        <p:cxnSp>
          <p:nvCxnSpPr>
            <p:cNvPr id="871" name="Straight Arrow Connector 870"/>
            <p:cNvCxnSpPr/>
            <p:nvPr/>
          </p:nvCxnSpPr>
          <p:spPr>
            <a:xfrm rot="5400000">
              <a:off x="6062148" y="2063987"/>
              <a:ext cx="36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72" name="Group 871"/>
            <p:cNvGrpSpPr/>
            <p:nvPr/>
          </p:nvGrpSpPr>
          <p:grpSpPr>
            <a:xfrm>
              <a:off x="6162750" y="1883987"/>
              <a:ext cx="36000" cy="360000"/>
              <a:chOff x="2922143" y="1478863"/>
              <a:chExt cx="36000" cy="180000"/>
            </a:xfrm>
          </p:grpSpPr>
          <p:cxnSp>
            <p:nvCxnSpPr>
              <p:cNvPr id="873" name="Straight Connector 872"/>
              <p:cNvCxnSpPr/>
              <p:nvPr/>
            </p:nvCxnSpPr>
            <p:spPr>
              <a:xfrm>
                <a:off x="2938859" y="1478863"/>
                <a:ext cx="0" cy="18000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4" name="Straight Connector 873"/>
              <p:cNvCxnSpPr/>
              <p:nvPr/>
            </p:nvCxnSpPr>
            <p:spPr>
              <a:xfrm>
                <a:off x="2922143" y="1657592"/>
                <a:ext cx="36000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" name="Elbow Connector 3"/>
          <p:cNvCxnSpPr/>
          <p:nvPr/>
        </p:nvCxnSpPr>
        <p:spPr>
          <a:xfrm>
            <a:off x="7700356" y="5304263"/>
            <a:ext cx="288000" cy="288000"/>
          </a:xfrm>
          <a:prstGeom prst="bentConnector3">
            <a:avLst>
              <a:gd name="adj1" fmla="val -779"/>
            </a:avLst>
          </a:prstGeom>
          <a:ln w="127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820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4471</TotalTime>
  <Words>26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맑은 고딕</vt:lpstr>
      <vt:lpstr>맑은 고딕</vt:lpstr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16</cp:revision>
  <dcterms:created xsi:type="dcterms:W3CDTF">2020-11-09T05:43:37Z</dcterms:created>
  <dcterms:modified xsi:type="dcterms:W3CDTF">2020-12-05T11:29:48Z</dcterms:modified>
</cp:coreProperties>
</file>