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42479913" cy="30240288"/>
  <p:notesSz cx="6858000" cy="9144000"/>
  <p:defaultTextStyle>
    <a:defPPr>
      <a:defRPr lang="en-US"/>
    </a:defPPr>
    <a:lvl1pPr marL="0" algn="l" defTabSz="2262384" rtl="0" eaLnBrk="1" latinLnBrk="0" hangingPunct="1">
      <a:defRPr sz="8872" kern="1200">
        <a:solidFill>
          <a:schemeClr val="tx1"/>
        </a:solidFill>
        <a:latin typeface="+mn-lt"/>
        <a:ea typeface="+mn-ea"/>
        <a:cs typeface="+mn-cs"/>
      </a:defRPr>
    </a:lvl1pPr>
    <a:lvl2pPr marL="2262384" algn="l" defTabSz="2262384" rtl="0" eaLnBrk="1" latinLnBrk="0" hangingPunct="1">
      <a:defRPr sz="8872" kern="1200">
        <a:solidFill>
          <a:schemeClr val="tx1"/>
        </a:solidFill>
        <a:latin typeface="+mn-lt"/>
        <a:ea typeface="+mn-ea"/>
        <a:cs typeface="+mn-cs"/>
      </a:defRPr>
    </a:lvl2pPr>
    <a:lvl3pPr marL="4524767" algn="l" defTabSz="2262384" rtl="0" eaLnBrk="1" latinLnBrk="0" hangingPunct="1">
      <a:defRPr sz="8872" kern="1200">
        <a:solidFill>
          <a:schemeClr val="tx1"/>
        </a:solidFill>
        <a:latin typeface="+mn-lt"/>
        <a:ea typeface="+mn-ea"/>
        <a:cs typeface="+mn-cs"/>
      </a:defRPr>
    </a:lvl3pPr>
    <a:lvl4pPr marL="6787150" algn="l" defTabSz="2262384" rtl="0" eaLnBrk="1" latinLnBrk="0" hangingPunct="1">
      <a:defRPr sz="8872" kern="1200">
        <a:solidFill>
          <a:schemeClr val="tx1"/>
        </a:solidFill>
        <a:latin typeface="+mn-lt"/>
        <a:ea typeface="+mn-ea"/>
        <a:cs typeface="+mn-cs"/>
      </a:defRPr>
    </a:lvl4pPr>
    <a:lvl5pPr marL="9049533" algn="l" defTabSz="2262384" rtl="0" eaLnBrk="1" latinLnBrk="0" hangingPunct="1">
      <a:defRPr sz="8872" kern="1200">
        <a:solidFill>
          <a:schemeClr val="tx1"/>
        </a:solidFill>
        <a:latin typeface="+mn-lt"/>
        <a:ea typeface="+mn-ea"/>
        <a:cs typeface="+mn-cs"/>
      </a:defRPr>
    </a:lvl5pPr>
    <a:lvl6pPr marL="11311918" algn="l" defTabSz="2262384" rtl="0" eaLnBrk="1" latinLnBrk="0" hangingPunct="1">
      <a:defRPr sz="8872" kern="1200">
        <a:solidFill>
          <a:schemeClr val="tx1"/>
        </a:solidFill>
        <a:latin typeface="+mn-lt"/>
        <a:ea typeface="+mn-ea"/>
        <a:cs typeface="+mn-cs"/>
      </a:defRPr>
    </a:lvl6pPr>
    <a:lvl7pPr marL="13574301" algn="l" defTabSz="2262384" rtl="0" eaLnBrk="1" latinLnBrk="0" hangingPunct="1">
      <a:defRPr sz="8872" kern="1200">
        <a:solidFill>
          <a:schemeClr val="tx1"/>
        </a:solidFill>
        <a:latin typeface="+mn-lt"/>
        <a:ea typeface="+mn-ea"/>
        <a:cs typeface="+mn-cs"/>
      </a:defRPr>
    </a:lvl7pPr>
    <a:lvl8pPr marL="15836685" algn="l" defTabSz="2262384" rtl="0" eaLnBrk="1" latinLnBrk="0" hangingPunct="1">
      <a:defRPr sz="8872" kern="1200">
        <a:solidFill>
          <a:schemeClr val="tx1"/>
        </a:solidFill>
        <a:latin typeface="+mn-lt"/>
        <a:ea typeface="+mn-ea"/>
        <a:cs typeface="+mn-cs"/>
      </a:defRPr>
    </a:lvl8pPr>
    <a:lvl9pPr marL="18099068" algn="l" defTabSz="2262384" rtl="0" eaLnBrk="1" latinLnBrk="0" hangingPunct="1">
      <a:defRPr sz="887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25" userDrawn="1">
          <p15:clr>
            <a:srgbClr val="A4A3A4"/>
          </p15:clr>
        </p15:guide>
        <p15:guide id="2" pos="13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0A87"/>
    <a:srgbClr val="8A034F"/>
    <a:srgbClr val="FFA7D7"/>
    <a:srgbClr val="EFE7EF"/>
    <a:srgbClr val="C4006B"/>
    <a:srgbClr val="FFEBF6"/>
    <a:srgbClr val="B6D8E4"/>
    <a:srgbClr val="A19ACE"/>
    <a:srgbClr val="7166B4"/>
    <a:srgbClr val="DDED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59" autoAdjust="0"/>
    <p:restoredTop sz="94657"/>
  </p:normalViewPr>
  <p:slideViewPr>
    <p:cSldViewPr snapToGrid="0" snapToObjects="1">
      <p:cViewPr varScale="1">
        <p:scale>
          <a:sx n="19" d="100"/>
          <a:sy n="19" d="100"/>
        </p:scale>
        <p:origin x="1398" y="96"/>
      </p:cViewPr>
      <p:guideLst>
        <p:guide orient="horz" pos="9525"/>
        <p:guide pos="13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A1195-9DC3-964F-9B31-E4EA31A3E852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0763" y="685800"/>
            <a:ext cx="48164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A1349-690F-E141-9FC3-3681F7A6F58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18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07591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507591" algn="l" defTabSz="507591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1015181" algn="l" defTabSz="507591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1522773" algn="l" defTabSz="507591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2030364" algn="l" defTabSz="507591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2537954" algn="l" defTabSz="507591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3045545" algn="l" defTabSz="507591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3553137" algn="l" defTabSz="507591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4060728" algn="l" defTabSz="507591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58D34-1207-B4FF-B73E-1429015CC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4E5188B-78E7-30A2-989E-A3D8C6DCE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20763" y="685800"/>
            <a:ext cx="4816475" cy="34290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077E923-9446-AB5A-0973-9ABA4F70E6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C33E88D-9B7D-748B-32D7-3F015D27C4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A1349-690F-E141-9FC3-3681F7A6F5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222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613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50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406702" rtl="0" eaLnBrk="1" latinLnBrk="0" hangingPunct="1">
        <a:spcBef>
          <a:spcPct val="0"/>
        </a:spcBef>
        <a:buNone/>
        <a:defRPr sz="135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55026" indent="-1055026" algn="l" defTabSz="1406702" rtl="0" eaLnBrk="1" latinLnBrk="0" hangingPunct="1">
        <a:spcBef>
          <a:spcPct val="20000"/>
        </a:spcBef>
        <a:buFont typeface="Arial"/>
        <a:buChar char="•"/>
        <a:defRPr sz="9889" kern="1200">
          <a:solidFill>
            <a:schemeClr val="tx1"/>
          </a:solidFill>
          <a:latin typeface="+mn-lt"/>
          <a:ea typeface="+mn-ea"/>
          <a:cs typeface="+mn-cs"/>
        </a:defRPr>
      </a:lvl1pPr>
      <a:lvl2pPr marL="2285890" indent="-879189" algn="l" defTabSz="1406702" rtl="0" eaLnBrk="1" latinLnBrk="0" hangingPunct="1">
        <a:spcBef>
          <a:spcPct val="20000"/>
        </a:spcBef>
        <a:buFont typeface="Arial"/>
        <a:buChar char="–"/>
        <a:defRPr sz="8611" kern="1200">
          <a:solidFill>
            <a:schemeClr val="tx1"/>
          </a:solidFill>
          <a:latin typeface="+mn-lt"/>
          <a:ea typeface="+mn-ea"/>
          <a:cs typeface="+mn-cs"/>
        </a:defRPr>
      </a:lvl2pPr>
      <a:lvl3pPr marL="3516755" indent="-703351" algn="l" defTabSz="1406702" rtl="0" eaLnBrk="1" latinLnBrk="0" hangingPunct="1">
        <a:spcBef>
          <a:spcPct val="20000"/>
        </a:spcBef>
        <a:buFont typeface="Arial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4923457" indent="-703351" algn="l" defTabSz="1406702" rtl="0" eaLnBrk="1" latinLnBrk="0" hangingPunct="1">
        <a:spcBef>
          <a:spcPct val="20000"/>
        </a:spcBef>
        <a:buFont typeface="Arial"/>
        <a:buChar char="–"/>
        <a:defRPr sz="6122" kern="1200">
          <a:solidFill>
            <a:schemeClr val="tx1"/>
          </a:solidFill>
          <a:latin typeface="+mn-lt"/>
          <a:ea typeface="+mn-ea"/>
          <a:cs typeface="+mn-cs"/>
        </a:defRPr>
      </a:lvl4pPr>
      <a:lvl5pPr marL="6330159" indent="-703351" algn="l" defTabSz="1406702" rtl="0" eaLnBrk="1" latinLnBrk="0" hangingPunct="1">
        <a:spcBef>
          <a:spcPct val="20000"/>
        </a:spcBef>
        <a:buFont typeface="Arial"/>
        <a:buChar char="»"/>
        <a:defRPr sz="6122" kern="1200">
          <a:solidFill>
            <a:schemeClr val="tx1"/>
          </a:solidFill>
          <a:latin typeface="+mn-lt"/>
          <a:ea typeface="+mn-ea"/>
          <a:cs typeface="+mn-cs"/>
        </a:defRPr>
      </a:lvl5pPr>
      <a:lvl6pPr marL="7736862" indent="-703351" algn="l" defTabSz="1406702" rtl="0" eaLnBrk="1" latinLnBrk="0" hangingPunct="1">
        <a:spcBef>
          <a:spcPct val="20000"/>
        </a:spcBef>
        <a:buFont typeface="Arial"/>
        <a:buChar char="•"/>
        <a:defRPr sz="6122" kern="1200">
          <a:solidFill>
            <a:schemeClr val="tx1"/>
          </a:solidFill>
          <a:latin typeface="+mn-lt"/>
          <a:ea typeface="+mn-ea"/>
          <a:cs typeface="+mn-cs"/>
        </a:defRPr>
      </a:lvl6pPr>
      <a:lvl7pPr marL="9143563" indent="-703351" algn="l" defTabSz="1406702" rtl="0" eaLnBrk="1" latinLnBrk="0" hangingPunct="1">
        <a:spcBef>
          <a:spcPct val="20000"/>
        </a:spcBef>
        <a:buFont typeface="Arial"/>
        <a:buChar char="•"/>
        <a:defRPr sz="6122" kern="1200">
          <a:solidFill>
            <a:schemeClr val="tx1"/>
          </a:solidFill>
          <a:latin typeface="+mn-lt"/>
          <a:ea typeface="+mn-ea"/>
          <a:cs typeface="+mn-cs"/>
        </a:defRPr>
      </a:lvl7pPr>
      <a:lvl8pPr marL="10550266" indent="-703351" algn="l" defTabSz="1406702" rtl="0" eaLnBrk="1" latinLnBrk="0" hangingPunct="1">
        <a:spcBef>
          <a:spcPct val="20000"/>
        </a:spcBef>
        <a:buFont typeface="Arial"/>
        <a:buChar char="•"/>
        <a:defRPr sz="6122" kern="1200">
          <a:solidFill>
            <a:schemeClr val="tx1"/>
          </a:solidFill>
          <a:latin typeface="+mn-lt"/>
          <a:ea typeface="+mn-ea"/>
          <a:cs typeface="+mn-cs"/>
        </a:defRPr>
      </a:lvl8pPr>
      <a:lvl9pPr marL="11956968" indent="-703351" algn="l" defTabSz="1406702" rtl="0" eaLnBrk="1" latinLnBrk="0" hangingPunct="1">
        <a:spcBef>
          <a:spcPct val="20000"/>
        </a:spcBef>
        <a:buFont typeface="Arial"/>
        <a:buChar char="•"/>
        <a:defRPr sz="61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06702" rtl="0" eaLnBrk="1" latinLnBrk="0" hangingPunct="1">
        <a:defRPr sz="5517" kern="1200">
          <a:solidFill>
            <a:schemeClr val="tx1"/>
          </a:solidFill>
          <a:latin typeface="+mn-lt"/>
          <a:ea typeface="+mn-ea"/>
          <a:cs typeface="+mn-cs"/>
        </a:defRPr>
      </a:lvl1pPr>
      <a:lvl2pPr marL="1406702" algn="l" defTabSz="1406702" rtl="0" eaLnBrk="1" latinLnBrk="0" hangingPunct="1">
        <a:defRPr sz="5517" kern="1200">
          <a:solidFill>
            <a:schemeClr val="tx1"/>
          </a:solidFill>
          <a:latin typeface="+mn-lt"/>
          <a:ea typeface="+mn-ea"/>
          <a:cs typeface="+mn-cs"/>
        </a:defRPr>
      </a:lvl2pPr>
      <a:lvl3pPr marL="2813404" algn="l" defTabSz="1406702" rtl="0" eaLnBrk="1" latinLnBrk="0" hangingPunct="1">
        <a:defRPr sz="5517" kern="1200">
          <a:solidFill>
            <a:schemeClr val="tx1"/>
          </a:solidFill>
          <a:latin typeface="+mn-lt"/>
          <a:ea typeface="+mn-ea"/>
          <a:cs typeface="+mn-cs"/>
        </a:defRPr>
      </a:lvl3pPr>
      <a:lvl4pPr marL="4220106" algn="l" defTabSz="1406702" rtl="0" eaLnBrk="1" latinLnBrk="0" hangingPunct="1">
        <a:defRPr sz="5517" kern="1200">
          <a:solidFill>
            <a:schemeClr val="tx1"/>
          </a:solidFill>
          <a:latin typeface="+mn-lt"/>
          <a:ea typeface="+mn-ea"/>
          <a:cs typeface="+mn-cs"/>
        </a:defRPr>
      </a:lvl4pPr>
      <a:lvl5pPr marL="5626807" algn="l" defTabSz="1406702" rtl="0" eaLnBrk="1" latinLnBrk="0" hangingPunct="1">
        <a:defRPr sz="5517" kern="1200">
          <a:solidFill>
            <a:schemeClr val="tx1"/>
          </a:solidFill>
          <a:latin typeface="+mn-lt"/>
          <a:ea typeface="+mn-ea"/>
          <a:cs typeface="+mn-cs"/>
        </a:defRPr>
      </a:lvl5pPr>
      <a:lvl6pPr marL="7033510" algn="l" defTabSz="1406702" rtl="0" eaLnBrk="1" latinLnBrk="0" hangingPunct="1">
        <a:defRPr sz="5517" kern="1200">
          <a:solidFill>
            <a:schemeClr val="tx1"/>
          </a:solidFill>
          <a:latin typeface="+mn-lt"/>
          <a:ea typeface="+mn-ea"/>
          <a:cs typeface="+mn-cs"/>
        </a:defRPr>
      </a:lvl6pPr>
      <a:lvl7pPr marL="8440212" algn="l" defTabSz="1406702" rtl="0" eaLnBrk="1" latinLnBrk="0" hangingPunct="1">
        <a:defRPr sz="5517" kern="1200">
          <a:solidFill>
            <a:schemeClr val="tx1"/>
          </a:solidFill>
          <a:latin typeface="+mn-lt"/>
          <a:ea typeface="+mn-ea"/>
          <a:cs typeface="+mn-cs"/>
        </a:defRPr>
      </a:lvl7pPr>
      <a:lvl8pPr marL="9846914" algn="l" defTabSz="1406702" rtl="0" eaLnBrk="1" latinLnBrk="0" hangingPunct="1">
        <a:defRPr sz="5517" kern="1200">
          <a:solidFill>
            <a:schemeClr val="tx1"/>
          </a:solidFill>
          <a:latin typeface="+mn-lt"/>
          <a:ea typeface="+mn-ea"/>
          <a:cs typeface="+mn-cs"/>
        </a:defRPr>
      </a:lvl8pPr>
      <a:lvl9pPr marL="11253617" algn="l" defTabSz="1406702" rtl="0" eaLnBrk="1" latinLnBrk="0" hangingPunct="1">
        <a:defRPr sz="55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20AE-1099-7A9B-2E62-C7E8D7A53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>
            <a:extLst>
              <a:ext uri="{FF2B5EF4-FFF2-40B4-BE49-F238E27FC236}">
                <a16:creationId xmlns:a16="http://schemas.microsoft.com/office/drawing/2014/main" id="{4BA7C374-23BB-9193-F672-18BF46A46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224" y="3960147"/>
            <a:ext cx="39782707" cy="26031568"/>
          </a:xfrm>
          <a:prstGeom prst="rect">
            <a:avLst/>
          </a:prstGeom>
          <a:solidFill>
            <a:srgbClr val="DDEDF3"/>
          </a:solidFill>
          <a:ln w="12700" algn="ctr">
            <a:noFill/>
            <a:miter lim="800000"/>
            <a:headEnd/>
            <a:tailEnd/>
          </a:ln>
        </p:spPr>
        <p:txBody>
          <a:bodyPr lIns="68580" tIns="68580" rIns="68580" bIns="68580" anchor="ctr"/>
          <a:lstStyle/>
          <a:p>
            <a:pPr marL="180000" marR="0" lvl="0" indent="0" defTabSz="648891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50" charset="-128"/>
              <a:cs typeface="Arial" panose="020B0604020202020204" pitchFamily="34" charset="0"/>
            </a:endParaRPr>
          </a:p>
        </p:txBody>
      </p:sp>
      <p:sp>
        <p:nvSpPr>
          <p:cNvPr id="1110" name="Oval 1109">
            <a:extLst>
              <a:ext uri="{FF2B5EF4-FFF2-40B4-BE49-F238E27FC236}">
                <a16:creationId xmlns:a16="http://schemas.microsoft.com/office/drawing/2014/main" id="{409CFAA6-32B8-11C0-5262-B63133026A7B}"/>
              </a:ext>
            </a:extLst>
          </p:cNvPr>
          <p:cNvSpPr/>
          <p:nvPr/>
        </p:nvSpPr>
        <p:spPr>
          <a:xfrm>
            <a:off x="3132537" y="11618209"/>
            <a:ext cx="9452546" cy="9001341"/>
          </a:xfrm>
          <a:prstGeom prst="ellipse">
            <a:avLst/>
          </a:prstGeom>
          <a:solidFill>
            <a:srgbClr val="1C0A8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6BD591-040C-805B-C41F-71B66E7B0C3A}"/>
              </a:ext>
            </a:extLst>
          </p:cNvPr>
          <p:cNvSpPr txBox="1"/>
          <p:nvPr/>
        </p:nvSpPr>
        <p:spPr>
          <a:xfrm>
            <a:off x="25765182" y="9834136"/>
            <a:ext cx="108164" cy="903064"/>
          </a:xfrm>
          <a:prstGeom prst="rect">
            <a:avLst/>
          </a:prstGeom>
          <a:noFill/>
        </p:spPr>
        <p:txBody>
          <a:bodyPr wrap="none" lIns="53527" tIns="26763" rIns="53527" bIns="26763" rtlCol="0">
            <a:spAutoFit/>
          </a:bodyPr>
          <a:lstStyle/>
          <a:p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8C4ED5-66AA-2093-31C3-E14AA4CC16CB}"/>
              </a:ext>
            </a:extLst>
          </p:cNvPr>
          <p:cNvSpPr txBox="1"/>
          <p:nvPr/>
        </p:nvSpPr>
        <p:spPr>
          <a:xfrm>
            <a:off x="25879884" y="9911577"/>
            <a:ext cx="502438" cy="903064"/>
          </a:xfrm>
          <a:prstGeom prst="rect">
            <a:avLst/>
          </a:prstGeom>
          <a:noFill/>
        </p:spPr>
        <p:txBody>
          <a:bodyPr wrap="none" lIns="53527" tIns="26763" rIns="53527" bIns="26763" rtlCol="0">
            <a:sp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577FD3DC-98FE-6D84-A5F7-036067E1653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263985" y="24757194"/>
            <a:ext cx="39762916" cy="2776543"/>
          </a:xfrm>
          <a:prstGeom prst="rect">
            <a:avLst/>
          </a:prstGeom>
          <a:solidFill>
            <a:srgbClr val="1C0A87"/>
          </a:solidFill>
          <a:ln w="6350" algn="ctr">
            <a:solidFill>
              <a:srgbClr val="48399E"/>
            </a:solidFill>
            <a:miter lim="800000"/>
            <a:headEnd/>
            <a:tailEnd/>
          </a:ln>
        </p:spPr>
        <p:txBody>
          <a:bodyPr rot="10800000" vert="horz" lIns="66675" tIns="66675" rIns="66675" bIns="66675" anchor="ctr"/>
          <a:lstStyle/>
          <a:p>
            <a:pPr marL="180000" defTabSz="648891">
              <a:lnSpc>
                <a:spcPct val="95000"/>
              </a:lnSpc>
            </a:pPr>
            <a:r>
              <a:rPr lang="en-US" sz="6000" b="1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Conclusion: </a:t>
            </a:r>
            <a:r>
              <a:rPr lang="en-US" sz="600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Integration</a:t>
            </a:r>
            <a:r>
              <a:rPr lang="en-US" sz="6000" b="1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</a:t>
            </a:r>
            <a:r>
              <a:rPr lang="en-US" sz="600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of the </a:t>
            </a:r>
            <a:r>
              <a:rPr lang="en-US" sz="6000" b="1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HIVE</a:t>
            </a:r>
            <a:r>
              <a:rPr lang="en-US" sz="600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</a:t>
            </a:r>
            <a:r>
              <a:rPr lang="en-US" sz="6000" b="1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model </a:t>
            </a:r>
            <a:r>
              <a:rPr lang="en-US" sz="600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can aid physicians in </a:t>
            </a:r>
            <a:r>
              <a:rPr lang="en-US" sz="6000" b="1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diagnosing appendicitis early </a:t>
            </a:r>
            <a:r>
              <a:rPr lang="en-US" sz="600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in the ED workup, in </a:t>
            </a:r>
            <a:r>
              <a:rPr lang="en-US" sz="6000" b="1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absence of laboratory testing</a:t>
            </a:r>
            <a:r>
              <a:rPr lang="en-US" sz="600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60CF185D-3904-F788-8D1B-99A9CED13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3986" y="248573"/>
            <a:ext cx="39762918" cy="3713675"/>
          </a:xfrm>
          <a:prstGeom prst="rect">
            <a:avLst/>
          </a:prstGeom>
          <a:solidFill>
            <a:srgbClr val="1C0A87"/>
          </a:solidFill>
          <a:ln w="12700" algn="ctr">
            <a:noFill/>
            <a:miter lim="800000"/>
            <a:headEnd/>
            <a:tailEnd/>
          </a:ln>
        </p:spPr>
        <p:txBody>
          <a:bodyPr lIns="68580" tIns="68580" rIns="68580" bIns="68580" anchor="ctr"/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Machine-learning based prediction of appendicitis for patients presenting with acute abdominal pain (AAP) at the emergency department (ED)</a:t>
            </a:r>
            <a:endParaRPr lang="nl-NL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FDC3A1-646A-FEBE-FC75-5289C919423B}"/>
              </a:ext>
            </a:extLst>
          </p:cNvPr>
          <p:cNvCxnSpPr/>
          <p:nvPr/>
        </p:nvCxnSpPr>
        <p:spPr>
          <a:xfrm>
            <a:off x="14516100" y="3962248"/>
            <a:ext cx="0" cy="20808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105DE4-1CA4-83CA-D71E-0314AFF4453E}"/>
              </a:ext>
            </a:extLst>
          </p:cNvPr>
          <p:cNvCxnSpPr/>
          <p:nvPr/>
        </p:nvCxnSpPr>
        <p:spPr>
          <a:xfrm>
            <a:off x="27680184" y="3950012"/>
            <a:ext cx="0" cy="20844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8EFD8572-48A1-2912-CD92-83D6BFB57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801" y="11889589"/>
            <a:ext cx="4854359" cy="4854359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F0F491A3-A70C-0BA3-992F-6C1FDE546556}"/>
              </a:ext>
            </a:extLst>
          </p:cNvPr>
          <p:cNvSpPr/>
          <p:nvPr/>
        </p:nvSpPr>
        <p:spPr>
          <a:xfrm>
            <a:off x="1817755" y="7696140"/>
            <a:ext cx="5464018" cy="5242320"/>
          </a:xfrm>
          <a:prstGeom prst="ellipse">
            <a:avLst/>
          </a:prstGeom>
          <a:solidFill>
            <a:srgbClr val="B6D8E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3DD7BD4-E0F4-77FB-FCDC-02ABBA602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681" y="7949419"/>
            <a:ext cx="3713674" cy="3713674"/>
          </a:xfrm>
          <a:prstGeom prst="rect">
            <a:avLst/>
          </a:pr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017A6FEF-337B-78A5-FC7A-D0C5CE872F72}"/>
              </a:ext>
            </a:extLst>
          </p:cNvPr>
          <p:cNvSpPr/>
          <p:nvPr/>
        </p:nvSpPr>
        <p:spPr>
          <a:xfrm>
            <a:off x="8754532" y="7697381"/>
            <a:ext cx="5464018" cy="5242320"/>
          </a:xfrm>
          <a:prstGeom prst="ellipse">
            <a:avLst/>
          </a:prstGeom>
          <a:solidFill>
            <a:srgbClr val="B6D8E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6C716D-5731-3B48-5F8E-6509CB21A60D}"/>
              </a:ext>
            </a:extLst>
          </p:cNvPr>
          <p:cNvSpPr txBox="1"/>
          <p:nvPr/>
        </p:nvSpPr>
        <p:spPr>
          <a:xfrm>
            <a:off x="9055290" y="11000299"/>
            <a:ext cx="49276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 POSITIVE SURGERIES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4BA9E436-EA98-D381-FBDF-E659750319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4133" y="7881178"/>
            <a:ext cx="3284816" cy="3284816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E5C1BA2D-F065-C51B-571F-689D52778E43}"/>
              </a:ext>
            </a:extLst>
          </p:cNvPr>
          <p:cNvSpPr txBox="1"/>
          <p:nvPr/>
        </p:nvSpPr>
        <p:spPr>
          <a:xfrm>
            <a:off x="1741907" y="4457337"/>
            <a:ext cx="1247664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Background: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Appendicitis can be challenging to diagnose.</a:t>
            </a:r>
            <a:endParaRPr lang="en-US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D5D72B1-671C-5E05-6830-9CCE1475F350}"/>
              </a:ext>
            </a:extLst>
          </p:cNvPr>
          <p:cNvSpPr txBox="1"/>
          <p:nvPr/>
        </p:nvSpPr>
        <p:spPr>
          <a:xfrm>
            <a:off x="2968677" y="7183241"/>
            <a:ext cx="3132237" cy="1015663"/>
          </a:xfrm>
          <a:prstGeom prst="rect">
            <a:avLst/>
          </a:prstGeom>
          <a:solidFill>
            <a:srgbClr val="B6D8E4"/>
          </a:solidFill>
        </p:spPr>
        <p:txBody>
          <a:bodyPr wrap="square" rtlCol="0">
            <a:spAutoFit/>
          </a:bodyPr>
          <a:lstStyle/>
          <a:p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6%-23%</a:t>
            </a:r>
            <a:endParaRPr lang="en-US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7860356-7026-4036-4F6C-EB8ED9830048}"/>
              </a:ext>
            </a:extLst>
          </p:cNvPr>
          <p:cNvSpPr txBox="1"/>
          <p:nvPr/>
        </p:nvSpPr>
        <p:spPr>
          <a:xfrm>
            <a:off x="9913586" y="7152118"/>
            <a:ext cx="3176582" cy="1015663"/>
          </a:xfrm>
          <a:prstGeom prst="rect">
            <a:avLst/>
          </a:prstGeom>
          <a:solidFill>
            <a:srgbClr val="B6D8E4"/>
          </a:solidFill>
        </p:spPr>
        <p:txBody>
          <a:bodyPr wrap="square" rtlCol="0">
            <a:spAutoFit/>
          </a:bodyPr>
          <a:lstStyle/>
          <a:p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9%-10%</a:t>
            </a:r>
            <a:endParaRPr lang="en-US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DEC4EE6-EDC3-2AAF-1D3C-3356DC230EED}"/>
              </a:ext>
            </a:extLst>
          </p:cNvPr>
          <p:cNvSpPr txBox="1"/>
          <p:nvPr/>
        </p:nvSpPr>
        <p:spPr>
          <a:xfrm>
            <a:off x="1587298" y="20634331"/>
            <a:ext cx="1247664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Objective: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Develop </a:t>
            </a:r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machine learning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models at two key decision points in the </a:t>
            </a:r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 workup to </a:t>
            </a:r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enhance early diagnosis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of appendicitis.</a:t>
            </a:r>
            <a:endParaRPr lang="en-US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C9ADFE87-9724-8044-BDDF-0F8D1756C5EF}"/>
              </a:ext>
            </a:extLst>
          </p:cNvPr>
          <p:cNvSpPr txBox="1"/>
          <p:nvPr/>
        </p:nvSpPr>
        <p:spPr>
          <a:xfrm>
            <a:off x="14779655" y="4359285"/>
            <a:ext cx="12476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Data Collection:</a:t>
            </a: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BBFECE90-E249-1D59-1B87-9A5200E85B76}"/>
              </a:ext>
            </a:extLst>
          </p:cNvPr>
          <p:cNvSpPr txBox="1"/>
          <p:nvPr/>
        </p:nvSpPr>
        <p:spPr>
          <a:xfrm>
            <a:off x="17417062" y="14582424"/>
            <a:ext cx="10364553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HIVE model: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Machine learning model using medical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istory,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ntake information,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ital signs, physical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xamination findings.</a:t>
            </a:r>
          </a:p>
          <a:p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HIVE-LAB model: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Builds upon HIVE model by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incorporting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routine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oratory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test results.</a:t>
            </a:r>
          </a:p>
          <a:p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Reader Study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 Comparison with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three experienced ED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physicians.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1029">
            <a:extLst>
              <a:ext uri="{FF2B5EF4-FFF2-40B4-BE49-F238E27FC236}">
                <a16:creationId xmlns:a16="http://schemas.microsoft.com/office/drawing/2014/main" id="{DAC9D2D5-947E-F88D-4C00-F1A05AFF0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3474" y="16602655"/>
            <a:ext cx="2899592" cy="2899592"/>
          </a:xfrm>
          <a:prstGeom prst="rect">
            <a:avLst/>
          </a:prstGeom>
        </p:spPr>
      </p:pic>
      <p:pic>
        <p:nvPicPr>
          <p:cNvPr id="1031" name="Picture 1030">
            <a:extLst>
              <a:ext uri="{FF2B5EF4-FFF2-40B4-BE49-F238E27FC236}">
                <a16:creationId xmlns:a16="http://schemas.microsoft.com/office/drawing/2014/main" id="{5272A369-073E-36BE-34C2-F49AD74D87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8132" y="16392416"/>
            <a:ext cx="3081855" cy="3025467"/>
          </a:xfrm>
          <a:prstGeom prst="rect">
            <a:avLst/>
          </a:prstGeom>
        </p:spPr>
      </p:pic>
      <p:pic>
        <p:nvPicPr>
          <p:cNvPr id="1037" name="Picture 1036">
            <a:extLst>
              <a:ext uri="{FF2B5EF4-FFF2-40B4-BE49-F238E27FC236}">
                <a16:creationId xmlns:a16="http://schemas.microsoft.com/office/drawing/2014/main" id="{5A0F397F-0F61-8525-3877-165FF4A274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95654" y="5693588"/>
            <a:ext cx="2046299" cy="2046299"/>
          </a:xfrm>
          <a:prstGeom prst="rect">
            <a:avLst/>
          </a:prstGeom>
        </p:spPr>
      </p:pic>
      <p:sp>
        <p:nvSpPr>
          <p:cNvPr id="1038" name="TextBox 1037">
            <a:extLst>
              <a:ext uri="{FF2B5EF4-FFF2-40B4-BE49-F238E27FC236}">
                <a16:creationId xmlns:a16="http://schemas.microsoft.com/office/drawing/2014/main" id="{DB462CBE-03C2-0958-24DE-242E72AD803E}"/>
              </a:ext>
            </a:extLst>
          </p:cNvPr>
          <p:cNvSpPr txBox="1"/>
          <p:nvPr/>
        </p:nvSpPr>
        <p:spPr>
          <a:xfrm>
            <a:off x="17292905" y="6027435"/>
            <a:ext cx="103341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336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patients who presented with acute abdominal pain to ED.</a:t>
            </a:r>
          </a:p>
        </p:txBody>
      </p:sp>
      <p:pic>
        <p:nvPicPr>
          <p:cNvPr id="1042" name="Picture 1041">
            <a:extLst>
              <a:ext uri="{FF2B5EF4-FFF2-40B4-BE49-F238E27FC236}">
                <a16:creationId xmlns:a16="http://schemas.microsoft.com/office/drawing/2014/main" id="{5C11929F-768D-AEF2-CBF5-569D8FDF57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07894" y="10710087"/>
            <a:ext cx="2020791" cy="2020791"/>
          </a:xfrm>
          <a:prstGeom prst="rect">
            <a:avLst/>
          </a:prstGeom>
        </p:spPr>
      </p:pic>
      <p:sp>
        <p:nvSpPr>
          <p:cNvPr id="1043" name="TextBox 1042">
            <a:extLst>
              <a:ext uri="{FF2B5EF4-FFF2-40B4-BE49-F238E27FC236}">
                <a16:creationId xmlns:a16="http://schemas.microsoft.com/office/drawing/2014/main" id="{F9B268E8-BF65-94F2-BE9F-3FAF5D4B151B}"/>
              </a:ext>
            </a:extLst>
          </p:cNvPr>
          <p:cNvSpPr txBox="1"/>
          <p:nvPr/>
        </p:nvSpPr>
        <p:spPr>
          <a:xfrm>
            <a:off x="17320300" y="10835237"/>
            <a:ext cx="103645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Retrospective single center cohort in </a:t>
            </a:r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2016 – 2023.</a:t>
            </a:r>
            <a:endParaRPr lang="en-US" sz="5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6" name="Picture 1045">
            <a:extLst>
              <a:ext uri="{FF2B5EF4-FFF2-40B4-BE49-F238E27FC236}">
                <a16:creationId xmlns:a16="http://schemas.microsoft.com/office/drawing/2014/main" id="{3B411D6F-8014-CEE9-7A0A-3FC8D9CC27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81391" y="15038203"/>
            <a:ext cx="2094679" cy="2057673"/>
          </a:xfrm>
          <a:prstGeom prst="rect">
            <a:avLst/>
          </a:prstGeom>
        </p:spPr>
      </p:pic>
      <p:pic>
        <p:nvPicPr>
          <p:cNvPr id="1050" name="Picture 1049">
            <a:extLst>
              <a:ext uri="{FF2B5EF4-FFF2-40B4-BE49-F238E27FC236}">
                <a16:creationId xmlns:a16="http://schemas.microsoft.com/office/drawing/2014/main" id="{778129A9-F1E5-77AA-0FC4-9D4C45AA10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97017" y="8410193"/>
            <a:ext cx="1690143" cy="1690143"/>
          </a:xfrm>
          <a:prstGeom prst="rect">
            <a:avLst/>
          </a:prstGeom>
        </p:spPr>
      </p:pic>
      <p:sp>
        <p:nvSpPr>
          <p:cNvPr id="1051" name="TextBox 1050">
            <a:extLst>
              <a:ext uri="{FF2B5EF4-FFF2-40B4-BE49-F238E27FC236}">
                <a16:creationId xmlns:a16="http://schemas.microsoft.com/office/drawing/2014/main" id="{A20390A7-94F9-8EDF-0A9A-A85872E15457}"/>
              </a:ext>
            </a:extLst>
          </p:cNvPr>
          <p:cNvSpPr txBox="1"/>
          <p:nvPr/>
        </p:nvSpPr>
        <p:spPr>
          <a:xfrm>
            <a:off x="17311853" y="8436663"/>
            <a:ext cx="103645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50/50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appendicitis - other AAP causes.</a:t>
            </a: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2AE44E7B-0861-4585-90A6-9130BDDB2E12}"/>
              </a:ext>
            </a:extLst>
          </p:cNvPr>
          <p:cNvSpPr txBox="1"/>
          <p:nvPr/>
        </p:nvSpPr>
        <p:spPr>
          <a:xfrm>
            <a:off x="27824040" y="4349170"/>
            <a:ext cx="124766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Results:</a:t>
            </a:r>
          </a:p>
          <a:p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60" name="Picture 1059">
            <a:extLst>
              <a:ext uri="{FF2B5EF4-FFF2-40B4-BE49-F238E27FC236}">
                <a16:creationId xmlns:a16="http://schemas.microsoft.com/office/drawing/2014/main" id="{1CB897E8-14C1-33AC-8CD8-695B331624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27835" y="18390798"/>
            <a:ext cx="2094679" cy="2057673"/>
          </a:xfrm>
          <a:prstGeom prst="rect">
            <a:avLst/>
          </a:prstGeom>
        </p:spPr>
      </p:pic>
      <p:pic>
        <p:nvPicPr>
          <p:cNvPr id="1049" name="Picture 1048">
            <a:extLst>
              <a:ext uri="{FF2B5EF4-FFF2-40B4-BE49-F238E27FC236}">
                <a16:creationId xmlns:a16="http://schemas.microsoft.com/office/drawing/2014/main" id="{5890B3C3-7AB4-D3F7-271F-3E5D2ED48E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069401" y="19962880"/>
            <a:ext cx="1132711" cy="1132711"/>
          </a:xfrm>
          <a:prstGeom prst="rect">
            <a:avLst/>
          </a:prstGeom>
        </p:spPr>
      </p:pic>
      <p:pic>
        <p:nvPicPr>
          <p:cNvPr id="1061" name="Picture 1060">
            <a:extLst>
              <a:ext uri="{FF2B5EF4-FFF2-40B4-BE49-F238E27FC236}">
                <a16:creationId xmlns:a16="http://schemas.microsoft.com/office/drawing/2014/main" id="{1F502BEA-18AB-84AC-E8A4-44930AD8D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80858" y="16761044"/>
            <a:ext cx="1106843" cy="1106843"/>
          </a:xfrm>
          <a:prstGeom prst="rect">
            <a:avLst/>
          </a:prstGeom>
        </p:spPr>
      </p:pic>
      <p:pic>
        <p:nvPicPr>
          <p:cNvPr id="1062" name="Picture 1061">
            <a:extLst>
              <a:ext uri="{FF2B5EF4-FFF2-40B4-BE49-F238E27FC236}">
                <a16:creationId xmlns:a16="http://schemas.microsoft.com/office/drawing/2014/main" id="{1099DF43-6004-C399-0A01-850BA53417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39329" y="20023497"/>
            <a:ext cx="1106843" cy="1106843"/>
          </a:xfrm>
          <a:prstGeom prst="rect">
            <a:avLst/>
          </a:prstGeom>
        </p:spPr>
      </p:pic>
      <p:pic>
        <p:nvPicPr>
          <p:cNvPr id="1065" name="Picture 1064">
            <a:extLst>
              <a:ext uri="{FF2B5EF4-FFF2-40B4-BE49-F238E27FC236}">
                <a16:creationId xmlns:a16="http://schemas.microsoft.com/office/drawing/2014/main" id="{B00573BD-3BC0-BBD4-C0FC-1B5901A54E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95654" y="21742309"/>
            <a:ext cx="2094679" cy="2057673"/>
          </a:xfrm>
          <a:prstGeom prst="rect">
            <a:avLst/>
          </a:prstGeom>
        </p:spPr>
      </p:pic>
      <p:pic>
        <p:nvPicPr>
          <p:cNvPr id="1066" name="Picture 1065">
            <a:extLst>
              <a:ext uri="{FF2B5EF4-FFF2-40B4-BE49-F238E27FC236}">
                <a16:creationId xmlns:a16="http://schemas.microsoft.com/office/drawing/2014/main" id="{4A98ACE4-5F8A-0EB2-40AB-891BB247C4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137220" y="23314391"/>
            <a:ext cx="1132711" cy="1132711"/>
          </a:xfrm>
          <a:prstGeom prst="rect">
            <a:avLst/>
          </a:prstGeom>
        </p:spPr>
      </p:pic>
      <p:pic>
        <p:nvPicPr>
          <p:cNvPr id="1069" name="Picture 1068">
            <a:extLst>
              <a:ext uri="{FF2B5EF4-FFF2-40B4-BE49-F238E27FC236}">
                <a16:creationId xmlns:a16="http://schemas.microsoft.com/office/drawing/2014/main" id="{C4A13FA3-A732-A251-0B8D-65312FB487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388731" y="22697750"/>
            <a:ext cx="1846458" cy="1846458"/>
          </a:xfrm>
          <a:prstGeom prst="rect">
            <a:avLst/>
          </a:prstGeom>
        </p:spPr>
      </p:pic>
      <p:sp>
        <p:nvSpPr>
          <p:cNvPr id="1071" name="TextBox 1070">
            <a:extLst>
              <a:ext uri="{FF2B5EF4-FFF2-40B4-BE49-F238E27FC236}">
                <a16:creationId xmlns:a16="http://schemas.microsoft.com/office/drawing/2014/main" id="{60299945-DBC8-4A33-0CD9-DA5D96ECCC1D}"/>
              </a:ext>
            </a:extLst>
          </p:cNvPr>
          <p:cNvSpPr txBox="1"/>
          <p:nvPr/>
        </p:nvSpPr>
        <p:spPr>
          <a:xfrm>
            <a:off x="14739329" y="13241049"/>
            <a:ext cx="12476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Model Development:</a:t>
            </a:r>
          </a:p>
        </p:txBody>
      </p:sp>
      <p:pic>
        <p:nvPicPr>
          <p:cNvPr id="1084" name="Picture 1083">
            <a:extLst>
              <a:ext uri="{FF2B5EF4-FFF2-40B4-BE49-F238E27FC236}">
                <a16:creationId xmlns:a16="http://schemas.microsoft.com/office/drawing/2014/main" id="{66A441C4-57DA-8162-9F39-6F8300D4A3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176699" y="6308711"/>
            <a:ext cx="2088000" cy="2088000"/>
          </a:xfrm>
          <a:prstGeom prst="rect">
            <a:avLst/>
          </a:prstGeom>
        </p:spPr>
      </p:pic>
      <p:pic>
        <p:nvPicPr>
          <p:cNvPr id="1090" name="Picture 1089">
            <a:extLst>
              <a:ext uri="{FF2B5EF4-FFF2-40B4-BE49-F238E27FC236}">
                <a16:creationId xmlns:a16="http://schemas.microsoft.com/office/drawing/2014/main" id="{90DF8811-D9B6-006A-025C-3D58EF61483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062755" y="6295386"/>
            <a:ext cx="2088000" cy="2088000"/>
          </a:xfrm>
          <a:prstGeom prst="rect">
            <a:avLst/>
          </a:prstGeom>
        </p:spPr>
      </p:pic>
      <p:pic>
        <p:nvPicPr>
          <p:cNvPr id="1091" name="Picture 1090">
            <a:extLst>
              <a:ext uri="{FF2B5EF4-FFF2-40B4-BE49-F238E27FC236}">
                <a16:creationId xmlns:a16="http://schemas.microsoft.com/office/drawing/2014/main" id="{B0D983C8-C9B6-6088-9C08-28FAA4DC13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987292" y="6312107"/>
            <a:ext cx="2088000" cy="2088000"/>
          </a:xfrm>
          <a:prstGeom prst="rect">
            <a:avLst/>
          </a:prstGeom>
        </p:spPr>
      </p:pic>
      <p:pic>
        <p:nvPicPr>
          <p:cNvPr id="1082" name="Picture 1081">
            <a:extLst>
              <a:ext uri="{FF2B5EF4-FFF2-40B4-BE49-F238E27FC236}">
                <a16:creationId xmlns:a16="http://schemas.microsoft.com/office/drawing/2014/main" id="{A996CD74-A504-C0AF-491F-B95C10FFAB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529300" y="8193488"/>
            <a:ext cx="902073" cy="886136"/>
          </a:xfrm>
          <a:prstGeom prst="rect">
            <a:avLst/>
          </a:prstGeom>
        </p:spPr>
      </p:pic>
      <p:pic>
        <p:nvPicPr>
          <p:cNvPr id="1093" name="Picture 1092">
            <a:extLst>
              <a:ext uri="{FF2B5EF4-FFF2-40B4-BE49-F238E27FC236}">
                <a16:creationId xmlns:a16="http://schemas.microsoft.com/office/drawing/2014/main" id="{21C2B662-A442-2324-FD66-FCCF976EF8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300437" y="8209961"/>
            <a:ext cx="902073" cy="886136"/>
          </a:xfrm>
          <a:prstGeom prst="rect">
            <a:avLst/>
          </a:prstGeom>
        </p:spPr>
      </p:pic>
      <p:pic>
        <p:nvPicPr>
          <p:cNvPr id="1094" name="Picture 1093">
            <a:extLst>
              <a:ext uri="{FF2B5EF4-FFF2-40B4-BE49-F238E27FC236}">
                <a16:creationId xmlns:a16="http://schemas.microsoft.com/office/drawing/2014/main" id="{26426B56-1F1D-C5EE-7365-5EEC02D4D7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269287" y="8214079"/>
            <a:ext cx="902073" cy="886136"/>
          </a:xfrm>
          <a:prstGeom prst="rect">
            <a:avLst/>
          </a:prstGeom>
        </p:spPr>
      </p:pic>
      <p:pic>
        <p:nvPicPr>
          <p:cNvPr id="1097" name="Picture 1096">
            <a:extLst>
              <a:ext uri="{FF2B5EF4-FFF2-40B4-BE49-F238E27FC236}">
                <a16:creationId xmlns:a16="http://schemas.microsoft.com/office/drawing/2014/main" id="{5EC3BF24-FB30-8D08-A9DC-4B99D17262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520901" y="14762889"/>
            <a:ext cx="2088000" cy="2088000"/>
          </a:xfrm>
          <a:prstGeom prst="rect">
            <a:avLst/>
          </a:prstGeom>
        </p:spPr>
      </p:pic>
      <p:pic>
        <p:nvPicPr>
          <p:cNvPr id="1098" name="Picture 1097">
            <a:extLst>
              <a:ext uri="{FF2B5EF4-FFF2-40B4-BE49-F238E27FC236}">
                <a16:creationId xmlns:a16="http://schemas.microsoft.com/office/drawing/2014/main" id="{9B00EB47-3687-D614-EE82-A5D5870677F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406957" y="14749564"/>
            <a:ext cx="2088000" cy="2088000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CB4B36B3-2B98-751F-E806-25A55C6F02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331494" y="14766285"/>
            <a:ext cx="2088000" cy="2088000"/>
          </a:xfrm>
          <a:prstGeom prst="rect">
            <a:avLst/>
          </a:prstGeom>
        </p:spPr>
      </p:pic>
      <p:pic>
        <p:nvPicPr>
          <p:cNvPr id="1100" name="Picture 1099">
            <a:extLst>
              <a:ext uri="{FF2B5EF4-FFF2-40B4-BE49-F238E27FC236}">
                <a16:creationId xmlns:a16="http://schemas.microsoft.com/office/drawing/2014/main" id="{B889981D-4F19-FB14-5729-E69270C824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73502" y="16647666"/>
            <a:ext cx="902073" cy="886136"/>
          </a:xfrm>
          <a:prstGeom prst="rect">
            <a:avLst/>
          </a:prstGeom>
        </p:spPr>
      </p:pic>
      <p:pic>
        <p:nvPicPr>
          <p:cNvPr id="1101" name="Picture 1100">
            <a:extLst>
              <a:ext uri="{FF2B5EF4-FFF2-40B4-BE49-F238E27FC236}">
                <a16:creationId xmlns:a16="http://schemas.microsoft.com/office/drawing/2014/main" id="{DA0456F4-5FA7-5B71-289B-9C3D8C5B30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644639" y="16703896"/>
            <a:ext cx="902073" cy="886136"/>
          </a:xfrm>
          <a:prstGeom prst="rect">
            <a:avLst/>
          </a:prstGeom>
        </p:spPr>
      </p:pic>
      <p:pic>
        <p:nvPicPr>
          <p:cNvPr id="1102" name="Picture 1101">
            <a:extLst>
              <a:ext uri="{FF2B5EF4-FFF2-40B4-BE49-F238E27FC236}">
                <a16:creationId xmlns:a16="http://schemas.microsoft.com/office/drawing/2014/main" id="{C7559CFA-7FF0-E8FC-2B7A-C6894DD63C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13489" y="16668257"/>
            <a:ext cx="902073" cy="886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EAEA1F-280E-7D2B-390B-38532E9B49C2}"/>
              </a:ext>
            </a:extLst>
          </p:cNvPr>
          <p:cNvSpPr txBox="1"/>
          <p:nvPr/>
        </p:nvSpPr>
        <p:spPr>
          <a:xfrm>
            <a:off x="2428554" y="11227840"/>
            <a:ext cx="42469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OVERDUE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81A9E7-BF56-C092-4D4E-6377A4E9EFA8}"/>
              </a:ext>
            </a:extLst>
          </p:cNvPr>
          <p:cNvSpPr/>
          <p:nvPr/>
        </p:nvSpPr>
        <p:spPr>
          <a:xfrm>
            <a:off x="28104070" y="8510524"/>
            <a:ext cx="6176417" cy="1748911"/>
          </a:xfrm>
          <a:prstGeom prst="rect">
            <a:avLst/>
          </a:prstGeom>
          <a:solidFill>
            <a:srgbClr val="B6D8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73" name="Picture 1072">
            <a:extLst>
              <a:ext uri="{FF2B5EF4-FFF2-40B4-BE49-F238E27FC236}">
                <a16:creationId xmlns:a16="http://schemas.microsoft.com/office/drawing/2014/main" id="{C6B7C469-F0C9-1A27-E236-39756F53CC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159649" y="8916872"/>
            <a:ext cx="1980000" cy="198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626FF44-FF88-4911-191F-67D8F5FAD297}"/>
              </a:ext>
            </a:extLst>
          </p:cNvPr>
          <p:cNvSpPr/>
          <p:nvPr/>
        </p:nvSpPr>
        <p:spPr>
          <a:xfrm>
            <a:off x="34409089" y="9082649"/>
            <a:ext cx="6176417" cy="1186916"/>
          </a:xfrm>
          <a:prstGeom prst="rect">
            <a:avLst/>
          </a:prstGeom>
          <a:solidFill>
            <a:srgbClr val="B6D8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>
              <a:highlight>
                <a:srgbClr val="B6D8E4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81" name="Picture 1080">
            <a:extLst>
              <a:ext uri="{FF2B5EF4-FFF2-40B4-BE49-F238E27FC236}">
                <a16:creationId xmlns:a16="http://schemas.microsoft.com/office/drawing/2014/main" id="{7ED05BBC-E30D-33B4-05A0-D104ED01954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521823" y="9005363"/>
            <a:ext cx="1980000" cy="1980000"/>
          </a:xfrm>
          <a:prstGeom prst="rect">
            <a:avLst/>
          </a:prstGeom>
        </p:spPr>
      </p:pic>
      <p:pic>
        <p:nvPicPr>
          <p:cNvPr id="1079" name="Picture 1078">
            <a:extLst>
              <a:ext uri="{FF2B5EF4-FFF2-40B4-BE49-F238E27FC236}">
                <a16:creationId xmlns:a16="http://schemas.microsoft.com/office/drawing/2014/main" id="{A146D2C7-9853-EE73-738A-0BA2F15F45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55516" y="5885241"/>
            <a:ext cx="2088000" cy="2088000"/>
          </a:xfrm>
          <a:prstGeom prst="rect">
            <a:avLst/>
          </a:prstGeom>
        </p:spPr>
      </p:pic>
      <p:pic>
        <p:nvPicPr>
          <p:cNvPr id="1074" name="Picture 1073">
            <a:extLst>
              <a:ext uri="{FF2B5EF4-FFF2-40B4-BE49-F238E27FC236}">
                <a16:creationId xmlns:a16="http://schemas.microsoft.com/office/drawing/2014/main" id="{9E82A6B0-1E8F-5180-1521-23932974D4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336152" y="7488678"/>
            <a:ext cx="1326658" cy="13032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AEB24D-0DC4-D7DD-C7A1-020B08B6A4C7}"/>
              </a:ext>
            </a:extLst>
          </p:cNvPr>
          <p:cNvSpPr txBox="1"/>
          <p:nvPr/>
        </p:nvSpPr>
        <p:spPr>
          <a:xfrm>
            <a:off x="27934641" y="11158263"/>
            <a:ext cx="1290962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HIVE model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AUROC of 0.919</a:t>
            </a:r>
          </a:p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ED Physicians w/o LAB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AUROCs of 0.894, 0.826, 0.791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ECD8C5-C0D8-F2A3-4297-76DD599FC66E}"/>
              </a:ext>
            </a:extLst>
          </p:cNvPr>
          <p:cNvSpPr/>
          <p:nvPr/>
        </p:nvSpPr>
        <p:spPr>
          <a:xfrm>
            <a:off x="28060678" y="17651943"/>
            <a:ext cx="6176417" cy="1748911"/>
          </a:xfrm>
          <a:prstGeom prst="rect">
            <a:avLst/>
          </a:prstGeom>
          <a:solidFill>
            <a:srgbClr val="B6D8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8BFD38-371A-8956-DB62-FEE58001D54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116257" y="18058291"/>
            <a:ext cx="1980000" cy="19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D96070-4FDF-CAF9-6EBF-DC9751498288}"/>
              </a:ext>
            </a:extLst>
          </p:cNvPr>
          <p:cNvSpPr txBox="1"/>
          <p:nvPr/>
        </p:nvSpPr>
        <p:spPr>
          <a:xfrm>
            <a:off x="27895135" y="20657495"/>
            <a:ext cx="1290962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HIVE-LAB model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AUROC of 0.923</a:t>
            </a:r>
          </a:p>
          <a:p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ED Physicians with LAB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AUROCs of 0.923, 0.892, 0.859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F9B3D6-B699-C7DC-5843-DA4D553540B5}"/>
              </a:ext>
            </a:extLst>
          </p:cNvPr>
          <p:cNvSpPr/>
          <p:nvPr/>
        </p:nvSpPr>
        <p:spPr>
          <a:xfrm>
            <a:off x="34426118" y="17634828"/>
            <a:ext cx="6176417" cy="1748911"/>
          </a:xfrm>
          <a:prstGeom prst="rect">
            <a:avLst/>
          </a:prstGeom>
          <a:solidFill>
            <a:srgbClr val="B6D8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0F9930-02D0-F0D6-28C3-BBE8ED6239E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481697" y="18041176"/>
            <a:ext cx="1980000" cy="1980000"/>
          </a:xfrm>
          <a:prstGeom prst="rect">
            <a:avLst/>
          </a:prstGeom>
        </p:spPr>
      </p:pic>
      <p:pic>
        <p:nvPicPr>
          <p:cNvPr id="1095" name="Picture 1094">
            <a:extLst>
              <a:ext uri="{FF2B5EF4-FFF2-40B4-BE49-F238E27FC236}">
                <a16:creationId xmlns:a16="http://schemas.microsoft.com/office/drawing/2014/main" id="{D4CC06F0-F0F0-44A4-E2E9-251CCA040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71448" y="14785063"/>
            <a:ext cx="2088000" cy="2088000"/>
          </a:xfrm>
          <a:prstGeom prst="rect">
            <a:avLst/>
          </a:prstGeom>
        </p:spPr>
      </p:pic>
      <p:pic>
        <p:nvPicPr>
          <p:cNvPr id="1103" name="Picture 1102">
            <a:extLst>
              <a:ext uri="{FF2B5EF4-FFF2-40B4-BE49-F238E27FC236}">
                <a16:creationId xmlns:a16="http://schemas.microsoft.com/office/drawing/2014/main" id="{6B8FB6E9-4F5E-08D4-4406-2F4777CF6B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77187" y="16310839"/>
            <a:ext cx="1326658" cy="1303220"/>
          </a:xfrm>
          <a:prstGeom prst="rect">
            <a:avLst/>
          </a:prstGeom>
        </p:spPr>
      </p:pic>
      <p:pic>
        <p:nvPicPr>
          <p:cNvPr id="1104" name="Picture 1103">
            <a:extLst>
              <a:ext uri="{FF2B5EF4-FFF2-40B4-BE49-F238E27FC236}">
                <a16:creationId xmlns:a16="http://schemas.microsoft.com/office/drawing/2014/main" id="{99C2ECFA-ED73-1899-DE29-35EA6F8B3A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353270" y="17009396"/>
            <a:ext cx="972000" cy="972000"/>
          </a:xfrm>
          <a:prstGeom prst="rect">
            <a:avLst/>
          </a:prstGeom>
        </p:spPr>
      </p:pic>
      <p:pic>
        <p:nvPicPr>
          <p:cNvPr id="1106" name="Picture 1105">
            <a:extLst>
              <a:ext uri="{FF2B5EF4-FFF2-40B4-BE49-F238E27FC236}">
                <a16:creationId xmlns:a16="http://schemas.microsoft.com/office/drawing/2014/main" id="{B813F952-172D-641E-E09E-1E96B6434E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97465" y="17034151"/>
            <a:ext cx="720000" cy="720000"/>
          </a:xfrm>
          <a:prstGeom prst="rect">
            <a:avLst/>
          </a:prstGeom>
        </p:spPr>
      </p:pic>
      <p:pic>
        <p:nvPicPr>
          <p:cNvPr id="1107" name="Picture 1106">
            <a:extLst>
              <a:ext uri="{FF2B5EF4-FFF2-40B4-BE49-F238E27FC236}">
                <a16:creationId xmlns:a16="http://schemas.microsoft.com/office/drawing/2014/main" id="{44E58312-40BB-6B15-8011-E7E25C6D7B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179503" y="17086589"/>
            <a:ext cx="720000" cy="720000"/>
          </a:xfrm>
          <a:prstGeom prst="rect">
            <a:avLst/>
          </a:prstGeom>
        </p:spPr>
      </p:pic>
      <p:pic>
        <p:nvPicPr>
          <p:cNvPr id="1109" name="Picture 1108">
            <a:extLst>
              <a:ext uri="{FF2B5EF4-FFF2-40B4-BE49-F238E27FC236}">
                <a16:creationId xmlns:a16="http://schemas.microsoft.com/office/drawing/2014/main" id="{D98AAFAF-C63D-0DC6-99C8-23AA5992A7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148003" y="17105639"/>
            <a:ext cx="720000" cy="72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FE29FEF-4D66-A9DC-76BA-8C3EEB352E4D}"/>
              </a:ext>
            </a:extLst>
          </p:cNvPr>
          <p:cNvSpPr txBox="1"/>
          <p:nvPr/>
        </p:nvSpPr>
        <p:spPr>
          <a:xfrm>
            <a:off x="1629153" y="28294217"/>
            <a:ext cx="38928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Authors: A Schipper, P Belgers, R O’Connor, KE Jie, R Dooijes, JS Bosma, S Kurstjens, R Kusters, B van Ginneken, M Rutten. </a:t>
            </a:r>
          </a:p>
        </p:txBody>
      </p:sp>
      <p:pic>
        <p:nvPicPr>
          <p:cNvPr id="17" name="WJES logo.jpg">
            <a:extLst>
              <a:ext uri="{FF2B5EF4-FFF2-40B4-BE49-F238E27FC236}">
                <a16:creationId xmlns:a16="http://schemas.microsoft.com/office/drawing/2014/main" id="{1B46BE13-13C8-D253-1AE8-E2E568B5ED1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8610"/>
          <a:stretch/>
        </p:blipFill>
        <p:spPr>
          <a:xfrm>
            <a:off x="33913000" y="27658112"/>
            <a:ext cx="7098486" cy="23719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1822653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Custom 8">
      <a:dk1>
        <a:sysClr val="windowText" lastClr="000000"/>
      </a:dk1>
      <a:lt1>
        <a:sysClr val="window" lastClr="FFFFFF"/>
      </a:lt1>
      <a:dk2>
        <a:srgbClr val="4B452C"/>
      </a:dk2>
      <a:lt2>
        <a:srgbClr val="CCCCCC"/>
      </a:lt2>
      <a:accent1>
        <a:srgbClr val="4967FC"/>
      </a:accent1>
      <a:accent2>
        <a:srgbClr val="C75B12"/>
      </a:accent2>
      <a:accent3>
        <a:srgbClr val="CCCCCC"/>
      </a:accent3>
      <a:accent4>
        <a:srgbClr val="DDCD69"/>
      </a:accent4>
      <a:accent5>
        <a:srgbClr val="A8B300"/>
      </a:accent5>
      <a:accent6>
        <a:srgbClr val="165788"/>
      </a:accent6>
      <a:hlink>
        <a:srgbClr val="EBB700"/>
      </a:hlink>
      <a:folHlink>
        <a:srgbClr val="5785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3461</TotalTime>
  <Words>239</Words>
  <Application>Microsoft Office PowerPoint</Application>
  <PresentationFormat>Aangepast</PresentationFormat>
  <Paragraphs>27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Default Theme</vt:lpstr>
      <vt:lpstr>PowerPoint-presentatie</vt:lpstr>
    </vt:vector>
  </TitlesOfParts>
  <Company>GHRI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Kindall</dc:creator>
  <cp:lastModifiedBy>Rutten, Matthieu</cp:lastModifiedBy>
  <cp:revision>139</cp:revision>
  <dcterms:created xsi:type="dcterms:W3CDTF">2012-08-10T18:55:54Z</dcterms:created>
  <dcterms:modified xsi:type="dcterms:W3CDTF">2024-10-14T11:12:45Z</dcterms:modified>
</cp:coreProperties>
</file>