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StemCellsMultiplex\Paper\Receptors%20multiplex%20method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Specificity!$C$3</c:f>
              <c:strCache>
                <c:ptCount val="1"/>
                <c:pt idx="0">
                  <c:v>ER</c:v>
                </c:pt>
              </c:strCache>
            </c:strRef>
          </c:tx>
          <c:invertIfNegative val="0"/>
          <c:cat>
            <c:strRef>
              <c:f>Specificity!$D$2:$G$2</c:f>
              <c:strCache>
                <c:ptCount val="4"/>
                <c:pt idx="0">
                  <c:v>ER</c:v>
                </c:pt>
                <c:pt idx="1">
                  <c:v>PR</c:v>
                </c:pt>
                <c:pt idx="2">
                  <c:v>HER2</c:v>
                </c:pt>
                <c:pt idx="3">
                  <c:v>EGFR</c:v>
                </c:pt>
              </c:strCache>
            </c:strRef>
          </c:cat>
          <c:val>
            <c:numRef>
              <c:f>Specificity!$D$3:$G$3</c:f>
              <c:numCache>
                <c:formatCode>General</c:formatCode>
                <c:ptCount val="4"/>
                <c:pt idx="0">
                  <c:v>17.48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Specificity!$C$4</c:f>
              <c:strCache>
                <c:ptCount val="1"/>
                <c:pt idx="0">
                  <c:v>PR</c:v>
                </c:pt>
              </c:strCache>
            </c:strRef>
          </c:tx>
          <c:invertIfNegative val="0"/>
          <c:cat>
            <c:strRef>
              <c:f>Specificity!$D$2:$G$2</c:f>
              <c:strCache>
                <c:ptCount val="4"/>
                <c:pt idx="0">
                  <c:v>ER</c:v>
                </c:pt>
                <c:pt idx="1">
                  <c:v>PR</c:v>
                </c:pt>
                <c:pt idx="2">
                  <c:v>HER2</c:v>
                </c:pt>
                <c:pt idx="3">
                  <c:v>EGFR</c:v>
                </c:pt>
              </c:strCache>
            </c:strRef>
          </c:cat>
          <c:val>
            <c:numRef>
              <c:f>Specificity!$D$4:$G$4</c:f>
              <c:numCache>
                <c:formatCode>General</c:formatCode>
                <c:ptCount val="4"/>
                <c:pt idx="0">
                  <c:v>0</c:v>
                </c:pt>
                <c:pt idx="1">
                  <c:v>16.91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Specificity!$C$5</c:f>
              <c:strCache>
                <c:ptCount val="1"/>
                <c:pt idx="0">
                  <c:v>HER2</c:v>
                </c:pt>
              </c:strCache>
            </c:strRef>
          </c:tx>
          <c:invertIfNegative val="0"/>
          <c:cat>
            <c:strRef>
              <c:f>Specificity!$D$2:$G$2</c:f>
              <c:strCache>
                <c:ptCount val="4"/>
                <c:pt idx="0">
                  <c:v>ER</c:v>
                </c:pt>
                <c:pt idx="1">
                  <c:v>PR</c:v>
                </c:pt>
                <c:pt idx="2">
                  <c:v>HER2</c:v>
                </c:pt>
                <c:pt idx="3">
                  <c:v>EGFR</c:v>
                </c:pt>
              </c:strCache>
            </c:strRef>
          </c:cat>
          <c:val>
            <c:numRef>
              <c:f>Specificity!$D$5:$G$5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17.260000000000002</c:v>
                </c:pt>
                <c:pt idx="3">
                  <c:v>0</c:v>
                </c:pt>
              </c:numCache>
            </c:numRef>
          </c:val>
        </c:ser>
        <c:ser>
          <c:idx val="3"/>
          <c:order val="3"/>
          <c:tx>
            <c:strRef>
              <c:f>Specificity!$C$6</c:f>
              <c:strCache>
                <c:ptCount val="1"/>
                <c:pt idx="0">
                  <c:v>EGFR</c:v>
                </c:pt>
              </c:strCache>
            </c:strRef>
          </c:tx>
          <c:invertIfNegative val="0"/>
          <c:cat>
            <c:strRef>
              <c:f>Specificity!$D$2:$G$2</c:f>
              <c:strCache>
                <c:ptCount val="4"/>
                <c:pt idx="0">
                  <c:v>ER</c:v>
                </c:pt>
                <c:pt idx="1">
                  <c:v>PR</c:v>
                </c:pt>
                <c:pt idx="2">
                  <c:v>HER2</c:v>
                </c:pt>
                <c:pt idx="3">
                  <c:v>EGFR</c:v>
                </c:pt>
              </c:strCache>
            </c:strRef>
          </c:cat>
          <c:val>
            <c:numRef>
              <c:f>Specificity!$D$6:$G$6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17.77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59188864"/>
        <c:axId val="-259187776"/>
        <c:axId val="-157094432"/>
      </c:bar3DChart>
      <c:catAx>
        <c:axId val="-259188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 i="1">
                <a:latin typeface="Times New Roman" pitchFamily="18" charset="0"/>
                <a:cs typeface="Times New Roman" pitchFamily="18" charset="0"/>
              </a:defRPr>
            </a:pPr>
            <a:endParaRPr lang="el-GR"/>
          </a:p>
        </c:txPr>
        <c:crossAx val="-259187776"/>
        <c:crosses val="autoZero"/>
        <c:auto val="1"/>
        <c:lblAlgn val="ctr"/>
        <c:lblOffset val="100"/>
        <c:noMultiLvlLbl val="0"/>
      </c:catAx>
      <c:valAx>
        <c:axId val="-259187776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en-US" sz="1400">
                    <a:latin typeface="Times New Roman" pitchFamily="18" charset="0"/>
                    <a:cs typeface="Times New Roman" pitchFamily="18" charset="0"/>
                  </a:rPr>
                  <a:t>Cq</a:t>
                </a:r>
              </a:p>
            </c:rich>
          </c:tx>
          <c:layout>
            <c:manualLayout>
              <c:xMode val="edge"/>
              <c:yMode val="edge"/>
              <c:x val="6.4001093613298393E-2"/>
              <c:y val="0.1519327792359289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Times New Roman" pitchFamily="18" charset="0"/>
                <a:cs typeface="Times New Roman" pitchFamily="18" charset="0"/>
              </a:defRPr>
            </a:pPr>
            <a:endParaRPr lang="el-GR"/>
          </a:p>
        </c:txPr>
        <c:crossAx val="-259188864"/>
        <c:crosses val="autoZero"/>
        <c:crossBetween val="between"/>
      </c:valAx>
      <c:serAx>
        <c:axId val="-1570944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 b="1" i="1" baseline="0">
                <a:latin typeface="Times New Roman" pitchFamily="18" charset="0"/>
              </a:defRPr>
            </a:pPr>
            <a:endParaRPr lang="el-GR"/>
          </a:p>
        </c:txPr>
        <c:crossAx val="-259187776"/>
        <c:crosses val="autoZero"/>
      </c:serAx>
    </c:plotArea>
    <c:plotVisOnly val="1"/>
    <c:dispBlanksAs val="gap"/>
    <c:showDLblsOverMax val="0"/>
  </c:chart>
  <c:spPr>
    <a:ln>
      <a:solidFill>
        <a:schemeClr val="bg1">
          <a:lumMod val="50000"/>
        </a:schemeClr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5661593156315966"/>
          <c:y val="0"/>
        </c:manualLayout>
      </c:layout>
      <c:overlay val="0"/>
      <c:txPr>
        <a:bodyPr/>
        <a:lstStyle/>
        <a:p>
          <a:pPr>
            <a:defRPr i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0.12947367725130077"/>
          <c:y val="0.1377337832770904"/>
          <c:w val="0.74594365880587366"/>
          <c:h val="0.67139647544057002"/>
        </c:manualLayout>
      </c:layout>
      <c:scatterChart>
        <c:scatterStyle val="lineMarker"/>
        <c:varyColors val="0"/>
        <c:ser>
          <c:idx val="0"/>
          <c:order val="0"/>
          <c:tx>
            <c:v>ER </c:v>
          </c:tx>
          <c:spPr>
            <a:ln w="28575">
              <a:noFill/>
            </a:ln>
          </c:spPr>
          <c:trendline>
            <c:trendlineType val="linear"/>
            <c:dispRSqr val="1"/>
            <c:dispEq val="1"/>
            <c:trendlineLbl>
              <c:layout>
                <c:manualLayout>
                  <c:x val="6.6954721112122223E-2"/>
                  <c:y val="-0.27681325211707025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4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y = -3,26x + 36,285</a:t>
                    </a:r>
                    <a:br>
                      <a:rPr lang="en-US" sz="14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</a:br>
                    <a:r>
                      <a:rPr lang="en-US" sz="14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R² = 0,9983</a:t>
                    </a:r>
                    <a:endParaRPr 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0"/>
            </c:trendlineLbl>
          </c:trendline>
          <c:xVal>
            <c:numRef>
              <c:f>copies!$C$5:$C$10</c:f>
              <c:numCache>
                <c:formatCode>General</c:formatCode>
                <c:ptCount val="6"/>
                <c:pt idx="0">
                  <c:v>7</c:v>
                </c:pt>
                <c:pt idx="1">
                  <c:v>5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</c:numCache>
            </c:numRef>
          </c:xVal>
          <c:yVal>
            <c:numRef>
              <c:f>copies!$G$5:$G$10</c:f>
              <c:numCache>
                <c:formatCode>0.00</c:formatCode>
                <c:ptCount val="6"/>
                <c:pt idx="0">
                  <c:v>13.166666666666666</c:v>
                </c:pt>
                <c:pt idx="1">
                  <c:v>20.093333333333334</c:v>
                </c:pt>
                <c:pt idx="2">
                  <c:v>23.486666666666668</c:v>
                </c:pt>
                <c:pt idx="3">
                  <c:v>26.74666666666667</c:v>
                </c:pt>
                <c:pt idx="4">
                  <c:v>29.903333333333336</c:v>
                </c:pt>
                <c:pt idx="5">
                  <c:v>32.590000000000003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59186144"/>
        <c:axId val="-259188320"/>
      </c:scatterChart>
      <c:valAx>
        <c:axId val="-2591861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Log</a:t>
                </a:r>
                <a:r>
                  <a:rPr lang="en-US" sz="1200" b="1" baseline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(Copies/</a:t>
                </a:r>
                <a:r>
                  <a:rPr lang="el-GR" sz="1200" b="1" baseline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</a:t>
                </a:r>
                <a:r>
                  <a:rPr lang="en-US" sz="1200" b="1" baseline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L)</a:t>
                </a:r>
                <a:endParaRPr lang="en-US" sz="1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63861142022471085"/>
              <c:y val="0.9164537273636262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l-GR"/>
          </a:p>
        </c:txPr>
        <c:crossAx val="-259188320"/>
        <c:crosses val="autoZero"/>
        <c:crossBetween val="midCat"/>
        <c:majorUnit val="1"/>
      </c:valAx>
      <c:valAx>
        <c:axId val="-259188320"/>
        <c:scaling>
          <c:orientation val="minMax"/>
          <c:max val="4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RT-</a:t>
                </a:r>
                <a:r>
                  <a:rPr lang="en-US" sz="12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qPCR</a:t>
                </a:r>
                <a:r>
                  <a:rPr lang="en-US" sz="1200" baseline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1200" baseline="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Cq</a:t>
                </a:r>
                <a:r>
                  <a:rPr lang="en-US" sz="1200" baseline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value)</a:t>
                </a: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l-GR"/>
          </a:p>
        </c:txPr>
        <c:crossAx val="-259186144"/>
        <c:crosses val="autoZero"/>
        <c:crossBetween val="midCat"/>
        <c:majorUnit val="10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i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en-US" i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pr</c:v>
          </c:tx>
          <c:spPr>
            <a:ln w="28575">
              <a:noFill/>
            </a:ln>
          </c:spPr>
          <c:trendline>
            <c:trendlineType val="linear"/>
            <c:dispRSqr val="1"/>
            <c:dispEq val="1"/>
            <c:trendlineLbl>
              <c:layout>
                <c:manualLayout>
                  <c:x val="1.8701993727107232E-2"/>
                  <c:y val="-0.31257818676279925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4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y = -3,3706x + 37,418</a:t>
                    </a:r>
                    <a:br>
                      <a:rPr lang="en-US" sz="14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</a:br>
                    <a:r>
                      <a:rPr lang="en-US" sz="14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R² = 0,9992</a:t>
                    </a:r>
                    <a:endParaRPr 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0"/>
            </c:trendlineLbl>
          </c:trendline>
          <c:xVal>
            <c:numRef>
              <c:f>copies!$C$17:$C$22</c:f>
              <c:numCache>
                <c:formatCode>General</c:formatCode>
                <c:ptCount val="6"/>
                <c:pt idx="0">
                  <c:v>7</c:v>
                </c:pt>
                <c:pt idx="1">
                  <c:v>5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</c:numCache>
            </c:numRef>
          </c:xVal>
          <c:yVal>
            <c:numRef>
              <c:f>copies!$G$17:$G$22</c:f>
              <c:numCache>
                <c:formatCode>0.00</c:formatCode>
                <c:ptCount val="6"/>
                <c:pt idx="0">
                  <c:v>13.653333333333334</c:v>
                </c:pt>
                <c:pt idx="1">
                  <c:v>20.546666666666667</c:v>
                </c:pt>
                <c:pt idx="2">
                  <c:v>24.193333333333332</c:v>
                </c:pt>
                <c:pt idx="3">
                  <c:v>27.406666666666666</c:v>
                </c:pt>
                <c:pt idx="4">
                  <c:v>30.803333333333331</c:v>
                </c:pt>
                <c:pt idx="5">
                  <c:v>33.753333333333337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61654304"/>
        <c:axId val="-161657568"/>
      </c:scatterChart>
      <c:valAx>
        <c:axId val="-1616543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Log (Copies/</a:t>
                </a:r>
                <a:r>
                  <a:rPr lang="el-GR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</a:t>
                </a:r>
                <a:r>
                  <a:rPr lang="en-US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L)</a:t>
                </a:r>
                <a:endParaRPr lang="el-GR" sz="1200" dirty="0" smtClean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endParaRPr lang="en-US" dirty="0"/>
              </a:p>
            </c:rich>
          </c:tx>
          <c:layout>
            <c:manualLayout>
              <c:xMode val="edge"/>
              <c:yMode val="edge"/>
              <c:x val="0.69944057141799065"/>
              <c:y val="0.8416970763932212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l-GR"/>
          </a:p>
        </c:txPr>
        <c:crossAx val="-161657568"/>
        <c:crosses val="autoZero"/>
        <c:crossBetween val="midCat"/>
      </c:valAx>
      <c:valAx>
        <c:axId val="-16165756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RT-</a:t>
                </a:r>
                <a:r>
                  <a:rPr lang="en-US" sz="1200" b="1" i="0" baseline="0" dirty="0" err="1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qPCR</a:t>
                </a:r>
                <a:r>
                  <a:rPr lang="en-US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1200" b="1" i="0" baseline="0" dirty="0" err="1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Cq</a:t>
                </a:r>
                <a:r>
                  <a:rPr lang="en-US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value)</a:t>
                </a:r>
                <a:endParaRPr lang="el-GR" sz="1200" dirty="0" smtClean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3.5273858460171094E-2"/>
              <c:y val="0.16203193031462113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l-GR"/>
          </a:p>
        </c:txPr>
        <c:crossAx val="-161654304"/>
        <c:crosses val="autoZero"/>
        <c:crossBetween val="midCat"/>
        <c:majorUnit val="10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i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el-GR"/>
        </a:p>
      </c:txPr>
    </c:title>
    <c:autoTitleDeleted val="0"/>
    <c:plotArea>
      <c:layout>
        <c:manualLayout>
          <c:layoutTarget val="inner"/>
          <c:xMode val="edge"/>
          <c:yMode val="edge"/>
          <c:x val="0.12414488465632827"/>
          <c:y val="0.19400622153094102"/>
          <c:w val="0.83549947862140328"/>
          <c:h val="0.61761193200755471"/>
        </c:manualLayout>
      </c:layout>
      <c:scatterChart>
        <c:scatterStyle val="lineMarker"/>
        <c:varyColors val="0"/>
        <c:ser>
          <c:idx val="0"/>
          <c:order val="0"/>
          <c:tx>
            <c:v>HER2</c:v>
          </c:tx>
          <c:spPr>
            <a:ln w="28575">
              <a:noFill/>
            </a:ln>
          </c:spPr>
          <c:trendline>
            <c:trendlineType val="linear"/>
            <c:dispRSqr val="1"/>
            <c:dispEq val="1"/>
            <c:trendlineLbl>
              <c:layout>
                <c:manualLayout>
                  <c:x val="1.3762074156973971E-2"/>
                  <c:y val="-0.32927506561679792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400" b="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y = -3,3603x + 38,414</a:t>
                    </a:r>
                    <a:br>
                      <a:rPr lang="en-US" sz="1400" b="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</a:br>
                    <a:r>
                      <a:rPr lang="en-US" sz="1400" b="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R² = 0,9986</a:t>
                    </a:r>
                    <a:endParaRPr lang="en-US" sz="1400" b="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0"/>
            </c:trendlineLbl>
          </c:trendline>
          <c:xVal>
            <c:numRef>
              <c:f>copies!$C$29:$C$34</c:f>
              <c:numCache>
                <c:formatCode>General</c:formatCode>
                <c:ptCount val="6"/>
                <c:pt idx="0">
                  <c:v>7</c:v>
                </c:pt>
                <c:pt idx="1">
                  <c:v>5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</c:numCache>
            </c:numRef>
          </c:xVal>
          <c:yVal>
            <c:numRef>
              <c:f>copies!$G$29:$G$34</c:f>
              <c:numCache>
                <c:formatCode>0.00</c:formatCode>
                <c:ptCount val="6"/>
                <c:pt idx="0">
                  <c:v>14.563333333333333</c:v>
                </c:pt>
                <c:pt idx="1">
                  <c:v>21.87</c:v>
                </c:pt>
                <c:pt idx="2">
                  <c:v>25.123333333333331</c:v>
                </c:pt>
                <c:pt idx="3">
                  <c:v>28.600000000000005</c:v>
                </c:pt>
                <c:pt idx="4">
                  <c:v>31.646666666666665</c:v>
                </c:pt>
                <c:pt idx="5">
                  <c:v>34.753333333333337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61655936"/>
        <c:axId val="-161653760"/>
      </c:scatterChart>
      <c:valAx>
        <c:axId val="-16165593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Log (Copies/</a:t>
                </a:r>
                <a:r>
                  <a:rPr lang="el-GR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</a:t>
                </a:r>
                <a:r>
                  <a:rPr lang="en-US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L)</a:t>
                </a:r>
                <a:endParaRPr lang="el-GR" sz="1200" dirty="0" smtClean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6938529899690995"/>
              <c:y val="0.8903410131606999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l-GR"/>
          </a:p>
        </c:txPr>
        <c:crossAx val="-161653760"/>
        <c:crosses val="autoZero"/>
        <c:crossBetween val="midCat"/>
      </c:valAx>
      <c:valAx>
        <c:axId val="-16165376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RT-</a:t>
                </a:r>
                <a:r>
                  <a:rPr lang="en-US" sz="1200" b="1" i="0" baseline="0" dirty="0" err="1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qPCR</a:t>
                </a:r>
                <a:r>
                  <a:rPr lang="en-US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1200" b="1" i="0" baseline="0" dirty="0" err="1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Cq</a:t>
                </a:r>
                <a:r>
                  <a:rPr lang="en-US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value)</a:t>
                </a:r>
                <a:endParaRPr lang="el-GR" sz="1200" dirty="0" smtClean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l-GR"/>
          </a:p>
        </c:txPr>
        <c:crossAx val="-161655936"/>
        <c:crosses val="autoZero"/>
        <c:crossBetween val="midCat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i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el-GR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EGFR</c:v>
          </c:tx>
          <c:spPr>
            <a:ln w="28575">
              <a:noFill/>
            </a:ln>
          </c:spPr>
          <c:trendline>
            <c:trendlineType val="linear"/>
            <c:dispRSqr val="1"/>
            <c:dispEq val="1"/>
            <c:trendlineLbl>
              <c:layout>
                <c:manualLayout>
                  <c:x val="7.4291343670016469E-2"/>
                  <c:y val="-0.33863334350787294"/>
                </c:manualLayout>
              </c:layout>
              <c:tx>
                <c:rich>
                  <a:bodyPr/>
                  <a:lstStyle/>
                  <a:p>
                    <a:pPr>
                      <a:defRPr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4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y = -3,4137x + 38,439</a:t>
                    </a:r>
                    <a:br>
                      <a:rPr lang="en-US" sz="14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</a:br>
                    <a:r>
                      <a:rPr lang="en-US" sz="14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R² = 0,9991</a:t>
                    </a:r>
                    <a:endParaRPr lang="en-US" sz="1400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0"/>
            </c:trendlineLbl>
          </c:trendline>
          <c:xVal>
            <c:numRef>
              <c:f>copies!$C$42:$C$47</c:f>
              <c:numCache>
                <c:formatCode>General</c:formatCode>
                <c:ptCount val="6"/>
                <c:pt idx="0">
                  <c:v>7</c:v>
                </c:pt>
                <c:pt idx="1">
                  <c:v>5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</c:numCache>
            </c:numRef>
          </c:xVal>
          <c:yVal>
            <c:numRef>
              <c:f>copies!$G$42:$G$47</c:f>
              <c:numCache>
                <c:formatCode>0.00</c:formatCode>
                <c:ptCount val="6"/>
                <c:pt idx="0">
                  <c:v>14.433333333333332</c:v>
                </c:pt>
                <c:pt idx="1">
                  <c:v>21.283333333333335</c:v>
                </c:pt>
                <c:pt idx="2">
                  <c:v>24.983333333333334</c:v>
                </c:pt>
                <c:pt idx="3">
                  <c:v>28.283333333333331</c:v>
                </c:pt>
                <c:pt idx="4">
                  <c:v>31.853333333333335</c:v>
                </c:pt>
                <c:pt idx="5">
                  <c:v>34.696666666666665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76459600"/>
        <c:axId val="-176457424"/>
      </c:scatterChart>
      <c:valAx>
        <c:axId val="-1764596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Log (Copies/</a:t>
                </a:r>
                <a:r>
                  <a:rPr lang="el-GR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</a:t>
                </a:r>
                <a:r>
                  <a:rPr lang="en-US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L)</a:t>
                </a:r>
                <a:endParaRPr lang="el-GR" sz="1200" dirty="0" smtClean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6982799724492107"/>
              <c:y val="0.8733945631469367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l-GR"/>
          </a:p>
        </c:txPr>
        <c:crossAx val="-176457424"/>
        <c:crosses val="autoZero"/>
        <c:crossBetween val="midCat"/>
      </c:valAx>
      <c:valAx>
        <c:axId val="-17645742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RT-</a:t>
                </a:r>
                <a:r>
                  <a:rPr lang="en-US" sz="1200" b="1" i="0" baseline="0" dirty="0" err="1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qPCR</a:t>
                </a:r>
                <a:r>
                  <a:rPr lang="en-US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n-US" sz="1200" b="1" i="0" baseline="0" dirty="0" err="1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Cq</a:t>
                </a:r>
                <a:r>
                  <a:rPr lang="en-US" sz="1200" b="1" i="0" baseline="0" dirty="0" smtClean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value)</a:t>
                </a:r>
                <a:endParaRPr lang="el-GR" sz="1200" dirty="0" smtClean="0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4.2156027090819212E-2"/>
              <c:y val="0.22161377966126722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el-GR"/>
          </a:p>
        </c:txPr>
        <c:crossAx val="-176459600"/>
        <c:crosses val="autoZero"/>
        <c:crossBetween val="midCat"/>
        <c:majorUnit val="10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1BA-44E6-4C67-A1C1-1CAFB5A74168}" type="datetimeFigureOut">
              <a:rPr lang="el-GR" smtClean="0"/>
              <a:t>5/8/2020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FF06-6F2B-451B-A6C9-849E2EBF14D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1BA-44E6-4C67-A1C1-1CAFB5A74168}" type="datetimeFigureOut">
              <a:rPr lang="el-GR" smtClean="0"/>
              <a:t>5/8/2020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FF06-6F2B-451B-A6C9-849E2EBF14D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1BA-44E6-4C67-A1C1-1CAFB5A74168}" type="datetimeFigureOut">
              <a:rPr lang="el-GR" smtClean="0"/>
              <a:t>5/8/2020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FF06-6F2B-451B-A6C9-849E2EBF14D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1BA-44E6-4C67-A1C1-1CAFB5A74168}" type="datetimeFigureOut">
              <a:rPr lang="el-GR" smtClean="0"/>
              <a:t>5/8/2020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FF06-6F2B-451B-A6C9-849E2EBF14D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1BA-44E6-4C67-A1C1-1CAFB5A74168}" type="datetimeFigureOut">
              <a:rPr lang="el-GR" smtClean="0"/>
              <a:t>5/8/2020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FF06-6F2B-451B-A6C9-849E2EBF14D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1BA-44E6-4C67-A1C1-1CAFB5A74168}" type="datetimeFigureOut">
              <a:rPr lang="el-GR" smtClean="0"/>
              <a:t>5/8/2020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FF06-6F2B-451B-A6C9-849E2EBF14D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1BA-44E6-4C67-A1C1-1CAFB5A74168}" type="datetimeFigureOut">
              <a:rPr lang="el-GR" smtClean="0"/>
              <a:t>5/8/2020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FF06-6F2B-451B-A6C9-849E2EBF14D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1BA-44E6-4C67-A1C1-1CAFB5A74168}" type="datetimeFigureOut">
              <a:rPr lang="el-GR" smtClean="0"/>
              <a:t>5/8/2020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FF06-6F2B-451B-A6C9-849E2EBF14D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1BA-44E6-4C67-A1C1-1CAFB5A74168}" type="datetimeFigureOut">
              <a:rPr lang="el-GR" smtClean="0"/>
              <a:t>5/8/2020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FF06-6F2B-451B-A6C9-849E2EBF14D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1BA-44E6-4C67-A1C1-1CAFB5A74168}" type="datetimeFigureOut">
              <a:rPr lang="el-GR" smtClean="0"/>
              <a:t>5/8/2020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FF06-6F2B-451B-A6C9-849E2EBF14D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5F81BA-44E6-4C67-A1C1-1CAFB5A74168}" type="datetimeFigureOut">
              <a:rPr lang="el-GR" smtClean="0"/>
              <a:t>5/8/2020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5FF06-6F2B-451B-A6C9-849E2EBF14DE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F81BA-44E6-4C67-A1C1-1CAFB5A74168}" type="datetimeFigureOut">
              <a:rPr lang="el-GR" smtClean="0"/>
              <a:t>5/8/2020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5FF06-6F2B-451B-A6C9-849E2EBF14DE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1"/>
          <p:cNvGraphicFramePr/>
          <p:nvPr>
            <p:extLst>
              <p:ext uri="{D42A27DB-BD31-4B8C-83A1-F6EECF244321}">
                <p14:modId xmlns:p14="http://schemas.microsoft.com/office/powerpoint/2010/main" val="3179770140"/>
              </p:ext>
            </p:extLst>
          </p:nvPr>
        </p:nvGraphicFramePr>
        <p:xfrm>
          <a:off x="1331640" y="1766521"/>
          <a:ext cx="6633095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642910" y="500042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S1a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8516158"/>
              </p:ext>
            </p:extLst>
          </p:nvPr>
        </p:nvGraphicFramePr>
        <p:xfrm>
          <a:off x="323528" y="1268760"/>
          <a:ext cx="4392488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Chart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3910907"/>
              </p:ext>
            </p:extLst>
          </p:nvPr>
        </p:nvGraphicFramePr>
        <p:xfrm>
          <a:off x="4427984" y="1124744"/>
          <a:ext cx="4320480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1" name="Chart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5267690"/>
              </p:ext>
            </p:extLst>
          </p:nvPr>
        </p:nvGraphicFramePr>
        <p:xfrm>
          <a:off x="395536" y="3933056"/>
          <a:ext cx="3857082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6789209"/>
              </p:ext>
            </p:extLst>
          </p:nvPr>
        </p:nvGraphicFramePr>
        <p:xfrm>
          <a:off x="4499992" y="4005064"/>
          <a:ext cx="4217665" cy="2708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7 - TextBox"/>
          <p:cNvSpPr txBox="1"/>
          <p:nvPr/>
        </p:nvSpPr>
        <p:spPr>
          <a:xfrm>
            <a:off x="642910" y="500042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S1b</a:t>
            </a: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72949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53</Words>
  <Application>Microsoft Office PowerPoint</Application>
  <PresentationFormat>On-screen Show (4:3)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Θέμα του Office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Areti Strati</dc:creator>
  <cp:lastModifiedBy>Areti Strati</cp:lastModifiedBy>
  <cp:revision>8</cp:revision>
  <dcterms:created xsi:type="dcterms:W3CDTF">2017-12-12T14:03:03Z</dcterms:created>
  <dcterms:modified xsi:type="dcterms:W3CDTF">2020-08-05T14:36:34Z</dcterms:modified>
</cp:coreProperties>
</file>