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9" r:id="rId5"/>
    <p:sldId id="264" r:id="rId6"/>
    <p:sldId id="265" r:id="rId7"/>
    <p:sldId id="266" r:id="rId8"/>
    <p:sldId id="260" r:id="rId9"/>
    <p:sldId id="257" r:id="rId10"/>
    <p:sldId id="258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1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73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3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3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9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97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48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13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4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0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5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C3207-8768-4865-B351-4FF83215E8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1C1F0-A193-4FBC-B177-83B83F62F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5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2777"/>
            <a:ext cx="9144000" cy="2387600"/>
          </a:xfrm>
        </p:spPr>
        <p:txBody>
          <a:bodyPr>
            <a:noAutofit/>
          </a:bodyPr>
          <a:lstStyle/>
          <a:p>
            <a:r>
              <a:rPr lang="en-US" sz="3200" b="1" dirty="0"/>
              <a:t>ROLE OF SEX HORMONES AND THEIR RECEPTORS ON GASTRIC NRF2 AND NEURONAL NITRIC OXIDE SYNTHASE FUNCTION IN AN EXPERIMENTAL HYPERGLYCEMIA </a:t>
            </a:r>
            <a:r>
              <a:rPr lang="en-US" sz="3200" b="1" dirty="0" smtClean="0"/>
              <a:t>MODEL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45580"/>
            <a:ext cx="9144000" cy="1655762"/>
          </a:xfrm>
        </p:spPr>
        <p:txBody>
          <a:bodyPr/>
          <a:lstStyle/>
          <a:p>
            <a:r>
              <a:rPr lang="en-US" dirty="0"/>
              <a:t>Jeremy Sprouse</a:t>
            </a:r>
            <a:r>
              <a:rPr lang="en-US" baseline="30000" dirty="0"/>
              <a:t>1</a:t>
            </a:r>
            <a:r>
              <a:rPr lang="en-US" dirty="0"/>
              <a:t>, DDS, </a:t>
            </a:r>
            <a:r>
              <a:rPr lang="en-US" dirty="0" err="1"/>
              <a:t>Chethan</a:t>
            </a:r>
            <a:r>
              <a:rPr lang="en-US" dirty="0"/>
              <a:t> Sampath</a:t>
            </a:r>
            <a:r>
              <a:rPr lang="en-US" baseline="30000" dirty="0"/>
              <a:t>2</a:t>
            </a:r>
            <a:r>
              <a:rPr lang="en-US" dirty="0"/>
              <a:t>, PhD, Pandu R Gangula</a:t>
            </a:r>
            <a:r>
              <a:rPr lang="en-US" baseline="30000" dirty="0"/>
              <a:t>2</a:t>
            </a:r>
            <a:r>
              <a:rPr lang="en-US" dirty="0"/>
              <a:t>, PhD</a:t>
            </a:r>
            <a:br>
              <a:rPr lang="en-US" dirty="0"/>
            </a:br>
            <a:r>
              <a:rPr lang="en-US" dirty="0"/>
              <a:t>School of Graduate Studies and Research</a:t>
            </a:r>
            <a:r>
              <a:rPr lang="en-US" baseline="30000" dirty="0"/>
              <a:t>1</a:t>
            </a:r>
            <a:r>
              <a:rPr lang="en-US" dirty="0"/>
              <a:t>, Department of ODS &amp; Research</a:t>
            </a:r>
            <a:r>
              <a:rPr lang="en-US" baseline="30000" dirty="0"/>
              <a:t>2</a:t>
            </a:r>
            <a:r>
              <a:rPr lang="en-US" dirty="0"/>
              <a:t>, Meharry Medical College, School of Dentistry, Nashville, TN 37208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4815" y="5561214"/>
            <a:ext cx="442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Supplementary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2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602862" y="1529921"/>
            <a:ext cx="3972693" cy="3243353"/>
            <a:chOff x="6602862" y="1529921"/>
            <a:chExt cx="3972693" cy="32433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2862" y="1529921"/>
              <a:ext cx="2274005" cy="324335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9236007" y="315159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8876408" y="3290096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4665171" y="379831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3 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927" y="1529921"/>
            <a:ext cx="2273546" cy="32433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50991" y="2417349"/>
            <a:ext cx="1442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Black" panose="020B0A04020102020204" pitchFamily="34" charset="0"/>
              </a:rPr>
              <a:t>nNOS </a:t>
            </a:r>
            <a:r>
              <a:rPr lang="el-GR" sz="1200" dirty="0">
                <a:latin typeface="Arial Black" panose="020B0A04020102020204" pitchFamily="34" charset="0"/>
              </a:rPr>
              <a:t>α</a:t>
            </a:r>
            <a:r>
              <a:rPr lang="en-US" sz="1200" dirty="0">
                <a:latin typeface="Arial Black" panose="020B0A04020102020204" pitchFamily="34" charset="0"/>
              </a:rPr>
              <a:t> 155 </a:t>
            </a:r>
            <a:r>
              <a:rPr lang="en-US" sz="1200" dirty="0" err="1">
                <a:latin typeface="Arial Black" panose="020B0A04020102020204" pitchFamily="34" charset="0"/>
              </a:rPr>
              <a:t>kD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119473" y="2555849"/>
            <a:ext cx="431518" cy="2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5BB91A7-4718-634B-997B-79DDC426B08B}"/>
              </a:ext>
            </a:extLst>
          </p:cNvPr>
          <p:cNvGrpSpPr/>
          <p:nvPr/>
        </p:nvGrpSpPr>
        <p:grpSpPr>
          <a:xfrm>
            <a:off x="2111309" y="4697400"/>
            <a:ext cx="1541083" cy="1437387"/>
            <a:chOff x="2111309" y="4697400"/>
            <a:chExt cx="1541083" cy="143738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80B392-3563-4143-B316-B93F14005EB4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866CB2-A7D4-004C-A906-4FDBE01B6990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FA317D-C874-F942-B540-BFA1E08BA1BD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D6AA70-DE6B-4A4A-8AA0-1AEC2A558B09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85836D-CD25-2C45-8F1E-C3793794F090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8955F7-E2FE-A640-9AEF-7EEE4CFAF932}"/>
              </a:ext>
            </a:extLst>
          </p:cNvPr>
          <p:cNvGrpSpPr/>
          <p:nvPr/>
        </p:nvGrpSpPr>
        <p:grpSpPr>
          <a:xfrm>
            <a:off x="6969322" y="4751863"/>
            <a:ext cx="1541083" cy="1437387"/>
            <a:chOff x="2111309" y="4697400"/>
            <a:chExt cx="1541083" cy="143738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CBF380B-E05A-F64E-B88F-3AB2846C7830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D77FA44-7C58-6F40-A173-6274A37B2430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2D419A-B52F-B144-A5C6-8BD106397F63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84555AD-8AF2-B047-8B31-FAEFC8F4B58C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7FA9C27-570D-F54D-AFB3-E036C8EE1EB9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8F62B6-DAC6-4D44-97A0-32F83827C84F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311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3396" y="34900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3 B - C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640445" y="3479184"/>
            <a:ext cx="318886" cy="2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59331" y="3340684"/>
            <a:ext cx="1163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 Black" panose="020B0A04020102020204" pitchFamily="34" charset="0"/>
              </a:rPr>
              <a:t>Er</a:t>
            </a:r>
            <a:r>
              <a:rPr lang="en-US" sz="1200" dirty="0">
                <a:latin typeface="Arial Black" panose="020B0A04020102020204" pitchFamily="34" charset="0"/>
              </a:rPr>
              <a:t> </a:t>
            </a:r>
            <a:r>
              <a:rPr lang="el-GR" sz="1200" dirty="0">
                <a:latin typeface="Arial Black" panose="020B0A04020102020204" pitchFamily="34" charset="0"/>
              </a:rPr>
              <a:t>α</a:t>
            </a:r>
            <a:r>
              <a:rPr lang="en-US" sz="1200" dirty="0">
                <a:latin typeface="Arial Black" panose="020B0A04020102020204" pitchFamily="34" charset="0"/>
              </a:rPr>
              <a:t> 67 </a:t>
            </a:r>
            <a:r>
              <a:rPr lang="en-US" sz="1200" dirty="0" err="1">
                <a:latin typeface="Arial Black" panose="020B0A04020102020204" pitchFamily="34" charset="0"/>
              </a:rPr>
              <a:t>kD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39150AF-C09D-D842-BE47-1B4B7CDC5F53}"/>
              </a:ext>
            </a:extLst>
          </p:cNvPr>
          <p:cNvGrpSpPr/>
          <p:nvPr/>
        </p:nvGrpSpPr>
        <p:grpSpPr>
          <a:xfrm>
            <a:off x="519984" y="5040069"/>
            <a:ext cx="1541083" cy="1437387"/>
            <a:chOff x="2111309" y="4697400"/>
            <a:chExt cx="1541083" cy="143738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57C8EF0-EC7E-FE4E-BC09-05672799CFB2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96E4C3-72B6-E04B-A96E-F0A09F2F1D57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11E998-AC2F-2641-9F73-AC07ED99CBE3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20D2A9-3CD3-254E-9B89-D0E92757B834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87866B-506D-7446-9DE6-A386E61BBFF3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F00BE2-6B10-9749-8388-826CF23D04C0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2133"/>
          <a:stretch/>
        </p:blipFill>
        <p:spPr>
          <a:xfrm>
            <a:off x="275666" y="1842266"/>
            <a:ext cx="2334642" cy="327383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265" y="1842266"/>
            <a:ext cx="2364779" cy="327383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707331" y="3617683"/>
            <a:ext cx="1339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anose="020B0A04020102020204" pitchFamily="34" charset="0"/>
              </a:rPr>
              <a:t>Nrf2 57 </a:t>
            </a:r>
            <a:r>
              <a:rPr lang="en-US" sz="1200" dirty="0" err="1">
                <a:latin typeface="Arial Black" panose="020B0A04020102020204" pitchFamily="34" charset="0"/>
              </a:rPr>
              <a:t>kD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6370068" y="3756183"/>
            <a:ext cx="431518" cy="2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"/>
          <a:srcRect l="1947"/>
          <a:stretch/>
        </p:blipFill>
        <p:spPr>
          <a:xfrm>
            <a:off x="7851001" y="1842266"/>
            <a:ext cx="2542341" cy="325226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B39150AF-C09D-D842-BE47-1B4B7CDC5F53}"/>
              </a:ext>
            </a:extLst>
          </p:cNvPr>
          <p:cNvGrpSpPr/>
          <p:nvPr/>
        </p:nvGrpSpPr>
        <p:grpSpPr>
          <a:xfrm>
            <a:off x="4391977" y="4959997"/>
            <a:ext cx="1541083" cy="1437387"/>
            <a:chOff x="2111309" y="4697400"/>
            <a:chExt cx="1541083" cy="14373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57C8EF0-EC7E-FE4E-BC09-05672799CFB2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D96E4C3-72B6-E04B-A96E-F0A09F2F1D57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111E998-AC2F-2641-9F73-AC07ED99CBE3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E20D2A9-3CD3-254E-9B89-D0E92757B834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D87866B-506D-7446-9DE6-A386E61BBFF3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F00BE2-6B10-9749-8388-826CF23D04C0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39150AF-C09D-D842-BE47-1B4B7CDC5F53}"/>
              </a:ext>
            </a:extLst>
          </p:cNvPr>
          <p:cNvGrpSpPr/>
          <p:nvPr/>
        </p:nvGrpSpPr>
        <p:grpSpPr>
          <a:xfrm>
            <a:off x="8449950" y="4941916"/>
            <a:ext cx="1541083" cy="1437387"/>
            <a:chOff x="2111309" y="4697400"/>
            <a:chExt cx="1541083" cy="143738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57C8EF0-EC7E-FE4E-BC09-05672799CFB2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D96E4C3-72B6-E04B-A96E-F0A09F2F1D57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111E998-AC2F-2641-9F73-AC07ED99CBE3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20D2A9-3CD3-254E-9B89-D0E92757B834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D87866B-506D-7446-9DE6-A386E61BBFF3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9F00BE2-6B10-9749-8388-826CF23D04C0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0867238" y="3894682"/>
            <a:ext cx="1339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 Black" panose="020B0A04020102020204" pitchFamily="34" charset="0"/>
              </a:rPr>
              <a:t>β</a:t>
            </a:r>
            <a:r>
              <a:rPr lang="en-US" sz="1200" dirty="0">
                <a:latin typeface="Arial Black" panose="020B0A04020102020204" pitchFamily="34" charset="0"/>
              </a:rPr>
              <a:t>-Actin 43 </a:t>
            </a:r>
            <a:r>
              <a:rPr lang="en-US" sz="1200" dirty="0" err="1">
                <a:latin typeface="Arial Black" panose="020B0A04020102020204" pitchFamily="34" charset="0"/>
              </a:rPr>
              <a:t>kD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10417396" y="4049581"/>
            <a:ext cx="431518" cy="2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01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27508" y="533943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3 D-E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196557" y="1520108"/>
            <a:ext cx="4058141" cy="3282711"/>
            <a:chOff x="1515002" y="1518988"/>
            <a:chExt cx="4058141" cy="3282711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515002" y="1518988"/>
              <a:ext cx="2308251" cy="328271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4233595" y="3584650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Black" panose="020B0A04020102020204" pitchFamily="34" charset="0"/>
                </a:rPr>
                <a:t>HO-1 32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863080" y="3723150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8049860" y="1520108"/>
            <a:ext cx="4097641" cy="3283831"/>
            <a:chOff x="8049860" y="1520108"/>
            <a:chExt cx="4097641" cy="3283831"/>
          </a:xfrm>
        </p:grpSpPr>
        <p:grpSp>
          <p:nvGrpSpPr>
            <p:cNvPr id="15" name="Group 14"/>
            <p:cNvGrpSpPr/>
            <p:nvPr/>
          </p:nvGrpSpPr>
          <p:grpSpPr>
            <a:xfrm>
              <a:off x="8049860" y="1520108"/>
              <a:ext cx="4097641" cy="3283831"/>
              <a:chOff x="7000134" y="1517868"/>
              <a:chExt cx="4097641" cy="3283831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 flipV="1">
                <a:off x="7000134" y="1517868"/>
                <a:ext cx="2308251" cy="3283831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9758227" y="3000737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43 </a:t>
                </a:r>
                <a:r>
                  <a:rPr lang="en-US" sz="1200" dirty="0" err="1">
                    <a:latin typeface="Arial Black" panose="020B0A04020102020204" pitchFamily="34" charset="0"/>
                  </a:rPr>
                  <a:t>kD</a:t>
                </a:r>
                <a:endParaRPr lang="en-US" sz="1200" dirty="0">
                  <a:latin typeface="Arial Black" panose="020B0A04020102020204" pitchFamily="34" charset="0"/>
                </a:endParaRPr>
              </a:p>
            </p:txBody>
          </p:sp>
        </p:grpSp>
        <p:cxnSp>
          <p:nvCxnSpPr>
            <p:cNvPr id="28" name="Straight Arrow Connector 27"/>
            <p:cNvCxnSpPr/>
            <p:nvPr/>
          </p:nvCxnSpPr>
          <p:spPr>
            <a:xfrm flipV="1">
              <a:off x="10358111" y="3157876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383575" y="1509224"/>
            <a:ext cx="4032914" cy="3293595"/>
            <a:chOff x="383575" y="1509224"/>
            <a:chExt cx="4032914" cy="329359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575" y="1509224"/>
              <a:ext cx="2308251" cy="3293595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/>
            <p:nvPr/>
          </p:nvCxnSpPr>
          <p:spPr>
            <a:xfrm flipV="1">
              <a:off x="2700988" y="2777336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076941" y="263883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Black" panose="020B0A04020102020204" pitchFamily="34" charset="0"/>
                </a:rPr>
                <a:t>ER </a:t>
              </a:r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 57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9150AF-C09D-D842-BE47-1B4B7CDC5F53}"/>
              </a:ext>
            </a:extLst>
          </p:cNvPr>
          <p:cNvGrpSpPr/>
          <p:nvPr/>
        </p:nvGrpSpPr>
        <p:grpSpPr>
          <a:xfrm>
            <a:off x="733439" y="4749123"/>
            <a:ext cx="1541083" cy="1437387"/>
            <a:chOff x="2111309" y="4697400"/>
            <a:chExt cx="1541083" cy="143738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57C8EF0-EC7E-FE4E-BC09-05672799CFB2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96E4C3-72B6-E04B-A96E-F0A09F2F1D57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111E998-AC2F-2641-9F73-AC07ED99CBE3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E20D2A9-3CD3-254E-9B89-D0E92757B834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D87866B-506D-7446-9DE6-A386E61BBFF3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F00BE2-6B10-9749-8388-826CF23D04C0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796FE51-E166-F341-A211-ED765343D905}"/>
              </a:ext>
            </a:extLst>
          </p:cNvPr>
          <p:cNvGrpSpPr/>
          <p:nvPr/>
        </p:nvGrpSpPr>
        <p:grpSpPr>
          <a:xfrm>
            <a:off x="4566318" y="4780800"/>
            <a:ext cx="1541083" cy="1437387"/>
            <a:chOff x="2111309" y="4697400"/>
            <a:chExt cx="1541083" cy="143738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B4F3E19-0114-BA42-AECA-C2CB012CC015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148A2BF-42C6-DE46-9318-C0E33D52202E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+ICI 182780 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2362310-36BC-C54F-BF70-94497119F460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NG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9E7620-9993-FE48-85E5-81B19BDD10F6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/>
                  <a:t>+ICI 182780 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9F70262-1483-1C4A-801B-7BF837D24E57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+ ru-486 (100 </a:t>
                </a:r>
                <a:r>
                  <a:rPr lang="en-US" sz="1200" b="1" dirty="0" err="1"/>
                  <a:t>nM</a:t>
                </a:r>
                <a:r>
                  <a:rPr lang="en-US" sz="1200" b="1" dirty="0"/>
                  <a:t>)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DE4F8A-7622-624A-AC2A-4E04FDAE00DB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+ ru-486 (100 </a:t>
              </a:r>
              <a:r>
                <a:rPr lang="en-US" sz="1200" b="1" dirty="0" err="1"/>
                <a:t>nM</a:t>
              </a:r>
              <a:r>
                <a:rPr lang="en-US" sz="1200" b="1" dirty="0"/>
                <a:t>)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35C8BCD-C4FB-C44A-A08C-4A7AC483A24D}"/>
              </a:ext>
            </a:extLst>
          </p:cNvPr>
          <p:cNvGrpSpPr/>
          <p:nvPr/>
        </p:nvGrpSpPr>
        <p:grpSpPr>
          <a:xfrm>
            <a:off x="8433443" y="4782637"/>
            <a:ext cx="1541083" cy="1437387"/>
            <a:chOff x="2111309" y="4697400"/>
            <a:chExt cx="1541083" cy="143738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63A31A0-CF8F-AC4A-8C96-E4CD6F259B46}"/>
                </a:ext>
              </a:extLst>
            </p:cNvPr>
            <p:cNvGrpSpPr/>
            <p:nvPr/>
          </p:nvGrpSpPr>
          <p:grpSpPr>
            <a:xfrm>
              <a:off x="2111309" y="4723533"/>
              <a:ext cx="1073542" cy="1411254"/>
              <a:chOff x="4167515" y="4645346"/>
              <a:chExt cx="1073542" cy="1411254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B4065F0-F047-744A-9353-279D46DEDF04}"/>
                  </a:ext>
                </a:extLst>
              </p:cNvPr>
              <p:cNvSpPr txBox="1"/>
              <p:nvPr/>
            </p:nvSpPr>
            <p:spPr>
              <a:xfrm rot="17785822">
                <a:off x="3974303" y="5054033"/>
                <a:ext cx="1064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+ICI 182780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377708F-5E30-774A-A423-568A27182017}"/>
                  </a:ext>
                </a:extLst>
              </p:cNvPr>
              <p:cNvSpPr txBox="1"/>
              <p:nvPr/>
            </p:nvSpPr>
            <p:spPr>
              <a:xfrm rot="17785822">
                <a:off x="3898691" y="4942314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9B702AC-33E0-BD44-86F2-1A6E03712278}"/>
                  </a:ext>
                </a:extLst>
              </p:cNvPr>
              <p:cNvSpPr txBox="1"/>
              <p:nvPr/>
            </p:nvSpPr>
            <p:spPr>
              <a:xfrm rot="17785822">
                <a:off x="4096776" y="5183427"/>
                <a:ext cx="13531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+ICI 182780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3BE043-869C-5F4F-BCE7-E3BE7A4532C1}"/>
                  </a:ext>
                </a:extLst>
              </p:cNvPr>
              <p:cNvSpPr txBox="1"/>
              <p:nvPr/>
            </p:nvSpPr>
            <p:spPr>
              <a:xfrm rot="17785822">
                <a:off x="4405490" y="5221032"/>
                <a:ext cx="13941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27B694-6F78-014C-BCB4-E6BF303A7F25}"/>
                </a:ext>
              </a:extLst>
            </p:cNvPr>
            <p:cNvSpPr txBox="1"/>
            <p:nvPr/>
          </p:nvSpPr>
          <p:spPr>
            <a:xfrm rot="17785822">
              <a:off x="2816825" y="5255968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+ ru-486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285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81840" y="54361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</a:t>
            </a:r>
            <a:r>
              <a:rPr lang="en-US" dirty="0" smtClean="0">
                <a:latin typeface="Arial Black" panose="020B0A04020102020204" pitchFamily="34" charset="0"/>
              </a:rPr>
              <a:t>6A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345" y="1798048"/>
            <a:ext cx="3999323" cy="323725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30655" y="1798048"/>
            <a:ext cx="4077495" cy="3192507"/>
            <a:chOff x="1630655" y="1798048"/>
            <a:chExt cx="4077495" cy="3192507"/>
          </a:xfrm>
        </p:grpSpPr>
        <p:sp>
          <p:nvSpPr>
            <p:cNvPr id="5" name="TextBox 4"/>
            <p:cNvSpPr txBox="1"/>
            <p:nvPr/>
          </p:nvSpPr>
          <p:spPr>
            <a:xfrm>
              <a:off x="4265360" y="2162022"/>
              <a:ext cx="14427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Black" panose="020B0A04020102020204" pitchFamily="34" charset="0"/>
                </a:rPr>
                <a:t>nNOS </a:t>
              </a:r>
              <a:r>
                <a:rPr lang="el-GR" sz="1200" dirty="0">
                  <a:latin typeface="Arial Black" panose="020B0A04020102020204" pitchFamily="34" charset="0"/>
                </a:rPr>
                <a:t>α</a:t>
              </a:r>
              <a:r>
                <a:rPr lang="en-US" sz="1200" dirty="0">
                  <a:latin typeface="Arial Black" panose="020B0A04020102020204" pitchFamily="34" charset="0"/>
                </a:rPr>
                <a:t> 155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3842649" y="2300522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630655" y="1798048"/>
              <a:ext cx="2211994" cy="3192507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1797483" y="4493617"/>
            <a:ext cx="1917215" cy="1621072"/>
            <a:chOff x="1797483" y="4493617"/>
            <a:chExt cx="1917215" cy="16210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528659" y="5037126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624933" y="5294181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Mannitol</a:t>
              </a:r>
              <a:endParaRPr lang="en-US" sz="12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400968" y="5048206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  <a:r>
                <a:rPr lang="en-US" sz="1200" dirty="0" smtClean="0"/>
                <a:t>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894191" y="5037125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087148" y="4622144"/>
            <a:ext cx="1917215" cy="1621072"/>
            <a:chOff x="1797483" y="4493617"/>
            <a:chExt cx="1917215" cy="162107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528659" y="5037126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624933" y="5294181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Mannitol</a:t>
              </a:r>
              <a:endParaRPr lang="en-US" sz="1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400968" y="5048206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  <a:r>
                <a:rPr lang="en-US" sz="1200" dirty="0" smtClean="0"/>
                <a:t>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894191" y="5037125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1595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81840" y="54361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</a:t>
            </a:r>
            <a:r>
              <a:rPr lang="en-US" dirty="0" smtClean="0">
                <a:latin typeface="Arial Black" panose="020B0A04020102020204" pitchFamily="34" charset="0"/>
              </a:rPr>
              <a:t>6B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107766" y="1615162"/>
            <a:ext cx="4088003" cy="3237257"/>
            <a:chOff x="7107766" y="1615162"/>
            <a:chExt cx="4088003" cy="323725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07766" y="1615162"/>
              <a:ext cx="2353260" cy="323725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56221" y="316187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9455525" y="3310645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1765706" y="1648452"/>
            <a:ext cx="3844484" cy="3203967"/>
            <a:chOff x="2494669" y="1823114"/>
            <a:chExt cx="3844484" cy="330383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94669" y="1823114"/>
              <a:ext cx="2347759" cy="3303837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243164" y="2816178"/>
              <a:ext cx="1095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 Black" panose="020B0A04020102020204" pitchFamily="34" charset="0"/>
                </a:rPr>
                <a:t>Nrf2 57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4866081" y="2954677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1797483" y="4493617"/>
            <a:ext cx="1917215" cy="1621072"/>
            <a:chOff x="1797483" y="4493617"/>
            <a:chExt cx="1917215" cy="162107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528659" y="5037126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624933" y="5294181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Mannitol</a:t>
              </a:r>
              <a:endParaRPr lang="en-US" sz="1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400968" y="5048206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  <a:r>
                <a:rPr lang="en-US" sz="1200" dirty="0" smtClean="0"/>
                <a:t>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894191" y="5037125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538310" y="4483978"/>
            <a:ext cx="1917215" cy="1621072"/>
            <a:chOff x="1797483" y="4493617"/>
            <a:chExt cx="1917215" cy="16210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528659" y="5037126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624933" y="5294181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Mannitol</a:t>
              </a:r>
              <a:endParaRPr 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400968" y="5048206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  <a:r>
                <a:rPr lang="en-US" sz="1200" dirty="0" smtClean="0"/>
                <a:t>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894191" y="5037125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6370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81840" y="54361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</a:t>
            </a:r>
            <a:r>
              <a:rPr lang="en-US" dirty="0" smtClean="0">
                <a:latin typeface="Arial Black" panose="020B0A04020102020204" pitchFamily="34" charset="0"/>
              </a:rPr>
              <a:t>6C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984476" y="1789824"/>
            <a:ext cx="4057182" cy="3237257"/>
            <a:chOff x="7005024" y="1471325"/>
            <a:chExt cx="4057182" cy="323725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05024" y="1471325"/>
              <a:ext cx="2347759" cy="323725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9722658" y="287953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9352783" y="3036493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2288958" y="1789824"/>
            <a:ext cx="3925920" cy="3210365"/>
            <a:chOff x="2288958" y="1789824"/>
            <a:chExt cx="3925920" cy="321036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8958" y="1789824"/>
              <a:ext cx="2347759" cy="3210365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051018" y="2511923"/>
              <a:ext cx="11638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latin typeface="Arial Black" panose="020B0A04020102020204" pitchFamily="34" charset="0"/>
                </a:rPr>
                <a:t>Er</a:t>
              </a:r>
              <a:r>
                <a:rPr lang="en-US" sz="1200" dirty="0">
                  <a:latin typeface="Arial Black" panose="020B0A04020102020204" pitchFamily="34" charset="0"/>
                </a:rPr>
                <a:t> </a:t>
              </a:r>
              <a:r>
                <a:rPr lang="el-GR" sz="1200" dirty="0">
                  <a:latin typeface="Arial Black" panose="020B0A04020102020204" pitchFamily="34" charset="0"/>
                </a:rPr>
                <a:t>α</a:t>
              </a:r>
              <a:r>
                <a:rPr lang="en-US" sz="1200" dirty="0">
                  <a:latin typeface="Arial Black" panose="020B0A04020102020204" pitchFamily="34" charset="0"/>
                </a:rPr>
                <a:t> 67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4636717" y="2650701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603817" y="4585057"/>
            <a:ext cx="1917215" cy="1621072"/>
            <a:chOff x="1797483" y="4493617"/>
            <a:chExt cx="1917215" cy="162107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528659" y="5037126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624933" y="5294181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Mannitol</a:t>
              </a:r>
              <a:endParaRPr lang="en-US" sz="1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400968" y="5048206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  <a:r>
                <a:rPr lang="en-US" sz="1200" dirty="0" smtClean="0"/>
                <a:t>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894191" y="5037125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328217" y="4618235"/>
            <a:ext cx="1917215" cy="1621072"/>
            <a:chOff x="1797483" y="4493617"/>
            <a:chExt cx="1917215" cy="162107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528659" y="5037126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1624933" y="5294181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Mannitol</a:t>
              </a:r>
              <a:endParaRPr lang="en-US" sz="1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400968" y="5048206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  <a:r>
                <a:rPr lang="en-US" sz="1200" dirty="0" smtClean="0"/>
                <a:t>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FC324A9-52D2-E84D-9D04-A71AFFF2048D}"/>
                </a:ext>
              </a:extLst>
            </p:cNvPr>
            <p:cNvSpPr txBox="1"/>
            <p:nvPr/>
          </p:nvSpPr>
          <p:spPr>
            <a:xfrm rot="17785822">
              <a:off x="2894191" y="5037125"/>
              <a:ext cx="1364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50 </a:t>
              </a:r>
              <a:r>
                <a:rPr lang="en-US" sz="1200" dirty="0" err="1" smtClean="0"/>
                <a:t>mM</a:t>
              </a:r>
              <a:r>
                <a:rPr lang="en-US" sz="1200" dirty="0" smtClean="0"/>
                <a:t> HG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722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083720" y="1827869"/>
            <a:ext cx="4166374" cy="3243353"/>
            <a:chOff x="1155639" y="1755950"/>
            <a:chExt cx="4166374" cy="324335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5639" y="1755950"/>
              <a:ext cx="2361909" cy="324335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879223" y="2571461"/>
              <a:ext cx="14427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Black" panose="020B0A04020102020204" pitchFamily="34" charset="0"/>
                </a:rPr>
                <a:t>nNOS </a:t>
              </a:r>
              <a:r>
                <a:rPr lang="el-GR" sz="1200" dirty="0">
                  <a:latin typeface="Arial Black" panose="020B0A04020102020204" pitchFamily="34" charset="0"/>
                </a:rPr>
                <a:t>α</a:t>
              </a:r>
              <a:r>
                <a:rPr lang="en-US" sz="1200" dirty="0">
                  <a:latin typeface="Arial Black" panose="020B0A04020102020204" pitchFamily="34" charset="0"/>
                </a:rPr>
                <a:t> 155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3447705" y="2709961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5127508" y="53394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6 D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674178" y="1827868"/>
            <a:ext cx="3997251" cy="3243353"/>
            <a:chOff x="5674178" y="1827868"/>
            <a:chExt cx="3997251" cy="324335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4178" y="1827868"/>
              <a:ext cx="2288594" cy="324335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8331881" y="368107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7962771" y="3827756"/>
              <a:ext cx="431518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1DBF44-8A82-0D42-B208-8A9BFC8B21D2}"/>
              </a:ext>
            </a:extLst>
          </p:cNvPr>
          <p:cNvGrpSpPr/>
          <p:nvPr/>
        </p:nvGrpSpPr>
        <p:grpSpPr>
          <a:xfrm>
            <a:off x="5904217" y="4969621"/>
            <a:ext cx="1828515" cy="1443656"/>
            <a:chOff x="4167515" y="4645346"/>
            <a:chExt cx="1828515" cy="144365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1674C7-D4B9-6E45-BB08-27F643028ACA}"/>
                </a:ext>
              </a:extLst>
            </p:cNvPr>
            <p:cNvSpPr txBox="1"/>
            <p:nvPr/>
          </p:nvSpPr>
          <p:spPr>
            <a:xfrm rot="17785822">
              <a:off x="4154595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EEB23A-2320-8F43-ACBD-CF8E442E90FD}"/>
                </a:ext>
              </a:extLst>
            </p:cNvPr>
            <p:cNvSpPr txBox="1"/>
            <p:nvPr/>
          </p:nvSpPr>
          <p:spPr>
            <a:xfrm rot="17785822">
              <a:off x="3898691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4C5782-263D-A647-9073-CD9061A21305}"/>
                </a:ext>
              </a:extLst>
            </p:cNvPr>
            <p:cNvSpPr txBox="1"/>
            <p:nvPr/>
          </p:nvSpPr>
          <p:spPr>
            <a:xfrm rot="17785822">
              <a:off x="4096776" y="518342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2CD1EB-32D4-ED4B-8DAA-9CBA674E75F2}"/>
                </a:ext>
              </a:extLst>
            </p:cNvPr>
            <p:cNvSpPr txBox="1"/>
            <p:nvPr/>
          </p:nvSpPr>
          <p:spPr>
            <a:xfrm rot="17785822">
              <a:off x="4405490" y="522103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B500D71-E205-714E-A90B-5230138A8717}"/>
                </a:ext>
              </a:extLst>
            </p:cNvPr>
            <p:cNvSpPr txBox="1"/>
            <p:nvPr/>
          </p:nvSpPr>
          <p:spPr>
            <a:xfrm rot="17785822">
              <a:off x="4764513" y="525360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7C0999C-2D5C-3E48-80DE-7CE8822694E2}"/>
                </a:ext>
              </a:extLst>
            </p:cNvPr>
            <p:cNvSpPr txBox="1"/>
            <p:nvPr/>
          </p:nvSpPr>
          <p:spPr>
            <a:xfrm rot="17785822">
              <a:off x="5169012" y="526110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719EB3-9762-2947-8399-A0042D929A8B}"/>
              </a:ext>
            </a:extLst>
          </p:cNvPr>
          <p:cNvGrpSpPr/>
          <p:nvPr/>
        </p:nvGrpSpPr>
        <p:grpSpPr>
          <a:xfrm>
            <a:off x="1256017" y="4981688"/>
            <a:ext cx="1828515" cy="1443656"/>
            <a:chOff x="4167515" y="4645346"/>
            <a:chExt cx="1828515" cy="144365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F05415-27A3-2A4E-A358-191061B9A1C8}"/>
                </a:ext>
              </a:extLst>
            </p:cNvPr>
            <p:cNvSpPr txBox="1"/>
            <p:nvPr/>
          </p:nvSpPr>
          <p:spPr>
            <a:xfrm rot="17785822">
              <a:off x="4154595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76A6E1-21E5-E64D-8AB8-085B6C09DDC1}"/>
                </a:ext>
              </a:extLst>
            </p:cNvPr>
            <p:cNvSpPr txBox="1"/>
            <p:nvPr/>
          </p:nvSpPr>
          <p:spPr>
            <a:xfrm rot="17785822">
              <a:off x="3898691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D70CFA-A0F4-CC46-BFC5-F7278420E4FB}"/>
                </a:ext>
              </a:extLst>
            </p:cNvPr>
            <p:cNvSpPr txBox="1"/>
            <p:nvPr/>
          </p:nvSpPr>
          <p:spPr>
            <a:xfrm rot="17785822">
              <a:off x="4096776" y="518342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27AF419-E74B-074C-99C5-E3F8681CEC61}"/>
                </a:ext>
              </a:extLst>
            </p:cNvPr>
            <p:cNvSpPr txBox="1"/>
            <p:nvPr/>
          </p:nvSpPr>
          <p:spPr>
            <a:xfrm rot="17785822">
              <a:off x="4405490" y="522103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DE52F3-E13B-2B47-BF78-460D7C89C5D1}"/>
                </a:ext>
              </a:extLst>
            </p:cNvPr>
            <p:cNvSpPr txBox="1"/>
            <p:nvPr/>
          </p:nvSpPr>
          <p:spPr>
            <a:xfrm rot="17785822">
              <a:off x="4764513" y="525360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7000F22-0F6E-9E4D-853B-4BA3E5EBA590}"/>
                </a:ext>
              </a:extLst>
            </p:cNvPr>
            <p:cNvSpPr txBox="1"/>
            <p:nvPr/>
          </p:nvSpPr>
          <p:spPr>
            <a:xfrm rot="17785822">
              <a:off x="5169012" y="526110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17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53629" y="266815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6 E-F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749395" y="1646231"/>
            <a:ext cx="4242261" cy="3263008"/>
            <a:chOff x="7502814" y="1702660"/>
            <a:chExt cx="4242261" cy="326300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02814" y="1702660"/>
              <a:ext cx="2429530" cy="32630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10405527" y="3784514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>
            <a:xfrm>
              <a:off x="9960201" y="3923014"/>
              <a:ext cx="50697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254236" y="4733716"/>
            <a:ext cx="1828515" cy="1443656"/>
            <a:chOff x="254236" y="4733716"/>
            <a:chExt cx="1828515" cy="1443656"/>
          </a:xfrm>
        </p:grpSpPr>
        <p:sp>
          <p:nvSpPr>
            <p:cNvPr id="7" name="TextBox 6"/>
            <p:cNvSpPr txBox="1"/>
            <p:nvPr/>
          </p:nvSpPr>
          <p:spPr>
            <a:xfrm rot="17785822">
              <a:off x="241316" y="503068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17785822">
              <a:off x="-14588" y="503068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17785822">
              <a:off x="183497" y="527179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7785822">
              <a:off x="492211" y="530940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7785822">
              <a:off x="851234" y="534197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7785822">
              <a:off x="1255733" y="534947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6700" y="1669852"/>
            <a:ext cx="3699458" cy="3243353"/>
            <a:chOff x="156595" y="1660782"/>
            <a:chExt cx="3699458" cy="3243353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2487305" y="3226978"/>
              <a:ext cx="275311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2692193" y="3088479"/>
              <a:ext cx="11638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 Black" panose="020B0A04020102020204" pitchFamily="34" charset="0"/>
                </a:rPr>
                <a:t>ER </a:t>
              </a:r>
              <a:r>
                <a:rPr lang="el-GR" sz="1200" dirty="0">
                  <a:latin typeface="Arial Black" panose="020B0A04020102020204" pitchFamily="34" charset="0"/>
                </a:rPr>
                <a:t>α</a:t>
              </a:r>
              <a:r>
                <a:rPr lang="en-US" sz="1200" dirty="0">
                  <a:latin typeface="Arial Black" panose="020B0A04020102020204" pitchFamily="34" charset="0"/>
                </a:rPr>
                <a:t> 67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595" y="1660782"/>
              <a:ext cx="2292295" cy="3243353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03548A2-CA21-6D44-936C-83FE55233984}"/>
              </a:ext>
            </a:extLst>
          </p:cNvPr>
          <p:cNvGrpSpPr/>
          <p:nvPr/>
        </p:nvGrpSpPr>
        <p:grpSpPr>
          <a:xfrm>
            <a:off x="7916223" y="4904135"/>
            <a:ext cx="1828515" cy="1443656"/>
            <a:chOff x="4167515" y="4645346"/>
            <a:chExt cx="1828515" cy="144365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0AD3B3-DF28-D544-AB17-13A335086ADB}"/>
                </a:ext>
              </a:extLst>
            </p:cNvPr>
            <p:cNvSpPr txBox="1"/>
            <p:nvPr/>
          </p:nvSpPr>
          <p:spPr>
            <a:xfrm rot="17785822">
              <a:off x="4154595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8786D9-E4DF-A946-B9EB-3AA14A1430A9}"/>
                </a:ext>
              </a:extLst>
            </p:cNvPr>
            <p:cNvSpPr txBox="1"/>
            <p:nvPr/>
          </p:nvSpPr>
          <p:spPr>
            <a:xfrm rot="17785822">
              <a:off x="3898691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AFB8A7-B025-8348-A5B8-3B4FF4F89215}"/>
                </a:ext>
              </a:extLst>
            </p:cNvPr>
            <p:cNvSpPr txBox="1"/>
            <p:nvPr/>
          </p:nvSpPr>
          <p:spPr>
            <a:xfrm rot="17785822">
              <a:off x="4096776" y="518342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A68E124-6A26-5C4B-BBAE-3DFCCA81CB6F}"/>
                </a:ext>
              </a:extLst>
            </p:cNvPr>
            <p:cNvSpPr txBox="1"/>
            <p:nvPr/>
          </p:nvSpPr>
          <p:spPr>
            <a:xfrm rot="17785822">
              <a:off x="4405490" y="522103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C787FD-C8B3-8C45-B206-0F6DCCF50488}"/>
                </a:ext>
              </a:extLst>
            </p:cNvPr>
            <p:cNvSpPr txBox="1"/>
            <p:nvPr/>
          </p:nvSpPr>
          <p:spPr>
            <a:xfrm rot="17785822">
              <a:off x="4764513" y="525360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45EAAF-872F-5644-BFA7-56771CA0664C}"/>
                </a:ext>
              </a:extLst>
            </p:cNvPr>
            <p:cNvSpPr txBox="1"/>
            <p:nvPr/>
          </p:nvSpPr>
          <p:spPr>
            <a:xfrm rot="17785822">
              <a:off x="5169012" y="526110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775" y="1669851"/>
            <a:ext cx="2281686" cy="3243354"/>
          </a:xfrm>
          <a:prstGeom prst="rect">
            <a:avLst/>
          </a:prstGeom>
        </p:spPr>
      </p:pic>
      <p:cxnSp>
        <p:nvCxnSpPr>
          <p:cNvPr id="41" name="Straight Arrow Connector 40"/>
          <p:cNvCxnSpPr/>
          <p:nvPr/>
        </p:nvCxnSpPr>
        <p:spPr>
          <a:xfrm>
            <a:off x="6242194" y="3438324"/>
            <a:ext cx="27531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447082" y="3299825"/>
            <a:ext cx="1163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 Black" panose="020B0A04020102020204" pitchFamily="34" charset="0"/>
              </a:rPr>
              <a:t>Nrf2 </a:t>
            </a:r>
            <a:r>
              <a:rPr lang="en-US" sz="1200" dirty="0">
                <a:latin typeface="Arial Black" panose="020B0A04020102020204" pitchFamily="34" charset="0"/>
              </a:rPr>
              <a:t>5</a:t>
            </a:r>
            <a:r>
              <a:rPr lang="en-US" sz="1200" dirty="0" smtClean="0">
                <a:latin typeface="Arial Black" panose="020B0A04020102020204" pitchFamily="34" charset="0"/>
              </a:rPr>
              <a:t>7 </a:t>
            </a:r>
            <a:r>
              <a:rPr lang="en-US" sz="1200" dirty="0" err="1">
                <a:latin typeface="Arial Black" panose="020B0A04020102020204" pitchFamily="34" charset="0"/>
              </a:rPr>
              <a:t>kD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082929" y="4766149"/>
            <a:ext cx="1828515" cy="1443656"/>
            <a:chOff x="254236" y="4733716"/>
            <a:chExt cx="1828515" cy="1443656"/>
          </a:xfrm>
        </p:grpSpPr>
        <p:sp>
          <p:nvSpPr>
            <p:cNvPr id="35" name="TextBox 34"/>
            <p:cNvSpPr txBox="1"/>
            <p:nvPr/>
          </p:nvSpPr>
          <p:spPr>
            <a:xfrm rot="17785822">
              <a:off x="241316" y="503068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 rot="17785822">
              <a:off x="-14588" y="503068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7785822">
              <a:off x="183497" y="527179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 rot="17785822">
              <a:off x="492211" y="530940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7785822">
              <a:off x="851234" y="534197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 rot="17785822">
              <a:off x="1255733" y="534947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95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3629" y="266815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6 G-H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5754" y="1616810"/>
            <a:ext cx="4069394" cy="3263008"/>
            <a:chOff x="2003461" y="1740506"/>
            <a:chExt cx="4069394" cy="32630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3461" y="1740506"/>
              <a:ext cx="2719173" cy="3263008"/>
            </a:xfrm>
            <a:prstGeom prst="rect">
              <a:avLst/>
            </a:prstGeom>
          </p:spPr>
        </p:pic>
        <p:cxnSp>
          <p:nvCxnSpPr>
            <p:cNvPr id="4" name="Straight Arrow Connector 3"/>
            <p:cNvCxnSpPr/>
            <p:nvPr/>
          </p:nvCxnSpPr>
          <p:spPr>
            <a:xfrm flipV="1">
              <a:off x="4722634" y="3472662"/>
              <a:ext cx="267770" cy="20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908995" y="3334163"/>
              <a:ext cx="11638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latin typeface="Arial Black" panose="020B0A04020102020204" pitchFamily="34" charset="0"/>
                </a:rPr>
                <a:t>Er</a:t>
              </a:r>
              <a:r>
                <a:rPr lang="en-US" sz="1200" dirty="0">
                  <a:latin typeface="Arial Black" panose="020B0A04020102020204" pitchFamily="34" charset="0"/>
                </a:rPr>
                <a:t> </a:t>
              </a:r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 57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983631" y="1559257"/>
            <a:ext cx="4031133" cy="3263008"/>
            <a:chOff x="4013272" y="1559257"/>
            <a:chExt cx="4031133" cy="3263008"/>
          </a:xfrm>
        </p:grpSpPr>
        <p:grpSp>
          <p:nvGrpSpPr>
            <p:cNvPr id="14" name="Group 13"/>
            <p:cNvGrpSpPr/>
            <p:nvPr/>
          </p:nvGrpSpPr>
          <p:grpSpPr>
            <a:xfrm>
              <a:off x="4013272" y="1559257"/>
              <a:ext cx="4031133" cy="3263008"/>
              <a:chOff x="6387028" y="1596668"/>
              <a:chExt cx="4031133" cy="326300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9239705" y="3782136"/>
                <a:ext cx="11784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 Black" panose="020B0A04020102020204" pitchFamily="34" charset="0"/>
                  </a:rPr>
                  <a:t>HO-1 32 </a:t>
                </a:r>
                <a:r>
                  <a:rPr lang="en-US" sz="1200" dirty="0" err="1">
                    <a:latin typeface="Arial Black" panose="020B0A04020102020204" pitchFamily="34" charset="0"/>
                  </a:rPr>
                  <a:t>kD</a:t>
                </a:r>
                <a:endParaRPr lang="en-US" sz="1200" dirty="0">
                  <a:latin typeface="Arial Black" panose="020B0A04020102020204" pitchFamily="34" charset="0"/>
                </a:endParaRP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87028" y="1596668"/>
                <a:ext cx="2637591" cy="3263008"/>
              </a:xfrm>
              <a:prstGeom prst="rect">
                <a:avLst/>
              </a:prstGeom>
            </p:spPr>
          </p:pic>
        </p:grpSp>
        <p:cxnSp>
          <p:nvCxnSpPr>
            <p:cNvPr id="23" name="Straight Arrow Connector 22"/>
            <p:cNvCxnSpPr/>
            <p:nvPr/>
          </p:nvCxnSpPr>
          <p:spPr>
            <a:xfrm flipV="1">
              <a:off x="6663703" y="3883225"/>
              <a:ext cx="267770" cy="20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10712479" y="3368672"/>
            <a:ext cx="1530891" cy="276999"/>
            <a:chOff x="10727336" y="3348966"/>
            <a:chExt cx="1530891" cy="276999"/>
          </a:xfrm>
        </p:grpSpPr>
        <p:sp>
          <p:nvSpPr>
            <p:cNvPr id="21" name="TextBox 20"/>
            <p:cNvSpPr txBox="1"/>
            <p:nvPr/>
          </p:nvSpPr>
          <p:spPr>
            <a:xfrm>
              <a:off x="10918679" y="334896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V="1">
              <a:off x="10727336" y="3485375"/>
              <a:ext cx="267770" cy="20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A3F0CE-1CC0-A649-90DA-9D86F1E1B9C2}"/>
              </a:ext>
            </a:extLst>
          </p:cNvPr>
          <p:cNvGrpSpPr/>
          <p:nvPr/>
        </p:nvGrpSpPr>
        <p:grpSpPr>
          <a:xfrm>
            <a:off x="379717" y="4860921"/>
            <a:ext cx="2064128" cy="1443656"/>
            <a:chOff x="4167515" y="4645346"/>
            <a:chExt cx="1828515" cy="144365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27F60B-A781-9F41-9123-C05FFB3340AA}"/>
                </a:ext>
              </a:extLst>
            </p:cNvPr>
            <p:cNvSpPr txBox="1"/>
            <p:nvPr/>
          </p:nvSpPr>
          <p:spPr>
            <a:xfrm rot="17785822">
              <a:off x="4154595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BF13B3F-34D3-1D41-97DB-1DE854493883}"/>
                </a:ext>
              </a:extLst>
            </p:cNvPr>
            <p:cNvSpPr txBox="1"/>
            <p:nvPr/>
          </p:nvSpPr>
          <p:spPr>
            <a:xfrm rot="17785822">
              <a:off x="3898691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DF6728-EAF1-9F43-9DEC-A336FBEC0138}"/>
                </a:ext>
              </a:extLst>
            </p:cNvPr>
            <p:cNvSpPr txBox="1"/>
            <p:nvPr/>
          </p:nvSpPr>
          <p:spPr>
            <a:xfrm rot="17785822">
              <a:off x="4096776" y="518342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46C112-DA29-4F44-B5C1-3349721E52C2}"/>
                </a:ext>
              </a:extLst>
            </p:cNvPr>
            <p:cNvSpPr txBox="1"/>
            <p:nvPr/>
          </p:nvSpPr>
          <p:spPr>
            <a:xfrm rot="17785822">
              <a:off x="4405490" y="522103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8D440B7-6D69-2C45-97FE-2032C40F373D}"/>
                </a:ext>
              </a:extLst>
            </p:cNvPr>
            <p:cNvSpPr txBox="1"/>
            <p:nvPr/>
          </p:nvSpPr>
          <p:spPr>
            <a:xfrm rot="17785822">
              <a:off x="4764513" y="525360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DEFF541-210D-4A41-B82B-D5F9C5B174A0}"/>
                </a:ext>
              </a:extLst>
            </p:cNvPr>
            <p:cNvSpPr txBox="1"/>
            <p:nvPr/>
          </p:nvSpPr>
          <p:spPr>
            <a:xfrm rot="17785822">
              <a:off x="5169012" y="526110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DF3CD3B-38F7-EC47-9777-DF7069EAA634}"/>
              </a:ext>
            </a:extLst>
          </p:cNvPr>
          <p:cNvGrpSpPr/>
          <p:nvPr/>
        </p:nvGrpSpPr>
        <p:grpSpPr>
          <a:xfrm>
            <a:off x="4267485" y="4784860"/>
            <a:ext cx="2053745" cy="1443656"/>
            <a:chOff x="4167515" y="4645346"/>
            <a:chExt cx="1828515" cy="144365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49F1C0-506A-3B4B-B2B7-8A9FE08AFB63}"/>
                </a:ext>
              </a:extLst>
            </p:cNvPr>
            <p:cNvSpPr txBox="1"/>
            <p:nvPr/>
          </p:nvSpPr>
          <p:spPr>
            <a:xfrm rot="17785822">
              <a:off x="4154595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A808CD1-3FBF-1547-BDE0-64D8F1A59C86}"/>
                </a:ext>
              </a:extLst>
            </p:cNvPr>
            <p:cNvSpPr txBox="1"/>
            <p:nvPr/>
          </p:nvSpPr>
          <p:spPr>
            <a:xfrm rot="17785822">
              <a:off x="3898691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231602-9342-3949-964C-8BD6D278E0F1}"/>
                </a:ext>
              </a:extLst>
            </p:cNvPr>
            <p:cNvSpPr txBox="1"/>
            <p:nvPr/>
          </p:nvSpPr>
          <p:spPr>
            <a:xfrm rot="17785822">
              <a:off x="4096776" y="518342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761C9E-DE01-4840-9A7E-D6D8C8477520}"/>
                </a:ext>
              </a:extLst>
            </p:cNvPr>
            <p:cNvSpPr txBox="1"/>
            <p:nvPr/>
          </p:nvSpPr>
          <p:spPr>
            <a:xfrm rot="17785822">
              <a:off x="4405490" y="522103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1E06495-5875-1E42-860D-17FD4D702E12}"/>
                </a:ext>
              </a:extLst>
            </p:cNvPr>
            <p:cNvSpPr txBox="1"/>
            <p:nvPr/>
          </p:nvSpPr>
          <p:spPr>
            <a:xfrm rot="17785822">
              <a:off x="4764513" y="525360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DDF04B-0FF2-3543-8124-6EF57A376360}"/>
                </a:ext>
              </a:extLst>
            </p:cNvPr>
            <p:cNvSpPr txBox="1"/>
            <p:nvPr/>
          </p:nvSpPr>
          <p:spPr>
            <a:xfrm rot="17785822">
              <a:off x="5169012" y="526110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0009C34-7C58-CC4C-A628-593AE244C285}"/>
              </a:ext>
            </a:extLst>
          </p:cNvPr>
          <p:cNvGrpSpPr/>
          <p:nvPr/>
        </p:nvGrpSpPr>
        <p:grpSpPr>
          <a:xfrm>
            <a:off x="8109018" y="4809789"/>
            <a:ext cx="2355782" cy="1443656"/>
            <a:chOff x="4167515" y="4645346"/>
            <a:chExt cx="1828515" cy="144365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524D3B5-EC50-1740-9D93-08710B1DE55F}"/>
                </a:ext>
              </a:extLst>
            </p:cNvPr>
            <p:cNvSpPr txBox="1"/>
            <p:nvPr/>
          </p:nvSpPr>
          <p:spPr>
            <a:xfrm rot="17785822">
              <a:off x="4154595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365955B-AC6B-454E-8E00-4ED77D4FB5D5}"/>
                </a:ext>
              </a:extLst>
            </p:cNvPr>
            <p:cNvSpPr txBox="1"/>
            <p:nvPr/>
          </p:nvSpPr>
          <p:spPr>
            <a:xfrm rot="17785822">
              <a:off x="3898691" y="4942314"/>
              <a:ext cx="8146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NG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EB0FCA-E82F-2640-965B-9CB189878913}"/>
                </a:ext>
              </a:extLst>
            </p:cNvPr>
            <p:cNvSpPr txBox="1"/>
            <p:nvPr/>
          </p:nvSpPr>
          <p:spPr>
            <a:xfrm rot="17785822">
              <a:off x="4096776" y="5183427"/>
              <a:ext cx="1353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AAC6EE-FF55-4948-ABB0-C58D97255DE0}"/>
                </a:ext>
              </a:extLst>
            </p:cNvPr>
            <p:cNvSpPr txBox="1"/>
            <p:nvPr/>
          </p:nvSpPr>
          <p:spPr>
            <a:xfrm rot="17785822">
              <a:off x="4405490" y="5221032"/>
              <a:ext cx="139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PPT (100 </a:t>
              </a:r>
              <a:r>
                <a:rPr lang="en-US" sz="1200" dirty="0" err="1"/>
                <a:t>nM</a:t>
              </a:r>
              <a:r>
                <a:rPr lang="en-US" sz="1200" dirty="0"/>
                <a:t>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466A7A4-E06E-A042-A395-9722259CC1F7}"/>
                </a:ext>
              </a:extLst>
            </p:cNvPr>
            <p:cNvSpPr txBox="1"/>
            <p:nvPr/>
          </p:nvSpPr>
          <p:spPr>
            <a:xfrm rot="17785822">
              <a:off x="4764513" y="5253604"/>
              <a:ext cx="1393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(1.0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FCADEEF-9AA5-CB45-A609-F61E869E9DF3}"/>
                </a:ext>
              </a:extLst>
            </p:cNvPr>
            <p:cNvSpPr txBox="1"/>
            <p:nvPr/>
          </p:nvSpPr>
          <p:spPr>
            <a:xfrm rot="17785822">
              <a:off x="5169012" y="5261108"/>
              <a:ext cx="13770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HG + DPN (10 </a:t>
              </a:r>
              <a:r>
                <a:rPr lang="el-GR" sz="1200" dirty="0"/>
                <a:t>μ</a:t>
              </a:r>
              <a:r>
                <a:rPr lang="en-US" sz="1200" dirty="0"/>
                <a:t>M)</a:t>
              </a:r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4"/>
          <a:srcRect r="2581"/>
          <a:stretch/>
        </p:blipFill>
        <p:spPr>
          <a:xfrm>
            <a:off x="8180344" y="1559257"/>
            <a:ext cx="2559982" cy="32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1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63211" y="39010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</a:t>
            </a:r>
            <a:r>
              <a:rPr lang="en-US" dirty="0" smtClean="0">
                <a:latin typeface="Arial Black" panose="020B0A04020102020204" pitchFamily="34" charset="0"/>
              </a:rPr>
              <a:t>7A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03059" y="1548551"/>
            <a:ext cx="4230203" cy="3267739"/>
            <a:chOff x="6503059" y="1548551"/>
            <a:chExt cx="4230203" cy="326773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3059" y="1548551"/>
              <a:ext cx="2432515" cy="3267739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9393714" y="362297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8930248" y="3771749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1941332" y="1548551"/>
            <a:ext cx="4364669" cy="3267739"/>
            <a:chOff x="1941332" y="1548551"/>
            <a:chExt cx="4364669" cy="326773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941332" y="1548551"/>
              <a:ext cx="2427189" cy="3267739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4863211" y="2173989"/>
              <a:ext cx="14427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Black" panose="020B0A04020102020204" pitchFamily="34" charset="0"/>
                </a:rPr>
                <a:t>nNOS </a:t>
              </a:r>
              <a:r>
                <a:rPr lang="el-GR" sz="1200" dirty="0">
                  <a:latin typeface="Arial Black" panose="020B0A04020102020204" pitchFamily="34" charset="0"/>
                </a:rPr>
                <a:t>α</a:t>
              </a:r>
              <a:r>
                <a:rPr lang="en-US" sz="1200" dirty="0">
                  <a:latin typeface="Arial Black" panose="020B0A04020102020204" pitchFamily="34" charset="0"/>
                </a:rPr>
                <a:t> 155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4390196" y="2322763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901304" y="4308942"/>
            <a:ext cx="2205403" cy="2007449"/>
            <a:chOff x="1926242" y="4292316"/>
            <a:chExt cx="2205403" cy="2007449"/>
          </a:xfrm>
        </p:grpSpPr>
        <p:grpSp>
          <p:nvGrpSpPr>
            <p:cNvPr id="16" name="Group 15"/>
            <p:cNvGrpSpPr/>
            <p:nvPr/>
          </p:nvGrpSpPr>
          <p:grpSpPr>
            <a:xfrm>
              <a:off x="2927102" y="4292316"/>
              <a:ext cx="741417" cy="1414790"/>
              <a:chOff x="1760655" y="4493615"/>
              <a:chExt cx="741417" cy="141479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219541" y="5090291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 </a:t>
                </a:r>
                <a:r>
                  <a:rPr lang="en-US" sz="1200" dirty="0" smtClean="0"/>
                  <a:t>10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681565" y="5037123"/>
                <a:ext cx="1364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926242" y="4352299"/>
              <a:ext cx="2205403" cy="1947466"/>
              <a:chOff x="1926242" y="4352299"/>
              <a:chExt cx="2205403" cy="1947466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1926242" y="4352299"/>
                <a:ext cx="1084094" cy="1687576"/>
                <a:chOff x="1660235" y="4493615"/>
                <a:chExt cx="1084094" cy="1687576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302334" y="5308643"/>
                  <a:ext cx="992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299173" y="536068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Mannitol</a:t>
                  </a:r>
                  <a:endParaRPr lang="en-US" sz="1200" dirty="0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681565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</a:t>
                  </a:r>
                  <a:r>
                    <a:rPr lang="en-US" sz="1200" dirty="0" smtClean="0"/>
                    <a:t>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923822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562379" y="4925182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028783" y="4955955"/>
                <a:ext cx="13390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912887" y="5133867"/>
                <a:ext cx="18065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10nM P</a:t>
                </a:r>
                <a:r>
                  <a:rPr lang="en-US" sz="1200" baseline="-25000" dirty="0" smtClean="0"/>
                  <a:t>4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128491" y="5296610"/>
                <a:ext cx="17293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 nM+P</a:t>
                </a:r>
                <a:r>
                  <a:rPr lang="en-US" sz="1200" baseline="-25000" dirty="0" smtClean="0"/>
                  <a:t>4 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6401253" y="4278460"/>
            <a:ext cx="2205403" cy="2007449"/>
            <a:chOff x="1926242" y="4292316"/>
            <a:chExt cx="2205403" cy="2007449"/>
          </a:xfrm>
        </p:grpSpPr>
        <p:grpSp>
          <p:nvGrpSpPr>
            <p:cNvPr id="30" name="Group 29"/>
            <p:cNvGrpSpPr/>
            <p:nvPr/>
          </p:nvGrpSpPr>
          <p:grpSpPr>
            <a:xfrm>
              <a:off x="2927102" y="4292316"/>
              <a:ext cx="741417" cy="1414790"/>
              <a:chOff x="1760655" y="4493615"/>
              <a:chExt cx="741417" cy="1414790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219541" y="5090291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 </a:t>
                </a:r>
                <a:r>
                  <a:rPr lang="en-US" sz="1200" dirty="0" smtClean="0"/>
                  <a:t>10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681565" y="5037123"/>
                <a:ext cx="1364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926242" y="4352299"/>
              <a:ext cx="2205403" cy="1947466"/>
              <a:chOff x="1926242" y="4352299"/>
              <a:chExt cx="2205403" cy="1947466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1926242" y="4352299"/>
                <a:ext cx="1084094" cy="1687576"/>
                <a:chOff x="1660235" y="4493615"/>
                <a:chExt cx="1084094" cy="1687576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302334" y="5308643"/>
                  <a:ext cx="992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299173" y="536068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Mannitol</a:t>
                  </a:r>
                  <a:endParaRPr lang="en-US" sz="1200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681565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</a:t>
                  </a:r>
                  <a:r>
                    <a:rPr lang="en-US" sz="1200" dirty="0" smtClean="0"/>
                    <a:t>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923822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562379" y="4925182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028783" y="4955955"/>
                <a:ext cx="13390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912887" y="5133867"/>
                <a:ext cx="18065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10nM P</a:t>
                </a:r>
                <a:r>
                  <a:rPr lang="en-US" sz="1200" baseline="-25000" dirty="0" smtClean="0"/>
                  <a:t>4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128491" y="5296610"/>
                <a:ext cx="17293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 nM+P</a:t>
                </a:r>
                <a:r>
                  <a:rPr lang="en-US" sz="1200" baseline="-25000" dirty="0" smtClean="0"/>
                  <a:t>4 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119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78969" y="39010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Fig. </a:t>
            </a:r>
            <a:r>
              <a:rPr lang="en-US" dirty="0" smtClean="0">
                <a:latin typeface="Arial Black" panose="020B0A04020102020204" pitchFamily="34" charset="0"/>
              </a:rPr>
              <a:t>7B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977521" y="1451876"/>
            <a:ext cx="4111854" cy="3267739"/>
            <a:chOff x="6977521" y="1451876"/>
            <a:chExt cx="4111854" cy="3267739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9224717" y="3511922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9749827" y="337342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43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77521" y="1451876"/>
              <a:ext cx="2232944" cy="3267739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978200" y="1481862"/>
            <a:ext cx="3868295" cy="3237753"/>
            <a:chOff x="1978200" y="1481862"/>
            <a:chExt cx="3868295" cy="3237753"/>
          </a:xfrm>
        </p:grpSpPr>
        <p:sp>
          <p:nvSpPr>
            <p:cNvPr id="18" name="TextBox 17"/>
            <p:cNvSpPr txBox="1"/>
            <p:nvPr/>
          </p:nvSpPr>
          <p:spPr>
            <a:xfrm>
              <a:off x="4750506" y="2776774"/>
              <a:ext cx="1095989" cy="268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 Black" panose="020B0A04020102020204" pitchFamily="34" charset="0"/>
                </a:rPr>
                <a:t>Nrf2 57 </a:t>
              </a:r>
              <a:r>
                <a:rPr lang="en-US" sz="1200" dirty="0" err="1">
                  <a:latin typeface="Arial Black" panose="020B0A04020102020204" pitchFamily="34" charset="0"/>
                </a:rPr>
                <a:t>kD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4211144" y="2911087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8200" y="1481862"/>
              <a:ext cx="2232944" cy="3237753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1901304" y="4308942"/>
            <a:ext cx="2205403" cy="2007449"/>
            <a:chOff x="1926242" y="4292316"/>
            <a:chExt cx="2205403" cy="2007449"/>
          </a:xfrm>
        </p:grpSpPr>
        <p:grpSp>
          <p:nvGrpSpPr>
            <p:cNvPr id="14" name="Group 13"/>
            <p:cNvGrpSpPr/>
            <p:nvPr/>
          </p:nvGrpSpPr>
          <p:grpSpPr>
            <a:xfrm>
              <a:off x="2927102" y="4292316"/>
              <a:ext cx="741417" cy="1414790"/>
              <a:chOff x="1760655" y="4493615"/>
              <a:chExt cx="741417" cy="141479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219541" y="5090291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 </a:t>
                </a:r>
                <a:r>
                  <a:rPr lang="en-US" sz="1200" dirty="0" smtClean="0"/>
                  <a:t>10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681565" y="5037123"/>
                <a:ext cx="1364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926242" y="4352299"/>
              <a:ext cx="2205403" cy="1947466"/>
              <a:chOff x="1926242" y="4352299"/>
              <a:chExt cx="2205403" cy="1947466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926242" y="4352299"/>
                <a:ext cx="1084094" cy="1687576"/>
                <a:chOff x="1660235" y="4493615"/>
                <a:chExt cx="1084094" cy="1687576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302334" y="5308643"/>
                  <a:ext cx="992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299173" y="536068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Mannitol</a:t>
                  </a:r>
                  <a:endParaRPr lang="en-US" sz="1200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681565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</a:t>
                  </a:r>
                  <a:r>
                    <a:rPr lang="en-US" sz="1200" dirty="0" smtClean="0"/>
                    <a:t>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923822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562379" y="4925182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028783" y="4955955"/>
                <a:ext cx="13390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912887" y="5133867"/>
                <a:ext cx="18065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10nM P</a:t>
                </a:r>
                <a:r>
                  <a:rPr lang="en-US" sz="1200" baseline="-25000" dirty="0" smtClean="0"/>
                  <a:t>4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128491" y="5296610"/>
                <a:ext cx="17293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 nM+P</a:t>
                </a:r>
                <a:r>
                  <a:rPr lang="en-US" sz="1200" baseline="-25000" dirty="0" smtClean="0"/>
                  <a:t>4 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6817695" y="4271650"/>
            <a:ext cx="2205403" cy="2007449"/>
            <a:chOff x="1926242" y="4292316"/>
            <a:chExt cx="2205403" cy="2007449"/>
          </a:xfrm>
        </p:grpSpPr>
        <p:grpSp>
          <p:nvGrpSpPr>
            <p:cNvPr id="30" name="Group 29"/>
            <p:cNvGrpSpPr/>
            <p:nvPr/>
          </p:nvGrpSpPr>
          <p:grpSpPr>
            <a:xfrm>
              <a:off x="2927102" y="4292316"/>
              <a:ext cx="741417" cy="1414790"/>
              <a:chOff x="1760655" y="4493615"/>
              <a:chExt cx="741417" cy="1414790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219541" y="5090291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 </a:t>
                </a:r>
                <a:r>
                  <a:rPr lang="en-US" sz="1200" dirty="0" smtClean="0"/>
                  <a:t>10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1681565" y="5037123"/>
                <a:ext cx="1364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926242" y="4352299"/>
              <a:ext cx="2205403" cy="1947466"/>
              <a:chOff x="1926242" y="4352299"/>
              <a:chExt cx="2205403" cy="194746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926242" y="4352299"/>
                <a:ext cx="1084094" cy="1687576"/>
                <a:chOff x="1660235" y="4493615"/>
                <a:chExt cx="1084094" cy="1687576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302334" y="5308643"/>
                  <a:ext cx="992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299173" y="536068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Mannitol</a:t>
                  </a:r>
                  <a:endParaRPr lang="en-US" sz="1200" dirty="0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681565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</a:t>
                  </a:r>
                  <a:r>
                    <a:rPr lang="en-US" sz="1200" dirty="0" smtClean="0"/>
                    <a:t>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FC324A9-52D2-E84D-9D04-A71AFFF2048D}"/>
                    </a:ext>
                  </a:extLst>
                </p:cNvPr>
                <p:cNvSpPr txBox="1"/>
                <p:nvPr/>
              </p:nvSpPr>
              <p:spPr>
                <a:xfrm rot="17785822">
                  <a:off x="1923822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50 </a:t>
                  </a:r>
                  <a:r>
                    <a:rPr lang="en-US" sz="1200" dirty="0" err="1" smtClean="0"/>
                    <a:t>mM</a:t>
                  </a:r>
                  <a:r>
                    <a:rPr lang="en-US" sz="1200" dirty="0" smtClean="0"/>
                    <a:t> HG</a:t>
                  </a:r>
                  <a:endParaRPr lang="en-US" sz="1200" dirty="0"/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562379" y="4925182"/>
                <a:ext cx="13592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100 </a:t>
                </a:r>
                <a:r>
                  <a:rPr lang="en-US" sz="1200" dirty="0" err="1" smtClean="0"/>
                  <a:t>nM</a:t>
                </a:r>
                <a:endParaRPr lang="en-US" sz="12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028783" y="4955955"/>
                <a:ext cx="13390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+P</a:t>
                </a:r>
                <a:r>
                  <a:rPr lang="en-US" sz="1200" baseline="-25000" dirty="0" smtClean="0"/>
                  <a:t>4</a:t>
                </a:r>
                <a:r>
                  <a:rPr lang="en-US" sz="1200" dirty="0" smtClean="0"/>
                  <a:t> 1000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2912887" y="5133867"/>
                <a:ext cx="18065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10nM P</a:t>
                </a:r>
                <a:r>
                  <a:rPr lang="en-US" sz="1200" baseline="-25000" dirty="0" smtClean="0"/>
                  <a:t>4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C324A9-52D2-E84D-9D04-A71AFFF2048D}"/>
                  </a:ext>
                </a:extLst>
              </p:cNvPr>
              <p:cNvSpPr txBox="1"/>
              <p:nvPr/>
            </p:nvSpPr>
            <p:spPr>
              <a:xfrm rot="17785822">
                <a:off x="3128491" y="5296610"/>
                <a:ext cx="17293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+E</a:t>
                </a:r>
                <a:r>
                  <a:rPr lang="en-US" sz="1200" baseline="-25000" dirty="0" smtClean="0"/>
                  <a:t>2</a:t>
                </a:r>
                <a:r>
                  <a:rPr lang="en-US" sz="1200" dirty="0" smtClean="0"/>
                  <a:t> 10 nM+P</a:t>
                </a:r>
                <a:r>
                  <a:rPr lang="en-US" sz="1200" baseline="-25000" dirty="0" smtClean="0"/>
                  <a:t>4  </a:t>
                </a:r>
                <a:r>
                  <a:rPr lang="en-US" sz="1200" dirty="0" smtClean="0"/>
                  <a:t>100 </a:t>
                </a:r>
                <a:r>
                  <a:rPr lang="en-US" sz="1200" dirty="0" err="1" smtClean="0"/>
                  <a:t>nM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2956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819</Words>
  <Application>Microsoft Office PowerPoint</Application>
  <PresentationFormat>Widescreen</PresentationFormat>
  <Paragraphs>191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Office Theme</vt:lpstr>
      <vt:lpstr>ROLE OF SEX HORMONES AND THEIR RECEPTORS ON GASTRIC NRF2 AND NEURONAL NITRIC OXIDE SYNTHASE FUNCTION IN AN EXPERIMENTAL HYPERGLYCEMIA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Sampath, Chethan</dc:creator>
  <cp:lastModifiedBy>Sprouse, Jeremy</cp:lastModifiedBy>
  <cp:revision>37</cp:revision>
  <dcterms:created xsi:type="dcterms:W3CDTF">2020-02-16T17:48:49Z</dcterms:created>
  <dcterms:modified xsi:type="dcterms:W3CDTF">2020-02-19T15:26:13Z</dcterms:modified>
</cp:coreProperties>
</file>