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66" r:id="rId3"/>
    <p:sldId id="311" r:id="rId4"/>
    <p:sldId id="292" r:id="rId5"/>
    <p:sldId id="293" r:id="rId6"/>
    <p:sldId id="284" r:id="rId7"/>
    <p:sldId id="269" r:id="rId8"/>
    <p:sldId id="290" r:id="rId9"/>
    <p:sldId id="291" r:id="rId10"/>
    <p:sldId id="305" r:id="rId11"/>
    <p:sldId id="306" r:id="rId12"/>
    <p:sldId id="307" r:id="rId13"/>
    <p:sldId id="308" r:id="rId14"/>
    <p:sldId id="309" r:id="rId15"/>
    <p:sldId id="310" r:id="rId16"/>
    <p:sldId id="267" r:id="rId17"/>
    <p:sldId id="312" r:id="rId18"/>
    <p:sldId id="287" r:id="rId19"/>
    <p:sldId id="288" r:id="rId20"/>
    <p:sldId id="283" r:id="rId21"/>
    <p:sldId id="294" r:id="rId22"/>
    <p:sldId id="285" r:id="rId23"/>
    <p:sldId id="289" r:id="rId24"/>
    <p:sldId id="286" r:id="rId25"/>
    <p:sldId id="301" r:id="rId26"/>
    <p:sldId id="302" r:id="rId27"/>
    <p:sldId id="303" r:id="rId28"/>
    <p:sldId id="30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915"/>
    <p:restoredTop sz="94608"/>
  </p:normalViewPr>
  <p:slideViewPr>
    <p:cSldViewPr snapToGrid="0" snapToObjects="1">
      <p:cViewPr>
        <p:scale>
          <a:sx n="100" d="100"/>
          <a:sy n="100" d="100"/>
        </p:scale>
        <p:origin x="534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3BD8D-1876-DF44-8997-3F04CDD6F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258E7D-3A34-1B4C-8F9A-F9BD996684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092F3-9B0E-1F46-B202-68CD24801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75D43-00A3-B344-BEC5-28516646DFEB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6E5F0-DB84-484A-9F4F-590CC6A7F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D6C5A-DA5E-FF40-8B4C-97ABE720A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679D-A17E-2C41-A913-B18D1F64B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47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15183-31DA-7B40-A7C2-24556E3C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A9855-3376-D44F-BED0-14F7E07D8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AD0B8F-8D65-9D42-82BF-BE6591321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75D43-00A3-B344-BEC5-28516646DFEB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2401C-5657-A249-B68C-9E28E3D66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419B4-9E71-8F45-B20F-69C06EAF9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679D-A17E-2C41-A913-B18D1F64B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27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16B6F-C9C5-C749-8669-5007BCE6D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89679D-598E-EA45-829B-63E93C676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95081-048F-2441-B47D-28DABA07E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75D43-00A3-B344-BEC5-28516646DFEB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F4C357-5265-0542-BC20-B12039AC8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42337-D7B7-5341-B2D6-15DD92468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679D-A17E-2C41-A913-B18D1F64B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87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BC4CA-EF09-D84F-8950-7F328F62F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26103-1B0E-DF4A-91E6-CD46048F9C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9BA49-8A7F-DB42-A5C4-3051CDB83F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496D64-3015-C84D-A652-2AF5C41A7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75D43-00A3-B344-BEC5-28516646DFEB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D4CC0-0BB2-6046-8AA4-141ACFA74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25C301-7D93-1F4E-ACE1-B9205D447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679D-A17E-2C41-A913-B18D1F64B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344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2FF30-40C3-BC49-8480-0A48E1A65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6835F-1E68-4A4C-93EF-035BCFA042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CAF49B-1878-354C-B0FA-07A62B718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BA6182-B907-7F4C-8F3D-72B8ACB60E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437F89-BF2C-5848-93DC-587E6EEAD9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AA7289-EEBE-C44D-8BB6-3B3FC89C4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75D43-00A3-B344-BEC5-28516646DFEB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AD9C38-39FA-2F4E-8A41-AE0AAB857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EC400E-1C2D-724D-AC6D-315D8EC3D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679D-A17E-2C41-A913-B18D1F64B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84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3D7D-1C6A-424B-968A-51D81660D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6B75D5-E1CA-F14A-9B1E-5EB4774E9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75D43-00A3-B344-BEC5-28516646DFEB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B6907D-C9C9-E241-8F61-C963A57A5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E18434-F2D7-F44E-9E92-5C9E3C4BB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679D-A17E-2C41-A913-B18D1F64B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216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FDEF10-75F7-AE43-BD15-9587EFB94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75D43-00A3-B344-BEC5-28516646DFEB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C55A3B-47DB-8F42-B9A5-B266A493C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760AFA-A906-2845-AD3C-1072FF112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679D-A17E-2C41-A913-B18D1F64B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092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6D357-0E62-D041-A55A-5938F89B7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9473D-A691-F74A-AA70-48BD27C90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C2AA1-74FF-BF4A-9BD1-2A26E84D2A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FDF339-0FAD-0E43-BA12-6E2AC18D4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75D43-00A3-B344-BEC5-28516646DFEB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A1A184-BE1C-B040-94FC-CF637B617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A33D72-8248-AB43-BB6F-7F5F18AF7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679D-A17E-2C41-A913-B18D1F64B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743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165EB-5F70-ED4E-927E-7998F38BE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401D05-04CB-DF4B-B740-097D25B804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0EFA2-188D-FE48-9035-610B6F10F5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6D2097-E155-8C4B-96AD-BECD8E824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75D43-00A3-B344-BEC5-28516646DFEB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F3AC1-8893-EE45-A3E2-F05F5FE74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6B27E2-A80F-764C-83FD-4C584FA0D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679D-A17E-2C41-A913-B18D1F64B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114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A90B-732E-084A-AD3C-E2E257A9F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F773DD-89C8-D34D-B5C9-4E3F581A3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7681E1-2C5F-4947-9080-CE73B6C7E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75D43-00A3-B344-BEC5-28516646DFEB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6EA95-931B-B548-9BDD-0EA273A74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9F86C-7354-6546-8CA3-68243CBE1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679D-A17E-2C41-A913-B18D1F64B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218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76D8B1-25A1-6942-AFFD-AD0EE7159B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4550AE-FDDF-0E44-9D1D-6DE4A1DC16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1B74F9-D737-C541-9100-EE2EF84F0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75D43-00A3-B344-BEC5-28516646DFEB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6BADA-AA32-E748-A286-467FDB02D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01ADE-52EC-D649-9B9B-CE435C44C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679D-A17E-2C41-A913-B18D1F64B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406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903C78-FAFF-704F-8AAA-E774481A1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64282F-A7B7-234B-94DC-D0B167029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690DD-7222-CF42-A683-054379C11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75D43-00A3-B344-BEC5-28516646DFEB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A6D51-69EA-1E48-8AA2-6F9CF44E18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0BF98-0E81-954F-B73C-F6B5ACE5C8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E679D-A17E-2C41-A913-B18D1F64B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39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82777"/>
            <a:ext cx="9144000" cy="2387600"/>
          </a:xfrm>
        </p:spPr>
        <p:txBody>
          <a:bodyPr>
            <a:noAutofit/>
          </a:bodyPr>
          <a:lstStyle/>
          <a:p>
            <a:r>
              <a:rPr lang="en-US" sz="3200" b="1" dirty="0"/>
              <a:t>ROLE OF SEX HORMONES AND THEIR RECEPTORS ON GASTRIC NRF2 AND NEURONAL NITRIC OXIDE SYNTHASE FUNCTION IN AN EXPERIMENTAL HYPERGLYCEMIA MODEL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845580"/>
            <a:ext cx="9144000" cy="1655762"/>
          </a:xfrm>
        </p:spPr>
        <p:txBody>
          <a:bodyPr/>
          <a:lstStyle/>
          <a:p>
            <a:r>
              <a:rPr lang="en-US" dirty="0"/>
              <a:t>Jeremy Sprouse</a:t>
            </a:r>
            <a:r>
              <a:rPr lang="en-US" baseline="30000" dirty="0"/>
              <a:t>1</a:t>
            </a:r>
            <a:r>
              <a:rPr lang="en-US" dirty="0"/>
              <a:t>, DDS, </a:t>
            </a:r>
            <a:r>
              <a:rPr lang="en-US" dirty="0" err="1"/>
              <a:t>Chethan</a:t>
            </a:r>
            <a:r>
              <a:rPr lang="en-US" dirty="0"/>
              <a:t> Sampath</a:t>
            </a:r>
            <a:r>
              <a:rPr lang="en-US" baseline="30000" dirty="0"/>
              <a:t>2</a:t>
            </a:r>
            <a:r>
              <a:rPr lang="en-US" dirty="0"/>
              <a:t>, PhD, Pandu R Gangula</a:t>
            </a:r>
            <a:r>
              <a:rPr lang="en-US" baseline="30000" dirty="0"/>
              <a:t>2</a:t>
            </a:r>
            <a:r>
              <a:rPr lang="en-US" dirty="0"/>
              <a:t>, PhD</a:t>
            </a:r>
            <a:br>
              <a:rPr lang="en-US" dirty="0"/>
            </a:br>
            <a:r>
              <a:rPr lang="en-US" dirty="0"/>
              <a:t>School of Graduate Studies and Research</a:t>
            </a:r>
            <a:r>
              <a:rPr lang="en-US" baseline="30000" dirty="0"/>
              <a:t>1</a:t>
            </a:r>
            <a:r>
              <a:rPr lang="en-US" dirty="0"/>
              <a:t>, Department of ODS &amp; Research</a:t>
            </a:r>
            <a:r>
              <a:rPr lang="en-US" baseline="30000" dirty="0"/>
              <a:t>2</a:t>
            </a:r>
            <a:r>
              <a:rPr lang="en-US" dirty="0"/>
              <a:t>, Meharry Medical College, School of Dentistry, Nashville, TN 37208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84815" y="5561214"/>
            <a:ext cx="442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Supplementary Data</a:t>
            </a:r>
          </a:p>
        </p:txBody>
      </p:sp>
    </p:spTree>
    <p:extLst>
      <p:ext uri="{BB962C8B-B14F-4D97-AF65-F5344CB8AC3E}">
        <p14:creationId xmlns:p14="http://schemas.microsoft.com/office/powerpoint/2010/main" val="2083319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86C6ECA-16BE-2944-BBCC-9648A032AC0C}"/>
              </a:ext>
            </a:extLst>
          </p:cNvPr>
          <p:cNvSpPr txBox="1"/>
          <p:nvPr/>
        </p:nvSpPr>
        <p:spPr>
          <a:xfrm>
            <a:off x="252632" y="223921"/>
            <a:ext cx="3363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Fig. 3 A nNOS</a:t>
            </a:r>
            <a:r>
              <a:rPr lang="el-GR" sz="2800" dirty="0">
                <a:latin typeface="Arial Black" panose="020B0A04020102020204" pitchFamily="34" charset="0"/>
              </a:rPr>
              <a:t>α</a:t>
            </a:r>
            <a:r>
              <a:rPr lang="en-US" sz="2800" dirty="0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B3AA2FE-EB53-0C45-8736-DF05BAD129CE}"/>
              </a:ext>
            </a:extLst>
          </p:cNvPr>
          <p:cNvSpPr txBox="1"/>
          <p:nvPr/>
        </p:nvSpPr>
        <p:spPr>
          <a:xfrm>
            <a:off x="984649" y="1042550"/>
            <a:ext cx="1601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 Black" panose="020B0A04020102020204" pitchFamily="34" charset="0"/>
              </a:rPr>
              <a:t>nNOS𝝰 1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9893520" y="953405"/>
            <a:ext cx="2529527" cy="4459566"/>
            <a:chOff x="9323976" y="1196891"/>
            <a:chExt cx="2529527" cy="445956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A865A5E-215E-4A4E-9D2C-514AA74148E4}"/>
                </a:ext>
              </a:extLst>
            </p:cNvPr>
            <p:cNvSpPr txBox="1"/>
            <p:nvPr/>
          </p:nvSpPr>
          <p:spPr>
            <a:xfrm>
              <a:off x="9624869" y="1196891"/>
              <a:ext cx="13395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Arial Black" panose="020B0A04020102020204" pitchFamily="34" charset="0"/>
                </a:rPr>
                <a:t>nNOS𝝰 4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CCF2613B-E55B-2346-BE65-06B7C5E0A5F0}"/>
                </a:ext>
              </a:extLst>
            </p:cNvPr>
            <p:cNvGrpSpPr/>
            <p:nvPr/>
          </p:nvGrpSpPr>
          <p:grpSpPr>
            <a:xfrm>
              <a:off x="9323976" y="2141769"/>
              <a:ext cx="2529527" cy="3514688"/>
              <a:chOff x="9167220" y="2167895"/>
              <a:chExt cx="2529527" cy="3514688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0E85D582-03B7-B54D-9F2D-0D54EC3BC39A}"/>
                  </a:ext>
                </a:extLst>
              </p:cNvPr>
              <p:cNvGrpSpPr/>
              <p:nvPr/>
            </p:nvGrpSpPr>
            <p:grpSpPr>
              <a:xfrm>
                <a:off x="10862948" y="2167895"/>
                <a:ext cx="833799" cy="400110"/>
                <a:chOff x="10483952" y="2112588"/>
                <a:chExt cx="911461" cy="517613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7F84185-8523-614D-85D4-7BEAB42D5E5F}"/>
                    </a:ext>
                  </a:extLst>
                </p:cNvPr>
                <p:cNvSpPr txBox="1"/>
                <p:nvPr/>
              </p:nvSpPr>
              <p:spPr>
                <a:xfrm>
                  <a:off x="10483952" y="2112588"/>
                  <a:ext cx="911461" cy="5176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Arial Black" panose="020B0A04020102020204" pitchFamily="34" charset="0"/>
                    </a:rPr>
                    <a:t>nNOS </a:t>
                  </a:r>
                  <a:r>
                    <a:rPr lang="el-GR" sz="1000" dirty="0">
                      <a:latin typeface="Arial Black" panose="020B0A04020102020204" pitchFamily="34" charset="0"/>
                    </a:rPr>
                    <a:t>α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 155 kD</a:t>
                  </a:r>
                </a:p>
              </p:txBody>
            </p:sp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C9F6D495-A44D-FC48-B8FF-48A07E3A4B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555046" y="2610690"/>
                  <a:ext cx="315108" cy="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4F1AFFD9-16C3-8C4C-B928-C5A776CFB9D2}"/>
                  </a:ext>
                </a:extLst>
              </p:cNvPr>
              <p:cNvGrpSpPr/>
              <p:nvPr/>
            </p:nvGrpSpPr>
            <p:grpSpPr>
              <a:xfrm>
                <a:off x="9167220" y="4245194"/>
                <a:ext cx="1616429" cy="1437389"/>
                <a:chOff x="2140691" y="4697398"/>
                <a:chExt cx="1508174" cy="1437389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BDD1FDFF-E695-C442-8A1F-8EA1C37FB940}"/>
                    </a:ext>
                  </a:extLst>
                </p:cNvPr>
                <p:cNvGrpSpPr/>
                <p:nvPr/>
              </p:nvGrpSpPr>
              <p:grpSpPr>
                <a:xfrm>
                  <a:off x="2140691" y="4723532"/>
                  <a:ext cx="1040632" cy="1411255"/>
                  <a:chOff x="4196897" y="4645345"/>
                  <a:chExt cx="1040632" cy="1411255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BC1F4507-4FDC-4746-85F6-52D04CEF0A02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987230" y="5070487"/>
                    <a:ext cx="1064168" cy="24408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+ICI 182780 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4FE875F0-E502-654A-8AED-F977D8DEA572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911618" y="4958768"/>
                    <a:ext cx="814647" cy="24408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NG</a:t>
                    </a: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154E4C3B-362F-1746-B99C-A49E4F479D4E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109703" y="5199881"/>
                    <a:ext cx="1353162" cy="24408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+ICI 182780 </a:t>
                    </a: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56D5868F-8C70-F048-BD94-1B0C976C4AD1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418416" y="5237487"/>
                    <a:ext cx="1394136" cy="24409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+ ru-486 (100 </a:t>
                    </a:r>
                    <a:r>
                      <a:rPr lang="en-US" sz="1100" dirty="0" err="1"/>
                      <a:t>nM</a:t>
                    </a:r>
                    <a:r>
                      <a:rPr lang="en-US" sz="1100" dirty="0"/>
                      <a:t>)</a:t>
                    </a:r>
                  </a:p>
                </p:txBody>
              </p:sp>
            </p:grp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432A268A-5965-5F42-B537-B90E812E952B}"/>
                    </a:ext>
                  </a:extLst>
                </p:cNvPr>
                <p:cNvSpPr txBox="1"/>
                <p:nvPr/>
              </p:nvSpPr>
              <p:spPr>
                <a:xfrm rot="17785822">
                  <a:off x="2829752" y="5272421"/>
                  <a:ext cx="1394136" cy="2440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+ ru-486 (1000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</p:grpSp>
        </p:grp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4E65A6FA-CA78-3248-9B09-6B82F7721B32}"/>
              </a:ext>
            </a:extLst>
          </p:cNvPr>
          <p:cNvSpPr txBox="1"/>
          <p:nvPr/>
        </p:nvSpPr>
        <p:spPr>
          <a:xfrm>
            <a:off x="9189439" y="960056"/>
            <a:ext cx="60625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MW </a:t>
            </a:r>
          </a:p>
          <a:p>
            <a:pPr algn="ctr"/>
            <a:r>
              <a:rPr lang="en-US" sz="1100" dirty="0"/>
              <a:t>Marker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158410" y="930682"/>
            <a:ext cx="608069" cy="3066220"/>
            <a:chOff x="3213823" y="939918"/>
            <a:chExt cx="608069" cy="3066220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E80585E-7A2B-4246-845D-3A5090BAB91D}"/>
                </a:ext>
              </a:extLst>
            </p:cNvPr>
            <p:cNvSpPr txBox="1"/>
            <p:nvPr/>
          </p:nvSpPr>
          <p:spPr>
            <a:xfrm>
              <a:off x="3218817" y="2766259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110 kD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11FF23B-0FED-AA4C-848E-679E2BFD5D04}"/>
                </a:ext>
              </a:extLst>
            </p:cNvPr>
            <p:cNvSpPr txBox="1"/>
            <p:nvPr/>
          </p:nvSpPr>
          <p:spPr>
            <a:xfrm>
              <a:off x="3213823" y="2350069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150 kD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B2A5582-E260-2149-8C58-AFE267EBA0CE}"/>
                </a:ext>
              </a:extLst>
            </p:cNvPr>
            <p:cNvSpPr txBox="1"/>
            <p:nvPr/>
          </p:nvSpPr>
          <p:spPr>
            <a:xfrm>
              <a:off x="3229772" y="1628553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250 kD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C5C9E82-A190-BC4B-A645-E1D0F5052220}"/>
                </a:ext>
              </a:extLst>
            </p:cNvPr>
            <p:cNvSpPr txBox="1"/>
            <p:nvPr/>
          </p:nvSpPr>
          <p:spPr>
            <a:xfrm>
              <a:off x="3225513" y="939918"/>
              <a:ext cx="59637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MW </a:t>
              </a:r>
            </a:p>
            <a:p>
              <a:pPr algn="ctr"/>
              <a:r>
                <a:rPr lang="en-US" sz="1100" dirty="0"/>
                <a:t>Marker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56CCC94-F692-A24B-AE60-1222078CCE96}"/>
                </a:ext>
              </a:extLst>
            </p:cNvPr>
            <p:cNvSpPr txBox="1"/>
            <p:nvPr/>
          </p:nvSpPr>
          <p:spPr>
            <a:xfrm>
              <a:off x="3227401" y="3142622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100 kD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56CCC94-F692-A24B-AE60-1222078CCE96}"/>
                </a:ext>
              </a:extLst>
            </p:cNvPr>
            <p:cNvSpPr txBox="1"/>
            <p:nvPr/>
          </p:nvSpPr>
          <p:spPr>
            <a:xfrm>
              <a:off x="3305910" y="3424328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75 kD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56CCC94-F692-A24B-AE60-1222078CCE96}"/>
                </a:ext>
              </a:extLst>
            </p:cNvPr>
            <p:cNvSpPr txBox="1"/>
            <p:nvPr/>
          </p:nvSpPr>
          <p:spPr>
            <a:xfrm>
              <a:off x="3301295" y="3752222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50 kD</a:t>
              </a:r>
            </a:p>
          </p:txBody>
        </p:sp>
      </p:grpSp>
      <p:cxnSp>
        <p:nvCxnSpPr>
          <p:cNvPr id="60" name="Straight Connector 59"/>
          <p:cNvCxnSpPr/>
          <p:nvPr/>
        </p:nvCxnSpPr>
        <p:spPr>
          <a:xfrm>
            <a:off x="3629700" y="1755511"/>
            <a:ext cx="2266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3652794" y="2480567"/>
            <a:ext cx="2266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3657415" y="2900821"/>
            <a:ext cx="2266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3652801" y="3256421"/>
            <a:ext cx="2266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3657423" y="3547364"/>
            <a:ext cx="2266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3662041" y="3866019"/>
            <a:ext cx="2266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3A18409-F654-5644-933D-55FC72544DEF}"/>
              </a:ext>
            </a:extLst>
          </p:cNvPr>
          <p:cNvGrpSpPr/>
          <p:nvPr/>
        </p:nvGrpSpPr>
        <p:grpSpPr>
          <a:xfrm>
            <a:off x="3928776" y="979699"/>
            <a:ext cx="2572048" cy="4472747"/>
            <a:chOff x="3344493" y="1224792"/>
            <a:chExt cx="2497183" cy="447274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A9D5EDC-5F50-D348-BA3B-B50C760D58D2}"/>
                </a:ext>
              </a:extLst>
            </p:cNvPr>
            <p:cNvSpPr txBox="1"/>
            <p:nvPr/>
          </p:nvSpPr>
          <p:spPr>
            <a:xfrm>
              <a:off x="3435624" y="1224792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 Black" panose="020B0A04020102020204" pitchFamily="34" charset="0"/>
                </a:rPr>
                <a:t>nNOS𝝰 2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1B6FE0D-ABE6-4849-98EC-519B6E74B0AB}"/>
                </a:ext>
              </a:extLst>
            </p:cNvPr>
            <p:cNvGrpSpPr/>
            <p:nvPr/>
          </p:nvGrpSpPr>
          <p:grpSpPr>
            <a:xfrm>
              <a:off x="3344493" y="2050511"/>
              <a:ext cx="2497183" cy="3647028"/>
              <a:chOff x="461028" y="1910507"/>
              <a:chExt cx="2755935" cy="4646645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E4528EA-3D6F-E644-92A5-ECF26A8022D7}"/>
                  </a:ext>
                </a:extLst>
              </p:cNvPr>
              <p:cNvGrpSpPr/>
              <p:nvPr/>
            </p:nvGrpSpPr>
            <p:grpSpPr>
              <a:xfrm>
                <a:off x="2316894" y="1910507"/>
                <a:ext cx="900069" cy="549794"/>
                <a:chOff x="3976229" y="1787415"/>
                <a:chExt cx="1011731" cy="549794"/>
              </a:xfrm>
            </p:grpSpPr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820DE8A8-9B0C-7949-81F1-8DC15483267E}"/>
                    </a:ext>
                  </a:extLst>
                </p:cNvPr>
                <p:cNvSpPr txBox="1"/>
                <p:nvPr/>
              </p:nvSpPr>
              <p:spPr>
                <a:xfrm>
                  <a:off x="3976229" y="1787415"/>
                  <a:ext cx="1011731" cy="5489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>
                      <a:latin typeface="Arial Black" panose="020B0A04020102020204" pitchFamily="34" charset="0"/>
                    </a:rPr>
                    <a:t>nNOS </a:t>
                  </a:r>
                  <a:r>
                    <a:rPr lang="el-GR" sz="1100" dirty="0">
                      <a:latin typeface="Arial Black" panose="020B0A04020102020204" pitchFamily="34" charset="0"/>
                    </a:rPr>
                    <a:t>α</a:t>
                  </a:r>
                  <a:r>
                    <a:rPr lang="en-US" sz="1100" dirty="0">
                      <a:latin typeface="Arial Black" panose="020B0A04020102020204" pitchFamily="34" charset="0"/>
                    </a:rPr>
                    <a:t> 155 kD</a:t>
                  </a:r>
                </a:p>
              </p:txBody>
            </p:sp>
            <p:cxnSp>
              <p:nvCxnSpPr>
                <p:cNvPr id="3" name="Straight Arrow Connector 2">
                  <a:extLst>
                    <a:ext uri="{FF2B5EF4-FFF2-40B4-BE49-F238E27FC236}">
                      <a16:creationId xmlns:a16="http://schemas.microsoft.com/office/drawing/2014/main" id="{7D4CC364-1EED-244E-9063-9B6919DB42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76229" y="2337208"/>
                  <a:ext cx="253851" cy="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22AFF23C-351C-9F4D-ABF4-C313B38B6EEB}"/>
                  </a:ext>
                </a:extLst>
              </p:cNvPr>
              <p:cNvGrpSpPr/>
              <p:nvPr/>
            </p:nvGrpSpPr>
            <p:grpSpPr>
              <a:xfrm>
                <a:off x="461028" y="4870897"/>
                <a:ext cx="1667824" cy="1686255"/>
                <a:chOff x="2122681" y="4682130"/>
                <a:chExt cx="1468748" cy="1686255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0E647488-FA59-4144-B18B-A090C280AE63}"/>
                    </a:ext>
                  </a:extLst>
                </p:cNvPr>
                <p:cNvGrpSpPr/>
                <p:nvPr/>
              </p:nvGrpSpPr>
              <p:grpSpPr>
                <a:xfrm>
                  <a:off x="2122681" y="4721541"/>
                  <a:ext cx="1010814" cy="1636466"/>
                  <a:chOff x="4178887" y="4643354"/>
                  <a:chExt cx="1010814" cy="1636466"/>
                </a:xfrm>
              </p:grpSpPr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6A98D95A-E97B-A944-92CA-7EA1E2E4C649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755243" y="5211845"/>
                    <a:ext cx="1391237" cy="2542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+ICI 182780 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3469C913-832A-6E42-9060-BC5189F0267A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898691" y="4953686"/>
                    <a:ext cx="814647" cy="2542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NG</a:t>
                    </a: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7C17AED2-D9C0-6D4B-B9B5-EF5C94FB652F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096776" y="5194799"/>
                    <a:ext cx="1353162" cy="2542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+ICI 182780 </a:t>
                    </a: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197FFF67-4A13-5B4A-9478-4451B418CCD1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247740" y="5337859"/>
                    <a:ext cx="1629667" cy="2542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+ ru-486 (100 </a:t>
                    </a:r>
                    <a:r>
                      <a:rPr lang="en-US" sz="1100" dirty="0" err="1"/>
                      <a:t>nM</a:t>
                    </a:r>
                    <a:r>
                      <a:rPr lang="en-US" sz="1100" dirty="0"/>
                      <a:t>)</a:t>
                    </a: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483C2A0-09CC-664F-98DD-94B3FE7D19F9}"/>
                    </a:ext>
                  </a:extLst>
                </p:cNvPr>
                <p:cNvSpPr txBox="1"/>
                <p:nvPr/>
              </p:nvSpPr>
              <p:spPr>
                <a:xfrm rot="17785822">
                  <a:off x="2621174" y="5398130"/>
                  <a:ext cx="1686255" cy="2542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+ ru-486 (1000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</p:grpSp>
        </p:grpSp>
      </p:grpSp>
      <p:grpSp>
        <p:nvGrpSpPr>
          <p:cNvPr id="73" name="Group 72"/>
          <p:cNvGrpSpPr/>
          <p:nvPr/>
        </p:nvGrpSpPr>
        <p:grpSpPr>
          <a:xfrm>
            <a:off x="269324" y="1019037"/>
            <a:ext cx="3100071" cy="4343496"/>
            <a:chOff x="269324" y="1019037"/>
            <a:chExt cx="3100071" cy="4343496"/>
          </a:xfrm>
        </p:grpSpPr>
        <p:cxnSp>
          <p:nvCxnSpPr>
            <p:cNvPr id="104" name="Straight Connector 103"/>
            <p:cNvCxnSpPr/>
            <p:nvPr/>
          </p:nvCxnSpPr>
          <p:spPr>
            <a:xfrm>
              <a:off x="743345" y="3829072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747968" y="3353402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771064" y="2896202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757209" y="2328167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789540" y="1806312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7"/>
            <p:cNvGrpSpPr/>
            <p:nvPr/>
          </p:nvGrpSpPr>
          <p:grpSpPr>
            <a:xfrm>
              <a:off x="269324" y="1019037"/>
              <a:ext cx="3100071" cy="4343496"/>
              <a:chOff x="269324" y="1019037"/>
              <a:chExt cx="3100071" cy="4343496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7CB870F2-4B8E-434E-B9B8-11E694327A1E}"/>
                  </a:ext>
                </a:extLst>
              </p:cNvPr>
              <p:cNvGrpSpPr/>
              <p:nvPr/>
            </p:nvGrpSpPr>
            <p:grpSpPr>
              <a:xfrm>
                <a:off x="269324" y="1019037"/>
                <a:ext cx="3100071" cy="4343496"/>
                <a:chOff x="352454" y="1019037"/>
                <a:chExt cx="3100071" cy="4343496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58CCAE82-80D7-624D-A6B9-FB0521F0E1C0}"/>
                    </a:ext>
                  </a:extLst>
                </p:cNvPr>
                <p:cNvGrpSpPr/>
                <p:nvPr/>
              </p:nvGrpSpPr>
              <p:grpSpPr>
                <a:xfrm>
                  <a:off x="1131157" y="1893194"/>
                  <a:ext cx="2321368" cy="3469339"/>
                  <a:chOff x="2104583" y="2045949"/>
                  <a:chExt cx="2874465" cy="4368669"/>
                </a:xfrm>
              </p:grpSpPr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5B1E994C-A7AF-484D-80E7-87FC0E39B01E}"/>
                      </a:ext>
                    </a:extLst>
                  </p:cNvPr>
                  <p:cNvSpPr txBox="1"/>
                  <p:nvPr/>
                </p:nvSpPr>
                <p:spPr>
                  <a:xfrm>
                    <a:off x="4025920" y="2045949"/>
                    <a:ext cx="953128" cy="54258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>
                        <a:latin typeface="Arial Black" panose="020B0A04020102020204" pitchFamily="34" charset="0"/>
                      </a:rPr>
                      <a:t>nNOS </a:t>
                    </a:r>
                    <a:r>
                      <a:rPr lang="el-GR" sz="1100" dirty="0">
                        <a:latin typeface="Arial Black" panose="020B0A04020102020204" pitchFamily="34" charset="0"/>
                      </a:rPr>
                      <a:t>α</a:t>
                    </a:r>
                    <a:r>
                      <a:rPr lang="en-US" sz="1100" dirty="0">
                        <a:latin typeface="Arial Black" panose="020B0A04020102020204" pitchFamily="34" charset="0"/>
                      </a:rPr>
                      <a:t> 155 kD</a:t>
                    </a:r>
                  </a:p>
                </p:txBody>
              </p:sp>
              <p:cxnSp>
                <p:nvCxnSpPr>
                  <p:cNvPr id="45" name="Straight Arrow Connector 44">
                    <a:extLst>
                      <a:ext uri="{FF2B5EF4-FFF2-40B4-BE49-F238E27FC236}">
                        <a16:creationId xmlns:a16="http://schemas.microsoft.com/office/drawing/2014/main" id="{727C3D89-30C2-EE44-AF53-E24826A0037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119473" y="2557939"/>
                    <a:ext cx="225313" cy="1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6" name="Group 45">
                    <a:extLst>
                      <a:ext uri="{FF2B5EF4-FFF2-40B4-BE49-F238E27FC236}">
                        <a16:creationId xmlns:a16="http://schemas.microsoft.com/office/drawing/2014/main" id="{DD022A72-B5ED-8444-9AA9-9D9F773C5237}"/>
                      </a:ext>
                    </a:extLst>
                  </p:cNvPr>
                  <p:cNvGrpSpPr/>
                  <p:nvPr/>
                </p:nvGrpSpPr>
                <p:grpSpPr>
                  <a:xfrm>
                    <a:off x="2104583" y="4679582"/>
                    <a:ext cx="1487643" cy="1735036"/>
                    <a:chOff x="2104583" y="4679582"/>
                    <a:chExt cx="1487643" cy="1735036"/>
                  </a:xfrm>
                </p:grpSpPr>
                <p:grpSp>
                  <p:nvGrpSpPr>
                    <p:cNvPr id="47" name="Group 46">
                      <a:extLst>
                        <a:ext uri="{FF2B5EF4-FFF2-40B4-BE49-F238E27FC236}">
                          <a16:creationId xmlns:a16="http://schemas.microsoft.com/office/drawing/2014/main" id="{5C8D08D3-BA62-7646-9C2D-EF52A4FE0B9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04583" y="4723534"/>
                      <a:ext cx="1055584" cy="1562966"/>
                      <a:chOff x="4160789" y="4645347"/>
                      <a:chExt cx="1055584" cy="1562966"/>
                    </a:xfrm>
                  </p:grpSpPr>
                  <p:sp>
                    <p:nvSpPr>
                      <p:cNvPr id="49" name="TextBox 48">
                        <a:extLst>
                          <a:ext uri="{FF2B5EF4-FFF2-40B4-BE49-F238E27FC236}">
                            <a16:creationId xmlns:a16="http://schemas.microsoft.com/office/drawing/2014/main" id="{373CBD60-8980-AB49-ACDA-0714F0EFFC3B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3874683" y="5111368"/>
                        <a:ext cx="1207253" cy="29045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100" dirty="0"/>
                          <a:t>+ICI 182780 </a:t>
                        </a:r>
                      </a:p>
                    </p:txBody>
                  </p:sp>
                  <p:sp>
                    <p:nvSpPr>
                      <p:cNvPr id="50" name="TextBox 49">
                        <a:extLst>
                          <a:ext uri="{FF2B5EF4-FFF2-40B4-BE49-F238E27FC236}">
                            <a16:creationId xmlns:a16="http://schemas.microsoft.com/office/drawing/2014/main" id="{EB7297AA-1427-384B-84B9-AB671ECDEE50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3898691" y="4935588"/>
                        <a:ext cx="814647" cy="29045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100" dirty="0"/>
                          <a:t>NG</a:t>
                        </a:r>
                      </a:p>
                    </p:txBody>
                  </p:sp>
                  <p:sp>
                    <p:nvSpPr>
                      <p:cNvPr id="51" name="TextBox 50">
                        <a:extLst>
                          <a:ext uri="{FF2B5EF4-FFF2-40B4-BE49-F238E27FC236}">
                            <a16:creationId xmlns:a16="http://schemas.microsoft.com/office/drawing/2014/main" id="{730D9DAD-F4FA-AA44-8FD6-5AFD85D22F68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4096776" y="5176702"/>
                        <a:ext cx="1353162" cy="29045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US" sz="1100" dirty="0"/>
                          <a:t>+ICI 182780 </a:t>
                        </a:r>
                      </a:p>
                    </p:txBody>
                  </p:sp>
                  <p:sp>
                    <p:nvSpPr>
                      <p:cNvPr id="52" name="TextBox 51">
                        <a:extLst>
                          <a:ext uri="{FF2B5EF4-FFF2-40B4-BE49-F238E27FC236}">
                            <a16:creationId xmlns:a16="http://schemas.microsoft.com/office/drawing/2014/main" id="{6F726409-4F7D-8F4F-B0A9-A603743A1D66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4294039" y="5285978"/>
                        <a:ext cx="1554218" cy="29045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100" dirty="0"/>
                          <a:t>+ ru-486 (100 </a:t>
                        </a:r>
                        <a:r>
                          <a:rPr lang="en-US" sz="1100" dirty="0" err="1"/>
                          <a:t>nM</a:t>
                        </a:r>
                        <a:r>
                          <a:rPr lang="en-US" sz="1100" dirty="0"/>
                          <a:t>)</a:t>
                        </a:r>
                      </a:p>
                    </p:txBody>
                  </p:sp>
                </p:grpSp>
                <p:sp>
                  <p:nvSpPr>
                    <p:cNvPr id="48" name="TextBox 47">
                      <a:extLst>
                        <a:ext uri="{FF2B5EF4-FFF2-40B4-BE49-F238E27FC236}">
                          <a16:creationId xmlns:a16="http://schemas.microsoft.com/office/drawing/2014/main" id="{DDDD50FB-B8A4-2A44-A128-A8D0E8266230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579483" y="5401874"/>
                      <a:ext cx="1735036" cy="29045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100" dirty="0"/>
                        <a:t>+ ru-486 (1000 </a:t>
                      </a:r>
                      <a:r>
                        <a:rPr lang="en-US" sz="1100" dirty="0" err="1"/>
                        <a:t>nM</a:t>
                      </a:r>
                      <a:r>
                        <a:rPr lang="en-US" sz="1100" dirty="0"/>
                        <a:t>)</a:t>
                      </a:r>
                    </a:p>
                  </p:txBody>
                </p:sp>
              </p:grpSp>
            </p:grp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1AFC763D-4C8A-2445-89DB-24F81F431D1F}"/>
                    </a:ext>
                  </a:extLst>
                </p:cNvPr>
                <p:cNvSpPr txBox="1"/>
                <p:nvPr/>
              </p:nvSpPr>
              <p:spPr>
                <a:xfrm>
                  <a:off x="366996" y="2770698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1050" dirty="0"/>
                    <a:t>100 kD</a:t>
                  </a: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49B33410-F99B-C041-A04F-46AA3B2E5327}"/>
                    </a:ext>
                  </a:extLst>
                </p:cNvPr>
                <p:cNvSpPr txBox="1"/>
                <p:nvPr/>
              </p:nvSpPr>
              <p:spPr>
                <a:xfrm>
                  <a:off x="352454" y="2207185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1050" dirty="0"/>
                    <a:t>150 kD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ABAF028E-5B65-9747-88D8-617107011766}"/>
                    </a:ext>
                  </a:extLst>
                </p:cNvPr>
                <p:cNvSpPr txBox="1"/>
                <p:nvPr/>
              </p:nvSpPr>
              <p:spPr>
                <a:xfrm>
                  <a:off x="376233" y="1678796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1050" dirty="0"/>
                    <a:t>250 kD</a:t>
                  </a: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0857960A-CB1B-4C4A-B087-5EE0D42DD74D}"/>
                    </a:ext>
                  </a:extLst>
                </p:cNvPr>
                <p:cNvSpPr txBox="1"/>
                <p:nvPr/>
              </p:nvSpPr>
              <p:spPr>
                <a:xfrm>
                  <a:off x="376508" y="1019037"/>
                  <a:ext cx="596379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08DFFC20-5A7C-EB4F-8461-9FCFF66D4140}"/>
                    </a:ext>
                  </a:extLst>
                </p:cNvPr>
                <p:cNvSpPr txBox="1"/>
                <p:nvPr/>
              </p:nvSpPr>
              <p:spPr>
                <a:xfrm>
                  <a:off x="387283" y="3209701"/>
                  <a:ext cx="49725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sz="1050" dirty="0"/>
                    <a:t>75 kD</a:t>
                  </a:r>
                </a:p>
              </p:txBody>
            </p:sp>
          </p:grp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08DFFC20-5A7C-EB4F-8461-9FCFF66D4140}"/>
                  </a:ext>
                </a:extLst>
              </p:cNvPr>
              <p:cNvSpPr txBox="1"/>
              <p:nvPr/>
            </p:nvSpPr>
            <p:spPr>
              <a:xfrm>
                <a:off x="306604" y="3704995"/>
                <a:ext cx="49725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50" dirty="0"/>
                  <a:t>50 kD</a:t>
                </a:r>
              </a:p>
            </p:txBody>
          </p:sp>
        </p:grpSp>
      </p:grpSp>
      <p:grpSp>
        <p:nvGrpSpPr>
          <p:cNvPr id="123" name="Group 122"/>
          <p:cNvGrpSpPr/>
          <p:nvPr/>
        </p:nvGrpSpPr>
        <p:grpSpPr>
          <a:xfrm>
            <a:off x="6904030" y="1806312"/>
            <a:ext cx="259018" cy="2022761"/>
            <a:chOff x="6904030" y="1806312"/>
            <a:chExt cx="259018" cy="2022761"/>
          </a:xfrm>
        </p:grpSpPr>
        <p:cxnSp>
          <p:nvCxnSpPr>
            <p:cNvPr id="109" name="Straight Connector 108"/>
            <p:cNvCxnSpPr/>
            <p:nvPr/>
          </p:nvCxnSpPr>
          <p:spPr>
            <a:xfrm>
              <a:off x="6904030" y="2286603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6908652" y="2771513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6922510" y="3136348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6936365" y="3519655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6931747" y="3829073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6904030" y="1806312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Group 121"/>
          <p:cNvGrpSpPr/>
          <p:nvPr/>
        </p:nvGrpSpPr>
        <p:grpSpPr>
          <a:xfrm>
            <a:off x="6293204" y="909169"/>
            <a:ext cx="3387473" cy="4566665"/>
            <a:chOff x="6391781" y="874026"/>
            <a:chExt cx="3287384" cy="4566665"/>
          </a:xfrm>
        </p:grpSpPr>
        <p:grpSp>
          <p:nvGrpSpPr>
            <p:cNvPr id="81" name="Group 80"/>
            <p:cNvGrpSpPr/>
            <p:nvPr/>
          </p:nvGrpSpPr>
          <p:grpSpPr>
            <a:xfrm>
              <a:off x="6391781" y="979699"/>
              <a:ext cx="721510" cy="2931902"/>
              <a:chOff x="6391781" y="979699"/>
              <a:chExt cx="721510" cy="2931902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4DA8A921-9A00-334E-878E-BA74427F08F6}"/>
                  </a:ext>
                </a:extLst>
              </p:cNvPr>
              <p:cNvGrpSpPr/>
              <p:nvPr/>
            </p:nvGrpSpPr>
            <p:grpSpPr>
              <a:xfrm>
                <a:off x="6391781" y="979699"/>
                <a:ext cx="721510" cy="2228151"/>
                <a:chOff x="3067333" y="912817"/>
                <a:chExt cx="721510" cy="2228151"/>
              </a:xfrm>
            </p:grpSpPr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43B2A84D-EAEB-504E-8A05-AB555A7E1331}"/>
                    </a:ext>
                  </a:extLst>
                </p:cNvPr>
                <p:cNvSpPr txBox="1"/>
                <p:nvPr/>
              </p:nvSpPr>
              <p:spPr>
                <a:xfrm>
                  <a:off x="3194948" y="2534079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110 kD</a:t>
                  </a: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30712AE1-45FA-D642-B5DB-661C9899CAE7}"/>
                    </a:ext>
                  </a:extLst>
                </p:cNvPr>
                <p:cNvSpPr txBox="1"/>
                <p:nvPr/>
              </p:nvSpPr>
              <p:spPr>
                <a:xfrm>
                  <a:off x="3222662" y="2091531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150 kD</a:t>
                  </a: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D8171576-70F6-6F41-8E01-1CC3D4834195}"/>
                    </a:ext>
                  </a:extLst>
                </p:cNvPr>
                <p:cNvSpPr txBox="1"/>
                <p:nvPr/>
              </p:nvSpPr>
              <p:spPr>
                <a:xfrm>
                  <a:off x="3194950" y="1519600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78BC11DF-D388-2A4B-A1DF-5FF9CFDAECFB}"/>
                    </a:ext>
                  </a:extLst>
                </p:cNvPr>
                <p:cNvSpPr txBox="1"/>
                <p:nvPr/>
              </p:nvSpPr>
              <p:spPr>
                <a:xfrm>
                  <a:off x="3067333" y="912817"/>
                  <a:ext cx="596379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9356AD62-1D5B-4C42-AAC5-9C74DD4D3962}"/>
                    </a:ext>
                  </a:extLst>
                </p:cNvPr>
                <p:cNvSpPr txBox="1"/>
                <p:nvPr/>
              </p:nvSpPr>
              <p:spPr>
                <a:xfrm>
                  <a:off x="3201847" y="2887052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</p:grp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E56CCC94-F692-A24B-AE60-1222078CCE96}"/>
                  </a:ext>
                </a:extLst>
              </p:cNvPr>
              <p:cNvSpPr txBox="1"/>
              <p:nvPr/>
            </p:nvSpPr>
            <p:spPr>
              <a:xfrm>
                <a:off x="6605043" y="3329791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75 kD</a:t>
                </a: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E56CCC94-F692-A24B-AE60-1222078CCE96}"/>
                  </a:ext>
                </a:extLst>
              </p:cNvPr>
              <p:cNvSpPr txBox="1"/>
              <p:nvPr/>
            </p:nvSpPr>
            <p:spPr>
              <a:xfrm>
                <a:off x="6609658" y="3657685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50 kD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7061435" y="874026"/>
              <a:ext cx="2617730" cy="4566665"/>
              <a:chOff x="6392270" y="914591"/>
              <a:chExt cx="2684157" cy="4566665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39A83FA-B92C-7049-A730-8D777D9A10EA}"/>
                  </a:ext>
                </a:extLst>
              </p:cNvPr>
              <p:cNvSpPr txBox="1"/>
              <p:nvPr/>
            </p:nvSpPr>
            <p:spPr>
              <a:xfrm>
                <a:off x="6496842" y="914591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Arial Black" panose="020B0A04020102020204" pitchFamily="34" charset="0"/>
                  </a:rPr>
                  <a:t>nNOS𝝰 3</a:t>
                </a:r>
              </a:p>
            </p:txBody>
          </p: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3DBB6264-7A0B-C44E-BC46-2B78700716B1}"/>
                  </a:ext>
                </a:extLst>
              </p:cNvPr>
              <p:cNvGrpSpPr/>
              <p:nvPr/>
            </p:nvGrpSpPr>
            <p:grpSpPr>
              <a:xfrm>
                <a:off x="6392270" y="1897003"/>
                <a:ext cx="2684157" cy="3584253"/>
                <a:chOff x="4905104" y="1712365"/>
                <a:chExt cx="2950561" cy="4563084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425A6C10-0886-6240-8C36-0A79569D67F2}"/>
                    </a:ext>
                  </a:extLst>
                </p:cNvPr>
                <p:cNvGrpSpPr/>
                <p:nvPr/>
              </p:nvGrpSpPr>
              <p:grpSpPr>
                <a:xfrm>
                  <a:off x="6894644" y="1712365"/>
                  <a:ext cx="961021" cy="564529"/>
                  <a:chOff x="9112987" y="1465118"/>
                  <a:chExt cx="1099882" cy="564529"/>
                </a:xfrm>
              </p:grpSpPr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A1B6E5F8-868E-9842-9A6B-13F1C6CF3329}"/>
                      </a:ext>
                    </a:extLst>
                  </p:cNvPr>
                  <p:cNvSpPr txBox="1"/>
                  <p:nvPr/>
                </p:nvSpPr>
                <p:spPr>
                  <a:xfrm>
                    <a:off x="9112987" y="1465118"/>
                    <a:ext cx="1099882" cy="5093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>
                        <a:latin typeface="Arial Black" panose="020B0A04020102020204" pitchFamily="34" charset="0"/>
                      </a:rPr>
                      <a:t>nNOS </a:t>
                    </a:r>
                    <a:r>
                      <a:rPr lang="el-GR" sz="1000" dirty="0">
                        <a:latin typeface="Arial Black" panose="020B0A04020102020204" pitchFamily="34" charset="0"/>
                      </a:rPr>
                      <a:t>α</a:t>
                    </a:r>
                    <a:r>
                      <a:rPr lang="en-US" sz="1000" dirty="0">
                        <a:latin typeface="Arial Black" panose="020B0A04020102020204" pitchFamily="34" charset="0"/>
                      </a:rPr>
                      <a:t> 155 kD</a:t>
                    </a:r>
                  </a:p>
                </p:txBody>
              </p:sp>
              <p:cxnSp>
                <p:nvCxnSpPr>
                  <p:cNvPr id="7" name="Straight Arrow Connector 6">
                    <a:extLst>
                      <a:ext uri="{FF2B5EF4-FFF2-40B4-BE49-F238E27FC236}">
                        <a16:creationId xmlns:a16="http://schemas.microsoft.com/office/drawing/2014/main" id="{3ABBA0F2-E17D-5847-A0C2-E80FF26EEDD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135441" y="2029647"/>
                    <a:ext cx="333708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B5B485A-5CE2-894E-ABAC-435C072DEE32}"/>
                    </a:ext>
                  </a:extLst>
                </p:cNvPr>
                <p:cNvGrpSpPr/>
                <p:nvPr/>
              </p:nvGrpSpPr>
              <p:grpSpPr>
                <a:xfrm>
                  <a:off x="4905104" y="4482089"/>
                  <a:ext cx="1647573" cy="1793360"/>
                  <a:chOff x="2309928" y="4289988"/>
                  <a:chExt cx="1450914" cy="179336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76938170-EFB7-0643-BDD8-0295BF8D403B}"/>
                      </a:ext>
                    </a:extLst>
                  </p:cNvPr>
                  <p:cNvGrpSpPr/>
                  <p:nvPr/>
                </p:nvGrpSpPr>
                <p:grpSpPr>
                  <a:xfrm>
                    <a:off x="2309928" y="4289988"/>
                    <a:ext cx="992875" cy="1793180"/>
                    <a:chOff x="4366134" y="4211801"/>
                    <a:chExt cx="992875" cy="1793180"/>
                  </a:xfrm>
                </p:grpSpPr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59274817-4EA6-1246-A040-73656B6486A1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4019803" y="4760758"/>
                      <a:ext cx="1351163" cy="2532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100" dirty="0"/>
                        <a:t>+ICI 182780 </a:t>
                      </a:r>
                    </a:p>
                  </p:txBody>
                </p:sp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C6128A10-A5B9-6F40-85FA-2EFF9194BEAD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4085437" y="4636688"/>
                      <a:ext cx="814644" cy="2532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100" dirty="0"/>
                        <a:t>NG</a:t>
                      </a:r>
                    </a:p>
                  </p:txBody>
                </p:sp>
                <p:sp>
                  <p:nvSpPr>
                    <p:cNvPr id="33" name="TextBox 32">
                      <a:extLst>
                        <a:ext uri="{FF2B5EF4-FFF2-40B4-BE49-F238E27FC236}">
                          <a16:creationId xmlns:a16="http://schemas.microsoft.com/office/drawing/2014/main" id="{890E0391-EE46-AA48-A7B7-F20DC53F85C7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4283527" y="4824880"/>
                      <a:ext cx="1353156" cy="2532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+ICI 182780 </a:t>
                      </a:r>
                    </a:p>
                  </p:txBody>
                </p:sp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58661E7F-F5BB-B740-8E94-926D57F1A5DA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4367126" y="5013098"/>
                      <a:ext cx="1730516" cy="25325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100" dirty="0"/>
                        <a:t>+ ru-486 (100 </a:t>
                      </a:r>
                      <a:r>
                        <a:rPr lang="en-US" sz="1100" dirty="0" err="1"/>
                        <a:t>nM</a:t>
                      </a:r>
                      <a:r>
                        <a:rPr lang="en-US" sz="1100" dirty="0"/>
                        <a:t>)</a:t>
                      </a:r>
                    </a:p>
                  </p:txBody>
                </p:sp>
              </p:grp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CD877E65-862C-2D44-B5DE-DF8413126C34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745514" y="5068019"/>
                    <a:ext cx="1777408" cy="2532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+ ru-486 (1000 </a:t>
                    </a:r>
                    <a:r>
                      <a:rPr lang="en-US" sz="1100" dirty="0" err="1"/>
                      <a:t>nM</a:t>
                    </a:r>
                    <a:r>
                      <a:rPr lang="en-US" sz="1100" dirty="0"/>
                      <a:t>)</a:t>
                    </a:r>
                  </a:p>
                </p:txBody>
              </p:sp>
            </p:grpSp>
          </p:grpSp>
        </p:grpSp>
      </p:grpSp>
      <p:grpSp>
        <p:nvGrpSpPr>
          <p:cNvPr id="132" name="Group 131"/>
          <p:cNvGrpSpPr/>
          <p:nvPr/>
        </p:nvGrpSpPr>
        <p:grpSpPr>
          <a:xfrm>
            <a:off x="9698030" y="1820165"/>
            <a:ext cx="249783" cy="1971966"/>
            <a:chOff x="9698030" y="1820165"/>
            <a:chExt cx="249783" cy="1971966"/>
          </a:xfrm>
        </p:grpSpPr>
        <p:cxnSp>
          <p:nvCxnSpPr>
            <p:cNvPr id="116" name="Straight Connector 115"/>
            <p:cNvCxnSpPr/>
            <p:nvPr/>
          </p:nvCxnSpPr>
          <p:spPr>
            <a:xfrm>
              <a:off x="9698030" y="1820165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9721124" y="2323551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9707274" y="2688386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>
              <a:off x="9711893" y="3043980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>
              <a:off x="9716511" y="3408815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>
              <a:off x="9721130" y="3792131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9241440" y="1679226"/>
            <a:ext cx="605984" cy="2232755"/>
            <a:chOff x="8890459" y="1743878"/>
            <a:chExt cx="605984" cy="2232755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43B2A84D-EAEB-504E-8A05-AB555A7E1331}"/>
                </a:ext>
              </a:extLst>
            </p:cNvPr>
            <p:cNvSpPr txBox="1"/>
            <p:nvPr/>
          </p:nvSpPr>
          <p:spPr>
            <a:xfrm>
              <a:off x="8890459" y="2610577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110 kD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30712AE1-45FA-D642-B5DB-661C9899CAE7}"/>
                </a:ext>
              </a:extLst>
            </p:cNvPr>
            <p:cNvSpPr txBox="1"/>
            <p:nvPr/>
          </p:nvSpPr>
          <p:spPr>
            <a:xfrm>
              <a:off x="8894389" y="2272263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150 kD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D8171576-70F6-6F41-8E01-1CC3D4834195}"/>
                </a:ext>
              </a:extLst>
            </p:cNvPr>
            <p:cNvSpPr txBox="1"/>
            <p:nvPr/>
          </p:nvSpPr>
          <p:spPr>
            <a:xfrm>
              <a:off x="8890460" y="1743878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250 kD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9356AD62-1D5B-4C42-AAC5-9C74DD4D3962}"/>
                </a:ext>
              </a:extLst>
            </p:cNvPr>
            <p:cNvSpPr txBox="1"/>
            <p:nvPr/>
          </p:nvSpPr>
          <p:spPr>
            <a:xfrm>
              <a:off x="8915829" y="2945078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100 kD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E56CCC94-F692-A24B-AE60-1222078CCE96}"/>
                </a:ext>
              </a:extLst>
            </p:cNvPr>
            <p:cNvSpPr txBox="1"/>
            <p:nvPr/>
          </p:nvSpPr>
          <p:spPr>
            <a:xfrm>
              <a:off x="8994576" y="3339407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75 kD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E56CCC94-F692-A24B-AE60-1222078CCE96}"/>
                </a:ext>
              </a:extLst>
            </p:cNvPr>
            <p:cNvSpPr txBox="1"/>
            <p:nvPr/>
          </p:nvSpPr>
          <p:spPr>
            <a:xfrm>
              <a:off x="8999191" y="3722717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50 kD</a:t>
              </a:r>
            </a:p>
          </p:txBody>
        </p:sp>
      </p:grpSp>
      <p:pic>
        <p:nvPicPr>
          <p:cNvPr id="59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03" y="1445729"/>
            <a:ext cx="1821797" cy="2614718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660" y="1445730"/>
            <a:ext cx="1896267" cy="2630010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9792" y="1449924"/>
            <a:ext cx="1836677" cy="2602973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70" y="1445731"/>
            <a:ext cx="1839770" cy="261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357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D345C9-C887-7049-ABAD-85DC6669EB63}"/>
              </a:ext>
            </a:extLst>
          </p:cNvPr>
          <p:cNvSpPr txBox="1"/>
          <p:nvPr/>
        </p:nvSpPr>
        <p:spPr>
          <a:xfrm>
            <a:off x="252632" y="223921"/>
            <a:ext cx="42739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Fig. 3 A: New 𝝱-Actin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5F046D8-B33B-6046-BC17-6B3632A58637}"/>
              </a:ext>
            </a:extLst>
          </p:cNvPr>
          <p:cNvSpPr txBox="1"/>
          <p:nvPr/>
        </p:nvSpPr>
        <p:spPr>
          <a:xfrm>
            <a:off x="6993424" y="1124882"/>
            <a:ext cx="1339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Arial Black" panose="020B0A04020102020204" pitchFamily="34" charset="0"/>
              </a:rPr>
              <a:t>β</a:t>
            </a:r>
            <a:r>
              <a:rPr lang="en-US" sz="1200" dirty="0">
                <a:latin typeface="Arial Black" panose="020B0A04020102020204" pitchFamily="34" charset="0"/>
              </a:rPr>
              <a:t>-Actin 3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547677" y="1143127"/>
            <a:ext cx="3103662" cy="4569361"/>
            <a:chOff x="510143" y="1143127"/>
            <a:chExt cx="3103662" cy="456936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DC4F09-E14F-2240-8E20-0E69339C66E0}"/>
                </a:ext>
              </a:extLst>
            </p:cNvPr>
            <p:cNvSpPr txBox="1"/>
            <p:nvPr/>
          </p:nvSpPr>
          <p:spPr>
            <a:xfrm>
              <a:off x="510143" y="1143127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1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D2157AC2-CC99-064C-9CAC-D71C0F35A85C}"/>
                </a:ext>
              </a:extLst>
            </p:cNvPr>
            <p:cNvGrpSpPr/>
            <p:nvPr/>
          </p:nvGrpSpPr>
          <p:grpSpPr>
            <a:xfrm>
              <a:off x="590054" y="2739631"/>
              <a:ext cx="3023751" cy="2972857"/>
              <a:chOff x="9362530" y="3230448"/>
              <a:chExt cx="3023751" cy="2972857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1AC7F3C-2B89-F943-8430-F0A54735EF91}"/>
                  </a:ext>
                </a:extLst>
              </p:cNvPr>
              <p:cNvSpPr txBox="1"/>
              <p:nvPr/>
            </p:nvSpPr>
            <p:spPr>
              <a:xfrm>
                <a:off x="11046733" y="3230448"/>
                <a:ext cx="13395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latin typeface="Arial Black" panose="020B0A04020102020204" pitchFamily="34" charset="0"/>
                  </a:rPr>
                  <a:t>β</a:t>
                </a:r>
                <a:r>
                  <a:rPr lang="en-US" sz="1000" dirty="0">
                    <a:latin typeface="Arial Black" panose="020B0A04020102020204" pitchFamily="34" charset="0"/>
                  </a:rPr>
                  <a:t>-Actin </a:t>
                </a:r>
              </a:p>
              <a:p>
                <a:r>
                  <a:rPr lang="en-US" sz="1000" dirty="0">
                    <a:latin typeface="Arial Black" panose="020B0A04020102020204" pitchFamily="34" charset="0"/>
                  </a:rPr>
                  <a:t>43 kD</a:t>
                </a:r>
              </a:p>
            </p:txBody>
          </p: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89DE6D2C-0050-034E-8C00-8F37CCB6B2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79059" y="3695885"/>
                <a:ext cx="28552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01FC1805-D011-5A4C-8B59-7A9DEF5F1670}"/>
                  </a:ext>
                </a:extLst>
              </p:cNvPr>
              <p:cNvGrpSpPr/>
              <p:nvPr/>
            </p:nvGrpSpPr>
            <p:grpSpPr>
              <a:xfrm>
                <a:off x="9362530" y="4765918"/>
                <a:ext cx="1546625" cy="1437387"/>
                <a:chOff x="2344065" y="4697400"/>
                <a:chExt cx="1546625" cy="1437387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4CD9673D-FAD7-B24D-90F5-EAFFB60FFB72}"/>
                    </a:ext>
                  </a:extLst>
                </p:cNvPr>
                <p:cNvGrpSpPr/>
                <p:nvPr/>
              </p:nvGrpSpPr>
              <p:grpSpPr>
                <a:xfrm>
                  <a:off x="2344065" y="4723533"/>
                  <a:ext cx="1079084" cy="1411254"/>
                  <a:chOff x="4400271" y="4645346"/>
                  <a:chExt cx="1079084" cy="1411254"/>
                </a:xfrm>
              </p:grpSpPr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04F7892A-7801-2640-B5D8-7CF54F858C0D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212601" y="5054033"/>
                    <a:ext cx="106416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+ICI 182780 </a:t>
                    </a:r>
                  </a:p>
                </p:txBody>
              </p:sp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F049CE4F-9DC1-3640-BE2E-629C3D82FB1F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131447" y="4942314"/>
                    <a:ext cx="814647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NG</a:t>
                    </a:r>
                  </a:p>
                </p:txBody>
              </p:sp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DA2F580B-4039-AB42-9BE4-4ABB2CFF4EDD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335074" y="5183427"/>
                    <a:ext cx="1353162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200" dirty="0"/>
                      <a:t>+ICI 182780 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E27BEB08-2DED-FA4E-BC12-84BEF22E9C58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643788" y="5221032"/>
                    <a:ext cx="139413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 ru-486 (100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)</a:t>
                    </a:r>
                  </a:p>
                </p:txBody>
              </p:sp>
            </p:grp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715D0DA9-ABC7-894A-A491-3D89F815C4BC}"/>
                    </a:ext>
                  </a:extLst>
                </p:cNvPr>
                <p:cNvSpPr txBox="1"/>
                <p:nvPr/>
              </p:nvSpPr>
              <p:spPr>
                <a:xfrm rot="17785822">
                  <a:off x="3055123" y="5255968"/>
                  <a:ext cx="139413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 ru-486 (1000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)</a:t>
                  </a:r>
                </a:p>
              </p:txBody>
            </p:sp>
          </p:grpSp>
        </p:grp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8EFC9B0-9053-364D-BF38-1387DC075DDC}"/>
              </a:ext>
            </a:extLst>
          </p:cNvPr>
          <p:cNvGrpSpPr/>
          <p:nvPr/>
        </p:nvGrpSpPr>
        <p:grpSpPr>
          <a:xfrm>
            <a:off x="-95527" y="1154514"/>
            <a:ext cx="742214" cy="2338118"/>
            <a:chOff x="2860398" y="978400"/>
            <a:chExt cx="742214" cy="2338118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3E182875-C35F-5046-BE44-BFFBD8588F16}"/>
                </a:ext>
              </a:extLst>
            </p:cNvPr>
            <p:cNvGrpSpPr/>
            <p:nvPr/>
          </p:nvGrpSpPr>
          <p:grpSpPr>
            <a:xfrm>
              <a:off x="2860398" y="978400"/>
              <a:ext cx="742214" cy="2338118"/>
              <a:chOff x="2860398" y="978400"/>
              <a:chExt cx="742214" cy="2338118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CA6D6B3E-55A6-3C43-BC7C-536EE710C283}"/>
                  </a:ext>
                </a:extLst>
              </p:cNvPr>
              <p:cNvGrpSpPr/>
              <p:nvPr/>
            </p:nvGrpSpPr>
            <p:grpSpPr>
              <a:xfrm>
                <a:off x="2867084" y="978400"/>
                <a:ext cx="735528" cy="2338118"/>
                <a:chOff x="3032940" y="992253"/>
                <a:chExt cx="713279" cy="2338118"/>
              </a:xfrm>
            </p:grpSpPr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4AC5E3F8-A564-9449-9D69-EC6742BCF26E}"/>
                    </a:ext>
                  </a:extLst>
                </p:cNvPr>
                <p:cNvSpPr txBox="1"/>
                <p:nvPr/>
              </p:nvSpPr>
              <p:spPr>
                <a:xfrm>
                  <a:off x="3139964" y="992253"/>
                  <a:ext cx="606255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76A35668-B7BA-994A-9004-40988F4BA919}"/>
                    </a:ext>
                  </a:extLst>
                </p:cNvPr>
                <p:cNvSpPr txBox="1"/>
                <p:nvPr/>
              </p:nvSpPr>
              <p:spPr>
                <a:xfrm>
                  <a:off x="3096995" y="3076455"/>
                  <a:ext cx="482215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37 kD</a:t>
                  </a: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732D0593-9DB9-744A-AD0B-003C72802B16}"/>
                    </a:ext>
                  </a:extLst>
                </p:cNvPr>
                <p:cNvSpPr txBox="1"/>
                <p:nvPr/>
              </p:nvSpPr>
              <p:spPr>
                <a:xfrm>
                  <a:off x="3088060" y="2679812"/>
                  <a:ext cx="5116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500FF662-E3D8-4447-AA74-560A1234EE92}"/>
                    </a:ext>
                  </a:extLst>
                </p:cNvPr>
                <p:cNvSpPr txBox="1"/>
                <p:nvPr/>
              </p:nvSpPr>
              <p:spPr>
                <a:xfrm>
                  <a:off x="3098489" y="2179503"/>
                  <a:ext cx="5116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8C75E8B0-8157-554C-8718-BE0EFB481288}"/>
                    </a:ext>
                  </a:extLst>
                </p:cNvPr>
                <p:cNvSpPr txBox="1"/>
                <p:nvPr/>
              </p:nvSpPr>
              <p:spPr>
                <a:xfrm>
                  <a:off x="3032940" y="1758521"/>
                  <a:ext cx="549059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150 kD</a:t>
                  </a:r>
                </a:p>
              </p:txBody>
            </p:sp>
          </p:grp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A4AE73BF-0C88-8B42-A741-D94E5BF51B61}"/>
                  </a:ext>
                </a:extLst>
              </p:cNvPr>
              <p:cNvSpPr txBox="1"/>
              <p:nvPr/>
            </p:nvSpPr>
            <p:spPr>
              <a:xfrm>
                <a:off x="2860398" y="1954438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3E22BC1-1588-5D4F-9D6E-D8513A6774FC}"/>
                </a:ext>
              </a:extLst>
            </p:cNvPr>
            <p:cNvSpPr txBox="1"/>
            <p:nvPr/>
          </p:nvSpPr>
          <p:spPr>
            <a:xfrm>
              <a:off x="2867060" y="1528768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250 kD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3E182875-C35F-5046-BE44-BFFBD8588F16}"/>
              </a:ext>
            </a:extLst>
          </p:cNvPr>
          <p:cNvGrpSpPr/>
          <p:nvPr/>
        </p:nvGrpSpPr>
        <p:grpSpPr>
          <a:xfrm>
            <a:off x="8915853" y="1281472"/>
            <a:ext cx="636891" cy="2735281"/>
            <a:chOff x="2860398" y="978400"/>
            <a:chExt cx="636891" cy="2735281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CA6D6B3E-55A6-3C43-BC7C-536EE710C283}"/>
                </a:ext>
              </a:extLst>
            </p:cNvPr>
            <p:cNvGrpSpPr/>
            <p:nvPr/>
          </p:nvGrpSpPr>
          <p:grpSpPr>
            <a:xfrm>
              <a:off x="2867066" y="978400"/>
              <a:ext cx="630223" cy="2735281"/>
              <a:chOff x="3032940" y="992253"/>
              <a:chExt cx="611164" cy="2735281"/>
            </a:xfrm>
          </p:grpSpPr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4AC5E3F8-A564-9449-9D69-EC6742BCF26E}"/>
                  </a:ext>
                </a:extLst>
              </p:cNvPr>
              <p:cNvSpPr txBox="1"/>
              <p:nvPr/>
            </p:nvSpPr>
            <p:spPr>
              <a:xfrm>
                <a:off x="3037849" y="992253"/>
                <a:ext cx="60625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/>
                  <a:t>MW </a:t>
                </a:r>
              </a:p>
              <a:p>
                <a:pPr algn="ctr"/>
                <a:r>
                  <a:rPr lang="en-US" sz="1100" dirty="0"/>
                  <a:t>Marker</a:t>
                </a: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76A35668-B7BA-994A-9004-40988F4BA919}"/>
                  </a:ext>
                </a:extLst>
              </p:cNvPr>
              <p:cNvSpPr txBox="1"/>
              <p:nvPr/>
            </p:nvSpPr>
            <p:spPr>
              <a:xfrm>
                <a:off x="3114909" y="3473618"/>
                <a:ext cx="482215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732D0593-9DB9-744A-AD0B-003C72802B16}"/>
                  </a:ext>
                </a:extLst>
              </p:cNvPr>
              <p:cNvSpPr txBox="1"/>
              <p:nvPr/>
            </p:nvSpPr>
            <p:spPr>
              <a:xfrm>
                <a:off x="3088060" y="2781410"/>
                <a:ext cx="51167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50 kD</a:t>
                </a: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500FF662-E3D8-4447-AA74-560A1234EE92}"/>
                  </a:ext>
                </a:extLst>
              </p:cNvPr>
              <p:cNvSpPr txBox="1"/>
              <p:nvPr/>
            </p:nvSpPr>
            <p:spPr>
              <a:xfrm>
                <a:off x="3098489" y="2290342"/>
                <a:ext cx="51167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75 kD</a:t>
                </a: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8C75E8B0-8157-554C-8718-BE0EFB481288}"/>
                  </a:ext>
                </a:extLst>
              </p:cNvPr>
              <p:cNvSpPr txBox="1"/>
              <p:nvPr/>
            </p:nvSpPr>
            <p:spPr>
              <a:xfrm>
                <a:off x="3032940" y="1389072"/>
                <a:ext cx="549059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150 kD</a:t>
                </a:r>
              </a:p>
            </p:txBody>
          </p:sp>
        </p:grp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A4AE73BF-0C88-8B42-A741-D94E5BF51B61}"/>
                </a:ext>
              </a:extLst>
            </p:cNvPr>
            <p:cNvSpPr txBox="1"/>
            <p:nvPr/>
          </p:nvSpPr>
          <p:spPr>
            <a:xfrm>
              <a:off x="2860398" y="1769713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100 kD</a:t>
              </a:r>
            </a:p>
          </p:txBody>
        </p: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732D0593-9DB9-744A-AD0B-003C72802B16}"/>
              </a:ext>
            </a:extLst>
          </p:cNvPr>
          <p:cNvSpPr txBox="1"/>
          <p:nvPr/>
        </p:nvSpPr>
        <p:spPr>
          <a:xfrm>
            <a:off x="9002448" y="3601722"/>
            <a:ext cx="4972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37 kD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76A35668-B7BA-994A-9004-40988F4BA919}"/>
              </a:ext>
            </a:extLst>
          </p:cNvPr>
          <p:cNvSpPr txBox="1"/>
          <p:nvPr/>
        </p:nvSpPr>
        <p:spPr>
          <a:xfrm>
            <a:off x="-33664" y="3656130"/>
            <a:ext cx="4972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25 kD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6A35668-B7BA-994A-9004-40988F4BA919}"/>
              </a:ext>
            </a:extLst>
          </p:cNvPr>
          <p:cNvSpPr txBox="1"/>
          <p:nvPr/>
        </p:nvSpPr>
        <p:spPr>
          <a:xfrm>
            <a:off x="-19920" y="3974589"/>
            <a:ext cx="4972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20 kD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96984" y="1820165"/>
            <a:ext cx="249783" cy="2281385"/>
            <a:chOff x="415456" y="1820165"/>
            <a:chExt cx="249783" cy="2281385"/>
          </a:xfrm>
        </p:grpSpPr>
        <p:cxnSp>
          <p:nvCxnSpPr>
            <p:cNvPr id="126" name="Straight Connector 125"/>
            <p:cNvCxnSpPr/>
            <p:nvPr/>
          </p:nvCxnSpPr>
          <p:spPr>
            <a:xfrm>
              <a:off x="415461" y="2051082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2"/>
            <p:cNvGrpSpPr/>
            <p:nvPr/>
          </p:nvGrpSpPr>
          <p:grpSpPr>
            <a:xfrm>
              <a:off x="415456" y="1820165"/>
              <a:ext cx="249783" cy="2281385"/>
              <a:chOff x="415456" y="1820165"/>
              <a:chExt cx="249783" cy="2281385"/>
            </a:xfrm>
          </p:grpSpPr>
          <p:grpSp>
            <p:nvGrpSpPr>
              <p:cNvPr id="108" name="Group 107"/>
              <p:cNvGrpSpPr/>
              <p:nvPr/>
            </p:nvGrpSpPr>
            <p:grpSpPr>
              <a:xfrm>
                <a:off x="415456" y="1820165"/>
                <a:ext cx="249783" cy="1971966"/>
                <a:chOff x="9698030" y="1820165"/>
                <a:chExt cx="249783" cy="1971966"/>
              </a:xfrm>
            </p:grpSpPr>
            <p:cxnSp>
              <p:nvCxnSpPr>
                <p:cNvPr id="110" name="Straight Connector 109"/>
                <p:cNvCxnSpPr/>
                <p:nvPr/>
              </p:nvCxnSpPr>
              <p:spPr>
                <a:xfrm>
                  <a:off x="9698030" y="182016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>
                  <a:off x="9702652" y="2249663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9707274" y="2466716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9711893" y="2960856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>
                  <a:off x="9716511" y="3353399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>
                  <a:off x="9721130" y="3792131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6" name="Straight Connector 135"/>
              <p:cNvCxnSpPr/>
              <p:nvPr/>
            </p:nvCxnSpPr>
            <p:spPr>
              <a:xfrm>
                <a:off x="433941" y="4101550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D31386-65C1-0B44-B812-86DFEF5ACE31}"/>
              </a:ext>
            </a:extLst>
          </p:cNvPr>
          <p:cNvGrpSpPr/>
          <p:nvPr/>
        </p:nvGrpSpPr>
        <p:grpSpPr>
          <a:xfrm>
            <a:off x="2854154" y="1125543"/>
            <a:ext cx="3814149" cy="4830761"/>
            <a:chOff x="2854154" y="1125543"/>
            <a:chExt cx="3814149" cy="4830761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76A35668-B7BA-994A-9004-40988F4BA919}"/>
                </a:ext>
              </a:extLst>
            </p:cNvPr>
            <p:cNvSpPr txBox="1"/>
            <p:nvPr/>
          </p:nvSpPr>
          <p:spPr>
            <a:xfrm>
              <a:off x="2948953" y="3770664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25 kD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76A35668-B7BA-994A-9004-40988F4BA919}"/>
                </a:ext>
              </a:extLst>
            </p:cNvPr>
            <p:cNvSpPr txBox="1"/>
            <p:nvPr/>
          </p:nvSpPr>
          <p:spPr>
            <a:xfrm>
              <a:off x="2953571" y="3932300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20 kD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359E8F4-88E2-6642-B152-2D306204C547}"/>
                </a:ext>
              </a:extLst>
            </p:cNvPr>
            <p:cNvGrpSpPr/>
            <p:nvPr/>
          </p:nvGrpSpPr>
          <p:grpSpPr>
            <a:xfrm>
              <a:off x="2854154" y="1125543"/>
              <a:ext cx="3814149" cy="4830761"/>
              <a:chOff x="2854154" y="1125543"/>
              <a:chExt cx="3814149" cy="4830761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68EFC9B0-9053-364D-BF38-1387DC075DDC}"/>
                  </a:ext>
                </a:extLst>
              </p:cNvPr>
              <p:cNvGrpSpPr/>
              <p:nvPr/>
            </p:nvGrpSpPr>
            <p:grpSpPr>
              <a:xfrm>
                <a:off x="2854154" y="1134485"/>
                <a:ext cx="664599" cy="2535858"/>
                <a:chOff x="2860398" y="978400"/>
                <a:chExt cx="664599" cy="2535858"/>
              </a:xfrm>
            </p:grpSpPr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3E182875-C35F-5046-BE44-BFFBD8588F16}"/>
                    </a:ext>
                  </a:extLst>
                </p:cNvPr>
                <p:cNvGrpSpPr/>
                <p:nvPr/>
              </p:nvGrpSpPr>
              <p:grpSpPr>
                <a:xfrm>
                  <a:off x="2860398" y="978400"/>
                  <a:ext cx="664599" cy="2535858"/>
                  <a:chOff x="2860398" y="978400"/>
                  <a:chExt cx="664599" cy="2535858"/>
                </a:xfrm>
              </p:grpSpPr>
              <p:grpSp>
                <p:nvGrpSpPr>
                  <p:cNvPr id="91" name="Group 90">
                    <a:extLst>
                      <a:ext uri="{FF2B5EF4-FFF2-40B4-BE49-F238E27FC236}">
                        <a16:creationId xmlns:a16="http://schemas.microsoft.com/office/drawing/2014/main" id="{CA6D6B3E-55A6-3C43-BC7C-536EE710C283}"/>
                      </a:ext>
                    </a:extLst>
                  </p:cNvPr>
                  <p:cNvGrpSpPr/>
                  <p:nvPr/>
                </p:nvGrpSpPr>
                <p:grpSpPr>
                  <a:xfrm>
                    <a:off x="2867065" y="978400"/>
                    <a:ext cx="657932" cy="2535858"/>
                    <a:chOff x="3032940" y="992253"/>
                    <a:chExt cx="638035" cy="2535858"/>
                  </a:xfrm>
                </p:grpSpPr>
                <p:sp>
                  <p:nvSpPr>
                    <p:cNvPr id="93" name="TextBox 92">
                      <a:extLst>
                        <a:ext uri="{FF2B5EF4-FFF2-40B4-BE49-F238E27FC236}">
                          <a16:creationId xmlns:a16="http://schemas.microsoft.com/office/drawing/2014/main" id="{4AC5E3F8-A564-9449-9D69-EC6742BCF26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64720" y="992253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94" name="TextBox 93">
                      <a:extLst>
                        <a:ext uri="{FF2B5EF4-FFF2-40B4-BE49-F238E27FC236}">
                          <a16:creationId xmlns:a16="http://schemas.microsoft.com/office/drawing/2014/main" id="{76A35668-B7BA-994A-9004-40988F4BA91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6995" y="3274195"/>
                      <a:ext cx="482215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95" name="TextBox 94">
                      <a:extLst>
                        <a:ext uri="{FF2B5EF4-FFF2-40B4-BE49-F238E27FC236}">
                          <a16:creationId xmlns:a16="http://schemas.microsoft.com/office/drawing/2014/main" id="{732D0593-9DB9-744A-AD0B-003C72802B1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88060" y="2796656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500FF662-E3D8-4447-AA74-560A1234EE9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8489" y="2364230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97" name="TextBox 96">
                      <a:extLst>
                        <a:ext uri="{FF2B5EF4-FFF2-40B4-BE49-F238E27FC236}">
                          <a16:creationId xmlns:a16="http://schemas.microsoft.com/office/drawing/2014/main" id="{8C75E8B0-8157-554C-8718-BE0EFB48128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2940" y="1824623"/>
                      <a:ext cx="549059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</p:grpSp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A4AE73BF-0C88-8B42-A741-D94E5BF51B61}"/>
                      </a:ext>
                    </a:extLst>
                  </p:cNvPr>
                  <p:cNvSpPr txBox="1"/>
                  <p:nvPr/>
                </p:nvSpPr>
                <p:spPr>
                  <a:xfrm>
                    <a:off x="2860398" y="2108676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A3E22BC1-1588-5D4F-9D6E-D8513A6774FC}"/>
                    </a:ext>
                  </a:extLst>
                </p:cNvPr>
                <p:cNvSpPr txBox="1"/>
                <p:nvPr/>
              </p:nvSpPr>
              <p:spPr>
                <a:xfrm>
                  <a:off x="2867060" y="1528768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A9CAD81F-EDCE-DF4D-9F19-D57CF1AD61AB}"/>
                  </a:ext>
                </a:extLst>
              </p:cNvPr>
              <p:cNvGrpSpPr/>
              <p:nvPr/>
            </p:nvGrpSpPr>
            <p:grpSpPr>
              <a:xfrm>
                <a:off x="3385612" y="1125543"/>
                <a:ext cx="3282691" cy="4830761"/>
                <a:chOff x="3385612" y="1125543"/>
                <a:chExt cx="3282691" cy="4830761"/>
              </a:xfrm>
            </p:grpSpPr>
            <p:grpSp>
              <p:nvGrpSpPr>
                <p:cNvPr id="6" name="Group 5"/>
                <p:cNvGrpSpPr/>
                <p:nvPr/>
              </p:nvGrpSpPr>
              <p:grpSpPr>
                <a:xfrm>
                  <a:off x="3385612" y="1815548"/>
                  <a:ext cx="254397" cy="2276767"/>
                  <a:chOff x="3066298" y="1815548"/>
                  <a:chExt cx="254397" cy="2276767"/>
                </a:xfrm>
              </p:grpSpPr>
              <p:cxnSp>
                <p:nvCxnSpPr>
                  <p:cNvPr id="146" name="Straight Connector 145"/>
                  <p:cNvCxnSpPr/>
                  <p:nvPr/>
                </p:nvCxnSpPr>
                <p:spPr>
                  <a:xfrm>
                    <a:off x="3080155" y="2656061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" name="Group 4"/>
                  <p:cNvGrpSpPr/>
                  <p:nvPr/>
                </p:nvGrpSpPr>
                <p:grpSpPr>
                  <a:xfrm>
                    <a:off x="3066298" y="1815548"/>
                    <a:ext cx="254397" cy="2276767"/>
                    <a:chOff x="3066298" y="1815548"/>
                    <a:chExt cx="254397" cy="2276767"/>
                  </a:xfrm>
                </p:grpSpPr>
                <p:grpSp>
                  <p:nvGrpSpPr>
                    <p:cNvPr id="137" name="Group 136"/>
                    <p:cNvGrpSpPr/>
                    <p:nvPr/>
                  </p:nvGrpSpPr>
                  <p:grpSpPr>
                    <a:xfrm>
                      <a:off x="3066298" y="1815548"/>
                      <a:ext cx="254397" cy="2078187"/>
                      <a:chOff x="410842" y="1820165"/>
                      <a:chExt cx="254397" cy="2078187"/>
                    </a:xfrm>
                  </p:grpSpPr>
                  <p:grpSp>
                    <p:nvGrpSpPr>
                      <p:cNvPr id="138" name="Group 137"/>
                      <p:cNvGrpSpPr/>
                      <p:nvPr/>
                    </p:nvGrpSpPr>
                    <p:grpSpPr>
                      <a:xfrm>
                        <a:off x="410842" y="1820165"/>
                        <a:ext cx="254397" cy="1759532"/>
                        <a:chOff x="9693416" y="1820165"/>
                        <a:chExt cx="254397" cy="1759532"/>
                      </a:xfrm>
                    </p:grpSpPr>
                    <p:cxnSp>
                      <p:nvCxnSpPr>
                        <p:cNvPr id="140" name="Straight Connector 139"/>
                        <p:cNvCxnSpPr/>
                        <p:nvPr/>
                      </p:nvCxnSpPr>
                      <p:spPr>
                        <a:xfrm>
                          <a:off x="9698030" y="1820165"/>
                          <a:ext cx="226683" cy="0"/>
                        </a:xfrm>
                        <a:prstGeom prst="line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41" name="Straight Connector 140"/>
                        <p:cNvCxnSpPr/>
                        <p:nvPr/>
                      </p:nvCxnSpPr>
                      <p:spPr>
                        <a:xfrm>
                          <a:off x="9693416" y="2157299"/>
                          <a:ext cx="226683" cy="0"/>
                        </a:xfrm>
                        <a:prstGeom prst="line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42" name="Straight Connector 141"/>
                        <p:cNvCxnSpPr/>
                        <p:nvPr/>
                      </p:nvCxnSpPr>
                      <p:spPr>
                        <a:xfrm>
                          <a:off x="9707274" y="2466716"/>
                          <a:ext cx="226683" cy="0"/>
                        </a:xfrm>
                        <a:prstGeom prst="line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44" name="Straight Connector 143"/>
                        <p:cNvCxnSpPr/>
                        <p:nvPr/>
                      </p:nvCxnSpPr>
                      <p:spPr>
                        <a:xfrm>
                          <a:off x="9716511" y="3113256"/>
                          <a:ext cx="226683" cy="0"/>
                        </a:xfrm>
                        <a:prstGeom prst="line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45" name="Straight Connector 144"/>
                        <p:cNvCxnSpPr/>
                        <p:nvPr/>
                      </p:nvCxnSpPr>
                      <p:spPr>
                        <a:xfrm>
                          <a:off x="9721130" y="3579697"/>
                          <a:ext cx="226683" cy="0"/>
                        </a:xfrm>
                        <a:prstGeom prst="line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cxnSp>
                    <p:nvCxnSpPr>
                      <p:cNvPr id="139" name="Straight Connector 138"/>
                      <p:cNvCxnSpPr/>
                      <p:nvPr/>
                    </p:nvCxnSpPr>
                    <p:spPr>
                      <a:xfrm>
                        <a:off x="433941" y="3898352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147" name="Straight Connector 146"/>
                    <p:cNvCxnSpPr/>
                    <p:nvPr/>
                  </p:nvCxnSpPr>
                  <p:spPr>
                    <a:xfrm>
                      <a:off x="3084778" y="409231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9" name="Group 48"/>
                <p:cNvGrpSpPr/>
                <p:nvPr/>
              </p:nvGrpSpPr>
              <p:grpSpPr>
                <a:xfrm>
                  <a:off x="3515333" y="1125543"/>
                  <a:ext cx="3152970" cy="4830761"/>
                  <a:chOff x="3065424" y="1119930"/>
                  <a:chExt cx="3152970" cy="4830761"/>
                </a:xfrm>
              </p:grpSpPr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BED54AE8-3B16-A24F-B199-8C447F70C43E}"/>
                      </a:ext>
                    </a:extLst>
                  </p:cNvPr>
                  <p:cNvSpPr txBox="1"/>
                  <p:nvPr/>
                </p:nvSpPr>
                <p:spPr>
                  <a:xfrm>
                    <a:off x="3330693" y="1119930"/>
                    <a:ext cx="133954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l-GR" sz="1200" dirty="0">
                        <a:latin typeface="Arial Black" panose="020B0A04020102020204" pitchFamily="34" charset="0"/>
                      </a:rPr>
                      <a:t>β</a:t>
                    </a:r>
                    <a:r>
                      <a:rPr lang="en-US" sz="1200" dirty="0">
                        <a:latin typeface="Arial Black" panose="020B0A04020102020204" pitchFamily="34" charset="0"/>
                      </a:rPr>
                      <a:t>-Actin 2</a:t>
                    </a:r>
                  </a:p>
                </p:txBody>
              </p:sp>
              <p:grpSp>
                <p:nvGrpSpPr>
                  <p:cNvPr id="52" name="Group 51">
                    <a:extLst>
                      <a:ext uri="{FF2B5EF4-FFF2-40B4-BE49-F238E27FC236}">
                        <a16:creationId xmlns:a16="http://schemas.microsoft.com/office/drawing/2014/main" id="{ECA2F614-2A0F-C141-BE90-EB99A5E4D936}"/>
                      </a:ext>
                    </a:extLst>
                  </p:cNvPr>
                  <p:cNvGrpSpPr/>
                  <p:nvPr/>
                </p:nvGrpSpPr>
                <p:grpSpPr>
                  <a:xfrm>
                    <a:off x="3065424" y="3001849"/>
                    <a:ext cx="3152970" cy="2948842"/>
                    <a:chOff x="9129774" y="3254463"/>
                    <a:chExt cx="3152970" cy="2948842"/>
                  </a:xfrm>
                </p:grpSpPr>
                <p:sp>
                  <p:nvSpPr>
                    <p:cNvPr id="54" name="TextBox 53">
                      <a:extLst>
                        <a:ext uri="{FF2B5EF4-FFF2-40B4-BE49-F238E27FC236}">
                          <a16:creationId xmlns:a16="http://schemas.microsoft.com/office/drawing/2014/main" id="{33F50B20-7CF9-6D4F-B4C9-452116F11ED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943196" y="3254463"/>
                      <a:ext cx="1339548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1000" dirty="0">
                          <a:latin typeface="Arial Black" panose="020B0A04020102020204" pitchFamily="34" charset="0"/>
                        </a:rPr>
                        <a:t>β</a:t>
                      </a:r>
                      <a:r>
                        <a:rPr lang="en-US" sz="1000" dirty="0">
                          <a:latin typeface="Arial Black" panose="020B0A04020102020204" pitchFamily="34" charset="0"/>
                        </a:rPr>
                        <a:t>-Actin </a:t>
                      </a:r>
                    </a:p>
                    <a:p>
                      <a:r>
                        <a:rPr lang="en-US" sz="1000" dirty="0">
                          <a:latin typeface="Arial Black" panose="020B0A04020102020204" pitchFamily="34" charset="0"/>
                        </a:rPr>
                        <a:t>43 kD</a:t>
                      </a:r>
                    </a:p>
                  </p:txBody>
                </p:sp>
                <p:cxnSp>
                  <p:nvCxnSpPr>
                    <p:cNvPr id="55" name="Straight Arrow Connector 54">
                      <a:extLst>
                        <a:ext uri="{FF2B5EF4-FFF2-40B4-BE49-F238E27FC236}">
                          <a16:creationId xmlns:a16="http://schemas.microsoft.com/office/drawing/2014/main" id="{A2EBAA39-9B53-B84A-B07E-39986F1897F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0912256" y="3641824"/>
                      <a:ext cx="285520" cy="0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56" name="Group 55">
                      <a:extLst>
                        <a:ext uri="{FF2B5EF4-FFF2-40B4-BE49-F238E27FC236}">
                          <a16:creationId xmlns:a16="http://schemas.microsoft.com/office/drawing/2014/main" id="{4DEE85B3-4BFE-6944-8B36-68CA5C811CD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29774" y="4765918"/>
                      <a:ext cx="1541083" cy="1437387"/>
                      <a:chOff x="2111309" y="4697400"/>
                      <a:chExt cx="1541083" cy="1437387"/>
                    </a:xfrm>
                  </p:grpSpPr>
                  <p:grpSp>
                    <p:nvGrpSpPr>
                      <p:cNvPr id="57" name="Group 56">
                        <a:extLst>
                          <a:ext uri="{FF2B5EF4-FFF2-40B4-BE49-F238E27FC236}">
                            <a16:creationId xmlns:a16="http://schemas.microsoft.com/office/drawing/2014/main" id="{FB4630DC-6ADF-464F-BE93-A4C2CFD41A2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11309" y="4723533"/>
                        <a:ext cx="1073542" cy="1411254"/>
                        <a:chOff x="4167515" y="4645346"/>
                        <a:chExt cx="1073542" cy="1411254"/>
                      </a:xfrm>
                    </p:grpSpPr>
                    <p:sp>
                      <p:nvSpPr>
                        <p:cNvPr id="59" name="TextBox 58">
                          <a:extLst>
                            <a:ext uri="{FF2B5EF4-FFF2-40B4-BE49-F238E27FC236}">
                              <a16:creationId xmlns:a16="http://schemas.microsoft.com/office/drawing/2014/main" id="{41CC0836-23C2-BE4D-AF62-5BB80DEBBC9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3974303" y="5054033"/>
                          <a:ext cx="1064168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dirty="0"/>
                            <a:t>+ICI 182780 </a:t>
                          </a:r>
                        </a:p>
                      </p:txBody>
                    </p:sp>
                    <p:sp>
                      <p:nvSpPr>
                        <p:cNvPr id="60" name="TextBox 59">
                          <a:extLst>
                            <a:ext uri="{FF2B5EF4-FFF2-40B4-BE49-F238E27FC236}">
                              <a16:creationId xmlns:a16="http://schemas.microsoft.com/office/drawing/2014/main" id="{793BFA27-3D58-6949-A7E4-DFA10E1248E3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3898691" y="4942314"/>
                          <a:ext cx="814647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dirty="0"/>
                            <a:t>NG</a:t>
                          </a:r>
                        </a:p>
                      </p:txBody>
                    </p:sp>
                    <p:sp>
                      <p:nvSpPr>
                        <p:cNvPr id="61" name="TextBox 60">
                          <a:extLst>
                            <a:ext uri="{FF2B5EF4-FFF2-40B4-BE49-F238E27FC236}">
                              <a16:creationId xmlns:a16="http://schemas.microsoft.com/office/drawing/2014/main" id="{CD845B14-294F-8749-8248-043762914B33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4096776" y="5183427"/>
                          <a:ext cx="1353162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sz="1200" dirty="0"/>
                            <a:t>+ICI 182780 </a:t>
                          </a:r>
                        </a:p>
                      </p:txBody>
                    </p:sp>
                    <p:sp>
                      <p:nvSpPr>
                        <p:cNvPr id="62" name="TextBox 61">
                          <a:extLst>
                            <a:ext uri="{FF2B5EF4-FFF2-40B4-BE49-F238E27FC236}">
                              <a16:creationId xmlns:a16="http://schemas.microsoft.com/office/drawing/2014/main" id="{958B40BC-1A5A-0A45-A1D8-C974C90F953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4405490" y="5221032"/>
                          <a:ext cx="1394136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dirty="0"/>
                            <a:t>+ ru-486 (100 </a:t>
                          </a:r>
                          <a:r>
                            <a:rPr lang="en-US" sz="1200" dirty="0" err="1"/>
                            <a:t>nM</a:t>
                          </a:r>
                          <a:r>
                            <a:rPr lang="en-US" sz="1200" dirty="0"/>
                            <a:t>)</a:t>
                          </a:r>
                        </a:p>
                      </p:txBody>
                    </p:sp>
                  </p:grpSp>
                  <p:sp>
                    <p:nvSpPr>
                      <p:cNvPr id="58" name="TextBox 57">
                        <a:extLst>
                          <a:ext uri="{FF2B5EF4-FFF2-40B4-BE49-F238E27FC236}">
                            <a16:creationId xmlns:a16="http://schemas.microsoft.com/office/drawing/2014/main" id="{C538F464-1DC6-0F4D-A3B7-486EBFBBAC30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2816825" y="5255968"/>
                        <a:ext cx="1394136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+ ru-486 (1000 </a:t>
                        </a:r>
                        <a:r>
                          <a:rPr lang="en-US" sz="1200" dirty="0" err="1"/>
                          <a:t>nM</a:t>
                        </a:r>
                        <a:r>
                          <a:rPr lang="en-US" sz="1200" dirty="0"/>
                          <a:t>)</a:t>
                        </a: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9" name="Group 8"/>
          <p:cNvGrpSpPr/>
          <p:nvPr/>
        </p:nvGrpSpPr>
        <p:grpSpPr>
          <a:xfrm>
            <a:off x="5897181" y="1162753"/>
            <a:ext cx="3910599" cy="4537660"/>
            <a:chOff x="5853638" y="1162753"/>
            <a:chExt cx="3910599" cy="4537660"/>
          </a:xfrm>
        </p:grpSpPr>
        <p:grpSp>
          <p:nvGrpSpPr>
            <p:cNvPr id="149" name="Group 148"/>
            <p:cNvGrpSpPr/>
            <p:nvPr/>
          </p:nvGrpSpPr>
          <p:grpSpPr>
            <a:xfrm>
              <a:off x="6386766" y="1820168"/>
              <a:ext cx="254397" cy="2276767"/>
              <a:chOff x="3066298" y="1815548"/>
              <a:chExt cx="254397" cy="2276767"/>
            </a:xfrm>
          </p:grpSpPr>
          <p:cxnSp>
            <p:nvCxnSpPr>
              <p:cNvPr id="150" name="Straight Connector 149"/>
              <p:cNvCxnSpPr/>
              <p:nvPr/>
            </p:nvCxnSpPr>
            <p:spPr>
              <a:xfrm>
                <a:off x="3080155" y="2656061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1" name="Group 150"/>
              <p:cNvGrpSpPr/>
              <p:nvPr/>
            </p:nvGrpSpPr>
            <p:grpSpPr>
              <a:xfrm>
                <a:off x="3066298" y="1815548"/>
                <a:ext cx="254397" cy="2276767"/>
                <a:chOff x="3066298" y="1815548"/>
                <a:chExt cx="254397" cy="2276767"/>
              </a:xfrm>
            </p:grpSpPr>
            <p:grpSp>
              <p:nvGrpSpPr>
                <p:cNvPr id="152" name="Group 151"/>
                <p:cNvGrpSpPr/>
                <p:nvPr/>
              </p:nvGrpSpPr>
              <p:grpSpPr>
                <a:xfrm>
                  <a:off x="3066298" y="1815548"/>
                  <a:ext cx="254397" cy="2078187"/>
                  <a:chOff x="410842" y="1820165"/>
                  <a:chExt cx="254397" cy="2078187"/>
                </a:xfrm>
              </p:grpSpPr>
              <p:grpSp>
                <p:nvGrpSpPr>
                  <p:cNvPr id="154" name="Group 153"/>
                  <p:cNvGrpSpPr/>
                  <p:nvPr/>
                </p:nvGrpSpPr>
                <p:grpSpPr>
                  <a:xfrm>
                    <a:off x="410842" y="1820165"/>
                    <a:ext cx="254397" cy="1759532"/>
                    <a:chOff x="9693416" y="1820165"/>
                    <a:chExt cx="254397" cy="1759532"/>
                  </a:xfrm>
                </p:grpSpPr>
                <p:cxnSp>
                  <p:nvCxnSpPr>
                    <p:cNvPr id="156" name="Straight Connector 155"/>
                    <p:cNvCxnSpPr/>
                    <p:nvPr/>
                  </p:nvCxnSpPr>
                  <p:spPr>
                    <a:xfrm>
                      <a:off x="9698030" y="182016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7" name="Straight Connector 156"/>
                    <p:cNvCxnSpPr/>
                    <p:nvPr/>
                  </p:nvCxnSpPr>
                  <p:spPr>
                    <a:xfrm>
                      <a:off x="9693416" y="2101883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8" name="Straight Connector 157"/>
                    <p:cNvCxnSpPr/>
                    <p:nvPr/>
                  </p:nvCxnSpPr>
                  <p:spPr>
                    <a:xfrm>
                      <a:off x="9707274" y="2365116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9" name="Straight Connector 158"/>
                    <p:cNvCxnSpPr/>
                    <p:nvPr/>
                  </p:nvCxnSpPr>
                  <p:spPr>
                    <a:xfrm>
                      <a:off x="9716511" y="3113256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0" name="Straight Connector 159"/>
                    <p:cNvCxnSpPr/>
                    <p:nvPr/>
                  </p:nvCxnSpPr>
                  <p:spPr>
                    <a:xfrm>
                      <a:off x="9721130" y="3579697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55" name="Straight Connector 154"/>
                  <p:cNvCxnSpPr/>
                  <p:nvPr/>
                </p:nvCxnSpPr>
                <p:spPr>
                  <a:xfrm>
                    <a:off x="433941" y="389835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53" name="Straight Connector 152"/>
                <p:cNvCxnSpPr/>
                <p:nvPr/>
              </p:nvCxnSpPr>
              <p:spPr>
                <a:xfrm>
                  <a:off x="3084778" y="409231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6"/>
            <p:cNvGrpSpPr/>
            <p:nvPr/>
          </p:nvGrpSpPr>
          <p:grpSpPr>
            <a:xfrm>
              <a:off x="5853638" y="1162753"/>
              <a:ext cx="3910599" cy="4537660"/>
              <a:chOff x="5548838" y="1162753"/>
              <a:chExt cx="3910599" cy="4537660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CDD0F66-51D6-914D-B6BE-40FC2118E8E3}"/>
                  </a:ext>
                </a:extLst>
              </p:cNvPr>
              <p:cNvGrpSpPr/>
              <p:nvPr/>
            </p:nvGrpSpPr>
            <p:grpSpPr>
              <a:xfrm>
                <a:off x="6303369" y="2822680"/>
                <a:ext cx="3156068" cy="2877733"/>
                <a:chOff x="9508463" y="3325572"/>
                <a:chExt cx="3156068" cy="2877733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A13B4BB-6B77-C043-901C-6F7B38573371}"/>
                    </a:ext>
                  </a:extLst>
                </p:cNvPr>
                <p:cNvSpPr txBox="1"/>
                <p:nvPr/>
              </p:nvSpPr>
              <p:spPr>
                <a:xfrm>
                  <a:off x="11324983" y="3325572"/>
                  <a:ext cx="133954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-Actin </a:t>
                  </a:r>
                </a:p>
                <a:p>
                  <a:r>
                    <a:rPr lang="en-US" sz="1000" dirty="0">
                      <a:latin typeface="Arial Black" panose="020B0A04020102020204" pitchFamily="34" charset="0"/>
                    </a:rPr>
                    <a:t>43 kD</a:t>
                  </a:r>
                </a:p>
              </p:txBody>
            </p:sp>
            <p:cxnSp>
              <p:nvCxnSpPr>
                <p:cNvPr id="27" name="Straight Arrow Connector 26">
                  <a:extLst>
                    <a:ext uri="{FF2B5EF4-FFF2-40B4-BE49-F238E27FC236}">
                      <a16:creationId xmlns:a16="http://schemas.microsoft.com/office/drawing/2014/main" id="{ABBE5B64-D3CC-BC46-824C-D398FA6F4A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217051" y="3755374"/>
                  <a:ext cx="28552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1D8359A3-4556-BA4F-A8F2-973ED568D3A6}"/>
                    </a:ext>
                  </a:extLst>
                </p:cNvPr>
                <p:cNvGrpSpPr/>
                <p:nvPr/>
              </p:nvGrpSpPr>
              <p:grpSpPr>
                <a:xfrm>
                  <a:off x="9508463" y="4765918"/>
                  <a:ext cx="1541083" cy="1437387"/>
                  <a:chOff x="2489998" y="4697400"/>
                  <a:chExt cx="1541083" cy="1437387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05C08EB6-48A8-5B43-9A4B-31CADEAEDBDE}"/>
                      </a:ext>
                    </a:extLst>
                  </p:cNvPr>
                  <p:cNvGrpSpPr/>
                  <p:nvPr/>
                </p:nvGrpSpPr>
                <p:grpSpPr>
                  <a:xfrm>
                    <a:off x="2489998" y="4723533"/>
                    <a:ext cx="1073542" cy="1411254"/>
                    <a:chOff x="4546204" y="4645346"/>
                    <a:chExt cx="1073542" cy="1411254"/>
                  </a:xfrm>
                </p:grpSpPr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27F919AF-125E-0F4F-9F26-E4A15F197DE4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4352992" y="5054033"/>
                      <a:ext cx="1064168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+ICI 182780 </a:t>
                      </a:r>
                    </a:p>
                  </p:txBody>
                </p:sp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30616CEC-678D-044C-9E8D-DC4631C5EF7B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4277380" y="4942314"/>
                      <a:ext cx="814647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NG</a:t>
                      </a:r>
                    </a:p>
                  </p:txBody>
                </p:sp>
                <p:sp>
                  <p:nvSpPr>
                    <p:cNvPr id="33" name="TextBox 32">
                      <a:extLst>
                        <a:ext uri="{FF2B5EF4-FFF2-40B4-BE49-F238E27FC236}">
                          <a16:creationId xmlns:a16="http://schemas.microsoft.com/office/drawing/2014/main" id="{CC801F8B-AF91-294B-A951-B97CA4F2E8F9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4475465" y="5183427"/>
                      <a:ext cx="135316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200" dirty="0"/>
                        <a:t>+ICI 182780 </a:t>
                      </a:r>
                    </a:p>
                  </p:txBody>
                </p:sp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EA53A6C4-6261-EB43-91C3-B4ABEE2E7BB0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4784179" y="5221032"/>
                      <a:ext cx="139413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 ru-486 (100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)</a:t>
                      </a:r>
                    </a:p>
                  </p:txBody>
                </p:sp>
              </p:grp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B9F8F6C0-6379-654E-8920-4BC8B170FC5D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195514" y="5255968"/>
                    <a:ext cx="139413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 ru-486 (1000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)</a:t>
                    </a:r>
                  </a:p>
                </p:txBody>
              </p:sp>
            </p:grpSp>
          </p:grpSp>
          <p:grpSp>
            <p:nvGrpSpPr>
              <p:cNvPr id="135" name="Group 134"/>
              <p:cNvGrpSpPr/>
              <p:nvPr/>
            </p:nvGrpSpPr>
            <p:grpSpPr>
              <a:xfrm>
                <a:off x="5548838" y="1162753"/>
                <a:ext cx="673872" cy="2789009"/>
                <a:chOff x="5471147" y="1162753"/>
                <a:chExt cx="673872" cy="2789009"/>
              </a:xfrm>
            </p:grpSpPr>
            <p:grpSp>
              <p:nvGrpSpPr>
                <p:cNvPr id="98" name="Group 97">
                  <a:extLst>
                    <a:ext uri="{FF2B5EF4-FFF2-40B4-BE49-F238E27FC236}">
                      <a16:creationId xmlns:a16="http://schemas.microsoft.com/office/drawing/2014/main" id="{68EFC9B0-9053-364D-BF38-1387DC075DDC}"/>
                    </a:ext>
                  </a:extLst>
                </p:cNvPr>
                <p:cNvGrpSpPr/>
                <p:nvPr/>
              </p:nvGrpSpPr>
              <p:grpSpPr>
                <a:xfrm>
                  <a:off x="5471147" y="1162753"/>
                  <a:ext cx="673872" cy="2507303"/>
                  <a:chOff x="2860398" y="1024580"/>
                  <a:chExt cx="673872" cy="2507303"/>
                </a:xfrm>
              </p:grpSpPr>
              <p:grpSp>
                <p:nvGrpSpPr>
                  <p:cNvPr id="99" name="Group 98">
                    <a:extLst>
                      <a:ext uri="{FF2B5EF4-FFF2-40B4-BE49-F238E27FC236}">
                        <a16:creationId xmlns:a16="http://schemas.microsoft.com/office/drawing/2014/main" id="{3E182875-C35F-5046-BE44-BFFBD8588F16}"/>
                      </a:ext>
                    </a:extLst>
                  </p:cNvPr>
                  <p:cNvGrpSpPr/>
                  <p:nvPr/>
                </p:nvGrpSpPr>
                <p:grpSpPr>
                  <a:xfrm>
                    <a:off x="2860398" y="1024580"/>
                    <a:ext cx="673872" cy="2507303"/>
                    <a:chOff x="2860398" y="1024580"/>
                    <a:chExt cx="673872" cy="2507303"/>
                  </a:xfrm>
                </p:grpSpPr>
                <p:grpSp>
                  <p:nvGrpSpPr>
                    <p:cNvPr id="101" name="Group 100">
                      <a:extLst>
                        <a:ext uri="{FF2B5EF4-FFF2-40B4-BE49-F238E27FC236}">
                          <a16:creationId xmlns:a16="http://schemas.microsoft.com/office/drawing/2014/main" id="{CA6D6B3E-55A6-3C43-BC7C-536EE710C2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909103" y="1024580"/>
                      <a:ext cx="625167" cy="2507303"/>
                      <a:chOff x="3073679" y="1038433"/>
                      <a:chExt cx="606255" cy="2507303"/>
                    </a:xfrm>
                  </p:grpSpPr>
                  <p:sp>
                    <p:nvSpPr>
                      <p:cNvPr id="103" name="TextBox 102">
                        <a:extLst>
                          <a:ext uri="{FF2B5EF4-FFF2-40B4-BE49-F238E27FC236}">
                            <a16:creationId xmlns:a16="http://schemas.microsoft.com/office/drawing/2014/main" id="{4AC5E3F8-A564-9449-9D69-EC6742BCF26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73679" y="1038433"/>
                        <a:ext cx="606255" cy="43088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algn="ctr"/>
                        <a:r>
                          <a:rPr lang="en-US" sz="1100" dirty="0"/>
                          <a:t>MW </a:t>
                        </a:r>
                      </a:p>
                      <a:p>
                        <a:pPr algn="ctr"/>
                        <a:r>
                          <a:rPr lang="en-US" sz="1100" dirty="0"/>
                          <a:t>Marker</a:t>
                        </a:r>
                      </a:p>
                    </p:txBody>
                  </p:sp>
                  <p:sp>
                    <p:nvSpPr>
                      <p:cNvPr id="104" name="TextBox 103">
                        <a:extLst>
                          <a:ext uri="{FF2B5EF4-FFF2-40B4-BE49-F238E27FC236}">
                            <a16:creationId xmlns:a16="http://schemas.microsoft.com/office/drawing/2014/main" id="{76A35668-B7BA-994A-9004-40988F4BA91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79212" y="3291820"/>
                        <a:ext cx="482215" cy="25391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50" dirty="0"/>
                          <a:t>37 kD</a:t>
                        </a:r>
                      </a:p>
                    </p:txBody>
                  </p:sp>
                  <p:sp>
                    <p:nvSpPr>
                      <p:cNvPr id="105" name="TextBox 104">
                        <a:extLst>
                          <a:ext uri="{FF2B5EF4-FFF2-40B4-BE49-F238E27FC236}">
                            <a16:creationId xmlns:a16="http://schemas.microsoft.com/office/drawing/2014/main" id="{732D0593-9DB9-744A-AD0B-003C72802B1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105482" y="2755197"/>
                        <a:ext cx="511679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50" dirty="0"/>
                          <a:t>50 kD</a:t>
                        </a:r>
                      </a:p>
                    </p:txBody>
                  </p:sp>
                  <p:sp>
                    <p:nvSpPr>
                      <p:cNvPr id="106" name="TextBox 105">
                        <a:extLst>
                          <a:ext uri="{FF2B5EF4-FFF2-40B4-BE49-F238E27FC236}">
                            <a16:creationId xmlns:a16="http://schemas.microsoft.com/office/drawing/2014/main" id="{500FF662-E3D8-4447-AA74-560A1234EE9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88060" y="2391523"/>
                        <a:ext cx="511679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50" dirty="0"/>
                          <a:t>75 kD</a:t>
                        </a:r>
                      </a:p>
                    </p:txBody>
                  </p:sp>
                  <p:sp>
                    <p:nvSpPr>
                      <p:cNvPr id="107" name="TextBox 106">
                        <a:extLst>
                          <a:ext uri="{FF2B5EF4-FFF2-40B4-BE49-F238E27FC236}">
                            <a16:creationId xmlns:a16="http://schemas.microsoft.com/office/drawing/2014/main" id="{8C75E8B0-8157-554C-8718-BE0EFB48128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96953" y="1813053"/>
                        <a:ext cx="549059" cy="25391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50" dirty="0"/>
                          <a:t>150 kD</a:t>
                        </a:r>
                      </a:p>
                    </p:txBody>
                  </p:sp>
                </p:grpSp>
                <p:sp>
                  <p:nvSpPr>
                    <p:cNvPr id="102" name="TextBox 101">
                      <a:extLst>
                        <a:ext uri="{FF2B5EF4-FFF2-40B4-BE49-F238E27FC236}">
                          <a16:creationId xmlns:a16="http://schemas.microsoft.com/office/drawing/2014/main" id="{A4AE73BF-0C88-8B42-A741-D94E5BF51B6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60398" y="2092980"/>
                      <a:ext cx="566181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100 kD</a:t>
                      </a:r>
                    </a:p>
                  </p:txBody>
                </p:sp>
              </p:grpSp>
              <p:sp>
                <p:nvSpPr>
                  <p:cNvPr id="100" name="TextBox 99">
                    <a:extLst>
                      <a:ext uri="{FF2B5EF4-FFF2-40B4-BE49-F238E27FC236}">
                        <a16:creationId xmlns:a16="http://schemas.microsoft.com/office/drawing/2014/main" id="{A3E22BC1-1588-5D4F-9D6E-D8513A6774FC}"/>
                      </a:ext>
                    </a:extLst>
                  </p:cNvPr>
                  <p:cNvSpPr txBox="1"/>
                  <p:nvPr/>
                </p:nvSpPr>
                <p:spPr>
                  <a:xfrm>
                    <a:off x="2867060" y="1528768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250 kD</a:t>
                    </a:r>
                  </a:p>
                </p:txBody>
              </p:sp>
            </p:grpSp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76A35668-B7BA-994A-9004-40988F4BA919}"/>
                    </a:ext>
                  </a:extLst>
                </p:cNvPr>
                <p:cNvSpPr txBox="1"/>
                <p:nvPr/>
              </p:nvSpPr>
              <p:spPr>
                <a:xfrm>
                  <a:off x="5538291" y="3697846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 kD</a:t>
                  </a:r>
                </a:p>
              </p:txBody>
            </p:sp>
          </p:grpSp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76A35668-B7BA-994A-9004-40988F4BA919}"/>
                  </a:ext>
                </a:extLst>
              </p:cNvPr>
              <p:cNvSpPr txBox="1"/>
              <p:nvPr/>
            </p:nvSpPr>
            <p:spPr>
              <a:xfrm>
                <a:off x="5629838" y="3970318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20 kD</a:t>
                </a:r>
              </a:p>
            </p:txBody>
          </p:sp>
        </p:grpSp>
      </p:grpSp>
      <p:grpSp>
        <p:nvGrpSpPr>
          <p:cNvPr id="162" name="Group 161"/>
          <p:cNvGrpSpPr/>
          <p:nvPr/>
        </p:nvGrpSpPr>
        <p:grpSpPr>
          <a:xfrm>
            <a:off x="9462499" y="1797077"/>
            <a:ext cx="254397" cy="2092407"/>
            <a:chOff x="3066298" y="1815548"/>
            <a:chExt cx="254397" cy="1917388"/>
          </a:xfrm>
        </p:grpSpPr>
        <p:cxnSp>
          <p:nvCxnSpPr>
            <p:cNvPr id="163" name="Straight Connector 162"/>
            <p:cNvCxnSpPr/>
            <p:nvPr/>
          </p:nvCxnSpPr>
          <p:spPr>
            <a:xfrm>
              <a:off x="3080155" y="2656061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5" name="Group 164"/>
            <p:cNvGrpSpPr/>
            <p:nvPr/>
          </p:nvGrpSpPr>
          <p:grpSpPr>
            <a:xfrm>
              <a:off x="3066298" y="1815548"/>
              <a:ext cx="254397" cy="1917388"/>
              <a:chOff x="410842" y="1820165"/>
              <a:chExt cx="254397" cy="1917388"/>
            </a:xfrm>
          </p:grpSpPr>
          <p:grpSp>
            <p:nvGrpSpPr>
              <p:cNvPr id="167" name="Group 166"/>
              <p:cNvGrpSpPr/>
              <p:nvPr/>
            </p:nvGrpSpPr>
            <p:grpSpPr>
              <a:xfrm>
                <a:off x="410842" y="1820165"/>
                <a:ext cx="254397" cy="1759532"/>
                <a:chOff x="9693416" y="1820165"/>
                <a:chExt cx="254397" cy="1759532"/>
              </a:xfrm>
            </p:grpSpPr>
            <p:cxnSp>
              <p:nvCxnSpPr>
                <p:cNvPr id="169" name="Straight Connector 168"/>
                <p:cNvCxnSpPr/>
                <p:nvPr/>
              </p:nvCxnSpPr>
              <p:spPr>
                <a:xfrm>
                  <a:off x="9698030" y="182016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>
                <a:xfrm>
                  <a:off x="9693416" y="2157299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71"/>
                <p:cNvCxnSpPr/>
                <p:nvPr/>
              </p:nvCxnSpPr>
              <p:spPr>
                <a:xfrm>
                  <a:off x="9716511" y="3113256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Connector 172"/>
                <p:cNvCxnSpPr/>
                <p:nvPr/>
              </p:nvCxnSpPr>
              <p:spPr>
                <a:xfrm>
                  <a:off x="9721130" y="3579697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68" name="Straight Connector 167"/>
              <p:cNvCxnSpPr/>
              <p:nvPr/>
            </p:nvCxnSpPr>
            <p:spPr>
              <a:xfrm>
                <a:off x="433941" y="3737553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E081D73-FC3B-F64D-B211-0FE5E4818AAA}"/>
              </a:ext>
            </a:extLst>
          </p:cNvPr>
          <p:cNvGrpSpPr/>
          <p:nvPr/>
        </p:nvGrpSpPr>
        <p:grpSpPr>
          <a:xfrm>
            <a:off x="9811126" y="1130347"/>
            <a:ext cx="2375089" cy="4554449"/>
            <a:chOff x="9301708" y="1143126"/>
            <a:chExt cx="2642908" cy="455444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5282E69-1912-4E48-ADFA-3564F0517E94}"/>
                </a:ext>
              </a:extLst>
            </p:cNvPr>
            <p:cNvSpPr txBox="1"/>
            <p:nvPr/>
          </p:nvSpPr>
          <p:spPr>
            <a:xfrm>
              <a:off x="9579168" y="1143126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4</a:t>
              </a: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E96FEE10-5E72-1F4B-A850-465C08204507}"/>
                </a:ext>
              </a:extLst>
            </p:cNvPr>
            <p:cNvGrpSpPr/>
            <p:nvPr/>
          </p:nvGrpSpPr>
          <p:grpSpPr>
            <a:xfrm>
              <a:off x="9301708" y="3197723"/>
              <a:ext cx="2642908" cy="2499852"/>
              <a:chOff x="9129774" y="3703453"/>
              <a:chExt cx="2642908" cy="2499852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9ECF3B2-9923-C74E-A3D5-00BD727B6266}"/>
                  </a:ext>
                </a:extLst>
              </p:cNvPr>
              <p:cNvSpPr txBox="1"/>
              <p:nvPr/>
            </p:nvSpPr>
            <p:spPr>
              <a:xfrm>
                <a:off x="10865472" y="3703453"/>
                <a:ext cx="90721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latin typeface="Arial Black" panose="020B0A04020102020204" pitchFamily="34" charset="0"/>
                  </a:rPr>
                  <a:t>β</a:t>
                </a:r>
                <a:r>
                  <a:rPr lang="en-US" sz="1000" dirty="0">
                    <a:latin typeface="Arial Black" panose="020B0A04020102020204" pitchFamily="34" charset="0"/>
                  </a:rPr>
                  <a:t>-Actin </a:t>
                </a:r>
              </a:p>
              <a:p>
                <a:r>
                  <a:rPr lang="en-US" sz="1000" dirty="0">
                    <a:latin typeface="Arial Black" panose="020B0A04020102020204" pitchFamily="34" charset="0"/>
                  </a:rPr>
                  <a:t>43 kD</a:t>
                </a:r>
              </a:p>
            </p:txBody>
          </p:sp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7BF4EB40-CC69-0B49-8FEB-3C53CCDC15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68925" y="4131126"/>
                <a:ext cx="28552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67A5B3A6-8627-804C-B63A-B15CFC9A0F11}"/>
                  </a:ext>
                </a:extLst>
              </p:cNvPr>
              <p:cNvGrpSpPr/>
              <p:nvPr/>
            </p:nvGrpSpPr>
            <p:grpSpPr>
              <a:xfrm>
                <a:off x="9129774" y="4765918"/>
                <a:ext cx="1417747" cy="1437387"/>
                <a:chOff x="2111309" y="4697400"/>
                <a:chExt cx="1417747" cy="1437387"/>
              </a:xfrm>
            </p:grpSpPr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F57E9D23-EE37-F94E-9ABD-132F474510AD}"/>
                    </a:ext>
                  </a:extLst>
                </p:cNvPr>
                <p:cNvGrpSpPr/>
                <p:nvPr/>
              </p:nvGrpSpPr>
              <p:grpSpPr>
                <a:xfrm>
                  <a:off x="2111309" y="4723533"/>
                  <a:ext cx="1073542" cy="1411254"/>
                  <a:chOff x="4167515" y="4645346"/>
                  <a:chExt cx="1073542" cy="1411254"/>
                </a:xfrm>
              </p:grpSpPr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08B97CF3-3265-CF48-BB10-139DC324D4AA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974303" y="5054033"/>
                    <a:ext cx="106416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+ICI 182780 </a:t>
                    </a:r>
                  </a:p>
                </p:txBody>
              </p:sp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76560A73-4BA4-9D4F-83F5-7939E16F4D4B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898691" y="4942314"/>
                    <a:ext cx="814647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NG</a:t>
                    </a:r>
                  </a:p>
                </p:txBody>
              </p:sp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581F986D-A9DF-0245-BCD2-03617234DE5B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096776" y="5183427"/>
                    <a:ext cx="1353162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200" dirty="0"/>
                      <a:t>+ICI 182780 </a:t>
                    </a:r>
                  </a:p>
                </p:txBody>
              </p:sp>
              <p:sp>
                <p:nvSpPr>
                  <p:cNvPr id="77" name="TextBox 76">
                    <a:extLst>
                      <a:ext uri="{FF2B5EF4-FFF2-40B4-BE49-F238E27FC236}">
                        <a16:creationId xmlns:a16="http://schemas.microsoft.com/office/drawing/2014/main" id="{651009E3-5415-0640-947C-AB109D94FC70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405490" y="5221032"/>
                    <a:ext cx="139413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 ru-486 (100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)</a:t>
                    </a:r>
                  </a:p>
                </p:txBody>
              </p:sp>
            </p:grp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D621158F-032D-064A-92E9-53F0583F9729}"/>
                    </a:ext>
                  </a:extLst>
                </p:cNvPr>
                <p:cNvSpPr txBox="1"/>
                <p:nvPr/>
              </p:nvSpPr>
              <p:spPr>
                <a:xfrm rot="17785822">
                  <a:off x="2693489" y="5255968"/>
                  <a:ext cx="139413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 ru-486 (1000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)</a:t>
                  </a:r>
                </a:p>
              </p:txBody>
            </p:sp>
          </p:grpSp>
        </p:grp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831" y="1636891"/>
            <a:ext cx="1882005" cy="259161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659" y="1609334"/>
            <a:ext cx="1923226" cy="26191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3702" y="1561702"/>
            <a:ext cx="1943177" cy="267809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6536" y="1563087"/>
            <a:ext cx="1870149" cy="271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295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100690" y="1145929"/>
            <a:ext cx="783365" cy="2894230"/>
            <a:chOff x="6100690" y="1145929"/>
            <a:chExt cx="783365" cy="2894230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ED8E6292-5DF6-1344-86CF-CE0264994EB5}"/>
                </a:ext>
              </a:extLst>
            </p:cNvPr>
            <p:cNvSpPr txBox="1"/>
            <p:nvPr/>
          </p:nvSpPr>
          <p:spPr>
            <a:xfrm>
              <a:off x="6238221" y="3786243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25 kD</a:t>
              </a:r>
            </a:p>
          </p:txBody>
        </p:sp>
        <p:grpSp>
          <p:nvGrpSpPr>
            <p:cNvPr id="116" name="Group 115"/>
            <p:cNvGrpSpPr/>
            <p:nvPr/>
          </p:nvGrpSpPr>
          <p:grpSpPr>
            <a:xfrm>
              <a:off x="6629658" y="1875585"/>
              <a:ext cx="254397" cy="2078187"/>
              <a:chOff x="3066298" y="1815548"/>
              <a:chExt cx="254397" cy="2078187"/>
            </a:xfrm>
          </p:grpSpPr>
          <p:cxnSp>
            <p:nvCxnSpPr>
              <p:cNvPr id="117" name="Straight Connector 116"/>
              <p:cNvCxnSpPr/>
              <p:nvPr/>
            </p:nvCxnSpPr>
            <p:spPr>
              <a:xfrm>
                <a:off x="3080155" y="2480573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9" name="Group 118"/>
              <p:cNvGrpSpPr/>
              <p:nvPr/>
            </p:nvGrpSpPr>
            <p:grpSpPr>
              <a:xfrm>
                <a:off x="3066298" y="1815548"/>
                <a:ext cx="254397" cy="2078187"/>
                <a:chOff x="410842" y="1820165"/>
                <a:chExt cx="254397" cy="2078187"/>
              </a:xfrm>
            </p:grpSpPr>
            <p:grpSp>
              <p:nvGrpSpPr>
                <p:cNvPr id="122" name="Group 121"/>
                <p:cNvGrpSpPr/>
                <p:nvPr/>
              </p:nvGrpSpPr>
              <p:grpSpPr>
                <a:xfrm>
                  <a:off x="410842" y="1820165"/>
                  <a:ext cx="254397" cy="1611751"/>
                  <a:chOff x="9693416" y="1820165"/>
                  <a:chExt cx="254397" cy="1611751"/>
                </a:xfrm>
              </p:grpSpPr>
              <p:cxnSp>
                <p:nvCxnSpPr>
                  <p:cNvPr id="129" name="Straight Connector 128"/>
                  <p:cNvCxnSpPr/>
                  <p:nvPr/>
                </p:nvCxnSpPr>
                <p:spPr>
                  <a:xfrm>
                    <a:off x="9698030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5" name="Straight Connector 134"/>
                  <p:cNvCxnSpPr/>
                  <p:nvPr/>
                </p:nvCxnSpPr>
                <p:spPr>
                  <a:xfrm>
                    <a:off x="9693416" y="200952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Straight Connector 145"/>
                  <p:cNvCxnSpPr/>
                  <p:nvPr/>
                </p:nvCxnSpPr>
                <p:spPr>
                  <a:xfrm>
                    <a:off x="9707274" y="223580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8" name="Straight Connector 147"/>
                  <p:cNvCxnSpPr/>
                  <p:nvPr/>
                </p:nvCxnSpPr>
                <p:spPr>
                  <a:xfrm>
                    <a:off x="9716511" y="302089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" name="Straight Connector 148"/>
                  <p:cNvCxnSpPr/>
                  <p:nvPr/>
                </p:nvCxnSpPr>
                <p:spPr>
                  <a:xfrm>
                    <a:off x="9721130" y="343191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26" name="Straight Connector 125"/>
                <p:cNvCxnSpPr/>
                <p:nvPr/>
              </p:nvCxnSpPr>
              <p:spPr>
                <a:xfrm>
                  <a:off x="433941" y="3898352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68EFC9B0-9053-364D-BF38-1387DC075DDC}"/>
                </a:ext>
              </a:extLst>
            </p:cNvPr>
            <p:cNvGrpSpPr/>
            <p:nvPr/>
          </p:nvGrpSpPr>
          <p:grpSpPr>
            <a:xfrm>
              <a:off x="6100690" y="1145929"/>
              <a:ext cx="625160" cy="2467043"/>
              <a:chOff x="2843263" y="960311"/>
              <a:chExt cx="625160" cy="2467043"/>
            </a:xfrm>
          </p:grpSpPr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3E182875-C35F-5046-BE44-BFFBD8588F16}"/>
                  </a:ext>
                </a:extLst>
              </p:cNvPr>
              <p:cNvGrpSpPr/>
              <p:nvPr/>
            </p:nvGrpSpPr>
            <p:grpSpPr>
              <a:xfrm>
                <a:off x="2843263" y="960311"/>
                <a:ext cx="625160" cy="2467043"/>
                <a:chOff x="2843263" y="960311"/>
                <a:chExt cx="625160" cy="2467043"/>
              </a:xfrm>
            </p:grpSpPr>
            <p:grpSp>
              <p:nvGrpSpPr>
                <p:cNvPr id="180" name="Group 179">
                  <a:extLst>
                    <a:ext uri="{FF2B5EF4-FFF2-40B4-BE49-F238E27FC236}">
                      <a16:creationId xmlns:a16="http://schemas.microsoft.com/office/drawing/2014/main" id="{CA6D6B3E-55A6-3C43-BC7C-536EE710C283}"/>
                    </a:ext>
                  </a:extLst>
                </p:cNvPr>
                <p:cNvGrpSpPr/>
                <p:nvPr/>
              </p:nvGrpSpPr>
              <p:grpSpPr>
                <a:xfrm>
                  <a:off x="2843263" y="960311"/>
                  <a:ext cx="625160" cy="2467043"/>
                  <a:chOff x="3009863" y="974164"/>
                  <a:chExt cx="606255" cy="2467043"/>
                </a:xfrm>
              </p:grpSpPr>
              <p:sp>
                <p:nvSpPr>
                  <p:cNvPr id="182" name="TextBox 181">
                    <a:extLst>
                      <a:ext uri="{FF2B5EF4-FFF2-40B4-BE49-F238E27FC236}">
                        <a16:creationId xmlns:a16="http://schemas.microsoft.com/office/drawing/2014/main" id="{4AC5E3F8-A564-9449-9D69-EC6742BCF26E}"/>
                      </a:ext>
                    </a:extLst>
                  </p:cNvPr>
                  <p:cNvSpPr txBox="1"/>
                  <p:nvPr/>
                </p:nvSpPr>
                <p:spPr>
                  <a:xfrm>
                    <a:off x="3009863" y="974164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76A35668-B7BA-994A-9004-40988F4BA919}"/>
                      </a:ext>
                    </a:extLst>
                  </p:cNvPr>
                  <p:cNvSpPr txBox="1"/>
                  <p:nvPr/>
                </p:nvSpPr>
                <p:spPr>
                  <a:xfrm>
                    <a:off x="3096995" y="3187291"/>
                    <a:ext cx="482215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37 kD</a:t>
                    </a:r>
                  </a:p>
                </p:txBody>
              </p:sp>
              <p:sp>
                <p:nvSpPr>
                  <p:cNvPr id="184" name="TextBox 183">
                    <a:extLst>
                      <a:ext uri="{FF2B5EF4-FFF2-40B4-BE49-F238E27FC236}">
                        <a16:creationId xmlns:a16="http://schemas.microsoft.com/office/drawing/2014/main" id="{732D0593-9DB9-744A-AD0B-003C72802B16}"/>
                      </a:ext>
                    </a:extLst>
                  </p:cNvPr>
                  <p:cNvSpPr txBox="1"/>
                  <p:nvPr/>
                </p:nvSpPr>
                <p:spPr>
                  <a:xfrm>
                    <a:off x="3088060" y="2790646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185" name="TextBox 184">
                    <a:extLst>
                      <a:ext uri="{FF2B5EF4-FFF2-40B4-BE49-F238E27FC236}">
                        <a16:creationId xmlns:a16="http://schemas.microsoft.com/office/drawing/2014/main" id="{500FF662-E3D8-4447-AA74-560A1234EE92}"/>
                      </a:ext>
                    </a:extLst>
                  </p:cNvPr>
                  <p:cNvSpPr txBox="1"/>
                  <p:nvPr/>
                </p:nvSpPr>
                <p:spPr>
                  <a:xfrm>
                    <a:off x="3098489" y="2216450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  <p:sp>
                <p:nvSpPr>
                  <p:cNvPr id="186" name="TextBox 185">
                    <a:extLst>
                      <a:ext uri="{FF2B5EF4-FFF2-40B4-BE49-F238E27FC236}">
                        <a16:creationId xmlns:a16="http://schemas.microsoft.com/office/drawing/2014/main" id="{8C75E8B0-8157-554C-8718-BE0EFB481288}"/>
                      </a:ext>
                    </a:extLst>
                  </p:cNvPr>
                  <p:cNvSpPr txBox="1"/>
                  <p:nvPr/>
                </p:nvSpPr>
                <p:spPr>
                  <a:xfrm>
                    <a:off x="3032940" y="1758521"/>
                    <a:ext cx="549059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150 kD</a:t>
                    </a:r>
                  </a:p>
                </p:txBody>
              </p:sp>
            </p:grp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A4AE73BF-0C88-8B42-A741-D94E5BF51B61}"/>
                    </a:ext>
                  </a:extLst>
                </p:cNvPr>
                <p:cNvSpPr txBox="1"/>
                <p:nvPr/>
              </p:nvSpPr>
              <p:spPr>
                <a:xfrm>
                  <a:off x="2860398" y="1954438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</p:grpSp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A3E22BC1-1588-5D4F-9D6E-D8513A6774FC}"/>
                  </a:ext>
                </a:extLst>
              </p:cNvPr>
              <p:cNvSpPr txBox="1"/>
              <p:nvPr/>
            </p:nvSpPr>
            <p:spPr>
              <a:xfrm>
                <a:off x="2867060" y="1528768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250 kD</a:t>
                </a: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65121" y="1006442"/>
            <a:ext cx="744583" cy="3145910"/>
            <a:chOff x="65121" y="1006442"/>
            <a:chExt cx="744583" cy="3145910"/>
          </a:xfrm>
        </p:grpSpPr>
        <p:grpSp>
          <p:nvGrpSpPr>
            <p:cNvPr id="162" name="Group 161"/>
            <p:cNvGrpSpPr/>
            <p:nvPr/>
          </p:nvGrpSpPr>
          <p:grpSpPr>
            <a:xfrm>
              <a:off x="555307" y="1740369"/>
              <a:ext cx="254397" cy="2276767"/>
              <a:chOff x="3066298" y="1815548"/>
              <a:chExt cx="254397" cy="2276767"/>
            </a:xfrm>
          </p:grpSpPr>
          <p:cxnSp>
            <p:nvCxnSpPr>
              <p:cNvPr id="163" name="Straight Connector 162"/>
              <p:cNvCxnSpPr/>
              <p:nvPr/>
            </p:nvCxnSpPr>
            <p:spPr>
              <a:xfrm>
                <a:off x="3080155" y="2591409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4" name="Group 163"/>
              <p:cNvGrpSpPr/>
              <p:nvPr/>
            </p:nvGrpSpPr>
            <p:grpSpPr>
              <a:xfrm>
                <a:off x="3066298" y="1815548"/>
                <a:ext cx="254397" cy="2276767"/>
                <a:chOff x="3066298" y="1815548"/>
                <a:chExt cx="254397" cy="2276767"/>
              </a:xfrm>
            </p:grpSpPr>
            <p:grpSp>
              <p:nvGrpSpPr>
                <p:cNvPr id="167" name="Group 166"/>
                <p:cNvGrpSpPr/>
                <p:nvPr/>
              </p:nvGrpSpPr>
              <p:grpSpPr>
                <a:xfrm>
                  <a:off x="3066298" y="1815548"/>
                  <a:ext cx="254397" cy="2008912"/>
                  <a:chOff x="9693416" y="1820165"/>
                  <a:chExt cx="254397" cy="2008912"/>
                </a:xfrm>
              </p:grpSpPr>
              <p:cxnSp>
                <p:nvCxnSpPr>
                  <p:cNvPr id="169" name="Straight Connector 168"/>
                  <p:cNvCxnSpPr/>
                  <p:nvPr/>
                </p:nvCxnSpPr>
                <p:spPr>
                  <a:xfrm>
                    <a:off x="9698030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Straight Connector 169"/>
                  <p:cNvCxnSpPr/>
                  <p:nvPr/>
                </p:nvCxnSpPr>
                <p:spPr>
                  <a:xfrm>
                    <a:off x="9693416" y="202799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1" name="Straight Connector 170"/>
                  <p:cNvCxnSpPr/>
                  <p:nvPr/>
                </p:nvCxnSpPr>
                <p:spPr>
                  <a:xfrm>
                    <a:off x="9707274" y="223580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2" name="Straight Connector 171"/>
                  <p:cNvCxnSpPr/>
                  <p:nvPr/>
                </p:nvCxnSpPr>
                <p:spPr>
                  <a:xfrm>
                    <a:off x="9716511" y="3279509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3" name="Straight Connector 172"/>
                  <p:cNvCxnSpPr/>
                  <p:nvPr/>
                </p:nvCxnSpPr>
                <p:spPr>
                  <a:xfrm>
                    <a:off x="9721130" y="382907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66" name="Straight Connector 165"/>
                <p:cNvCxnSpPr/>
                <p:nvPr/>
              </p:nvCxnSpPr>
              <p:spPr>
                <a:xfrm>
                  <a:off x="3084778" y="409231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" name="Group 13"/>
            <p:cNvGrpSpPr/>
            <p:nvPr/>
          </p:nvGrpSpPr>
          <p:grpSpPr>
            <a:xfrm>
              <a:off x="65121" y="1006442"/>
              <a:ext cx="625160" cy="3145910"/>
              <a:chOff x="37413" y="1006442"/>
              <a:chExt cx="625160" cy="3145910"/>
            </a:xfrm>
          </p:grpSpPr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68EFC9B0-9053-364D-BF38-1387DC075DDC}"/>
                  </a:ext>
                </a:extLst>
              </p:cNvPr>
              <p:cNvGrpSpPr/>
              <p:nvPr/>
            </p:nvGrpSpPr>
            <p:grpSpPr>
              <a:xfrm>
                <a:off x="37413" y="1006442"/>
                <a:ext cx="625160" cy="2873438"/>
                <a:chOff x="2843263" y="960311"/>
                <a:chExt cx="625160" cy="2873438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3E182875-C35F-5046-BE44-BFFBD8588F16}"/>
                    </a:ext>
                  </a:extLst>
                </p:cNvPr>
                <p:cNvGrpSpPr/>
                <p:nvPr/>
              </p:nvGrpSpPr>
              <p:grpSpPr>
                <a:xfrm>
                  <a:off x="2843263" y="960311"/>
                  <a:ext cx="625160" cy="2873438"/>
                  <a:chOff x="2843263" y="960311"/>
                  <a:chExt cx="625160" cy="2873438"/>
                </a:xfrm>
              </p:grpSpPr>
              <p:grpSp>
                <p:nvGrpSpPr>
                  <p:cNvPr id="128" name="Group 127">
                    <a:extLst>
                      <a:ext uri="{FF2B5EF4-FFF2-40B4-BE49-F238E27FC236}">
                        <a16:creationId xmlns:a16="http://schemas.microsoft.com/office/drawing/2014/main" id="{CA6D6B3E-55A6-3C43-BC7C-536EE710C283}"/>
                      </a:ext>
                    </a:extLst>
                  </p:cNvPr>
                  <p:cNvGrpSpPr/>
                  <p:nvPr/>
                </p:nvGrpSpPr>
                <p:grpSpPr>
                  <a:xfrm>
                    <a:off x="2843263" y="960311"/>
                    <a:ext cx="625160" cy="2873438"/>
                    <a:chOff x="3009863" y="974164"/>
                    <a:chExt cx="606255" cy="2873438"/>
                  </a:xfrm>
                </p:grpSpPr>
                <p:sp>
                  <p:nvSpPr>
                    <p:cNvPr id="130" name="TextBox 129">
                      <a:extLst>
                        <a:ext uri="{FF2B5EF4-FFF2-40B4-BE49-F238E27FC236}">
                          <a16:creationId xmlns:a16="http://schemas.microsoft.com/office/drawing/2014/main" id="{4AC5E3F8-A564-9449-9D69-EC6742BCF26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09863" y="974164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131" name="TextBox 130">
                      <a:extLst>
                        <a:ext uri="{FF2B5EF4-FFF2-40B4-BE49-F238E27FC236}">
                          <a16:creationId xmlns:a16="http://schemas.microsoft.com/office/drawing/2014/main" id="{76A35668-B7BA-994A-9004-40988F4BA91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6995" y="3593686"/>
                      <a:ext cx="482215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132" name="TextBox 131">
                      <a:extLst>
                        <a:ext uri="{FF2B5EF4-FFF2-40B4-BE49-F238E27FC236}">
                          <a16:creationId xmlns:a16="http://schemas.microsoft.com/office/drawing/2014/main" id="{732D0593-9DB9-744A-AD0B-003C72802B1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88060" y="3012319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133" name="TextBox 132">
                      <a:extLst>
                        <a:ext uri="{FF2B5EF4-FFF2-40B4-BE49-F238E27FC236}">
                          <a16:creationId xmlns:a16="http://schemas.microsoft.com/office/drawing/2014/main" id="{500FF662-E3D8-4447-AA74-560A1234EE9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8489" y="2364230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134" name="TextBox 133">
                      <a:extLst>
                        <a:ext uri="{FF2B5EF4-FFF2-40B4-BE49-F238E27FC236}">
                          <a16:creationId xmlns:a16="http://schemas.microsoft.com/office/drawing/2014/main" id="{8C75E8B0-8157-554C-8718-BE0EFB48128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2940" y="1758521"/>
                      <a:ext cx="549059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</p:grp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A4AE73BF-0C88-8B42-A741-D94E5BF51B61}"/>
                      </a:ext>
                    </a:extLst>
                  </p:cNvPr>
                  <p:cNvSpPr txBox="1"/>
                  <p:nvPr/>
                </p:nvSpPr>
                <p:spPr>
                  <a:xfrm>
                    <a:off x="2860398" y="1954438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A3E22BC1-1588-5D4F-9D6E-D8513A6774FC}"/>
                    </a:ext>
                  </a:extLst>
                </p:cNvPr>
                <p:cNvSpPr txBox="1"/>
                <p:nvPr/>
              </p:nvSpPr>
              <p:spPr>
                <a:xfrm>
                  <a:off x="2867060" y="1528768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</p:grpSp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76A35668-B7BA-994A-9004-40988F4BA919}"/>
                  </a:ext>
                </a:extLst>
              </p:cNvPr>
              <p:cNvSpPr txBox="1"/>
              <p:nvPr/>
            </p:nvSpPr>
            <p:spPr>
              <a:xfrm>
                <a:off x="141115" y="3898436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3642D0F-C598-5D4A-870A-A1471A7EAC5A}"/>
              </a:ext>
            </a:extLst>
          </p:cNvPr>
          <p:cNvSpPr txBox="1"/>
          <p:nvPr/>
        </p:nvSpPr>
        <p:spPr>
          <a:xfrm>
            <a:off x="1239556" y="892804"/>
            <a:ext cx="11638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el-GR" sz="1400" b="1" dirty="0">
                <a:latin typeface="Arial Black" panose="020B0A04020102020204" pitchFamily="34" charset="0"/>
              </a:rPr>
              <a:t> α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A1F972D-A0AD-0341-8C71-24739882355D}"/>
              </a:ext>
            </a:extLst>
          </p:cNvPr>
          <p:cNvSpPr txBox="1"/>
          <p:nvPr/>
        </p:nvSpPr>
        <p:spPr>
          <a:xfrm>
            <a:off x="206590" y="182195"/>
            <a:ext cx="33105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Fig. 3 B: ER </a:t>
            </a:r>
            <a:r>
              <a:rPr lang="el-GR" sz="3200" dirty="0">
                <a:latin typeface="Arial Black" panose="020B0A04020102020204" pitchFamily="34" charset="0"/>
              </a:rPr>
              <a:t>α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2FAEE49-F68B-0743-947F-B314B738C6B6}"/>
              </a:ext>
            </a:extLst>
          </p:cNvPr>
          <p:cNvGrpSpPr/>
          <p:nvPr/>
        </p:nvGrpSpPr>
        <p:grpSpPr>
          <a:xfrm>
            <a:off x="726692" y="2416244"/>
            <a:ext cx="2563999" cy="3321591"/>
            <a:chOff x="492344" y="2263844"/>
            <a:chExt cx="2551866" cy="3321591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0AA91BC-3EF2-444F-8B08-1723BC1815EE}"/>
                </a:ext>
              </a:extLst>
            </p:cNvPr>
            <p:cNvGrpSpPr/>
            <p:nvPr/>
          </p:nvGrpSpPr>
          <p:grpSpPr>
            <a:xfrm>
              <a:off x="492344" y="4196419"/>
              <a:ext cx="1452897" cy="1389016"/>
              <a:chOff x="2096805" y="4638571"/>
              <a:chExt cx="1699463" cy="1530254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B775DDC1-BEF0-3648-9D79-20AABA76AE28}"/>
                  </a:ext>
                </a:extLst>
              </p:cNvPr>
              <p:cNvGrpSpPr/>
              <p:nvPr/>
            </p:nvGrpSpPr>
            <p:grpSpPr>
              <a:xfrm>
                <a:off x="2096805" y="4638571"/>
                <a:ext cx="1238681" cy="1458608"/>
                <a:chOff x="4153011" y="4560384"/>
                <a:chExt cx="1238681" cy="1458608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A9C358F-5F80-DD4A-A6DF-0F4C37222EDB}"/>
                    </a:ext>
                  </a:extLst>
                </p:cNvPr>
                <p:cNvSpPr txBox="1"/>
                <p:nvPr/>
              </p:nvSpPr>
              <p:spPr>
                <a:xfrm rot="17785822">
                  <a:off x="3980937" y="5039531"/>
                  <a:ext cx="1064168" cy="3060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+ICI 182780 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207FDCE1-2ABA-2D44-AA27-288D5C9122D3}"/>
                    </a:ext>
                  </a:extLst>
                </p:cNvPr>
                <p:cNvSpPr txBox="1"/>
                <p:nvPr/>
              </p:nvSpPr>
              <p:spPr>
                <a:xfrm rot="17785822">
                  <a:off x="3898691" y="4927811"/>
                  <a:ext cx="814647" cy="3060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NG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8A2375C0-FB03-7340-B07C-BFF33E97DC60}"/>
                    </a:ext>
                  </a:extLst>
                </p:cNvPr>
                <p:cNvSpPr txBox="1"/>
                <p:nvPr/>
              </p:nvSpPr>
              <p:spPr>
                <a:xfrm rot="17785822">
                  <a:off x="4176627" y="5083962"/>
                  <a:ext cx="1353163" cy="3060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/>
                    <a:t>+ICI 182780 </a:t>
                  </a: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69166F0F-29C6-D546-9EF5-2ED9BE296659}"/>
                    </a:ext>
                  </a:extLst>
                </p:cNvPr>
                <p:cNvSpPr txBox="1"/>
                <p:nvPr/>
              </p:nvSpPr>
              <p:spPr>
                <a:xfrm rot="17785822">
                  <a:off x="4541621" y="5168920"/>
                  <a:ext cx="1394136" cy="3060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+ ru-486 (100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5089FED-4B4F-D347-8736-E46944021B8B}"/>
                  </a:ext>
                </a:extLst>
              </p:cNvPr>
              <p:cNvSpPr txBox="1"/>
              <p:nvPr/>
            </p:nvSpPr>
            <p:spPr>
              <a:xfrm rot="17785822">
                <a:off x="2893095" y="5265652"/>
                <a:ext cx="1500339" cy="3060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+ ru-486 (1000 </a:t>
                </a:r>
                <a:r>
                  <a:rPr lang="en-US" sz="1100" dirty="0" err="1"/>
                  <a:t>nM</a:t>
                </a:r>
                <a:r>
                  <a:rPr lang="en-US" sz="1100" dirty="0"/>
                  <a:t>)</a:t>
                </a:r>
              </a:p>
            </p:txBody>
          </p:sp>
        </p:grp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C2101AD4-9FD5-FF43-A8B2-2860B9630A8B}"/>
                </a:ext>
              </a:extLst>
            </p:cNvPr>
            <p:cNvCxnSpPr>
              <a:cxnSpLocks/>
            </p:cNvCxnSpPr>
            <p:nvPr/>
          </p:nvCxnSpPr>
          <p:spPr>
            <a:xfrm>
              <a:off x="2494383" y="2631035"/>
              <a:ext cx="209996" cy="23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588A5A0-F4EF-E645-90A5-EE6453432B90}"/>
                </a:ext>
              </a:extLst>
            </p:cNvPr>
            <p:cNvSpPr txBox="1"/>
            <p:nvPr/>
          </p:nvSpPr>
          <p:spPr>
            <a:xfrm>
              <a:off x="2437667" y="2263844"/>
              <a:ext cx="6065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 Black" panose="020B0A04020102020204" pitchFamily="34" charset="0"/>
                </a:rPr>
                <a:t>ER </a:t>
              </a:r>
              <a:r>
                <a:rPr lang="el-GR" sz="1000" dirty="0">
                  <a:latin typeface="Arial Black" panose="020B0A04020102020204" pitchFamily="34" charset="0"/>
                </a:rPr>
                <a:t>α</a:t>
              </a:r>
              <a:r>
                <a:rPr lang="en-US" sz="1000" dirty="0">
                  <a:latin typeface="Arial Black" panose="020B0A04020102020204" pitchFamily="34" charset="0"/>
                </a:rPr>
                <a:t> 67 kD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0839E74-3C28-D34C-821A-06C8CAB5F1DB}"/>
              </a:ext>
            </a:extLst>
          </p:cNvPr>
          <p:cNvGrpSpPr/>
          <p:nvPr/>
        </p:nvGrpSpPr>
        <p:grpSpPr>
          <a:xfrm>
            <a:off x="6963784" y="898236"/>
            <a:ext cx="2337318" cy="4745578"/>
            <a:chOff x="6649744" y="898236"/>
            <a:chExt cx="2337318" cy="474557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5BDE5A1-B133-C743-B69F-035E8C045196}"/>
                </a:ext>
              </a:extLst>
            </p:cNvPr>
            <p:cNvSpPr txBox="1"/>
            <p:nvPr/>
          </p:nvSpPr>
          <p:spPr>
            <a:xfrm>
              <a:off x="6987938" y="898236"/>
              <a:ext cx="11638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ER</a:t>
              </a:r>
              <a:r>
                <a:rPr lang="el-GR" sz="1400" b="1" dirty="0">
                  <a:latin typeface="Arial Black" panose="020B0A04020102020204" pitchFamily="34" charset="0"/>
                </a:rPr>
                <a:t> α</a:t>
              </a:r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3</a:t>
              </a: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53F2C6F7-A556-4E46-ABBB-BC5A323B4E5C}"/>
                </a:ext>
              </a:extLst>
            </p:cNvPr>
            <p:cNvGrpSpPr/>
            <p:nvPr/>
          </p:nvGrpSpPr>
          <p:grpSpPr>
            <a:xfrm>
              <a:off x="6649744" y="2292712"/>
              <a:ext cx="2337318" cy="3351102"/>
              <a:chOff x="492344" y="2272851"/>
              <a:chExt cx="2337318" cy="3351102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DB77E69A-1BBA-B244-9DEB-13CF2EFB850A}"/>
                  </a:ext>
                </a:extLst>
              </p:cNvPr>
              <p:cNvGrpSpPr/>
              <p:nvPr/>
            </p:nvGrpSpPr>
            <p:grpSpPr>
              <a:xfrm>
                <a:off x="492344" y="4243826"/>
                <a:ext cx="1529228" cy="1380127"/>
                <a:chOff x="2096805" y="4690798"/>
                <a:chExt cx="1788748" cy="1520461"/>
              </a:xfrm>
            </p:grpSpPr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FCB7063D-BEBC-0B42-A0DD-6C0303D31CD2}"/>
                    </a:ext>
                  </a:extLst>
                </p:cNvPr>
                <p:cNvGrpSpPr/>
                <p:nvPr/>
              </p:nvGrpSpPr>
              <p:grpSpPr>
                <a:xfrm>
                  <a:off x="2096805" y="4723534"/>
                  <a:ext cx="1351055" cy="1420533"/>
                  <a:chOff x="4153011" y="4645347"/>
                  <a:chExt cx="1351055" cy="1420533"/>
                </a:xfrm>
              </p:grpSpPr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A3A0929F-FDFE-BD49-9F8E-4DD8D71E29B5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974303" y="5039530"/>
                    <a:ext cx="1064168" cy="3060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+ICI 182780 </a:t>
                    </a:r>
                  </a:p>
                </p:txBody>
              </p:sp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DE76CED4-A7AD-1B4E-9269-2FE69687B1D6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898691" y="4927811"/>
                    <a:ext cx="814647" cy="3060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NG</a:t>
                    </a:r>
                  </a:p>
                </p:txBody>
              </p:sp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AADEBC91-966C-B24F-8936-31BFA77B7311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096776" y="5168924"/>
                    <a:ext cx="1353162" cy="3060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+ICI 182780 </a:t>
                    </a:r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B97FE05D-99EB-3F4A-B94D-949C024DC9E0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653995" y="5215808"/>
                    <a:ext cx="1394136" cy="3060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+ ru-486 (100 </a:t>
                    </a:r>
                    <a:r>
                      <a:rPr lang="en-US" sz="1100" dirty="0" err="1"/>
                      <a:t>nM</a:t>
                    </a:r>
                    <a:r>
                      <a:rPr lang="en-US" sz="1100" dirty="0"/>
                      <a:t>)</a:t>
                    </a:r>
                  </a:p>
                </p:txBody>
              </p:sp>
            </p:grp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873A82D7-2DE8-BB47-A18C-05E0B20DC0EE}"/>
                    </a:ext>
                  </a:extLst>
                </p:cNvPr>
                <p:cNvSpPr txBox="1"/>
                <p:nvPr/>
              </p:nvSpPr>
              <p:spPr>
                <a:xfrm rot="17785822">
                  <a:off x="2972319" y="5298025"/>
                  <a:ext cx="1520461" cy="3060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+ ru-486 (1000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</p:grp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7F149942-D634-494E-A470-7D8B45758B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06100" y="2650226"/>
                <a:ext cx="209996" cy="23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5398423D-7A0D-354D-A2EB-B498EA9848A3}"/>
                  </a:ext>
                </a:extLst>
              </p:cNvPr>
              <p:cNvSpPr txBox="1"/>
              <p:nvPr/>
            </p:nvSpPr>
            <p:spPr>
              <a:xfrm>
                <a:off x="2182490" y="2272851"/>
                <a:ext cx="6471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 Black" panose="020B0A04020102020204" pitchFamily="34" charset="0"/>
                  </a:rPr>
                  <a:t>ER </a:t>
                </a:r>
                <a:r>
                  <a:rPr lang="el-GR" sz="1000" dirty="0">
                    <a:latin typeface="Arial Black" panose="020B0A04020102020204" pitchFamily="34" charset="0"/>
                  </a:rPr>
                  <a:t>α</a:t>
                </a:r>
                <a:r>
                  <a:rPr lang="en-US" sz="1000" dirty="0">
                    <a:latin typeface="Arial Black" panose="020B0A04020102020204" pitchFamily="34" charset="0"/>
                  </a:rPr>
                  <a:t> 67 kD</a:t>
                </a: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9069722" y="892804"/>
            <a:ext cx="3239331" cy="4772086"/>
            <a:chOff x="9069722" y="892804"/>
            <a:chExt cx="3239331" cy="4772086"/>
          </a:xfrm>
        </p:grpSpPr>
        <p:grpSp>
          <p:nvGrpSpPr>
            <p:cNvPr id="150" name="Group 149"/>
            <p:cNvGrpSpPr/>
            <p:nvPr/>
          </p:nvGrpSpPr>
          <p:grpSpPr>
            <a:xfrm>
              <a:off x="9674934" y="1589258"/>
              <a:ext cx="254397" cy="2170551"/>
              <a:chOff x="3066298" y="1815548"/>
              <a:chExt cx="254397" cy="2170551"/>
            </a:xfrm>
          </p:grpSpPr>
          <p:cxnSp>
            <p:nvCxnSpPr>
              <p:cNvPr id="151" name="Straight Connector 150"/>
              <p:cNvCxnSpPr/>
              <p:nvPr/>
            </p:nvCxnSpPr>
            <p:spPr>
              <a:xfrm>
                <a:off x="3080155" y="2794604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3" name="Group 152"/>
              <p:cNvGrpSpPr/>
              <p:nvPr/>
            </p:nvGrpSpPr>
            <p:grpSpPr>
              <a:xfrm>
                <a:off x="3066298" y="1815548"/>
                <a:ext cx="254397" cy="2170551"/>
                <a:chOff x="410842" y="1820165"/>
                <a:chExt cx="254397" cy="2170551"/>
              </a:xfrm>
            </p:grpSpPr>
            <p:grpSp>
              <p:nvGrpSpPr>
                <p:cNvPr id="155" name="Group 154"/>
                <p:cNvGrpSpPr/>
                <p:nvPr/>
              </p:nvGrpSpPr>
              <p:grpSpPr>
                <a:xfrm>
                  <a:off x="410842" y="1820165"/>
                  <a:ext cx="254397" cy="1759532"/>
                  <a:chOff x="9693416" y="1820165"/>
                  <a:chExt cx="254397" cy="1759532"/>
                </a:xfrm>
              </p:grpSpPr>
              <p:cxnSp>
                <p:nvCxnSpPr>
                  <p:cNvPr id="157" name="Straight Connector 156"/>
                  <p:cNvCxnSpPr/>
                  <p:nvPr/>
                </p:nvCxnSpPr>
                <p:spPr>
                  <a:xfrm>
                    <a:off x="9698030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8" name="Straight Connector 157"/>
                  <p:cNvCxnSpPr/>
                  <p:nvPr/>
                </p:nvCxnSpPr>
                <p:spPr>
                  <a:xfrm>
                    <a:off x="9693416" y="206493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9" name="Straight Connector 158"/>
                  <p:cNvCxnSpPr/>
                  <p:nvPr/>
                </p:nvCxnSpPr>
                <p:spPr>
                  <a:xfrm>
                    <a:off x="9707274" y="241130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" name="Straight Connector 159"/>
                  <p:cNvCxnSpPr/>
                  <p:nvPr/>
                </p:nvCxnSpPr>
                <p:spPr>
                  <a:xfrm>
                    <a:off x="9716511" y="3325691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1" name="Straight Connector 160"/>
                  <p:cNvCxnSpPr/>
                  <p:nvPr/>
                </p:nvCxnSpPr>
                <p:spPr>
                  <a:xfrm>
                    <a:off x="9721130" y="357969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56" name="Straight Connector 155"/>
                <p:cNvCxnSpPr/>
                <p:nvPr/>
              </p:nvCxnSpPr>
              <p:spPr>
                <a:xfrm>
                  <a:off x="433941" y="3990716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131F71AB-5794-F546-9989-2C26F1051F21}"/>
                </a:ext>
              </a:extLst>
            </p:cNvPr>
            <p:cNvGrpSpPr/>
            <p:nvPr/>
          </p:nvGrpSpPr>
          <p:grpSpPr>
            <a:xfrm>
              <a:off x="9069722" y="892804"/>
              <a:ext cx="3239331" cy="4772086"/>
              <a:chOff x="9069722" y="892804"/>
              <a:chExt cx="3239331" cy="4772086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FCC9158-A494-DE4B-A165-AA0F6C6A8D08}"/>
                  </a:ext>
                </a:extLst>
              </p:cNvPr>
              <p:cNvSpPr txBox="1"/>
              <p:nvPr/>
            </p:nvSpPr>
            <p:spPr>
              <a:xfrm>
                <a:off x="10224085" y="892804"/>
                <a:ext cx="116386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ER</a:t>
                </a:r>
                <a:r>
                  <a:rPr lang="el-GR" sz="1400" b="1" dirty="0">
                    <a:latin typeface="Arial Black" panose="020B0A04020102020204" pitchFamily="34" charset="0"/>
                  </a:rPr>
                  <a:t> α</a:t>
                </a:r>
                <a:r>
                  <a:rPr lang="en-US" sz="1400" b="1" dirty="0">
                    <a:latin typeface="Arial Black" panose="020B0A04020102020204" pitchFamily="34" charset="0"/>
                  </a:rPr>
                  <a:t> </a:t>
                </a:r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27BA3E26-3F9D-304F-8C5F-78EC7581A5D3}"/>
                  </a:ext>
                </a:extLst>
              </p:cNvPr>
              <p:cNvGrpSpPr/>
              <p:nvPr/>
            </p:nvGrpSpPr>
            <p:grpSpPr>
              <a:xfrm>
                <a:off x="10028083" y="2388530"/>
                <a:ext cx="2280970" cy="3276360"/>
                <a:chOff x="492344" y="2324534"/>
                <a:chExt cx="2280970" cy="3276360"/>
              </a:xfrm>
            </p:grpSpPr>
            <p:grpSp>
              <p:nvGrpSpPr>
                <p:cNvPr id="84" name="Group 83">
                  <a:extLst>
                    <a:ext uri="{FF2B5EF4-FFF2-40B4-BE49-F238E27FC236}">
                      <a16:creationId xmlns:a16="http://schemas.microsoft.com/office/drawing/2014/main" id="{58F42477-831D-2E4E-8BEC-60D03A731417}"/>
                    </a:ext>
                  </a:extLst>
                </p:cNvPr>
                <p:cNvGrpSpPr/>
                <p:nvPr/>
              </p:nvGrpSpPr>
              <p:grpSpPr>
                <a:xfrm>
                  <a:off x="492344" y="4222723"/>
                  <a:ext cx="1451077" cy="1378171"/>
                  <a:chOff x="2096805" y="4667549"/>
                  <a:chExt cx="1697334" cy="1518306"/>
                </a:xfrm>
              </p:grpSpPr>
              <p:grpSp>
                <p:nvGrpSpPr>
                  <p:cNvPr id="88" name="Group 87">
                    <a:extLst>
                      <a:ext uri="{FF2B5EF4-FFF2-40B4-BE49-F238E27FC236}">
                        <a16:creationId xmlns:a16="http://schemas.microsoft.com/office/drawing/2014/main" id="{8503BCA4-8056-8D4F-8620-697ACAC297FA}"/>
                      </a:ext>
                    </a:extLst>
                  </p:cNvPr>
                  <p:cNvGrpSpPr/>
                  <p:nvPr/>
                </p:nvGrpSpPr>
                <p:grpSpPr>
                  <a:xfrm>
                    <a:off x="2096805" y="4727704"/>
                    <a:ext cx="1247360" cy="1407085"/>
                    <a:chOff x="4153011" y="4649517"/>
                    <a:chExt cx="1247360" cy="1407085"/>
                  </a:xfrm>
                </p:grpSpPr>
                <p:sp>
                  <p:nvSpPr>
                    <p:cNvPr id="90" name="TextBox 89">
                      <a:extLst>
                        <a:ext uri="{FF2B5EF4-FFF2-40B4-BE49-F238E27FC236}">
                          <a16:creationId xmlns:a16="http://schemas.microsoft.com/office/drawing/2014/main" id="{28834D61-EC12-BC4C-8C23-764193A4AC77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3974303" y="5039530"/>
                      <a:ext cx="1064168" cy="30600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100" dirty="0"/>
                        <a:t>+ICI 182780 </a:t>
                      </a:r>
                    </a:p>
                  </p:txBody>
                </p:sp>
                <p:sp>
                  <p:nvSpPr>
                    <p:cNvPr id="91" name="TextBox 90">
                      <a:extLst>
                        <a:ext uri="{FF2B5EF4-FFF2-40B4-BE49-F238E27FC236}">
                          <a16:creationId xmlns:a16="http://schemas.microsoft.com/office/drawing/2014/main" id="{143B2998-F899-8846-97A9-9049F3B17DF1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3898691" y="4927811"/>
                      <a:ext cx="814647" cy="30600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100" dirty="0"/>
                        <a:t>NG</a:t>
                      </a:r>
                    </a:p>
                  </p:txBody>
                </p:sp>
                <p:sp>
                  <p:nvSpPr>
                    <p:cNvPr id="92" name="TextBox 91">
                      <a:extLst>
                        <a:ext uri="{FF2B5EF4-FFF2-40B4-BE49-F238E27FC236}">
                          <a16:creationId xmlns:a16="http://schemas.microsoft.com/office/drawing/2014/main" id="{A43D49D9-3793-FD49-B064-355E09B5C36F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4143928" y="5173094"/>
                      <a:ext cx="1353162" cy="30600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+ICI 182780 </a:t>
                      </a:r>
                    </a:p>
                  </p:txBody>
                </p:sp>
                <p:sp>
                  <p:nvSpPr>
                    <p:cNvPr id="93" name="TextBox 92">
                      <a:extLst>
                        <a:ext uri="{FF2B5EF4-FFF2-40B4-BE49-F238E27FC236}">
                          <a16:creationId xmlns:a16="http://schemas.microsoft.com/office/drawing/2014/main" id="{D8AB85FE-149A-1648-AD60-D7C533C420DF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4550300" y="5206530"/>
                      <a:ext cx="1394136" cy="30600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100" dirty="0"/>
                        <a:t>+ ru-486 (100 </a:t>
                      </a:r>
                      <a:r>
                        <a:rPr lang="en-US" sz="1100" dirty="0" err="1"/>
                        <a:t>nM</a:t>
                      </a:r>
                      <a:r>
                        <a:rPr lang="en-US" sz="1100" dirty="0"/>
                        <a:t>)</a:t>
                      </a:r>
                    </a:p>
                  </p:txBody>
                </p:sp>
              </p:grpSp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FB6E31FF-14F9-E541-B59F-33439B8142FD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881983" y="5273698"/>
                    <a:ext cx="1518306" cy="3060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+ ru-486 (1000 </a:t>
                    </a:r>
                    <a:r>
                      <a:rPr lang="en-US" sz="1100" dirty="0" err="1"/>
                      <a:t>nM</a:t>
                    </a:r>
                    <a:r>
                      <a:rPr lang="en-US" sz="1100" dirty="0"/>
                      <a:t>)</a:t>
                    </a:r>
                  </a:p>
                </p:txBody>
              </p:sp>
            </p:grpSp>
            <p:cxnSp>
              <p:nvCxnSpPr>
                <p:cNvPr id="86" name="Straight Arrow Connector 85">
                  <a:extLst>
                    <a:ext uri="{FF2B5EF4-FFF2-40B4-BE49-F238E27FC236}">
                      <a16:creationId xmlns:a16="http://schemas.microsoft.com/office/drawing/2014/main" id="{708AABA3-5E41-9A4C-A665-71B4CE87B1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81053" y="2729354"/>
                  <a:ext cx="209996" cy="23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01984229-9D2D-384A-A9D1-E639CCF1EE46}"/>
                    </a:ext>
                  </a:extLst>
                </p:cNvPr>
                <p:cNvSpPr txBox="1"/>
                <p:nvPr/>
              </p:nvSpPr>
              <p:spPr>
                <a:xfrm>
                  <a:off x="2120552" y="2324534"/>
                  <a:ext cx="652762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50" dirty="0">
                      <a:latin typeface="Arial Black" panose="020B0A04020102020204" pitchFamily="34" charset="0"/>
                    </a:rPr>
                    <a:t>ER </a:t>
                  </a:r>
                  <a:r>
                    <a:rPr lang="el-GR" sz="1050" dirty="0">
                      <a:latin typeface="Arial Black" panose="020B0A04020102020204" pitchFamily="34" charset="0"/>
                    </a:rPr>
                    <a:t>α</a:t>
                  </a:r>
                  <a:r>
                    <a:rPr lang="en-US" sz="1050" dirty="0">
                      <a:latin typeface="Arial Black" panose="020B0A04020102020204" pitchFamily="34" charset="0"/>
                    </a:rPr>
                    <a:t> 67 kD</a:t>
                  </a: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8F3A8310-DB3C-324B-94A6-F1CB21778D96}"/>
                  </a:ext>
                </a:extLst>
              </p:cNvPr>
              <p:cNvGrpSpPr/>
              <p:nvPr/>
            </p:nvGrpSpPr>
            <p:grpSpPr>
              <a:xfrm>
                <a:off x="9069722" y="1735418"/>
                <a:ext cx="624133" cy="1753408"/>
                <a:chOff x="9271821" y="1796857"/>
                <a:chExt cx="624133" cy="1753408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5DE85B1F-AD7E-304C-87B7-E81C8EE0DF94}"/>
                    </a:ext>
                  </a:extLst>
                </p:cNvPr>
                <p:cNvSpPr txBox="1"/>
                <p:nvPr/>
              </p:nvSpPr>
              <p:spPr>
                <a:xfrm>
                  <a:off x="9365916" y="3296349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37 kD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33EF9101-4CB3-B24A-94F2-A1A6BC8BAB94}"/>
                    </a:ext>
                  </a:extLst>
                </p:cNvPr>
                <p:cNvSpPr txBox="1"/>
                <p:nvPr/>
              </p:nvSpPr>
              <p:spPr>
                <a:xfrm>
                  <a:off x="9361146" y="2997669"/>
                  <a:ext cx="5116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8FDBD666-7EB6-6644-9B22-5F356F5D1418}"/>
                    </a:ext>
                  </a:extLst>
                </p:cNvPr>
                <p:cNvSpPr txBox="1"/>
                <p:nvPr/>
              </p:nvSpPr>
              <p:spPr>
                <a:xfrm>
                  <a:off x="9351114" y="2489281"/>
                  <a:ext cx="5116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2667B0A6-07A7-4248-A99F-B1868D7C4BBA}"/>
                    </a:ext>
                  </a:extLst>
                </p:cNvPr>
                <p:cNvSpPr txBox="1"/>
                <p:nvPr/>
              </p:nvSpPr>
              <p:spPr>
                <a:xfrm>
                  <a:off x="9329773" y="2126922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A211BF5A-B0AF-8A48-9024-1EC2F4619E8E}"/>
                    </a:ext>
                  </a:extLst>
                </p:cNvPr>
                <p:cNvSpPr txBox="1"/>
                <p:nvPr/>
              </p:nvSpPr>
              <p:spPr>
                <a:xfrm>
                  <a:off x="9271821" y="1796857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150 kD</a:t>
                  </a:r>
                </a:p>
              </p:txBody>
            </p:sp>
          </p:grp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A82EBB13-3707-E34A-96E0-B268C16AB83B}"/>
                  </a:ext>
                </a:extLst>
              </p:cNvPr>
              <p:cNvSpPr txBox="1"/>
              <p:nvPr/>
            </p:nvSpPr>
            <p:spPr>
              <a:xfrm>
                <a:off x="9083574" y="1458325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250 kD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459D2BEA-8029-C44F-BD81-B1F5E0BC454B}"/>
                  </a:ext>
                </a:extLst>
              </p:cNvPr>
              <p:cNvSpPr txBox="1"/>
              <p:nvPr/>
            </p:nvSpPr>
            <p:spPr>
              <a:xfrm>
                <a:off x="9460259" y="983787"/>
                <a:ext cx="60625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/>
                  <a:t>MW </a:t>
                </a:r>
              </a:p>
              <a:p>
                <a:pPr algn="ctr"/>
                <a:r>
                  <a:rPr lang="en-US" sz="1100" dirty="0"/>
                  <a:t>Marker</a:t>
                </a: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3125458" y="1162394"/>
            <a:ext cx="762572" cy="2841495"/>
            <a:chOff x="3125458" y="1162394"/>
            <a:chExt cx="762572" cy="2841495"/>
          </a:xfrm>
        </p:grpSpPr>
        <p:grpSp>
          <p:nvGrpSpPr>
            <p:cNvPr id="104" name="Group 103"/>
            <p:cNvGrpSpPr/>
            <p:nvPr/>
          </p:nvGrpSpPr>
          <p:grpSpPr>
            <a:xfrm>
              <a:off x="3638247" y="1777826"/>
              <a:ext cx="249783" cy="2133604"/>
              <a:chOff x="3070912" y="1815548"/>
              <a:chExt cx="249783" cy="2133604"/>
            </a:xfrm>
          </p:grpSpPr>
          <p:cxnSp>
            <p:nvCxnSpPr>
              <p:cNvPr id="105" name="Straight Connector 104"/>
              <p:cNvCxnSpPr/>
              <p:nvPr/>
            </p:nvCxnSpPr>
            <p:spPr>
              <a:xfrm>
                <a:off x="3080155" y="2656061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7" name="Group 106"/>
              <p:cNvGrpSpPr/>
              <p:nvPr/>
            </p:nvGrpSpPr>
            <p:grpSpPr>
              <a:xfrm>
                <a:off x="3070912" y="1815548"/>
                <a:ext cx="249783" cy="2133604"/>
                <a:chOff x="415456" y="1820165"/>
                <a:chExt cx="249783" cy="2133604"/>
              </a:xfrm>
            </p:grpSpPr>
            <p:grpSp>
              <p:nvGrpSpPr>
                <p:cNvPr id="109" name="Group 108"/>
                <p:cNvGrpSpPr/>
                <p:nvPr/>
              </p:nvGrpSpPr>
              <p:grpSpPr>
                <a:xfrm>
                  <a:off x="415456" y="1820165"/>
                  <a:ext cx="249783" cy="1759532"/>
                  <a:chOff x="9698030" y="1820165"/>
                  <a:chExt cx="249783" cy="1759532"/>
                </a:xfrm>
              </p:grpSpPr>
              <p:cxnSp>
                <p:nvCxnSpPr>
                  <p:cNvPr id="111" name="Straight Connector 110"/>
                  <p:cNvCxnSpPr/>
                  <p:nvPr/>
                </p:nvCxnSpPr>
                <p:spPr>
                  <a:xfrm>
                    <a:off x="9698030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Straight Connector 111"/>
                  <p:cNvCxnSpPr/>
                  <p:nvPr/>
                </p:nvCxnSpPr>
                <p:spPr>
                  <a:xfrm>
                    <a:off x="9711888" y="207417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Straight Connector 112"/>
                  <p:cNvCxnSpPr/>
                  <p:nvPr/>
                </p:nvCxnSpPr>
                <p:spPr>
                  <a:xfrm>
                    <a:off x="9707274" y="235587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" name="Straight Connector 113"/>
                  <p:cNvCxnSpPr/>
                  <p:nvPr/>
                </p:nvCxnSpPr>
                <p:spPr>
                  <a:xfrm>
                    <a:off x="9716511" y="319638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Straight Connector 114"/>
                  <p:cNvCxnSpPr/>
                  <p:nvPr/>
                </p:nvCxnSpPr>
                <p:spPr>
                  <a:xfrm>
                    <a:off x="9721130" y="357969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10" name="Straight Connector 109"/>
                <p:cNvCxnSpPr/>
                <p:nvPr/>
              </p:nvCxnSpPr>
              <p:spPr>
                <a:xfrm>
                  <a:off x="424705" y="3953769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" name="Group 15"/>
            <p:cNvGrpSpPr/>
            <p:nvPr/>
          </p:nvGrpSpPr>
          <p:grpSpPr>
            <a:xfrm>
              <a:off x="3125458" y="1162394"/>
              <a:ext cx="625161" cy="2841495"/>
              <a:chOff x="3125458" y="1162394"/>
              <a:chExt cx="625161" cy="2841495"/>
            </a:xfrm>
          </p:grpSpPr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0644BB1F-8874-1A49-8F4E-311083A03B15}"/>
                  </a:ext>
                </a:extLst>
              </p:cNvPr>
              <p:cNvGrpSpPr/>
              <p:nvPr/>
            </p:nvGrpSpPr>
            <p:grpSpPr>
              <a:xfrm>
                <a:off x="3125458" y="1162394"/>
                <a:ext cx="625161" cy="2495133"/>
                <a:chOff x="2844419" y="978400"/>
                <a:chExt cx="625161" cy="2495133"/>
              </a:xfrm>
            </p:grpSpPr>
            <p:grpSp>
              <p:nvGrpSpPr>
                <p:cNvPr id="137" name="Group 136">
                  <a:extLst>
                    <a:ext uri="{FF2B5EF4-FFF2-40B4-BE49-F238E27FC236}">
                      <a16:creationId xmlns:a16="http://schemas.microsoft.com/office/drawing/2014/main" id="{8F07F60D-896C-D34A-803B-A968C402C0ED}"/>
                    </a:ext>
                  </a:extLst>
                </p:cNvPr>
                <p:cNvGrpSpPr/>
                <p:nvPr/>
              </p:nvGrpSpPr>
              <p:grpSpPr>
                <a:xfrm>
                  <a:off x="2844419" y="978400"/>
                  <a:ext cx="625161" cy="2495133"/>
                  <a:chOff x="2844419" y="978400"/>
                  <a:chExt cx="625161" cy="2495133"/>
                </a:xfrm>
              </p:grpSpPr>
              <p:grpSp>
                <p:nvGrpSpPr>
                  <p:cNvPr id="139" name="Group 138">
                    <a:extLst>
                      <a:ext uri="{FF2B5EF4-FFF2-40B4-BE49-F238E27FC236}">
                        <a16:creationId xmlns:a16="http://schemas.microsoft.com/office/drawing/2014/main" id="{0BF56008-48B2-5C4A-A393-5DBA6601621F}"/>
                      </a:ext>
                    </a:extLst>
                  </p:cNvPr>
                  <p:cNvGrpSpPr/>
                  <p:nvPr/>
                </p:nvGrpSpPr>
                <p:grpSpPr>
                  <a:xfrm>
                    <a:off x="2844419" y="978400"/>
                    <a:ext cx="625161" cy="2495133"/>
                    <a:chOff x="3010978" y="992253"/>
                    <a:chExt cx="606255" cy="2495133"/>
                  </a:xfrm>
                </p:grpSpPr>
                <p:sp>
                  <p:nvSpPr>
                    <p:cNvPr id="141" name="TextBox 140">
                      <a:extLst>
                        <a:ext uri="{FF2B5EF4-FFF2-40B4-BE49-F238E27FC236}">
                          <a16:creationId xmlns:a16="http://schemas.microsoft.com/office/drawing/2014/main" id="{BFBE6A00-E64D-6C49-B8D3-BA68F32C317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10978" y="992253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142" name="TextBox 141">
                      <a:extLst>
                        <a:ext uri="{FF2B5EF4-FFF2-40B4-BE49-F238E27FC236}">
                          <a16:creationId xmlns:a16="http://schemas.microsoft.com/office/drawing/2014/main" id="{4E1276EB-2A71-8B4C-AF65-26E82DAA983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6995" y="3233470"/>
                      <a:ext cx="482215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143" name="TextBox 142">
                      <a:extLst>
                        <a:ext uri="{FF2B5EF4-FFF2-40B4-BE49-F238E27FC236}">
                          <a16:creationId xmlns:a16="http://schemas.microsoft.com/office/drawing/2014/main" id="{ECB980C0-5336-564E-B746-208EE34BFA7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88060" y="2827596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144" name="TextBox 143">
                      <a:extLst>
                        <a:ext uri="{FF2B5EF4-FFF2-40B4-BE49-F238E27FC236}">
                          <a16:creationId xmlns:a16="http://schemas.microsoft.com/office/drawing/2014/main" id="{A6EA0BD2-8307-6B4E-BA75-E6DF685B1FE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8489" y="2290341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145" name="TextBox 144">
                      <a:extLst>
                        <a:ext uri="{FF2B5EF4-FFF2-40B4-BE49-F238E27FC236}">
                          <a16:creationId xmlns:a16="http://schemas.microsoft.com/office/drawing/2014/main" id="{CEDFF1FE-40CD-2D4A-A925-473E01EAD27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2940" y="1740049"/>
                      <a:ext cx="549059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</p:grpSp>
              <p:sp>
                <p:nvSpPr>
                  <p:cNvPr id="140" name="TextBox 139">
                    <a:extLst>
                      <a:ext uri="{FF2B5EF4-FFF2-40B4-BE49-F238E27FC236}">
                        <a16:creationId xmlns:a16="http://schemas.microsoft.com/office/drawing/2014/main" id="{CD5F6B90-7F1D-3E4A-BDC9-E5CF879F50BD}"/>
                      </a:ext>
                    </a:extLst>
                  </p:cNvPr>
                  <p:cNvSpPr txBox="1"/>
                  <p:nvPr/>
                </p:nvSpPr>
                <p:spPr>
                  <a:xfrm>
                    <a:off x="2860398" y="1991382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D8B5F21A-C014-0244-A5F7-AFC29D82D4C8}"/>
                    </a:ext>
                  </a:extLst>
                </p:cNvPr>
                <p:cNvSpPr txBox="1"/>
                <p:nvPr/>
              </p:nvSpPr>
              <p:spPr>
                <a:xfrm>
                  <a:off x="2867060" y="1436408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</p:grp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4E1276EB-2A71-8B4C-AF65-26E82DAA9835}"/>
                  </a:ext>
                </a:extLst>
              </p:cNvPr>
              <p:cNvSpPr txBox="1"/>
              <p:nvPr/>
            </p:nvSpPr>
            <p:spPr>
              <a:xfrm>
                <a:off x="3200307" y="3749973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4DF73C5-1B53-3C46-85E5-0647C883D33D}"/>
              </a:ext>
            </a:extLst>
          </p:cNvPr>
          <p:cNvGrpSpPr/>
          <p:nvPr/>
        </p:nvGrpSpPr>
        <p:grpSpPr>
          <a:xfrm>
            <a:off x="3740580" y="895309"/>
            <a:ext cx="2597037" cy="4801696"/>
            <a:chOff x="3478434" y="881454"/>
            <a:chExt cx="2397277" cy="480169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D3A171B-A064-5842-AF6A-B3E9D0B20C66}"/>
                </a:ext>
              </a:extLst>
            </p:cNvPr>
            <p:cNvSpPr txBox="1"/>
            <p:nvPr/>
          </p:nvSpPr>
          <p:spPr>
            <a:xfrm>
              <a:off x="3825848" y="881454"/>
              <a:ext cx="11638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ER</a:t>
              </a:r>
              <a:r>
                <a:rPr lang="el-GR" sz="1400" b="1" dirty="0">
                  <a:latin typeface="Arial Black" panose="020B0A04020102020204" pitchFamily="34" charset="0"/>
                </a:rPr>
                <a:t> α</a:t>
              </a:r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2</a:t>
              </a: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55A51223-5367-8942-B912-902336EBDAB0}"/>
                </a:ext>
              </a:extLst>
            </p:cNvPr>
            <p:cNvGrpSpPr/>
            <p:nvPr/>
          </p:nvGrpSpPr>
          <p:grpSpPr>
            <a:xfrm>
              <a:off x="3478434" y="2477151"/>
              <a:ext cx="2397277" cy="3205999"/>
              <a:chOff x="492345" y="2502134"/>
              <a:chExt cx="2397277" cy="3205999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2C0C300A-AD11-6F49-A25F-1D13C039A060}"/>
                  </a:ext>
                </a:extLst>
              </p:cNvPr>
              <p:cNvGrpSpPr/>
              <p:nvPr/>
            </p:nvGrpSpPr>
            <p:grpSpPr>
              <a:xfrm>
                <a:off x="492345" y="4366376"/>
                <a:ext cx="1639598" cy="1341757"/>
                <a:chOff x="2096805" y="4825809"/>
                <a:chExt cx="1917849" cy="1478189"/>
              </a:xfrm>
            </p:grpSpPr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1CB0E941-B937-2D49-B3BC-0A8FC4C33425}"/>
                    </a:ext>
                  </a:extLst>
                </p:cNvPr>
                <p:cNvGrpSpPr/>
                <p:nvPr/>
              </p:nvGrpSpPr>
              <p:grpSpPr>
                <a:xfrm>
                  <a:off x="2096805" y="4825809"/>
                  <a:ext cx="1401766" cy="1421004"/>
                  <a:chOff x="4153011" y="4747622"/>
                  <a:chExt cx="1401766" cy="1421004"/>
                </a:xfrm>
              </p:grpSpPr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16AAB9C2-E5EB-0F4F-9739-A80356D5445A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056825" y="5152467"/>
                    <a:ext cx="1064168" cy="3060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+ICI 182780 </a:t>
                    </a:r>
                  </a:p>
                </p:txBody>
              </p:sp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841BD40B-0377-4643-A6F8-33638DA5630B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898691" y="5053729"/>
                    <a:ext cx="814647" cy="3060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NG</a:t>
                    </a:r>
                  </a:p>
                </p:txBody>
              </p:sp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A67F44B5-078A-AA45-B781-FA1D2D35A876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279408" y="5271199"/>
                    <a:ext cx="1353162" cy="3060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+ICI 182780 </a:t>
                    </a: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FEC6B8B3-D012-624E-A3CD-E9181E6B7C2B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704706" y="5318554"/>
                    <a:ext cx="1394136" cy="3060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+ ru-486 (100 </a:t>
                    </a:r>
                    <a:r>
                      <a:rPr lang="en-US" sz="1100" dirty="0" err="1"/>
                      <a:t>nM</a:t>
                    </a:r>
                    <a:r>
                      <a:rPr lang="en-US" sz="1100" dirty="0"/>
                      <a:t>)</a:t>
                    </a:r>
                  </a:p>
                </p:txBody>
              </p:sp>
            </p:grp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9805040D-14AD-6945-89F8-1B1C4195F460}"/>
                    </a:ext>
                  </a:extLst>
                </p:cNvPr>
                <p:cNvSpPr txBox="1"/>
                <p:nvPr/>
              </p:nvSpPr>
              <p:spPr>
                <a:xfrm rot="17785822">
                  <a:off x="3124733" y="5414077"/>
                  <a:ext cx="1473835" cy="3060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+ ru-486 (1000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</p:grpSp>
          <p:cxnSp>
            <p:nvCxnSpPr>
              <p:cNvPr id="64" name="Straight Arrow Connector 63">
                <a:extLst>
                  <a:ext uri="{FF2B5EF4-FFF2-40B4-BE49-F238E27FC236}">
                    <a16:creationId xmlns:a16="http://schemas.microsoft.com/office/drawing/2014/main" id="{E5DC9C44-E26D-AB42-8FE3-F2B92DB64A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33184" y="2917810"/>
                <a:ext cx="209996" cy="23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31B8571-AAAF-FA43-A3C7-9DC03A2B17D9}"/>
                  </a:ext>
                </a:extLst>
              </p:cNvPr>
              <p:cNvSpPr txBox="1"/>
              <p:nvPr/>
            </p:nvSpPr>
            <p:spPr>
              <a:xfrm>
                <a:off x="2307835" y="2502134"/>
                <a:ext cx="58178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 Black" panose="020B0A04020102020204" pitchFamily="34" charset="0"/>
                  </a:rPr>
                  <a:t>ER </a:t>
                </a:r>
                <a:r>
                  <a:rPr lang="el-GR" sz="1000" dirty="0">
                    <a:latin typeface="Arial Black" panose="020B0A04020102020204" pitchFamily="34" charset="0"/>
                  </a:rPr>
                  <a:t>α</a:t>
                </a:r>
                <a:r>
                  <a:rPr lang="en-US" sz="1000" dirty="0">
                    <a:latin typeface="Arial Black" panose="020B0A04020102020204" pitchFamily="34" charset="0"/>
                  </a:rPr>
                  <a:t> 67 kD</a:t>
                </a:r>
              </a:p>
            </p:txBody>
          </p:sp>
        </p:grpSp>
      </p:grpSp>
      <p:sp>
        <p:nvSpPr>
          <p:cNvPr id="188" name="TextBox 187">
            <a:extLst>
              <a:ext uri="{FF2B5EF4-FFF2-40B4-BE49-F238E27FC236}">
                <a16:creationId xmlns:a16="http://schemas.microsoft.com/office/drawing/2014/main" id="{5DE85B1F-AD7E-304C-87B7-E81C8EE0DF94}"/>
              </a:ext>
            </a:extLst>
          </p:cNvPr>
          <p:cNvSpPr txBox="1"/>
          <p:nvPr/>
        </p:nvSpPr>
        <p:spPr>
          <a:xfrm>
            <a:off x="9177674" y="3627452"/>
            <a:ext cx="4972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25 kD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930" y="1505676"/>
            <a:ext cx="2048683" cy="270935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2068" y="1512607"/>
            <a:ext cx="2014394" cy="270825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233" y="1512608"/>
            <a:ext cx="1959477" cy="270335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9114" y="1512608"/>
            <a:ext cx="1946824" cy="270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83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9025826" y="1646847"/>
            <a:ext cx="774196" cy="2456476"/>
            <a:chOff x="9025826" y="1646847"/>
            <a:chExt cx="774196" cy="2456476"/>
          </a:xfrm>
        </p:grpSpPr>
        <p:grpSp>
          <p:nvGrpSpPr>
            <p:cNvPr id="171" name="Group 170"/>
            <p:cNvGrpSpPr/>
            <p:nvPr/>
          </p:nvGrpSpPr>
          <p:grpSpPr>
            <a:xfrm>
              <a:off x="9545625" y="1783222"/>
              <a:ext cx="254397" cy="2221351"/>
              <a:chOff x="3066298" y="1870964"/>
              <a:chExt cx="254397" cy="2221351"/>
            </a:xfrm>
          </p:grpSpPr>
          <p:cxnSp>
            <p:nvCxnSpPr>
              <p:cNvPr id="172" name="Straight Connector 171"/>
              <p:cNvCxnSpPr/>
              <p:nvPr/>
            </p:nvCxnSpPr>
            <p:spPr>
              <a:xfrm>
                <a:off x="3080155" y="2572935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3" name="Group 172"/>
              <p:cNvGrpSpPr/>
              <p:nvPr/>
            </p:nvGrpSpPr>
            <p:grpSpPr>
              <a:xfrm>
                <a:off x="3066298" y="1870964"/>
                <a:ext cx="254397" cy="2221351"/>
                <a:chOff x="3066298" y="1870964"/>
                <a:chExt cx="254397" cy="2221351"/>
              </a:xfrm>
            </p:grpSpPr>
            <p:grpSp>
              <p:nvGrpSpPr>
                <p:cNvPr id="174" name="Group 173"/>
                <p:cNvGrpSpPr/>
                <p:nvPr/>
              </p:nvGrpSpPr>
              <p:grpSpPr>
                <a:xfrm>
                  <a:off x="3066298" y="1870964"/>
                  <a:ext cx="254397" cy="2022771"/>
                  <a:chOff x="410842" y="1875581"/>
                  <a:chExt cx="254397" cy="2022771"/>
                </a:xfrm>
              </p:grpSpPr>
              <p:grpSp>
                <p:nvGrpSpPr>
                  <p:cNvPr id="195" name="Group 194"/>
                  <p:cNvGrpSpPr/>
                  <p:nvPr/>
                </p:nvGrpSpPr>
                <p:grpSpPr>
                  <a:xfrm>
                    <a:off x="410842" y="1875581"/>
                    <a:ext cx="254397" cy="1537863"/>
                    <a:chOff x="9693416" y="1875581"/>
                    <a:chExt cx="254397" cy="1537863"/>
                  </a:xfrm>
                </p:grpSpPr>
                <p:cxnSp>
                  <p:nvCxnSpPr>
                    <p:cNvPr id="197" name="Straight Connector 196"/>
                    <p:cNvCxnSpPr/>
                    <p:nvPr/>
                  </p:nvCxnSpPr>
                  <p:spPr>
                    <a:xfrm>
                      <a:off x="9698030" y="1875581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8" name="Straight Connector 197"/>
                    <p:cNvCxnSpPr/>
                    <p:nvPr/>
                  </p:nvCxnSpPr>
                  <p:spPr>
                    <a:xfrm>
                      <a:off x="9693416" y="2101883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9" name="Straight Connector 198"/>
                    <p:cNvCxnSpPr/>
                    <p:nvPr/>
                  </p:nvCxnSpPr>
                  <p:spPr>
                    <a:xfrm>
                      <a:off x="9707274" y="2328170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0" name="Straight Connector 199"/>
                    <p:cNvCxnSpPr/>
                    <p:nvPr/>
                  </p:nvCxnSpPr>
                  <p:spPr>
                    <a:xfrm>
                      <a:off x="9716511" y="3113256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1" name="Straight Connector 200"/>
                    <p:cNvCxnSpPr/>
                    <p:nvPr/>
                  </p:nvCxnSpPr>
                  <p:spPr>
                    <a:xfrm>
                      <a:off x="9721130" y="3413444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96" name="Straight Connector 195"/>
                  <p:cNvCxnSpPr/>
                  <p:nvPr/>
                </p:nvCxnSpPr>
                <p:spPr>
                  <a:xfrm>
                    <a:off x="433941" y="389835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75" name="Straight Connector 174"/>
                <p:cNvCxnSpPr/>
                <p:nvPr/>
              </p:nvCxnSpPr>
              <p:spPr>
                <a:xfrm>
                  <a:off x="3084778" y="409231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" name="Group 13"/>
            <p:cNvGrpSpPr/>
            <p:nvPr/>
          </p:nvGrpSpPr>
          <p:grpSpPr>
            <a:xfrm>
              <a:off x="9025826" y="1646847"/>
              <a:ext cx="582822" cy="2456476"/>
              <a:chOff x="9025826" y="1646847"/>
              <a:chExt cx="582822" cy="2456476"/>
            </a:xfrm>
          </p:grpSpPr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F0A00B65-5CBE-1349-B99D-7048317746E3}"/>
                  </a:ext>
                </a:extLst>
              </p:cNvPr>
              <p:cNvSpPr txBox="1"/>
              <p:nvPr/>
            </p:nvSpPr>
            <p:spPr>
              <a:xfrm>
                <a:off x="9087718" y="3231375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37 kD</a:t>
                </a: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3D31FB34-3DCE-6C4B-9D8A-CBB387737910}"/>
                  </a:ext>
                </a:extLst>
              </p:cNvPr>
              <p:cNvSpPr txBox="1"/>
              <p:nvPr/>
            </p:nvSpPr>
            <p:spPr>
              <a:xfrm>
                <a:off x="9068006" y="2886037"/>
                <a:ext cx="51167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50 kD</a:t>
                </a:r>
              </a:p>
            </p:txBody>
          </p: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35F00989-AD6F-7E4E-A87A-01EF392BE9D9}"/>
                  </a:ext>
                </a:extLst>
              </p:cNvPr>
              <p:cNvSpPr txBox="1"/>
              <p:nvPr/>
            </p:nvSpPr>
            <p:spPr>
              <a:xfrm>
                <a:off x="9081861" y="2375270"/>
                <a:ext cx="51167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75 kD</a:t>
                </a:r>
              </a:p>
            </p:txBody>
          </p: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B7E3241B-0AC1-074F-A5DC-349A5C199135}"/>
                  </a:ext>
                </a:extLst>
              </p:cNvPr>
              <p:cNvSpPr txBox="1"/>
              <p:nvPr/>
            </p:nvSpPr>
            <p:spPr>
              <a:xfrm>
                <a:off x="9025826" y="1646847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250 kD</a:t>
                </a:r>
              </a:p>
            </p:txBody>
          </p:sp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18BE4123-D702-084B-A56E-3C6459CF5D5E}"/>
                  </a:ext>
                </a:extLst>
              </p:cNvPr>
              <p:cNvSpPr txBox="1"/>
              <p:nvPr/>
            </p:nvSpPr>
            <p:spPr>
              <a:xfrm>
                <a:off x="9097540" y="3632355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BFB55E4F-7615-5B45-8337-0D3D539AA661}"/>
                  </a:ext>
                </a:extLst>
              </p:cNvPr>
              <p:cNvSpPr txBox="1"/>
              <p:nvPr/>
            </p:nvSpPr>
            <p:spPr>
              <a:xfrm>
                <a:off x="9029979" y="2089923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642685D9-50F7-0B4F-B802-654C1A8C49CF}"/>
                  </a:ext>
                </a:extLst>
              </p:cNvPr>
              <p:cNvSpPr txBox="1"/>
              <p:nvPr/>
            </p:nvSpPr>
            <p:spPr>
              <a:xfrm>
                <a:off x="9026735" y="1882398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150 kD</a:t>
                </a:r>
              </a:p>
            </p:txBody>
          </p: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18BE4123-D702-084B-A56E-3C6459CF5D5E}"/>
                  </a:ext>
                </a:extLst>
              </p:cNvPr>
              <p:cNvSpPr txBox="1"/>
              <p:nvPr/>
            </p:nvSpPr>
            <p:spPr>
              <a:xfrm>
                <a:off x="9111396" y="3849407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20 kD</a:t>
                </a: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5989539" y="1003504"/>
            <a:ext cx="740481" cy="3291070"/>
            <a:chOff x="6006914" y="1003504"/>
            <a:chExt cx="740481" cy="3095993"/>
          </a:xfrm>
        </p:grpSpPr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C0ADFE8C-D22E-7A40-B334-4A33E79A3240}"/>
                </a:ext>
              </a:extLst>
            </p:cNvPr>
            <p:cNvSpPr txBox="1"/>
            <p:nvPr/>
          </p:nvSpPr>
          <p:spPr>
            <a:xfrm>
              <a:off x="6006914" y="1003504"/>
              <a:ext cx="60625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MW </a:t>
              </a:r>
            </a:p>
            <a:p>
              <a:pPr algn="ctr"/>
              <a:r>
                <a:rPr lang="en-US" sz="1100" dirty="0"/>
                <a:t>Marker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C5A8E099-3F2C-3B4F-9244-D57DA52EDB69}"/>
                </a:ext>
              </a:extLst>
            </p:cNvPr>
            <p:cNvSpPr txBox="1"/>
            <p:nvPr/>
          </p:nvSpPr>
          <p:spPr>
            <a:xfrm>
              <a:off x="6072196" y="3244710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37 kD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3B0D4A6B-8B2A-454B-8D4E-2A28D634127D}"/>
                </a:ext>
              </a:extLst>
            </p:cNvPr>
            <p:cNvSpPr txBox="1"/>
            <p:nvPr/>
          </p:nvSpPr>
          <p:spPr>
            <a:xfrm>
              <a:off x="6102129" y="2993042"/>
              <a:ext cx="51167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50 kD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EC88A89B-0318-F848-8249-4E0FFF703C2D}"/>
                </a:ext>
              </a:extLst>
            </p:cNvPr>
            <p:cNvSpPr txBox="1"/>
            <p:nvPr/>
          </p:nvSpPr>
          <p:spPr>
            <a:xfrm>
              <a:off x="6042312" y="2489611"/>
              <a:ext cx="51167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75 kD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EED713F9-93D0-EE41-B3FA-8B1AF878B03D}"/>
                </a:ext>
              </a:extLst>
            </p:cNvPr>
            <p:cNvSpPr txBox="1"/>
            <p:nvPr/>
          </p:nvSpPr>
          <p:spPr>
            <a:xfrm>
              <a:off x="6024464" y="2160684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100 kD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614F62BB-DABD-FE41-953C-0DC2307FE2C5}"/>
                </a:ext>
              </a:extLst>
            </p:cNvPr>
            <p:cNvSpPr txBox="1"/>
            <p:nvPr/>
          </p:nvSpPr>
          <p:spPr>
            <a:xfrm>
              <a:off x="6086637" y="3572708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25 kD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88EB95AC-75F3-A347-81A3-A812A838A971}"/>
                </a:ext>
              </a:extLst>
            </p:cNvPr>
            <p:cNvSpPr txBox="1"/>
            <p:nvPr/>
          </p:nvSpPr>
          <p:spPr>
            <a:xfrm>
              <a:off x="6057830" y="1885901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150 kD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2B9AA3D7-CCF3-0745-9D53-5BBBE3031803}"/>
                </a:ext>
              </a:extLst>
            </p:cNvPr>
            <p:cNvSpPr txBox="1"/>
            <p:nvPr/>
          </p:nvSpPr>
          <p:spPr>
            <a:xfrm>
              <a:off x="6024464" y="1533062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250 kD</a:t>
              </a:r>
            </a:p>
          </p:txBody>
        </p:sp>
        <p:grpSp>
          <p:nvGrpSpPr>
            <p:cNvPr id="143" name="Group 142"/>
            <p:cNvGrpSpPr/>
            <p:nvPr/>
          </p:nvGrpSpPr>
          <p:grpSpPr>
            <a:xfrm>
              <a:off x="6492998" y="1658533"/>
              <a:ext cx="254397" cy="2350655"/>
              <a:chOff x="3066298" y="1815548"/>
              <a:chExt cx="254397" cy="2350655"/>
            </a:xfrm>
          </p:grpSpPr>
          <p:cxnSp>
            <p:nvCxnSpPr>
              <p:cNvPr id="144" name="Straight Connector 143"/>
              <p:cNvCxnSpPr/>
              <p:nvPr/>
            </p:nvCxnSpPr>
            <p:spPr>
              <a:xfrm>
                <a:off x="3080155" y="2751636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5" name="Group 144"/>
              <p:cNvGrpSpPr/>
              <p:nvPr/>
            </p:nvGrpSpPr>
            <p:grpSpPr>
              <a:xfrm>
                <a:off x="3066298" y="1815548"/>
                <a:ext cx="254397" cy="2350655"/>
                <a:chOff x="3066298" y="1815548"/>
                <a:chExt cx="254397" cy="2350655"/>
              </a:xfrm>
            </p:grpSpPr>
            <p:grpSp>
              <p:nvGrpSpPr>
                <p:cNvPr id="146" name="Group 145"/>
                <p:cNvGrpSpPr/>
                <p:nvPr/>
              </p:nvGrpSpPr>
              <p:grpSpPr>
                <a:xfrm>
                  <a:off x="3066298" y="1815548"/>
                  <a:ext cx="254397" cy="2078187"/>
                  <a:chOff x="410842" y="1820165"/>
                  <a:chExt cx="254397" cy="2078187"/>
                </a:xfrm>
              </p:grpSpPr>
              <p:grpSp>
                <p:nvGrpSpPr>
                  <p:cNvPr id="164" name="Group 163"/>
                  <p:cNvGrpSpPr/>
                  <p:nvPr/>
                </p:nvGrpSpPr>
                <p:grpSpPr>
                  <a:xfrm>
                    <a:off x="410842" y="1820165"/>
                    <a:ext cx="254397" cy="1759532"/>
                    <a:chOff x="9693416" y="1820165"/>
                    <a:chExt cx="254397" cy="1759532"/>
                  </a:xfrm>
                </p:grpSpPr>
                <p:cxnSp>
                  <p:nvCxnSpPr>
                    <p:cNvPr id="166" name="Straight Connector 165"/>
                    <p:cNvCxnSpPr/>
                    <p:nvPr/>
                  </p:nvCxnSpPr>
                  <p:spPr>
                    <a:xfrm>
                      <a:off x="9698030" y="182016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7" name="Straight Connector 166"/>
                    <p:cNvCxnSpPr/>
                    <p:nvPr/>
                  </p:nvCxnSpPr>
                  <p:spPr>
                    <a:xfrm>
                      <a:off x="9693416" y="2157299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8" name="Straight Connector 167"/>
                    <p:cNvCxnSpPr/>
                    <p:nvPr/>
                  </p:nvCxnSpPr>
                  <p:spPr>
                    <a:xfrm>
                      <a:off x="9707274" y="2466716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9" name="Straight Connector 168"/>
                    <p:cNvCxnSpPr/>
                    <p:nvPr/>
                  </p:nvCxnSpPr>
                  <p:spPr>
                    <a:xfrm>
                      <a:off x="9716511" y="3260117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0" name="Straight Connector 169"/>
                    <p:cNvCxnSpPr/>
                    <p:nvPr/>
                  </p:nvCxnSpPr>
                  <p:spPr>
                    <a:xfrm>
                      <a:off x="9721130" y="3579697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65" name="Straight Connector 164"/>
                  <p:cNvCxnSpPr/>
                  <p:nvPr/>
                </p:nvCxnSpPr>
                <p:spPr>
                  <a:xfrm>
                    <a:off x="433941" y="389835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52" name="Straight Connector 151"/>
                <p:cNvCxnSpPr/>
                <p:nvPr/>
              </p:nvCxnSpPr>
              <p:spPr>
                <a:xfrm>
                  <a:off x="3084778" y="4166203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614F62BB-DABD-FE41-953C-0DC2307FE2C5}"/>
                </a:ext>
              </a:extLst>
            </p:cNvPr>
            <p:cNvSpPr txBox="1"/>
            <p:nvPr/>
          </p:nvSpPr>
          <p:spPr>
            <a:xfrm>
              <a:off x="6091258" y="3845581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20 kD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870203" y="1024759"/>
            <a:ext cx="778534" cy="2994399"/>
            <a:chOff x="2870203" y="1024759"/>
            <a:chExt cx="778534" cy="2994399"/>
          </a:xfrm>
        </p:grpSpPr>
        <p:grpSp>
          <p:nvGrpSpPr>
            <p:cNvPr id="99" name="Group 98"/>
            <p:cNvGrpSpPr/>
            <p:nvPr/>
          </p:nvGrpSpPr>
          <p:grpSpPr>
            <a:xfrm>
              <a:off x="3394340" y="1758196"/>
              <a:ext cx="254397" cy="2147461"/>
              <a:chOff x="3066298" y="1944854"/>
              <a:chExt cx="254397" cy="2147461"/>
            </a:xfrm>
          </p:grpSpPr>
          <p:cxnSp>
            <p:nvCxnSpPr>
              <p:cNvPr id="103" name="Straight Connector 102"/>
              <p:cNvCxnSpPr/>
              <p:nvPr/>
            </p:nvCxnSpPr>
            <p:spPr>
              <a:xfrm>
                <a:off x="3080155" y="2729950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5" name="Group 104"/>
              <p:cNvGrpSpPr/>
              <p:nvPr/>
            </p:nvGrpSpPr>
            <p:grpSpPr>
              <a:xfrm>
                <a:off x="3066298" y="1944854"/>
                <a:ext cx="254397" cy="2147461"/>
                <a:chOff x="3066298" y="1944854"/>
                <a:chExt cx="254397" cy="2147461"/>
              </a:xfrm>
            </p:grpSpPr>
            <p:grpSp>
              <p:nvGrpSpPr>
                <p:cNvPr id="112" name="Group 111"/>
                <p:cNvGrpSpPr/>
                <p:nvPr/>
              </p:nvGrpSpPr>
              <p:grpSpPr>
                <a:xfrm>
                  <a:off x="3066298" y="1944854"/>
                  <a:ext cx="254397" cy="1948881"/>
                  <a:chOff x="410842" y="1949471"/>
                  <a:chExt cx="254397" cy="1948881"/>
                </a:xfrm>
              </p:grpSpPr>
              <p:grpSp>
                <p:nvGrpSpPr>
                  <p:cNvPr id="116" name="Group 115"/>
                  <p:cNvGrpSpPr/>
                  <p:nvPr/>
                </p:nvGrpSpPr>
                <p:grpSpPr>
                  <a:xfrm>
                    <a:off x="410842" y="1949471"/>
                    <a:ext cx="254397" cy="1630226"/>
                    <a:chOff x="9693416" y="1949471"/>
                    <a:chExt cx="254397" cy="1630226"/>
                  </a:xfrm>
                </p:grpSpPr>
                <p:cxnSp>
                  <p:nvCxnSpPr>
                    <p:cNvPr id="118" name="Straight Connector 117"/>
                    <p:cNvCxnSpPr/>
                    <p:nvPr/>
                  </p:nvCxnSpPr>
                  <p:spPr>
                    <a:xfrm>
                      <a:off x="9698030" y="1949471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9" name="Straight Connector 118"/>
                    <p:cNvCxnSpPr/>
                    <p:nvPr/>
                  </p:nvCxnSpPr>
                  <p:spPr>
                    <a:xfrm>
                      <a:off x="9693416" y="2157299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0" name="Straight Connector 119"/>
                    <p:cNvCxnSpPr/>
                    <p:nvPr/>
                  </p:nvCxnSpPr>
                  <p:spPr>
                    <a:xfrm>
                      <a:off x="9707274" y="2466716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1" name="Straight Connector 120"/>
                    <p:cNvCxnSpPr/>
                    <p:nvPr/>
                  </p:nvCxnSpPr>
                  <p:spPr>
                    <a:xfrm>
                      <a:off x="9716511" y="3242560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2" name="Straight Connector 121"/>
                    <p:cNvCxnSpPr/>
                    <p:nvPr/>
                  </p:nvCxnSpPr>
                  <p:spPr>
                    <a:xfrm>
                      <a:off x="9721130" y="3579697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17" name="Straight Connector 116"/>
                  <p:cNvCxnSpPr/>
                  <p:nvPr/>
                </p:nvCxnSpPr>
                <p:spPr>
                  <a:xfrm>
                    <a:off x="433941" y="389835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15" name="Straight Connector 114"/>
                <p:cNvCxnSpPr/>
                <p:nvPr/>
              </p:nvCxnSpPr>
              <p:spPr>
                <a:xfrm>
                  <a:off x="3084778" y="409231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4"/>
            <p:cNvGrpSpPr/>
            <p:nvPr/>
          </p:nvGrpSpPr>
          <p:grpSpPr>
            <a:xfrm>
              <a:off x="2870203" y="1024759"/>
              <a:ext cx="636347" cy="2994399"/>
              <a:chOff x="2870203" y="1024759"/>
              <a:chExt cx="636347" cy="2994399"/>
            </a:xfrm>
          </p:grpSpPr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67AF623A-DEBD-0145-AB30-F73085E49816}"/>
                  </a:ext>
                </a:extLst>
              </p:cNvPr>
              <p:cNvGrpSpPr/>
              <p:nvPr/>
            </p:nvGrpSpPr>
            <p:grpSpPr>
              <a:xfrm>
                <a:off x="2870203" y="1024759"/>
                <a:ext cx="636347" cy="2731162"/>
                <a:chOff x="2825959" y="941456"/>
                <a:chExt cx="636347" cy="2731162"/>
              </a:xfrm>
            </p:grpSpPr>
            <p:grpSp>
              <p:nvGrpSpPr>
                <p:cNvPr id="148" name="Group 147">
                  <a:extLst>
                    <a:ext uri="{FF2B5EF4-FFF2-40B4-BE49-F238E27FC236}">
                      <a16:creationId xmlns:a16="http://schemas.microsoft.com/office/drawing/2014/main" id="{753F3081-8B61-3248-A0AA-D074B340C40C}"/>
                    </a:ext>
                  </a:extLst>
                </p:cNvPr>
                <p:cNvGrpSpPr/>
                <p:nvPr/>
              </p:nvGrpSpPr>
              <p:grpSpPr>
                <a:xfrm>
                  <a:off x="2825959" y="941456"/>
                  <a:ext cx="636347" cy="2731162"/>
                  <a:chOff x="2825959" y="941456"/>
                  <a:chExt cx="636347" cy="2731162"/>
                </a:xfrm>
              </p:grpSpPr>
              <p:grpSp>
                <p:nvGrpSpPr>
                  <p:cNvPr id="153" name="Group 152">
                    <a:extLst>
                      <a:ext uri="{FF2B5EF4-FFF2-40B4-BE49-F238E27FC236}">
                        <a16:creationId xmlns:a16="http://schemas.microsoft.com/office/drawing/2014/main" id="{590F178F-4E34-2F42-AD91-932377F9A3E2}"/>
                      </a:ext>
                    </a:extLst>
                  </p:cNvPr>
                  <p:cNvGrpSpPr/>
                  <p:nvPr/>
                </p:nvGrpSpPr>
                <p:grpSpPr>
                  <a:xfrm>
                    <a:off x="2825959" y="941456"/>
                    <a:ext cx="636347" cy="2731162"/>
                    <a:chOff x="2993067" y="955309"/>
                    <a:chExt cx="617101" cy="2731162"/>
                  </a:xfrm>
                </p:grpSpPr>
                <p:sp>
                  <p:nvSpPr>
                    <p:cNvPr id="156" name="TextBox 155">
                      <a:extLst>
                        <a:ext uri="{FF2B5EF4-FFF2-40B4-BE49-F238E27FC236}">
                          <a16:creationId xmlns:a16="http://schemas.microsoft.com/office/drawing/2014/main" id="{765429A3-9F7B-C145-A202-FD1BE1C9557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93067" y="955309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159" name="TextBox 158">
                      <a:extLst>
                        <a:ext uri="{FF2B5EF4-FFF2-40B4-BE49-F238E27FC236}">
                          <a16:creationId xmlns:a16="http://schemas.microsoft.com/office/drawing/2014/main" id="{AA914C65-1068-9D47-A6F0-796D2BAD30D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6995" y="3171890"/>
                      <a:ext cx="482215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160" name="TextBox 159">
                      <a:extLst>
                        <a:ext uri="{FF2B5EF4-FFF2-40B4-BE49-F238E27FC236}">
                          <a16:creationId xmlns:a16="http://schemas.microsoft.com/office/drawing/2014/main" id="{27B29321-2C89-0046-B0AC-9FEC3116D9E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88060" y="2839905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161" name="TextBox 160">
                      <a:extLst>
                        <a:ext uri="{FF2B5EF4-FFF2-40B4-BE49-F238E27FC236}">
                          <a16:creationId xmlns:a16="http://schemas.microsoft.com/office/drawing/2014/main" id="{7F35E4CD-7B86-0A43-8340-898D607EDB4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8489" y="2330363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162" name="TextBox 161">
                      <a:extLst>
                        <a:ext uri="{FF2B5EF4-FFF2-40B4-BE49-F238E27FC236}">
                          <a16:creationId xmlns:a16="http://schemas.microsoft.com/office/drawing/2014/main" id="{2BFEF032-A1F4-0744-8180-1A41CC57861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2940" y="1758521"/>
                      <a:ext cx="549059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  <p:sp>
                  <p:nvSpPr>
                    <p:cNvPr id="163" name="TextBox 162">
                      <a:extLst>
                        <a:ext uri="{FF2B5EF4-FFF2-40B4-BE49-F238E27FC236}">
                          <a16:creationId xmlns:a16="http://schemas.microsoft.com/office/drawing/2014/main" id="{2C04C64A-C838-1B45-86A8-3741FEC4963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6044" y="3432555"/>
                      <a:ext cx="482215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25 kD</a:t>
                      </a:r>
                    </a:p>
                  </p:txBody>
                </p:sp>
              </p:grpSp>
              <p:sp>
                <p:nvSpPr>
                  <p:cNvPr id="151" name="TextBox 150">
                    <a:extLst>
                      <a:ext uri="{FF2B5EF4-FFF2-40B4-BE49-F238E27FC236}">
                        <a16:creationId xmlns:a16="http://schemas.microsoft.com/office/drawing/2014/main" id="{9F6AA0B3-CD2B-864D-B3DB-F77722023BF9}"/>
                      </a:ext>
                    </a:extLst>
                  </p:cNvPr>
                  <p:cNvSpPr txBox="1"/>
                  <p:nvPr/>
                </p:nvSpPr>
                <p:spPr>
                  <a:xfrm>
                    <a:off x="2860398" y="2022170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C7B2C620-3F18-074A-9E64-C5FF318C0E95}"/>
                    </a:ext>
                  </a:extLst>
                </p:cNvPr>
                <p:cNvSpPr txBox="1"/>
                <p:nvPr/>
              </p:nvSpPr>
              <p:spPr>
                <a:xfrm>
                  <a:off x="2867060" y="1528768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</p:grp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2C04C64A-C838-1B45-86A8-3741FEC49638}"/>
                  </a:ext>
                </a:extLst>
              </p:cNvPr>
              <p:cNvSpPr txBox="1"/>
              <p:nvPr/>
            </p:nvSpPr>
            <p:spPr>
              <a:xfrm>
                <a:off x="2981011" y="3765242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20 kD</a:t>
                </a:r>
              </a:p>
            </p:txBody>
          </p:sp>
        </p:grp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9A1F972D-A0AD-0341-8C71-24739882355D}"/>
              </a:ext>
            </a:extLst>
          </p:cNvPr>
          <p:cNvSpPr txBox="1"/>
          <p:nvPr/>
        </p:nvSpPr>
        <p:spPr>
          <a:xfrm>
            <a:off x="206590" y="182195"/>
            <a:ext cx="32383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Fig. 3C : Nrf2 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274441E6-0FCC-C84D-B3E7-6DD2B12D3749}"/>
              </a:ext>
            </a:extLst>
          </p:cNvPr>
          <p:cNvSpPr txBox="1"/>
          <p:nvPr/>
        </p:nvSpPr>
        <p:spPr>
          <a:xfrm>
            <a:off x="9891145" y="1033851"/>
            <a:ext cx="1339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 Black" panose="020B0A04020102020204" pitchFamily="34" charset="0"/>
              </a:rPr>
              <a:t>Nrf2 4</a:t>
            </a: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E25BFDA-6F35-4E49-9875-2CD801AA5645}"/>
              </a:ext>
            </a:extLst>
          </p:cNvPr>
          <p:cNvGrpSpPr/>
          <p:nvPr/>
        </p:nvGrpSpPr>
        <p:grpSpPr>
          <a:xfrm>
            <a:off x="9753176" y="2494177"/>
            <a:ext cx="2433689" cy="3200336"/>
            <a:chOff x="4233336" y="2890036"/>
            <a:chExt cx="2895228" cy="4042090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5B4549D-3296-9C49-9151-D400B4B913B9}"/>
                </a:ext>
              </a:extLst>
            </p:cNvPr>
            <p:cNvSpPr txBox="1"/>
            <p:nvPr/>
          </p:nvSpPr>
          <p:spPr>
            <a:xfrm>
              <a:off x="6399744" y="2890036"/>
              <a:ext cx="728820" cy="505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 Black" panose="020B0A04020102020204" pitchFamily="34" charset="0"/>
                </a:rPr>
                <a:t>Nrf2 57 kD</a:t>
              </a:r>
            </a:p>
          </p:txBody>
        </p: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2A178FBC-2D97-4242-A0F6-9E5231E4E343}"/>
                </a:ext>
              </a:extLst>
            </p:cNvPr>
            <p:cNvCxnSpPr/>
            <p:nvPr/>
          </p:nvCxnSpPr>
          <p:spPr>
            <a:xfrm flipV="1">
              <a:off x="6292201" y="3431371"/>
              <a:ext cx="431519" cy="20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88E61549-D75C-1D45-A5FC-4F63E1707B68}"/>
                </a:ext>
              </a:extLst>
            </p:cNvPr>
            <p:cNvGrpSpPr/>
            <p:nvPr/>
          </p:nvGrpSpPr>
          <p:grpSpPr>
            <a:xfrm>
              <a:off x="4233336" y="4965133"/>
              <a:ext cx="1695534" cy="1966993"/>
              <a:chOff x="1952668" y="4702536"/>
              <a:chExt cx="1695534" cy="1966993"/>
            </a:xfrm>
          </p:grpSpPr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CE74B0EA-B2D7-3340-9094-2AE537D43EC1}"/>
                  </a:ext>
                </a:extLst>
              </p:cNvPr>
              <p:cNvGrpSpPr/>
              <p:nvPr/>
            </p:nvGrpSpPr>
            <p:grpSpPr>
              <a:xfrm>
                <a:off x="1952668" y="4702536"/>
                <a:ext cx="1283986" cy="1966993"/>
                <a:chOff x="4008874" y="4624349"/>
                <a:chExt cx="1283986" cy="1966993"/>
              </a:xfrm>
            </p:grpSpPr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11830568-1EA8-F043-B5F5-AEB57BA0FD77}"/>
                    </a:ext>
                  </a:extLst>
                </p:cNvPr>
                <p:cNvSpPr txBox="1"/>
                <p:nvPr/>
              </p:nvSpPr>
              <p:spPr>
                <a:xfrm rot="17785822">
                  <a:off x="3662939" y="5329829"/>
                  <a:ext cx="1631252" cy="3295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+ICI 182780 </a:t>
                  </a:r>
                </a:p>
              </p:txBody>
            </p:sp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C8843744-2D02-2240-8AC4-325AFE69AA57}"/>
                    </a:ext>
                  </a:extLst>
                </p:cNvPr>
                <p:cNvSpPr txBox="1"/>
                <p:nvPr/>
              </p:nvSpPr>
              <p:spPr>
                <a:xfrm rot="17785822">
                  <a:off x="3740050" y="5252806"/>
                  <a:ext cx="81464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NG</a:t>
                  </a:r>
                </a:p>
              </p:txBody>
            </p:sp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FD88DFB7-FDA3-634D-8AFB-ED246DD7153D}"/>
                    </a:ext>
                  </a:extLst>
                </p:cNvPr>
                <p:cNvSpPr txBox="1"/>
                <p:nvPr/>
              </p:nvSpPr>
              <p:spPr>
                <a:xfrm rot="17785822">
                  <a:off x="3795331" y="5560577"/>
                  <a:ext cx="1732001" cy="3295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/>
                    <a:t>+ICI 182780 </a:t>
                  </a:r>
                </a:p>
              </p:txBody>
            </p:sp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4126D6F3-81A6-7941-87CB-1FF0538CC189}"/>
                    </a:ext>
                  </a:extLst>
                </p:cNvPr>
                <p:cNvSpPr txBox="1"/>
                <p:nvPr/>
              </p:nvSpPr>
              <p:spPr>
                <a:xfrm rot="17785822">
                  <a:off x="4260687" y="5326992"/>
                  <a:ext cx="1734815" cy="3295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 ru-486 (100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)</a:t>
                  </a:r>
                </a:p>
              </p:txBody>
            </p:sp>
          </p:grp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6D1039EA-F5C0-8F4B-B402-B09D8C5CA6E5}"/>
                  </a:ext>
                </a:extLst>
              </p:cNvPr>
              <p:cNvSpPr txBox="1"/>
              <p:nvPr/>
            </p:nvSpPr>
            <p:spPr>
              <a:xfrm rot="17785822">
                <a:off x="2566283" y="5459521"/>
                <a:ext cx="1834307" cy="329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+ ru-486 (1000 </a:t>
                </a:r>
                <a:r>
                  <a:rPr lang="en-US" sz="1200" dirty="0" err="1"/>
                  <a:t>nM</a:t>
                </a:r>
                <a:r>
                  <a:rPr lang="en-US" sz="1200" dirty="0"/>
                  <a:t>)</a:t>
                </a: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513BDCB-A67A-614E-B8BD-1A68C0D3EA83}"/>
              </a:ext>
            </a:extLst>
          </p:cNvPr>
          <p:cNvGrpSpPr/>
          <p:nvPr/>
        </p:nvGrpSpPr>
        <p:grpSpPr>
          <a:xfrm>
            <a:off x="3855604" y="1058863"/>
            <a:ext cx="2223671" cy="4728251"/>
            <a:chOff x="3189771" y="943851"/>
            <a:chExt cx="2344014" cy="4728251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E389293-7AD7-7B42-8AFE-6C1708EBB4B3}"/>
                </a:ext>
              </a:extLst>
            </p:cNvPr>
            <p:cNvGrpSpPr/>
            <p:nvPr/>
          </p:nvGrpSpPr>
          <p:grpSpPr>
            <a:xfrm>
              <a:off x="3277800" y="2509991"/>
              <a:ext cx="2255985" cy="3162111"/>
              <a:chOff x="4233336" y="2967611"/>
              <a:chExt cx="2683826" cy="3964515"/>
            </a:xfrm>
          </p:grpSpPr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B61F4BA0-8323-D643-B45F-CF73367CC72D}"/>
                  </a:ext>
                </a:extLst>
              </p:cNvPr>
              <p:cNvGrpSpPr/>
              <p:nvPr/>
            </p:nvGrpSpPr>
            <p:grpSpPr>
              <a:xfrm>
                <a:off x="4233336" y="4965133"/>
                <a:ext cx="1692291" cy="1966993"/>
                <a:chOff x="1952668" y="4702536"/>
                <a:chExt cx="1692291" cy="1966993"/>
              </a:xfrm>
            </p:grpSpPr>
            <p:grpSp>
              <p:nvGrpSpPr>
                <p:cNvPr id="83" name="Group 82">
                  <a:extLst>
                    <a:ext uri="{FF2B5EF4-FFF2-40B4-BE49-F238E27FC236}">
                      <a16:creationId xmlns:a16="http://schemas.microsoft.com/office/drawing/2014/main" id="{1C19C7D8-96C6-AD4D-A366-8F8D9C730A77}"/>
                    </a:ext>
                  </a:extLst>
                </p:cNvPr>
                <p:cNvGrpSpPr/>
                <p:nvPr/>
              </p:nvGrpSpPr>
              <p:grpSpPr>
                <a:xfrm>
                  <a:off x="1952668" y="4702536"/>
                  <a:ext cx="1283986" cy="1966993"/>
                  <a:chOff x="4008874" y="4624349"/>
                  <a:chExt cx="1283986" cy="1966993"/>
                </a:xfrm>
              </p:grpSpPr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E254B28B-8659-9247-B255-2E33CF5AB032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662939" y="5329829"/>
                    <a:ext cx="1631252" cy="3295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+ICI 182780 </a:t>
                    </a:r>
                  </a:p>
                </p:txBody>
              </p:sp>
              <p:sp>
                <p:nvSpPr>
                  <p:cNvPr id="87" name="TextBox 86">
                    <a:extLst>
                      <a:ext uri="{FF2B5EF4-FFF2-40B4-BE49-F238E27FC236}">
                        <a16:creationId xmlns:a16="http://schemas.microsoft.com/office/drawing/2014/main" id="{FAA4712E-F876-594F-B0C4-88A143D7E810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740050" y="5252806"/>
                    <a:ext cx="814647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NG</a:t>
                    </a:r>
                  </a:p>
                </p:txBody>
              </p:sp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DB3B4C3A-2BC4-4640-8ABB-67D35972E76C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795331" y="5560577"/>
                    <a:ext cx="1732001" cy="3295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200" dirty="0"/>
                      <a:t>+ICI 182780 </a:t>
                    </a:r>
                  </a:p>
                </p:txBody>
              </p:sp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13E4B890-AD9C-DC4E-AD1D-5C4EA648F3F0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260687" y="5326992"/>
                    <a:ext cx="1734815" cy="3295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 ru-486 (100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)</a:t>
                    </a:r>
                  </a:p>
                </p:txBody>
              </p:sp>
            </p:grp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B4F38E40-2614-4243-8F34-D1300C2A1817}"/>
                    </a:ext>
                  </a:extLst>
                </p:cNvPr>
                <p:cNvSpPr txBox="1"/>
                <p:nvPr/>
              </p:nvSpPr>
              <p:spPr>
                <a:xfrm rot="17785822">
                  <a:off x="2555360" y="5466398"/>
                  <a:ext cx="1849667" cy="3295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 ru-486 (1000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)</a:t>
                  </a:r>
                </a:p>
              </p:txBody>
            </p:sp>
          </p:grp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43800F4C-2825-1942-94F8-0A74EB8EDA65}"/>
                  </a:ext>
                </a:extLst>
              </p:cNvPr>
              <p:cNvSpPr txBox="1"/>
              <p:nvPr/>
            </p:nvSpPr>
            <p:spPr>
              <a:xfrm>
                <a:off x="6146414" y="2967611"/>
                <a:ext cx="770748" cy="501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 Black" panose="020B0A04020102020204" pitchFamily="34" charset="0"/>
                  </a:rPr>
                  <a:t>Nrf2 57 kD</a:t>
                </a:r>
              </a:p>
            </p:txBody>
          </p: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4C1E2E3E-B822-0845-B5AE-E535A99E1168}"/>
                  </a:ext>
                </a:extLst>
              </p:cNvPr>
              <p:cNvCxnSpPr/>
              <p:nvPr/>
            </p:nvCxnSpPr>
            <p:spPr>
              <a:xfrm flipV="1">
                <a:off x="6024592" y="3459001"/>
                <a:ext cx="431518" cy="208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1D71FDD7-2702-824A-8EF7-E4482C316FE3}"/>
                </a:ext>
              </a:extLst>
            </p:cNvPr>
            <p:cNvSpPr txBox="1"/>
            <p:nvPr/>
          </p:nvSpPr>
          <p:spPr>
            <a:xfrm>
              <a:off x="3189771" y="943851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 Black" panose="020B0A04020102020204" pitchFamily="34" charset="0"/>
                </a:rPr>
                <a:t>Nrf2 2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FBAFB06-7AA7-DB40-A022-E4321FC5CC36}"/>
              </a:ext>
            </a:extLst>
          </p:cNvPr>
          <p:cNvGrpSpPr/>
          <p:nvPr/>
        </p:nvGrpSpPr>
        <p:grpSpPr>
          <a:xfrm>
            <a:off x="6850479" y="1070799"/>
            <a:ext cx="2464779" cy="4684432"/>
            <a:chOff x="7336839" y="987672"/>
            <a:chExt cx="2447673" cy="4684432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96749AA8-4D88-674B-AFE8-9426403C89EB}"/>
                </a:ext>
              </a:extLst>
            </p:cNvPr>
            <p:cNvGrpSpPr/>
            <p:nvPr/>
          </p:nvGrpSpPr>
          <p:grpSpPr>
            <a:xfrm>
              <a:off x="7376382" y="2649840"/>
              <a:ext cx="2408130" cy="3022264"/>
              <a:chOff x="4530021" y="3281918"/>
              <a:chExt cx="2864823" cy="3789176"/>
            </a:xfrm>
          </p:grpSpPr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EBA10FC3-65FA-5041-851B-25AC7A9D8D10}"/>
                  </a:ext>
                </a:extLst>
              </p:cNvPr>
              <p:cNvSpPr txBox="1"/>
              <p:nvPr/>
            </p:nvSpPr>
            <p:spPr>
              <a:xfrm>
                <a:off x="6589986" y="3281918"/>
                <a:ext cx="804858" cy="501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 Black" panose="020B0A04020102020204" pitchFamily="34" charset="0"/>
                  </a:rPr>
                  <a:t>Nrf2 57 kD</a:t>
                </a:r>
              </a:p>
            </p:txBody>
          </p: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555A60F6-2B42-7F4B-B1C7-7AB7998B4938}"/>
                  </a:ext>
                </a:extLst>
              </p:cNvPr>
              <p:cNvCxnSpPr/>
              <p:nvPr/>
            </p:nvCxnSpPr>
            <p:spPr>
              <a:xfrm flipV="1">
                <a:off x="6489061" y="3857406"/>
                <a:ext cx="431519" cy="208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5EC892C7-46E3-CF46-9DAA-E23CB5D9C05D}"/>
                  </a:ext>
                </a:extLst>
              </p:cNvPr>
              <p:cNvGrpSpPr/>
              <p:nvPr/>
            </p:nvGrpSpPr>
            <p:grpSpPr>
              <a:xfrm>
                <a:off x="4530021" y="5104104"/>
                <a:ext cx="1645345" cy="1966990"/>
                <a:chOff x="2249353" y="4841507"/>
                <a:chExt cx="1645345" cy="1966990"/>
              </a:xfrm>
            </p:grpSpPr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298B2E8A-D3E8-B949-A716-822CB9407BE7}"/>
                    </a:ext>
                  </a:extLst>
                </p:cNvPr>
                <p:cNvGrpSpPr/>
                <p:nvPr/>
              </p:nvGrpSpPr>
              <p:grpSpPr>
                <a:xfrm>
                  <a:off x="2249353" y="4841507"/>
                  <a:ext cx="1234543" cy="1966990"/>
                  <a:chOff x="4305559" y="4763320"/>
                  <a:chExt cx="1234543" cy="1966990"/>
                </a:xfrm>
              </p:grpSpPr>
              <p:sp>
                <p:nvSpPr>
                  <p:cNvPr id="98" name="TextBox 97">
                    <a:extLst>
                      <a:ext uri="{FF2B5EF4-FFF2-40B4-BE49-F238E27FC236}">
                        <a16:creationId xmlns:a16="http://schemas.microsoft.com/office/drawing/2014/main" id="{9067A71B-212D-6D4F-999A-ADD5410F3DB5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910180" y="5468796"/>
                    <a:ext cx="1631253" cy="3295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+ICI 182780 </a:t>
                    </a:r>
                  </a:p>
                </p:txBody>
              </p:sp>
              <p:sp>
                <p:nvSpPr>
                  <p:cNvPr id="100" name="TextBox 99">
                    <a:extLst>
                      <a:ext uri="{FF2B5EF4-FFF2-40B4-BE49-F238E27FC236}">
                        <a16:creationId xmlns:a16="http://schemas.microsoft.com/office/drawing/2014/main" id="{FDC0BB08-5D06-8448-B2A7-D0B11C77CBB1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036734" y="5252807"/>
                    <a:ext cx="814648" cy="2769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NG</a:t>
                    </a:r>
                  </a:p>
                </p:txBody>
              </p:sp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5F2047B0-3451-D64D-9C2C-74887C08FF6F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042572" y="5699546"/>
                    <a:ext cx="1732000" cy="3295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200" dirty="0"/>
                      <a:t>+ICI 182780 </a:t>
                    </a:r>
                  </a:p>
                </p:txBody>
              </p:sp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9B6A7BB1-582B-7744-A953-D664ABD8EFFC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507930" y="5465962"/>
                    <a:ext cx="1734814" cy="3295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 ru-486 (100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)</a:t>
                    </a:r>
                  </a:p>
                </p:txBody>
              </p:sp>
            </p:grp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44358759-903E-CC42-B08F-65B7EA760409}"/>
                    </a:ext>
                  </a:extLst>
                </p:cNvPr>
                <p:cNvSpPr txBox="1"/>
                <p:nvPr/>
              </p:nvSpPr>
              <p:spPr>
                <a:xfrm rot="17785822">
                  <a:off x="2811035" y="5600051"/>
                  <a:ext cx="1837798" cy="3295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 ru-486 (1000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)</a:t>
                  </a:r>
                </a:p>
              </p:txBody>
            </p:sp>
          </p:grpSp>
        </p:grp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E56ADC91-6AC6-8F43-A0AE-88DD2244B8C2}"/>
                </a:ext>
              </a:extLst>
            </p:cNvPr>
            <p:cNvSpPr txBox="1"/>
            <p:nvPr/>
          </p:nvSpPr>
          <p:spPr>
            <a:xfrm>
              <a:off x="7336839" y="987672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 Black" panose="020B0A04020102020204" pitchFamily="34" charset="0"/>
                </a:rPr>
                <a:t>Nrf2 3</a:t>
              </a:r>
            </a:p>
          </p:txBody>
        </p:sp>
      </p:grpSp>
      <p:sp>
        <p:nvSpPr>
          <p:cNvPr id="185" name="TextBox 184">
            <a:extLst>
              <a:ext uri="{FF2B5EF4-FFF2-40B4-BE49-F238E27FC236}">
                <a16:creationId xmlns:a16="http://schemas.microsoft.com/office/drawing/2014/main" id="{FF748144-E065-F148-81F3-A011F708E60A}"/>
              </a:ext>
            </a:extLst>
          </p:cNvPr>
          <p:cNvSpPr txBox="1"/>
          <p:nvPr/>
        </p:nvSpPr>
        <p:spPr>
          <a:xfrm>
            <a:off x="8980878" y="1003504"/>
            <a:ext cx="60625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MW </a:t>
            </a:r>
          </a:p>
          <a:p>
            <a:pPr algn="ctr"/>
            <a:r>
              <a:rPr lang="en-US" sz="1100" dirty="0"/>
              <a:t>Marker</a:t>
            </a:r>
          </a:p>
        </p:txBody>
      </p:sp>
      <p:grpSp>
        <p:nvGrpSpPr>
          <p:cNvPr id="124" name="Group 123"/>
          <p:cNvGrpSpPr/>
          <p:nvPr/>
        </p:nvGrpSpPr>
        <p:grpSpPr>
          <a:xfrm>
            <a:off x="470880" y="1769367"/>
            <a:ext cx="254397" cy="2276767"/>
            <a:chOff x="3066298" y="1815548"/>
            <a:chExt cx="254397" cy="2276767"/>
          </a:xfrm>
        </p:grpSpPr>
        <p:cxnSp>
          <p:nvCxnSpPr>
            <p:cNvPr id="125" name="Straight Connector 124"/>
            <p:cNvCxnSpPr/>
            <p:nvPr/>
          </p:nvCxnSpPr>
          <p:spPr>
            <a:xfrm>
              <a:off x="3080155" y="2766898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6" name="Group 125"/>
            <p:cNvGrpSpPr/>
            <p:nvPr/>
          </p:nvGrpSpPr>
          <p:grpSpPr>
            <a:xfrm>
              <a:off x="3066298" y="1815548"/>
              <a:ext cx="254397" cy="2276767"/>
              <a:chOff x="3066298" y="1815548"/>
              <a:chExt cx="254397" cy="2276767"/>
            </a:xfrm>
          </p:grpSpPr>
          <p:grpSp>
            <p:nvGrpSpPr>
              <p:cNvPr id="127" name="Group 126"/>
              <p:cNvGrpSpPr/>
              <p:nvPr/>
            </p:nvGrpSpPr>
            <p:grpSpPr>
              <a:xfrm>
                <a:off x="3066298" y="1815548"/>
                <a:ext cx="254397" cy="2078187"/>
                <a:chOff x="410842" y="1820165"/>
                <a:chExt cx="254397" cy="2078187"/>
              </a:xfrm>
            </p:grpSpPr>
            <p:grpSp>
              <p:nvGrpSpPr>
                <p:cNvPr id="129" name="Group 128"/>
                <p:cNvGrpSpPr/>
                <p:nvPr/>
              </p:nvGrpSpPr>
              <p:grpSpPr>
                <a:xfrm>
                  <a:off x="410842" y="1820165"/>
                  <a:ext cx="254397" cy="1759532"/>
                  <a:chOff x="9693416" y="1820165"/>
                  <a:chExt cx="254397" cy="1759532"/>
                </a:xfrm>
              </p:grpSpPr>
              <p:cxnSp>
                <p:nvCxnSpPr>
                  <p:cNvPr id="132" name="Straight Connector 131"/>
                  <p:cNvCxnSpPr/>
                  <p:nvPr/>
                </p:nvCxnSpPr>
                <p:spPr>
                  <a:xfrm>
                    <a:off x="9698030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" name="Straight Connector 132"/>
                  <p:cNvCxnSpPr/>
                  <p:nvPr/>
                </p:nvCxnSpPr>
                <p:spPr>
                  <a:xfrm>
                    <a:off x="9693416" y="2157299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Straight Connector 133"/>
                  <p:cNvCxnSpPr/>
                  <p:nvPr/>
                </p:nvCxnSpPr>
                <p:spPr>
                  <a:xfrm>
                    <a:off x="9707274" y="246671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5" name="Straight Connector 134"/>
                  <p:cNvCxnSpPr/>
                  <p:nvPr/>
                </p:nvCxnSpPr>
                <p:spPr>
                  <a:xfrm>
                    <a:off x="9716511" y="315020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6" name="Straight Connector 135"/>
                  <p:cNvCxnSpPr/>
                  <p:nvPr/>
                </p:nvCxnSpPr>
                <p:spPr>
                  <a:xfrm>
                    <a:off x="9721130" y="357969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433941" y="3898352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8" name="Straight Connector 127"/>
              <p:cNvCxnSpPr/>
              <p:nvPr/>
            </p:nvCxnSpPr>
            <p:spPr>
              <a:xfrm>
                <a:off x="3084778" y="4092315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Group 3"/>
          <p:cNvGrpSpPr/>
          <p:nvPr/>
        </p:nvGrpSpPr>
        <p:grpSpPr>
          <a:xfrm>
            <a:off x="-40579" y="995944"/>
            <a:ext cx="3251218" cy="4716531"/>
            <a:chOff x="-40579" y="995944"/>
            <a:chExt cx="3251218" cy="4716531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7D7CFD1-4B16-4D4E-A814-20E9E855A6C5}"/>
                </a:ext>
              </a:extLst>
            </p:cNvPr>
            <p:cNvGrpSpPr/>
            <p:nvPr/>
          </p:nvGrpSpPr>
          <p:grpSpPr>
            <a:xfrm>
              <a:off x="-40579" y="995944"/>
              <a:ext cx="3251218" cy="4716531"/>
              <a:chOff x="-40579" y="995944"/>
              <a:chExt cx="3251218" cy="4716531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082CF3B0-F805-FB44-895A-522C9BE9972B}"/>
                  </a:ext>
                </a:extLst>
              </p:cNvPr>
              <p:cNvGrpSpPr/>
              <p:nvPr/>
            </p:nvGrpSpPr>
            <p:grpSpPr>
              <a:xfrm>
                <a:off x="-40579" y="995944"/>
                <a:ext cx="3251218" cy="4716531"/>
                <a:chOff x="56406" y="982089"/>
                <a:chExt cx="3305058" cy="4716531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CEE89DFF-12F3-0E43-B24B-C052B9E262BA}"/>
                    </a:ext>
                  </a:extLst>
                </p:cNvPr>
                <p:cNvGrpSpPr/>
                <p:nvPr/>
              </p:nvGrpSpPr>
              <p:grpSpPr>
                <a:xfrm>
                  <a:off x="1079882" y="2465242"/>
                  <a:ext cx="2281582" cy="3233378"/>
                  <a:chOff x="4075211" y="3069342"/>
                  <a:chExt cx="2714277" cy="4053863"/>
                </a:xfrm>
              </p:grpSpPr>
              <p:cxnSp>
                <p:nvCxnSpPr>
                  <p:cNvPr id="55" name="Straight Arrow Connector 54">
                    <a:extLst>
                      <a:ext uri="{FF2B5EF4-FFF2-40B4-BE49-F238E27FC236}">
                        <a16:creationId xmlns:a16="http://schemas.microsoft.com/office/drawing/2014/main" id="{56674F4E-8EE3-FB40-8888-2B57DA5BF1CB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919184" y="3547738"/>
                    <a:ext cx="431519" cy="2089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B559BE9F-162B-A843-B813-5B407B90467B}"/>
                      </a:ext>
                    </a:extLst>
                  </p:cNvPr>
                  <p:cNvSpPr txBox="1"/>
                  <p:nvPr/>
                </p:nvSpPr>
                <p:spPr>
                  <a:xfrm>
                    <a:off x="6026614" y="3069342"/>
                    <a:ext cx="762874" cy="50164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>
                        <a:latin typeface="Arial Black" panose="020B0A04020102020204" pitchFamily="34" charset="0"/>
                      </a:rPr>
                      <a:t>Nrf2 57 kD</a:t>
                    </a:r>
                  </a:p>
                </p:txBody>
              </p:sp>
              <p:grpSp>
                <p:nvGrpSpPr>
                  <p:cNvPr id="56" name="Group 55">
                    <a:extLst>
                      <a:ext uri="{FF2B5EF4-FFF2-40B4-BE49-F238E27FC236}">
                        <a16:creationId xmlns:a16="http://schemas.microsoft.com/office/drawing/2014/main" id="{38448219-7A88-C643-B686-0BF715218E5A}"/>
                      </a:ext>
                    </a:extLst>
                  </p:cNvPr>
                  <p:cNvGrpSpPr/>
                  <p:nvPr/>
                </p:nvGrpSpPr>
                <p:grpSpPr>
                  <a:xfrm>
                    <a:off x="4075211" y="5210832"/>
                    <a:ext cx="1732077" cy="1912373"/>
                    <a:chOff x="1794543" y="4948235"/>
                    <a:chExt cx="1732077" cy="1912373"/>
                  </a:xfrm>
                </p:grpSpPr>
                <p:grpSp>
                  <p:nvGrpSpPr>
                    <p:cNvPr id="57" name="Group 56">
                      <a:extLst>
                        <a:ext uri="{FF2B5EF4-FFF2-40B4-BE49-F238E27FC236}">
                          <a16:creationId xmlns:a16="http://schemas.microsoft.com/office/drawing/2014/main" id="{3DD2C719-6D6E-6544-8CC5-3672D1255A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94543" y="4948235"/>
                      <a:ext cx="1326739" cy="1912373"/>
                      <a:chOff x="3850749" y="4870048"/>
                      <a:chExt cx="1326739" cy="1912373"/>
                    </a:xfrm>
                  </p:grpSpPr>
                  <p:sp>
                    <p:nvSpPr>
                      <p:cNvPr id="59" name="TextBox 58">
                        <a:extLst>
                          <a:ext uri="{FF2B5EF4-FFF2-40B4-BE49-F238E27FC236}">
                            <a16:creationId xmlns:a16="http://schemas.microsoft.com/office/drawing/2014/main" id="{5922471A-BBB9-9047-8869-00D8B391C3F0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3547562" y="5520908"/>
                        <a:ext cx="1631252" cy="32953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+ICI 182780 </a:t>
                        </a:r>
                      </a:p>
                    </p:txBody>
                  </p:sp>
                  <p:sp>
                    <p:nvSpPr>
                      <p:cNvPr id="60" name="TextBox 59">
                        <a:extLst>
                          <a:ext uri="{FF2B5EF4-FFF2-40B4-BE49-F238E27FC236}">
                            <a16:creationId xmlns:a16="http://schemas.microsoft.com/office/drawing/2014/main" id="{C997B9DB-7E69-2A48-86C3-CA1429BE53A9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3608191" y="5226541"/>
                        <a:ext cx="814648" cy="32953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NG</a:t>
                        </a:r>
                      </a:p>
                    </p:txBody>
                  </p:sp>
                  <p:sp>
                    <p:nvSpPr>
                      <p:cNvPr id="64" name="TextBox 63">
                        <a:extLst>
                          <a:ext uri="{FF2B5EF4-FFF2-40B4-BE49-F238E27FC236}">
                            <a16:creationId xmlns:a16="http://schemas.microsoft.com/office/drawing/2014/main" id="{D3708CF4-220D-814C-8A1D-7ACF55486F6C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3679954" y="5751657"/>
                        <a:ext cx="1731996" cy="32953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US" sz="1200" dirty="0"/>
                          <a:t>+ICI 182780 </a:t>
                        </a:r>
                      </a:p>
                    </p:txBody>
                  </p:sp>
                  <p:sp>
                    <p:nvSpPr>
                      <p:cNvPr id="65" name="TextBox 64">
                        <a:extLst>
                          <a:ext uri="{FF2B5EF4-FFF2-40B4-BE49-F238E27FC236}">
                            <a16:creationId xmlns:a16="http://schemas.microsoft.com/office/drawing/2014/main" id="{43B4801B-5AA2-A840-82CC-0F9B15E4B5CE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4145316" y="5587550"/>
                        <a:ext cx="1734814" cy="32953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+ ru-486 (100 </a:t>
                        </a:r>
                        <a:r>
                          <a:rPr lang="en-US" sz="1200" dirty="0" err="1"/>
                          <a:t>nM</a:t>
                        </a:r>
                        <a:r>
                          <a:rPr lang="en-US" sz="1200" dirty="0"/>
                          <a:t>)</a:t>
                        </a:r>
                      </a:p>
                    </p:txBody>
                  </p:sp>
                </p:grpSp>
                <p:sp>
                  <p:nvSpPr>
                    <p:cNvPr id="58" name="TextBox 57">
                      <a:extLst>
                        <a:ext uri="{FF2B5EF4-FFF2-40B4-BE49-F238E27FC236}">
                          <a16:creationId xmlns:a16="http://schemas.microsoft.com/office/drawing/2014/main" id="{584BD143-2C97-B044-BB35-B1C6DB516524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430007" y="5733239"/>
                      <a:ext cx="1863696" cy="3295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 ru-486 (1000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)</a:t>
                      </a:r>
                    </a:p>
                  </p:txBody>
                </p:sp>
              </p:grpSp>
            </p:grpSp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90E1CD65-06E5-FA43-AC74-80D4F7018295}"/>
                    </a:ext>
                  </a:extLst>
                </p:cNvPr>
                <p:cNvSpPr txBox="1"/>
                <p:nvPr/>
              </p:nvSpPr>
              <p:spPr>
                <a:xfrm>
                  <a:off x="902882" y="1055400"/>
                  <a:ext cx="1339548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latin typeface="Arial Black" panose="020B0A04020102020204" pitchFamily="34" charset="0"/>
                    </a:rPr>
                    <a:t>Nrf2 1</a:t>
                  </a: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92D4EEDB-F910-AF48-BBB3-D17B4E72233D}"/>
                    </a:ext>
                  </a:extLst>
                </p:cNvPr>
                <p:cNvSpPr txBox="1"/>
                <p:nvPr/>
              </p:nvSpPr>
              <p:spPr>
                <a:xfrm>
                  <a:off x="86049" y="982089"/>
                  <a:ext cx="606255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809A100-69E3-6B40-9A45-87D05C73EE90}"/>
                    </a:ext>
                  </a:extLst>
                </p:cNvPr>
                <p:cNvGrpSpPr/>
                <p:nvPr/>
              </p:nvGrpSpPr>
              <p:grpSpPr>
                <a:xfrm>
                  <a:off x="56406" y="1917689"/>
                  <a:ext cx="614079" cy="1705370"/>
                  <a:chOff x="359059" y="1817058"/>
                  <a:chExt cx="619997" cy="1705370"/>
                </a:xfrm>
              </p:grpSpPr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C4230675-10FD-1746-B803-442FD757086E}"/>
                      </a:ext>
                    </a:extLst>
                  </p:cNvPr>
                  <p:cNvSpPr txBox="1"/>
                  <p:nvPr/>
                </p:nvSpPr>
                <p:spPr>
                  <a:xfrm>
                    <a:off x="389717" y="3268512"/>
                    <a:ext cx="510358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37 kD</a:t>
                    </a: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DF1C6EEF-0F09-BC40-9578-03756EB95034}"/>
                      </a:ext>
                    </a:extLst>
                  </p:cNvPr>
                  <p:cNvSpPr txBox="1"/>
                  <p:nvPr/>
                </p:nvSpPr>
                <p:spPr>
                  <a:xfrm>
                    <a:off x="395475" y="2838761"/>
                    <a:ext cx="516607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77CA7578-7D88-2645-8CFF-8577A04851F6}"/>
                      </a:ext>
                    </a:extLst>
                  </p:cNvPr>
                  <p:cNvSpPr txBox="1"/>
                  <p:nvPr/>
                </p:nvSpPr>
                <p:spPr>
                  <a:xfrm>
                    <a:off x="394362" y="2491040"/>
                    <a:ext cx="516607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51FCD6F3-33F0-0641-A8BA-0ADC50D39C87}"/>
                      </a:ext>
                    </a:extLst>
                  </p:cNvPr>
                  <p:cNvSpPr txBox="1"/>
                  <p:nvPr/>
                </p:nvSpPr>
                <p:spPr>
                  <a:xfrm>
                    <a:off x="397954" y="2155879"/>
                    <a:ext cx="58110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29D7A226-E9CF-2541-9F2E-7E9B79A7E831}"/>
                      </a:ext>
                    </a:extLst>
                  </p:cNvPr>
                  <p:cNvSpPr txBox="1"/>
                  <p:nvPr/>
                </p:nvSpPr>
                <p:spPr>
                  <a:xfrm>
                    <a:off x="359059" y="1817058"/>
                    <a:ext cx="581104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150 kD</a:t>
                    </a:r>
                  </a:p>
                </p:txBody>
              </p:sp>
            </p:grpSp>
          </p:grp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F4B17674-A3D1-7348-B8F9-9E0DCA3A8529}"/>
                  </a:ext>
                </a:extLst>
              </p:cNvPr>
              <p:cNvSpPr txBox="1"/>
              <p:nvPr/>
            </p:nvSpPr>
            <p:spPr>
              <a:xfrm>
                <a:off x="-26727" y="1640598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250 kD</a:t>
                </a:r>
              </a:p>
            </p:txBody>
          </p:sp>
        </p:grp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C4230675-10FD-1746-B803-442FD757086E}"/>
                </a:ext>
              </a:extLst>
            </p:cNvPr>
            <p:cNvSpPr txBox="1"/>
            <p:nvPr/>
          </p:nvSpPr>
          <p:spPr>
            <a:xfrm>
              <a:off x="-23933" y="3721819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25 kD</a:t>
              </a:r>
            </a:p>
          </p:txBody>
        </p: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C4230675-10FD-1746-B803-442FD757086E}"/>
              </a:ext>
            </a:extLst>
          </p:cNvPr>
          <p:cNvSpPr txBox="1"/>
          <p:nvPr/>
        </p:nvSpPr>
        <p:spPr>
          <a:xfrm>
            <a:off x="-10909" y="3957830"/>
            <a:ext cx="4972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20 kD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797" y="1542985"/>
            <a:ext cx="2068268" cy="27515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6714" y="1542986"/>
            <a:ext cx="2061180" cy="272832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012" y="1542985"/>
            <a:ext cx="2034861" cy="269689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0581" y="1536063"/>
            <a:ext cx="2062633" cy="273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733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D345C9-C887-7049-ABAD-85DC6669EB63}"/>
              </a:ext>
            </a:extLst>
          </p:cNvPr>
          <p:cNvSpPr txBox="1"/>
          <p:nvPr/>
        </p:nvSpPr>
        <p:spPr>
          <a:xfrm>
            <a:off x="252632" y="223921"/>
            <a:ext cx="71435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Fig. 3 B-C: 𝝱-Actin for ER</a:t>
            </a:r>
            <a:r>
              <a:rPr lang="el-GR" sz="2800" dirty="0">
                <a:latin typeface="Arial Black" panose="020B0A04020102020204" pitchFamily="34" charset="0"/>
              </a:rPr>
              <a:t>α</a:t>
            </a:r>
            <a:r>
              <a:rPr lang="en-US" sz="2800" dirty="0">
                <a:latin typeface="Arial Black" panose="020B0A04020102020204" pitchFamily="34" charset="0"/>
              </a:rPr>
              <a:t> and Nrf2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F66DA8-2BC9-2C42-A2A8-D35CAEA3F099}"/>
              </a:ext>
            </a:extLst>
          </p:cNvPr>
          <p:cNvGrpSpPr/>
          <p:nvPr/>
        </p:nvGrpSpPr>
        <p:grpSpPr>
          <a:xfrm>
            <a:off x="5914626" y="1003504"/>
            <a:ext cx="3345707" cy="4656844"/>
            <a:chOff x="5914626" y="1003504"/>
            <a:chExt cx="3345707" cy="4656844"/>
          </a:xfrm>
        </p:grpSpPr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59BC5A80-C7B7-BA42-914E-DCEAAB643FC8}"/>
                </a:ext>
              </a:extLst>
            </p:cNvPr>
            <p:cNvGrpSpPr/>
            <p:nvPr/>
          </p:nvGrpSpPr>
          <p:grpSpPr>
            <a:xfrm>
              <a:off x="6409901" y="1537314"/>
              <a:ext cx="254397" cy="2345779"/>
              <a:chOff x="3066298" y="1815548"/>
              <a:chExt cx="254397" cy="2345779"/>
            </a:xfrm>
          </p:grpSpPr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91F8589D-F829-134A-AD59-C5629E2BA340}"/>
                  </a:ext>
                </a:extLst>
              </p:cNvPr>
              <p:cNvCxnSpPr/>
              <p:nvPr/>
            </p:nvCxnSpPr>
            <p:spPr>
              <a:xfrm>
                <a:off x="3080155" y="2621555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1B957F05-876F-9F4E-ABA1-EDB0C5D8F5AB}"/>
                  </a:ext>
                </a:extLst>
              </p:cNvPr>
              <p:cNvGrpSpPr/>
              <p:nvPr/>
            </p:nvGrpSpPr>
            <p:grpSpPr>
              <a:xfrm>
                <a:off x="3066298" y="1815548"/>
                <a:ext cx="254397" cy="2345779"/>
                <a:chOff x="3066298" y="1815548"/>
                <a:chExt cx="254397" cy="2345779"/>
              </a:xfrm>
            </p:grpSpPr>
            <p:grpSp>
              <p:nvGrpSpPr>
                <p:cNvPr id="175" name="Group 174">
                  <a:extLst>
                    <a:ext uri="{FF2B5EF4-FFF2-40B4-BE49-F238E27FC236}">
                      <a16:creationId xmlns:a16="http://schemas.microsoft.com/office/drawing/2014/main" id="{954E91B2-944E-5A4A-9D45-81A37A7AB54B}"/>
                    </a:ext>
                  </a:extLst>
                </p:cNvPr>
                <p:cNvGrpSpPr/>
                <p:nvPr/>
              </p:nvGrpSpPr>
              <p:grpSpPr>
                <a:xfrm>
                  <a:off x="3066298" y="1815548"/>
                  <a:ext cx="254397" cy="2078187"/>
                  <a:chOff x="410842" y="1820165"/>
                  <a:chExt cx="254397" cy="2078187"/>
                </a:xfrm>
              </p:grpSpPr>
              <p:grpSp>
                <p:nvGrpSpPr>
                  <p:cNvPr id="177" name="Group 176">
                    <a:extLst>
                      <a:ext uri="{FF2B5EF4-FFF2-40B4-BE49-F238E27FC236}">
                        <a16:creationId xmlns:a16="http://schemas.microsoft.com/office/drawing/2014/main" id="{485B77F8-5DE1-984E-9A5D-B4F32FAAD4B5}"/>
                      </a:ext>
                    </a:extLst>
                  </p:cNvPr>
                  <p:cNvGrpSpPr/>
                  <p:nvPr/>
                </p:nvGrpSpPr>
                <p:grpSpPr>
                  <a:xfrm>
                    <a:off x="410842" y="1820165"/>
                    <a:ext cx="254397" cy="1811291"/>
                    <a:chOff x="9693416" y="1820165"/>
                    <a:chExt cx="254397" cy="1811291"/>
                  </a:xfrm>
                </p:grpSpPr>
                <p:cxnSp>
                  <p:nvCxnSpPr>
                    <p:cNvPr id="179" name="Straight Connector 178">
                      <a:extLst>
                        <a:ext uri="{FF2B5EF4-FFF2-40B4-BE49-F238E27FC236}">
                          <a16:creationId xmlns:a16="http://schemas.microsoft.com/office/drawing/2014/main" id="{E67FF209-3677-B040-8E01-523C2B9BBDD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98030" y="182016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0" name="Straight Connector 179">
                      <a:extLst>
                        <a:ext uri="{FF2B5EF4-FFF2-40B4-BE49-F238E27FC236}">
                          <a16:creationId xmlns:a16="http://schemas.microsoft.com/office/drawing/2014/main" id="{0EEABF58-0F09-8842-9BC3-D0907D699F1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93416" y="2071034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1" name="Straight Connector 180">
                      <a:extLst>
                        <a:ext uri="{FF2B5EF4-FFF2-40B4-BE49-F238E27FC236}">
                          <a16:creationId xmlns:a16="http://schemas.microsoft.com/office/drawing/2014/main" id="{310CAAE9-BA25-784D-95AB-02986BDDD12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07274" y="2380451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2" name="Straight Connector 181">
                      <a:extLst>
                        <a:ext uri="{FF2B5EF4-FFF2-40B4-BE49-F238E27FC236}">
                          <a16:creationId xmlns:a16="http://schemas.microsoft.com/office/drawing/2014/main" id="{88AB2C90-68C5-8544-A114-22453725189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16511" y="3113256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3" name="Straight Connector 182">
                      <a:extLst>
                        <a:ext uri="{FF2B5EF4-FFF2-40B4-BE49-F238E27FC236}">
                          <a16:creationId xmlns:a16="http://schemas.microsoft.com/office/drawing/2014/main" id="{84B4E3E7-BBD7-2A49-9DD3-E89EF04A3C7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21130" y="3631456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78" name="Straight Connector 177">
                    <a:extLst>
                      <a:ext uri="{FF2B5EF4-FFF2-40B4-BE49-F238E27FC236}">
                        <a16:creationId xmlns:a16="http://schemas.microsoft.com/office/drawing/2014/main" id="{3D816AAC-93B3-1F4A-95A0-DE19FD965979}"/>
                      </a:ext>
                    </a:extLst>
                  </p:cNvPr>
                  <p:cNvCxnSpPr/>
                  <p:nvPr/>
                </p:nvCxnSpPr>
                <p:spPr>
                  <a:xfrm>
                    <a:off x="433941" y="389835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328635E5-36EF-B74D-B9F3-810C91512463}"/>
                    </a:ext>
                  </a:extLst>
                </p:cNvPr>
                <p:cNvCxnSpPr/>
                <p:nvPr/>
              </p:nvCxnSpPr>
              <p:spPr>
                <a:xfrm>
                  <a:off x="3084778" y="4161327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CDF3DE4-52DD-A642-A7C9-51D4648148C0}"/>
                </a:ext>
              </a:extLst>
            </p:cNvPr>
            <p:cNvGrpSpPr/>
            <p:nvPr/>
          </p:nvGrpSpPr>
          <p:grpSpPr>
            <a:xfrm>
              <a:off x="5914626" y="1003504"/>
              <a:ext cx="3345707" cy="4656844"/>
              <a:chOff x="5914626" y="1003504"/>
              <a:chExt cx="3345707" cy="4656844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CBB87ACA-37FB-0C46-BB16-4A6161D9F88B}"/>
                  </a:ext>
                </a:extLst>
              </p:cNvPr>
              <p:cNvGrpSpPr/>
              <p:nvPr/>
            </p:nvGrpSpPr>
            <p:grpSpPr>
              <a:xfrm>
                <a:off x="5927326" y="1003504"/>
                <a:ext cx="3333007" cy="4656844"/>
                <a:chOff x="6204426" y="961939"/>
                <a:chExt cx="3333007" cy="4656844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7115667" y="966303"/>
                  <a:ext cx="2421766" cy="4652480"/>
                  <a:chOff x="6103805" y="1143125"/>
                  <a:chExt cx="2754374" cy="4558505"/>
                </a:xfrm>
              </p:grpSpPr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E5F046D8-B33B-6046-BC17-6B3632A58637}"/>
                      </a:ext>
                    </a:extLst>
                  </p:cNvPr>
                  <p:cNvSpPr txBox="1"/>
                  <p:nvPr/>
                </p:nvSpPr>
                <p:spPr>
                  <a:xfrm>
                    <a:off x="6484182" y="1143125"/>
                    <a:ext cx="133954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l-GR" sz="1200" dirty="0">
                        <a:latin typeface="Arial Black" panose="020B0A04020102020204" pitchFamily="34" charset="0"/>
                      </a:rPr>
                      <a:t>β</a:t>
                    </a:r>
                    <a:r>
                      <a:rPr lang="en-US" sz="1200" dirty="0">
                        <a:latin typeface="Arial Black" panose="020B0A04020102020204" pitchFamily="34" charset="0"/>
                      </a:rPr>
                      <a:t>-Actin 3</a:t>
                    </a:r>
                  </a:p>
                </p:txBody>
              </p:sp>
              <p:grpSp>
                <p:nvGrpSpPr>
                  <p:cNvPr id="56" name="Group 55">
                    <a:extLst>
                      <a:ext uri="{FF2B5EF4-FFF2-40B4-BE49-F238E27FC236}">
                        <a16:creationId xmlns:a16="http://schemas.microsoft.com/office/drawing/2014/main" id="{ACDD0F66-51D6-914D-B6BE-40FC2118E8E3}"/>
                      </a:ext>
                    </a:extLst>
                  </p:cNvPr>
                  <p:cNvGrpSpPr/>
                  <p:nvPr/>
                </p:nvGrpSpPr>
                <p:grpSpPr>
                  <a:xfrm>
                    <a:off x="6103805" y="2907611"/>
                    <a:ext cx="2754374" cy="2794019"/>
                    <a:chOff x="8874678" y="3223333"/>
                    <a:chExt cx="2754374" cy="2794019"/>
                  </a:xfrm>
                </p:grpSpPr>
                <p:sp>
                  <p:nvSpPr>
                    <p:cNvPr id="57" name="TextBox 56">
                      <a:extLst>
                        <a:ext uri="{FF2B5EF4-FFF2-40B4-BE49-F238E27FC236}">
                          <a16:creationId xmlns:a16="http://schemas.microsoft.com/office/drawing/2014/main" id="{1A13B4BB-6B77-C043-901C-6F7B3857337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769372" y="3223333"/>
                      <a:ext cx="859680" cy="39202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1000" dirty="0">
                          <a:latin typeface="Arial Black" panose="020B0A04020102020204" pitchFamily="34" charset="0"/>
                        </a:rPr>
                        <a:t>β</a:t>
                      </a:r>
                      <a:r>
                        <a:rPr lang="en-US" sz="1000" dirty="0">
                          <a:latin typeface="Arial Black" panose="020B0A04020102020204" pitchFamily="34" charset="0"/>
                        </a:rPr>
                        <a:t>-Actin </a:t>
                      </a:r>
                    </a:p>
                    <a:p>
                      <a:r>
                        <a:rPr lang="en-US" sz="1000" dirty="0">
                          <a:latin typeface="Arial Black" panose="020B0A04020102020204" pitchFamily="34" charset="0"/>
                        </a:rPr>
                        <a:t>43 kD</a:t>
                      </a:r>
                    </a:p>
                  </p:txBody>
                </p:sp>
                <p:cxnSp>
                  <p:nvCxnSpPr>
                    <p:cNvPr id="58" name="Straight Arrow Connector 57">
                      <a:extLst>
                        <a:ext uri="{FF2B5EF4-FFF2-40B4-BE49-F238E27FC236}">
                          <a16:creationId xmlns:a16="http://schemas.microsoft.com/office/drawing/2014/main" id="{ABBE5B64-D3CC-BC46-824C-D398FA6F4AA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0733273" y="3591456"/>
                      <a:ext cx="285520" cy="0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59" name="Group 58">
                      <a:extLst>
                        <a:ext uri="{FF2B5EF4-FFF2-40B4-BE49-F238E27FC236}">
                          <a16:creationId xmlns:a16="http://schemas.microsoft.com/office/drawing/2014/main" id="{1D8359A3-4556-BA4F-A8F2-973ED568D3A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874678" y="4579972"/>
                      <a:ext cx="1541080" cy="1437380"/>
                      <a:chOff x="1856213" y="4511454"/>
                      <a:chExt cx="1541080" cy="1437380"/>
                    </a:xfrm>
                  </p:grpSpPr>
                  <p:grpSp>
                    <p:nvGrpSpPr>
                      <p:cNvPr id="60" name="Group 59">
                        <a:extLst>
                          <a:ext uri="{FF2B5EF4-FFF2-40B4-BE49-F238E27FC236}">
                            <a16:creationId xmlns:a16="http://schemas.microsoft.com/office/drawing/2014/main" id="{05C08EB6-48A8-5B43-9A4B-31CADEAEDBD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856213" y="4537583"/>
                        <a:ext cx="1073540" cy="1411251"/>
                        <a:chOff x="3912419" y="4459396"/>
                        <a:chExt cx="1073540" cy="1411251"/>
                      </a:xfrm>
                    </p:grpSpPr>
                    <p:sp>
                      <p:nvSpPr>
                        <p:cNvPr id="62" name="TextBox 61">
                          <a:extLst>
                            <a:ext uri="{FF2B5EF4-FFF2-40B4-BE49-F238E27FC236}">
                              <a16:creationId xmlns:a16="http://schemas.microsoft.com/office/drawing/2014/main" id="{27F919AF-125E-0F4F-9F26-E4A15F197DE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3719205" y="4868080"/>
                          <a:ext cx="1064168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dirty="0"/>
                            <a:t>+ICI 182780 </a:t>
                          </a:r>
                        </a:p>
                      </p:txBody>
                    </p:sp>
                    <p:sp>
                      <p:nvSpPr>
                        <p:cNvPr id="63" name="TextBox 62">
                          <a:extLst>
                            <a:ext uri="{FF2B5EF4-FFF2-40B4-BE49-F238E27FC236}">
                              <a16:creationId xmlns:a16="http://schemas.microsoft.com/office/drawing/2014/main" id="{30616CEC-678D-044C-9E8D-DC4631C5EF7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3643595" y="4756361"/>
                          <a:ext cx="814647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dirty="0"/>
                            <a:t>NG</a:t>
                          </a:r>
                        </a:p>
                      </p:txBody>
                    </p:sp>
                    <p:sp>
                      <p:nvSpPr>
                        <p:cNvPr id="64" name="TextBox 63">
                          <a:extLst>
                            <a:ext uri="{FF2B5EF4-FFF2-40B4-BE49-F238E27FC236}">
                              <a16:creationId xmlns:a16="http://schemas.microsoft.com/office/drawing/2014/main" id="{CC801F8B-AF91-294B-A951-B97CA4F2E8F9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3841679" y="4997477"/>
                          <a:ext cx="1353162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sz="1200" dirty="0"/>
                            <a:t>+ICI 182780 </a:t>
                          </a:r>
                        </a:p>
                      </p:txBody>
                    </p:sp>
                    <p:sp>
                      <p:nvSpPr>
                        <p:cNvPr id="65" name="TextBox 64">
                          <a:extLst>
                            <a:ext uri="{FF2B5EF4-FFF2-40B4-BE49-F238E27FC236}">
                              <a16:creationId xmlns:a16="http://schemas.microsoft.com/office/drawing/2014/main" id="{EA53A6C4-6261-EB43-91C3-B4ABEE2E7BB0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4150392" y="5035080"/>
                          <a:ext cx="1394136" cy="27699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dirty="0"/>
                            <a:t>+ ru-486 (100 </a:t>
                          </a:r>
                          <a:r>
                            <a:rPr lang="en-US" sz="1200" dirty="0" err="1"/>
                            <a:t>nM</a:t>
                          </a:r>
                          <a:r>
                            <a:rPr lang="en-US" sz="1200" dirty="0"/>
                            <a:t>)</a:t>
                          </a:r>
                        </a:p>
                      </p:txBody>
                    </p:sp>
                  </p:grpSp>
                  <p:sp>
                    <p:nvSpPr>
                      <p:cNvPr id="61" name="TextBox 60">
                        <a:extLst>
                          <a:ext uri="{FF2B5EF4-FFF2-40B4-BE49-F238E27FC236}">
                            <a16:creationId xmlns:a16="http://schemas.microsoft.com/office/drawing/2014/main" id="{B9F8F6C0-6379-654E-8920-4BC8B170FC5D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2561726" y="5070022"/>
                        <a:ext cx="1394136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+ ru-486 (1000 </a:t>
                        </a:r>
                        <a:r>
                          <a:rPr lang="en-US" sz="1200" dirty="0" err="1"/>
                          <a:t>nM</a:t>
                        </a:r>
                        <a:r>
                          <a:rPr lang="en-US" sz="1200" dirty="0"/>
                          <a:t>)</a:t>
                        </a:r>
                      </a:p>
                    </p:txBody>
                  </p:sp>
                </p:grpSp>
              </p:grp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15A4720C-65F3-944D-A1BE-6ADA1C90E7BE}"/>
                    </a:ext>
                  </a:extLst>
                </p:cNvPr>
                <p:cNvGrpSpPr/>
                <p:nvPr/>
              </p:nvGrpSpPr>
              <p:grpSpPr>
                <a:xfrm>
                  <a:off x="6204426" y="961939"/>
                  <a:ext cx="653602" cy="2760433"/>
                  <a:chOff x="6134228" y="950690"/>
                  <a:chExt cx="653602" cy="2760433"/>
                </a:xfrm>
              </p:grpSpPr>
              <p:sp>
                <p:nvSpPr>
                  <p:cNvPr id="121" name="TextBox 120">
                    <a:extLst>
                      <a:ext uri="{FF2B5EF4-FFF2-40B4-BE49-F238E27FC236}">
                        <a16:creationId xmlns:a16="http://schemas.microsoft.com/office/drawing/2014/main" id="{C3DD5BA3-805B-7F4E-A54B-99A09056AF32}"/>
                      </a:ext>
                    </a:extLst>
                  </p:cNvPr>
                  <p:cNvSpPr txBox="1"/>
                  <p:nvPr/>
                </p:nvSpPr>
                <p:spPr>
                  <a:xfrm>
                    <a:off x="6181575" y="950690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  <p:sp>
                <p:nvSpPr>
                  <p:cNvPr id="122" name="TextBox 121">
                    <a:extLst>
                      <a:ext uri="{FF2B5EF4-FFF2-40B4-BE49-F238E27FC236}">
                        <a16:creationId xmlns:a16="http://schemas.microsoft.com/office/drawing/2014/main" id="{BB62C604-586A-6443-AF72-9F292E879D4E}"/>
                      </a:ext>
                    </a:extLst>
                  </p:cNvPr>
                  <p:cNvSpPr txBox="1"/>
                  <p:nvPr/>
                </p:nvSpPr>
                <p:spPr>
                  <a:xfrm>
                    <a:off x="6186735" y="3156947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37 kD</a:t>
                    </a: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3081F367-80B5-E74B-986A-D15D06053E41}"/>
                      </a:ext>
                    </a:extLst>
                  </p:cNvPr>
                  <p:cNvSpPr txBox="1"/>
                  <p:nvPr/>
                </p:nvSpPr>
                <p:spPr>
                  <a:xfrm>
                    <a:off x="6216668" y="2646198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E58A4E3B-2EC5-5447-A291-AFC96B3BB711}"/>
                      </a:ext>
                    </a:extLst>
                  </p:cNvPr>
                  <p:cNvSpPr txBox="1"/>
                  <p:nvPr/>
                </p:nvSpPr>
                <p:spPr>
                  <a:xfrm>
                    <a:off x="6153168" y="2197660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  <p:sp>
                <p:nvSpPr>
                  <p:cNvPr id="125" name="TextBox 124">
                    <a:extLst>
                      <a:ext uri="{FF2B5EF4-FFF2-40B4-BE49-F238E27FC236}">
                        <a16:creationId xmlns:a16="http://schemas.microsoft.com/office/drawing/2014/main" id="{BD8956CC-C722-CB41-A23E-2105DD752263}"/>
                      </a:ext>
                    </a:extLst>
                  </p:cNvPr>
                  <p:cNvSpPr txBox="1"/>
                  <p:nvPr/>
                </p:nvSpPr>
                <p:spPr>
                  <a:xfrm>
                    <a:off x="6134228" y="1945558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  <p:sp>
                <p:nvSpPr>
                  <p:cNvPr id="126" name="TextBox 125">
                    <a:extLst>
                      <a:ext uri="{FF2B5EF4-FFF2-40B4-BE49-F238E27FC236}">
                        <a16:creationId xmlns:a16="http://schemas.microsoft.com/office/drawing/2014/main" id="{FD46C444-2C59-234A-B5D4-59065DDAC792}"/>
                      </a:ext>
                    </a:extLst>
                  </p:cNvPr>
                  <p:cNvSpPr txBox="1"/>
                  <p:nvPr/>
                </p:nvSpPr>
                <p:spPr>
                  <a:xfrm>
                    <a:off x="6190721" y="3457207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25 kD</a:t>
                    </a:r>
                  </a:p>
                </p:txBody>
              </p:sp>
            </p:grpSp>
          </p:grp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3ECBF541-2E6B-E646-A395-FC1C94327A8A}"/>
                  </a:ext>
                </a:extLst>
              </p:cNvPr>
              <p:cNvSpPr txBox="1"/>
              <p:nvPr/>
            </p:nvSpPr>
            <p:spPr>
              <a:xfrm>
                <a:off x="5914626" y="1680872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150 kD</a:t>
                </a: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1B0BF34F-568F-904C-940C-AEB7D6C6D84C}"/>
                  </a:ext>
                </a:extLst>
              </p:cNvPr>
              <p:cNvSpPr txBox="1"/>
              <p:nvPr/>
            </p:nvSpPr>
            <p:spPr>
              <a:xfrm>
                <a:off x="5940026" y="1414172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250 kD</a:t>
                </a:r>
              </a:p>
            </p:txBody>
          </p:sp>
        </p:grpSp>
      </p:grpSp>
      <p:sp>
        <p:nvSpPr>
          <p:cNvPr id="157" name="TextBox 156">
            <a:extLst>
              <a:ext uri="{FF2B5EF4-FFF2-40B4-BE49-F238E27FC236}">
                <a16:creationId xmlns:a16="http://schemas.microsoft.com/office/drawing/2014/main" id="{D429733E-F907-5446-8365-D9AD3C2C966A}"/>
              </a:ext>
            </a:extLst>
          </p:cNvPr>
          <p:cNvSpPr txBox="1"/>
          <p:nvPr/>
        </p:nvSpPr>
        <p:spPr>
          <a:xfrm>
            <a:off x="-91878" y="1504293"/>
            <a:ext cx="5661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250 kD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EE46B11-6538-1541-96A0-E10D8CE37A10}"/>
              </a:ext>
            </a:extLst>
          </p:cNvPr>
          <p:cNvGrpSpPr/>
          <p:nvPr/>
        </p:nvGrpSpPr>
        <p:grpSpPr>
          <a:xfrm>
            <a:off x="-95688" y="1617959"/>
            <a:ext cx="736589" cy="2253322"/>
            <a:chOff x="-95688" y="1617959"/>
            <a:chExt cx="736589" cy="2253322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3AECD27A-3789-B642-BCA7-5D981DE9E567}"/>
                </a:ext>
              </a:extLst>
            </p:cNvPr>
            <p:cNvSpPr txBox="1"/>
            <p:nvPr/>
          </p:nvSpPr>
          <p:spPr>
            <a:xfrm>
              <a:off x="-95688" y="1774803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150 kD</a:t>
              </a:r>
            </a:p>
          </p:txBody>
        </p:sp>
        <p:grpSp>
          <p:nvGrpSpPr>
            <p:cNvPr id="146" name="Group 145"/>
            <p:cNvGrpSpPr/>
            <p:nvPr/>
          </p:nvGrpSpPr>
          <p:grpSpPr>
            <a:xfrm>
              <a:off x="386504" y="1617959"/>
              <a:ext cx="254397" cy="2253322"/>
              <a:chOff x="3066298" y="1815548"/>
              <a:chExt cx="254397" cy="2276767"/>
            </a:xfrm>
          </p:grpSpPr>
          <p:cxnSp>
            <p:nvCxnSpPr>
              <p:cNvPr id="147" name="Straight Connector 146"/>
              <p:cNvCxnSpPr/>
              <p:nvPr/>
            </p:nvCxnSpPr>
            <p:spPr>
              <a:xfrm>
                <a:off x="3080155" y="2656061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8" name="Group 147"/>
              <p:cNvGrpSpPr/>
              <p:nvPr/>
            </p:nvGrpSpPr>
            <p:grpSpPr>
              <a:xfrm>
                <a:off x="3066298" y="1815548"/>
                <a:ext cx="254397" cy="2276767"/>
                <a:chOff x="3066298" y="1815548"/>
                <a:chExt cx="254397" cy="2276767"/>
              </a:xfrm>
            </p:grpSpPr>
            <p:grpSp>
              <p:nvGrpSpPr>
                <p:cNvPr id="158" name="Group 157"/>
                <p:cNvGrpSpPr/>
                <p:nvPr/>
              </p:nvGrpSpPr>
              <p:grpSpPr>
                <a:xfrm>
                  <a:off x="3066298" y="1815548"/>
                  <a:ext cx="254397" cy="2078187"/>
                  <a:chOff x="410842" y="1820165"/>
                  <a:chExt cx="254397" cy="2078187"/>
                </a:xfrm>
              </p:grpSpPr>
              <p:grpSp>
                <p:nvGrpSpPr>
                  <p:cNvPr id="160" name="Group 159"/>
                  <p:cNvGrpSpPr/>
                  <p:nvPr/>
                </p:nvGrpSpPr>
                <p:grpSpPr>
                  <a:xfrm>
                    <a:off x="410842" y="1820165"/>
                    <a:ext cx="254397" cy="1759532"/>
                    <a:chOff x="9693416" y="1820165"/>
                    <a:chExt cx="254397" cy="1759532"/>
                  </a:xfrm>
                </p:grpSpPr>
                <p:cxnSp>
                  <p:nvCxnSpPr>
                    <p:cNvPr id="162" name="Straight Connector 161"/>
                    <p:cNvCxnSpPr/>
                    <p:nvPr/>
                  </p:nvCxnSpPr>
                  <p:spPr>
                    <a:xfrm>
                      <a:off x="9698030" y="182016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3" name="Straight Connector 162"/>
                    <p:cNvCxnSpPr/>
                    <p:nvPr/>
                  </p:nvCxnSpPr>
                  <p:spPr>
                    <a:xfrm>
                      <a:off x="9693416" y="2157299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4" name="Straight Connector 163"/>
                    <p:cNvCxnSpPr/>
                    <p:nvPr/>
                  </p:nvCxnSpPr>
                  <p:spPr>
                    <a:xfrm>
                      <a:off x="9707274" y="2466716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5" name="Straight Connector 164"/>
                    <p:cNvCxnSpPr/>
                    <p:nvPr/>
                  </p:nvCxnSpPr>
                  <p:spPr>
                    <a:xfrm>
                      <a:off x="9716511" y="305073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6" name="Straight Connector 165"/>
                    <p:cNvCxnSpPr/>
                    <p:nvPr/>
                  </p:nvCxnSpPr>
                  <p:spPr>
                    <a:xfrm>
                      <a:off x="9721130" y="3579697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61" name="Straight Connector 160"/>
                  <p:cNvCxnSpPr/>
                  <p:nvPr/>
                </p:nvCxnSpPr>
                <p:spPr>
                  <a:xfrm>
                    <a:off x="433941" y="389835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59" name="Straight Connector 158"/>
                <p:cNvCxnSpPr/>
                <p:nvPr/>
              </p:nvCxnSpPr>
              <p:spPr>
                <a:xfrm>
                  <a:off x="3084778" y="409231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E952A10-BC1A-EC40-AFBC-4DA52A2A53A0}"/>
              </a:ext>
            </a:extLst>
          </p:cNvPr>
          <p:cNvGrpSpPr/>
          <p:nvPr/>
        </p:nvGrpSpPr>
        <p:grpSpPr>
          <a:xfrm>
            <a:off x="-102737" y="961939"/>
            <a:ext cx="3746412" cy="4636933"/>
            <a:chOff x="-102737" y="961939"/>
            <a:chExt cx="3746412" cy="463693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6532A1A-5CB8-A147-B0EA-DA92FD1E031B}"/>
                </a:ext>
              </a:extLst>
            </p:cNvPr>
            <p:cNvGrpSpPr/>
            <p:nvPr/>
          </p:nvGrpSpPr>
          <p:grpSpPr>
            <a:xfrm>
              <a:off x="-102737" y="961939"/>
              <a:ext cx="3746412" cy="4636933"/>
              <a:chOff x="8724" y="961939"/>
              <a:chExt cx="3657165" cy="4636933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0F2C83BD-4652-5D47-91CE-6C84A1932B00}"/>
                  </a:ext>
                </a:extLst>
              </p:cNvPr>
              <p:cNvSpPr txBox="1"/>
              <p:nvPr/>
            </p:nvSpPr>
            <p:spPr>
              <a:xfrm>
                <a:off x="8724" y="978400"/>
                <a:ext cx="60625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/>
                  <a:t>MW </a:t>
                </a:r>
              </a:p>
              <a:p>
                <a:pPr algn="ctr"/>
                <a:r>
                  <a:rPr lang="en-US" sz="1100" dirty="0"/>
                  <a:t>Marker</a:t>
                </a:r>
              </a:p>
            </p:txBody>
          </p: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43A4DC7D-D025-E943-B869-439E4114D94C}"/>
                  </a:ext>
                </a:extLst>
              </p:cNvPr>
              <p:cNvGrpSpPr/>
              <p:nvPr/>
            </p:nvGrpSpPr>
            <p:grpSpPr>
              <a:xfrm>
                <a:off x="11886" y="2081946"/>
                <a:ext cx="563601" cy="1362047"/>
                <a:chOff x="9323222" y="2120885"/>
                <a:chExt cx="563601" cy="1362047"/>
              </a:xfrm>
            </p:grpSpPr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5A0B6846-1B4F-7742-BDC9-61978D30F960}"/>
                    </a:ext>
                  </a:extLst>
                </p:cNvPr>
                <p:cNvSpPr txBox="1"/>
                <p:nvPr/>
              </p:nvSpPr>
              <p:spPr>
                <a:xfrm>
                  <a:off x="9386501" y="3229016"/>
                  <a:ext cx="485407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37 kD</a:t>
                  </a:r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6C1EF2CD-DA41-8647-8A17-85F144E43CBE}"/>
                    </a:ext>
                  </a:extLst>
                </p:cNvPr>
                <p:cNvSpPr txBox="1"/>
                <p:nvPr/>
              </p:nvSpPr>
              <p:spPr>
                <a:xfrm>
                  <a:off x="9368191" y="2728924"/>
                  <a:ext cx="5116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094B8EEC-E4FD-1349-8A21-3A2C081D68FB}"/>
                    </a:ext>
                  </a:extLst>
                </p:cNvPr>
                <p:cNvSpPr txBox="1"/>
                <p:nvPr/>
              </p:nvSpPr>
              <p:spPr>
                <a:xfrm>
                  <a:off x="9375144" y="2323687"/>
                  <a:ext cx="5116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D72F5945-D86D-AA48-8B63-E7BC6CDA365A}"/>
                    </a:ext>
                  </a:extLst>
                </p:cNvPr>
                <p:cNvSpPr txBox="1"/>
                <p:nvPr/>
              </p:nvSpPr>
              <p:spPr>
                <a:xfrm>
                  <a:off x="9323222" y="2120885"/>
                  <a:ext cx="552693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</p:grp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29A28514-5B66-D04C-8188-932C8D922917}"/>
                  </a:ext>
                </a:extLst>
              </p:cNvPr>
              <p:cNvSpPr txBox="1"/>
              <p:nvPr/>
            </p:nvSpPr>
            <p:spPr>
              <a:xfrm>
                <a:off x="69528" y="3527405"/>
                <a:ext cx="485406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88F0DEFF-1A02-C241-B3C8-101D9A051D45}"/>
                  </a:ext>
                </a:extLst>
              </p:cNvPr>
              <p:cNvGrpSpPr/>
              <p:nvPr/>
            </p:nvGrpSpPr>
            <p:grpSpPr>
              <a:xfrm>
                <a:off x="1024957" y="961939"/>
                <a:ext cx="2640932" cy="4636933"/>
                <a:chOff x="237265" y="1213162"/>
                <a:chExt cx="3069577" cy="4605616"/>
              </a:xfrm>
            </p:grpSpPr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7A239F17-F8B9-CA43-9DC7-1262D60BEDE6}"/>
                    </a:ext>
                  </a:extLst>
                </p:cNvPr>
                <p:cNvSpPr txBox="1"/>
                <p:nvPr/>
              </p:nvSpPr>
              <p:spPr>
                <a:xfrm>
                  <a:off x="521802" y="1213162"/>
                  <a:ext cx="133954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2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200" dirty="0">
                      <a:latin typeface="Arial Black" panose="020B0A04020102020204" pitchFamily="34" charset="0"/>
                    </a:rPr>
                    <a:t>-Actin 1</a:t>
                  </a:r>
                </a:p>
              </p:txBody>
            </p:sp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07CD04FA-E670-9043-B939-27A90130912A}"/>
                    </a:ext>
                  </a:extLst>
                </p:cNvPr>
                <p:cNvGrpSpPr/>
                <p:nvPr/>
              </p:nvGrpSpPr>
              <p:grpSpPr>
                <a:xfrm>
                  <a:off x="237265" y="2953688"/>
                  <a:ext cx="3069577" cy="2865090"/>
                  <a:chOff x="9017053" y="3269410"/>
                  <a:chExt cx="3069577" cy="2865090"/>
                </a:xfrm>
              </p:grpSpPr>
              <p:sp>
                <p:nvSpPr>
                  <p:cNvPr id="105" name="TextBox 104">
                    <a:extLst>
                      <a:ext uri="{FF2B5EF4-FFF2-40B4-BE49-F238E27FC236}">
                        <a16:creationId xmlns:a16="http://schemas.microsoft.com/office/drawing/2014/main" id="{68AD26B9-55CC-6A4A-9DEF-0D934742CAA3}"/>
                      </a:ext>
                    </a:extLst>
                  </p:cNvPr>
                  <p:cNvSpPr txBox="1"/>
                  <p:nvPr/>
                </p:nvSpPr>
                <p:spPr>
                  <a:xfrm>
                    <a:off x="10747083" y="3269410"/>
                    <a:ext cx="133954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l-GR" sz="1000" dirty="0">
                        <a:latin typeface="Arial Black" panose="020B0A04020102020204" pitchFamily="34" charset="0"/>
                      </a:rPr>
                      <a:t>β</a:t>
                    </a:r>
                    <a:r>
                      <a:rPr lang="en-US" sz="1000" dirty="0">
                        <a:latin typeface="Arial Black" panose="020B0A04020102020204" pitchFamily="34" charset="0"/>
                      </a:rPr>
                      <a:t>-Actin </a:t>
                    </a:r>
                  </a:p>
                  <a:p>
                    <a:r>
                      <a:rPr lang="en-US" sz="1000" dirty="0">
                        <a:latin typeface="Arial Black" panose="020B0A04020102020204" pitchFamily="34" charset="0"/>
                      </a:rPr>
                      <a:t>43 kD</a:t>
                    </a:r>
                  </a:p>
                </p:txBody>
              </p:sp>
              <p:cxnSp>
                <p:nvCxnSpPr>
                  <p:cNvPr id="106" name="Straight Arrow Connector 105">
                    <a:extLst>
                      <a:ext uri="{FF2B5EF4-FFF2-40B4-BE49-F238E27FC236}">
                        <a16:creationId xmlns:a16="http://schemas.microsoft.com/office/drawing/2014/main" id="{C12B4BD5-113C-DC48-A724-9BB4B3D3A06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774433" y="3685503"/>
                    <a:ext cx="285520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07" name="Group 106">
                    <a:extLst>
                      <a:ext uri="{FF2B5EF4-FFF2-40B4-BE49-F238E27FC236}">
                        <a16:creationId xmlns:a16="http://schemas.microsoft.com/office/drawing/2014/main" id="{D1A85955-6D46-3D41-98C5-F9691185DBC2}"/>
                      </a:ext>
                    </a:extLst>
                  </p:cNvPr>
                  <p:cNvGrpSpPr/>
                  <p:nvPr/>
                </p:nvGrpSpPr>
                <p:grpSpPr>
                  <a:xfrm>
                    <a:off x="9017053" y="4697112"/>
                    <a:ext cx="1541075" cy="1437388"/>
                    <a:chOff x="1998588" y="4628594"/>
                    <a:chExt cx="1541075" cy="1437388"/>
                  </a:xfrm>
                </p:grpSpPr>
                <p:grpSp>
                  <p:nvGrpSpPr>
                    <p:cNvPr id="108" name="Group 107">
                      <a:extLst>
                        <a:ext uri="{FF2B5EF4-FFF2-40B4-BE49-F238E27FC236}">
                          <a16:creationId xmlns:a16="http://schemas.microsoft.com/office/drawing/2014/main" id="{988B5DD9-E511-6C4E-97A7-CC521F78A3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98588" y="4654728"/>
                      <a:ext cx="1073535" cy="1411254"/>
                      <a:chOff x="4054794" y="4576541"/>
                      <a:chExt cx="1073535" cy="1411254"/>
                    </a:xfrm>
                  </p:grpSpPr>
                  <p:sp>
                    <p:nvSpPr>
                      <p:cNvPr id="110" name="TextBox 109">
                        <a:extLst>
                          <a:ext uri="{FF2B5EF4-FFF2-40B4-BE49-F238E27FC236}">
                            <a16:creationId xmlns:a16="http://schemas.microsoft.com/office/drawing/2014/main" id="{4206D8B8-821E-B64B-BFA5-790474232B14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3861577" y="4985228"/>
                        <a:ext cx="106416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+ICI 182780 </a:t>
                        </a:r>
                      </a:p>
                    </p:txBody>
                  </p:sp>
                  <p:sp>
                    <p:nvSpPr>
                      <p:cNvPr id="111" name="TextBox 110">
                        <a:extLst>
                          <a:ext uri="{FF2B5EF4-FFF2-40B4-BE49-F238E27FC236}">
                            <a16:creationId xmlns:a16="http://schemas.microsoft.com/office/drawing/2014/main" id="{5BE0353D-8ED5-0B4E-992C-51A994D53C47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3785970" y="4873505"/>
                        <a:ext cx="814647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NG</a:t>
                        </a:r>
                      </a:p>
                    </p:txBody>
                  </p:sp>
                  <p:sp>
                    <p:nvSpPr>
                      <p:cNvPr id="112" name="TextBox 111">
                        <a:extLst>
                          <a:ext uri="{FF2B5EF4-FFF2-40B4-BE49-F238E27FC236}">
                            <a16:creationId xmlns:a16="http://schemas.microsoft.com/office/drawing/2014/main" id="{ABFD3A88-B3CC-FD4C-B603-17DB0DA2C97C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3984048" y="5114622"/>
                        <a:ext cx="1353162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US" sz="1200" dirty="0"/>
                          <a:t>+ICI 182780 </a:t>
                        </a:r>
                      </a:p>
                    </p:txBody>
                  </p:sp>
                  <p:sp>
                    <p:nvSpPr>
                      <p:cNvPr id="113" name="TextBox 112">
                        <a:extLst>
                          <a:ext uri="{FF2B5EF4-FFF2-40B4-BE49-F238E27FC236}">
                            <a16:creationId xmlns:a16="http://schemas.microsoft.com/office/drawing/2014/main" id="{1B10E879-D01E-4F47-896D-194333D45E72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4292762" y="5152227"/>
                        <a:ext cx="1394136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+ ru-486 (100 </a:t>
                        </a:r>
                        <a:r>
                          <a:rPr lang="en-US" sz="1200" dirty="0" err="1"/>
                          <a:t>nM</a:t>
                        </a:r>
                        <a:r>
                          <a:rPr lang="en-US" sz="1200" dirty="0"/>
                          <a:t>)</a:t>
                        </a:r>
                      </a:p>
                    </p:txBody>
                  </p:sp>
                </p:grpSp>
                <p:sp>
                  <p:nvSpPr>
                    <p:cNvPr id="109" name="TextBox 108">
                      <a:extLst>
                        <a:ext uri="{FF2B5EF4-FFF2-40B4-BE49-F238E27FC236}">
                          <a16:creationId xmlns:a16="http://schemas.microsoft.com/office/drawing/2014/main" id="{41B7CAB5-4E34-2A43-9DC6-DB926C9E4975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704096" y="5187162"/>
                      <a:ext cx="139413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 ru-486 (1000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)</a:t>
                      </a:r>
                    </a:p>
                  </p:txBody>
                </p:sp>
              </p:grpSp>
            </p:grpSp>
          </p:grpSp>
        </p:grp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C68B30B5-B733-9845-850A-B1C8AC508727}"/>
                </a:ext>
              </a:extLst>
            </p:cNvPr>
            <p:cNvSpPr txBox="1"/>
            <p:nvPr/>
          </p:nvSpPr>
          <p:spPr>
            <a:xfrm>
              <a:off x="-36541" y="3742327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20 kD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3C509C9-813A-214F-8797-A75441C2AD6A}"/>
              </a:ext>
            </a:extLst>
          </p:cNvPr>
          <p:cNvGrpSpPr/>
          <p:nvPr/>
        </p:nvGrpSpPr>
        <p:grpSpPr>
          <a:xfrm>
            <a:off x="2860398" y="978029"/>
            <a:ext cx="3265079" cy="4457934"/>
            <a:chOff x="2860398" y="978029"/>
            <a:chExt cx="3265079" cy="4457934"/>
          </a:xfrm>
        </p:grpSpPr>
        <p:grpSp>
          <p:nvGrpSpPr>
            <p:cNvPr id="134" name="Group 133"/>
            <p:cNvGrpSpPr/>
            <p:nvPr/>
          </p:nvGrpSpPr>
          <p:grpSpPr>
            <a:xfrm>
              <a:off x="3349430" y="1552315"/>
              <a:ext cx="254397" cy="2276767"/>
              <a:chOff x="3066298" y="1815548"/>
              <a:chExt cx="254397" cy="2276767"/>
            </a:xfrm>
          </p:grpSpPr>
          <p:cxnSp>
            <p:nvCxnSpPr>
              <p:cNvPr id="135" name="Straight Connector 134"/>
              <p:cNvCxnSpPr/>
              <p:nvPr/>
            </p:nvCxnSpPr>
            <p:spPr>
              <a:xfrm>
                <a:off x="3080155" y="2570094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>
              <a:xfrm>
                <a:off x="3066298" y="1815548"/>
                <a:ext cx="254397" cy="2276767"/>
                <a:chOff x="3066298" y="1815548"/>
                <a:chExt cx="254397" cy="2276767"/>
              </a:xfrm>
            </p:grpSpPr>
            <p:grpSp>
              <p:nvGrpSpPr>
                <p:cNvPr id="137" name="Group 136"/>
                <p:cNvGrpSpPr/>
                <p:nvPr/>
              </p:nvGrpSpPr>
              <p:grpSpPr>
                <a:xfrm>
                  <a:off x="3066298" y="1815548"/>
                  <a:ext cx="254397" cy="2015664"/>
                  <a:chOff x="410842" y="1820165"/>
                  <a:chExt cx="254397" cy="2015664"/>
                </a:xfrm>
              </p:grpSpPr>
              <p:grpSp>
                <p:nvGrpSpPr>
                  <p:cNvPr id="139" name="Group 138"/>
                  <p:cNvGrpSpPr/>
                  <p:nvPr/>
                </p:nvGrpSpPr>
                <p:grpSpPr>
                  <a:xfrm>
                    <a:off x="410842" y="1820165"/>
                    <a:ext cx="254397" cy="1720455"/>
                    <a:chOff x="9693416" y="1820165"/>
                    <a:chExt cx="254397" cy="1720455"/>
                  </a:xfrm>
                </p:grpSpPr>
                <p:cxnSp>
                  <p:nvCxnSpPr>
                    <p:cNvPr id="141" name="Straight Connector 140"/>
                    <p:cNvCxnSpPr/>
                    <p:nvPr/>
                  </p:nvCxnSpPr>
                  <p:spPr>
                    <a:xfrm>
                      <a:off x="9698030" y="182016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2" name="Straight Connector 141"/>
                    <p:cNvCxnSpPr/>
                    <p:nvPr/>
                  </p:nvCxnSpPr>
                  <p:spPr>
                    <a:xfrm>
                      <a:off x="9693416" y="204788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3" name="Straight Connector 142"/>
                    <p:cNvCxnSpPr/>
                    <p:nvPr/>
                  </p:nvCxnSpPr>
                  <p:spPr>
                    <a:xfrm>
                      <a:off x="9707274" y="2294780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4" name="Straight Connector 143"/>
                    <p:cNvCxnSpPr/>
                    <p:nvPr/>
                  </p:nvCxnSpPr>
                  <p:spPr>
                    <a:xfrm>
                      <a:off x="9716511" y="2996029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5" name="Straight Connector 144"/>
                    <p:cNvCxnSpPr/>
                    <p:nvPr/>
                  </p:nvCxnSpPr>
                  <p:spPr>
                    <a:xfrm>
                      <a:off x="9721130" y="3540620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40" name="Straight Connector 139"/>
                  <p:cNvCxnSpPr/>
                  <p:nvPr/>
                </p:nvCxnSpPr>
                <p:spPr>
                  <a:xfrm>
                    <a:off x="433941" y="3835829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3084778" y="409231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F97535A-F028-6E4D-A7FA-78996511ED8D}"/>
                </a:ext>
              </a:extLst>
            </p:cNvPr>
            <p:cNvGrpSpPr/>
            <p:nvPr/>
          </p:nvGrpSpPr>
          <p:grpSpPr>
            <a:xfrm>
              <a:off x="2860398" y="978029"/>
              <a:ext cx="3265079" cy="4457934"/>
              <a:chOff x="2860398" y="978029"/>
              <a:chExt cx="3265079" cy="4457934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0BF72D5C-AE79-6848-AEF7-546155DE841F}"/>
                  </a:ext>
                </a:extLst>
              </p:cNvPr>
              <p:cNvGrpSpPr/>
              <p:nvPr/>
            </p:nvGrpSpPr>
            <p:grpSpPr>
              <a:xfrm>
                <a:off x="2860398" y="978029"/>
                <a:ext cx="3265079" cy="4457934"/>
                <a:chOff x="2860398" y="978029"/>
                <a:chExt cx="3265079" cy="4457934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BAF428BE-0D60-9743-AFAF-4818545B0DA4}"/>
                    </a:ext>
                  </a:extLst>
                </p:cNvPr>
                <p:cNvGrpSpPr/>
                <p:nvPr/>
              </p:nvGrpSpPr>
              <p:grpSpPr>
                <a:xfrm>
                  <a:off x="2860398" y="978029"/>
                  <a:ext cx="3265079" cy="4457934"/>
                  <a:chOff x="2860398" y="978029"/>
                  <a:chExt cx="3265079" cy="4457934"/>
                </a:xfrm>
              </p:grpSpPr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2DC6C279-9EF5-FA43-AB3A-634B82CAB6F5}"/>
                      </a:ext>
                    </a:extLst>
                  </p:cNvPr>
                  <p:cNvGrpSpPr/>
                  <p:nvPr/>
                </p:nvGrpSpPr>
                <p:grpSpPr>
                  <a:xfrm>
                    <a:off x="2867060" y="978029"/>
                    <a:ext cx="3258417" cy="4457934"/>
                    <a:chOff x="2979234" y="978029"/>
                    <a:chExt cx="3159885" cy="4457934"/>
                  </a:xfrm>
                </p:grpSpPr>
                <p:grpSp>
                  <p:nvGrpSpPr>
                    <p:cNvPr id="12" name="Group 11"/>
                    <p:cNvGrpSpPr/>
                    <p:nvPr/>
                  </p:nvGrpSpPr>
                  <p:grpSpPr>
                    <a:xfrm>
                      <a:off x="3820352" y="978029"/>
                      <a:ext cx="2318767" cy="4457934"/>
                      <a:chOff x="3108229" y="1237297"/>
                      <a:chExt cx="2642866" cy="4388979"/>
                    </a:xfrm>
                  </p:grpSpPr>
                  <p:grpSp>
                    <p:nvGrpSpPr>
                      <p:cNvPr id="66" name="Group 65">
                        <a:extLst>
                          <a:ext uri="{FF2B5EF4-FFF2-40B4-BE49-F238E27FC236}">
                            <a16:creationId xmlns:a16="http://schemas.microsoft.com/office/drawing/2014/main" id="{ECA2F614-2A0F-C141-BE90-EB99A5E4D93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108229" y="2793408"/>
                        <a:ext cx="2642866" cy="2832868"/>
                        <a:chOff x="8919998" y="3285512"/>
                        <a:chExt cx="2642866" cy="2832868"/>
                      </a:xfrm>
                    </p:grpSpPr>
                    <p:sp>
                      <p:nvSpPr>
                        <p:cNvPr id="67" name="TextBox 66">
                          <a:extLst>
                            <a:ext uri="{FF2B5EF4-FFF2-40B4-BE49-F238E27FC236}">
                              <a16:creationId xmlns:a16="http://schemas.microsoft.com/office/drawing/2014/main" id="{33F50B20-7CF9-6D4F-B4C9-452116F11ED7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0809584" y="3285512"/>
                          <a:ext cx="753280" cy="39392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l-GR" sz="1000" dirty="0">
                              <a:latin typeface="Arial Black" panose="020B0A04020102020204" pitchFamily="34" charset="0"/>
                            </a:rPr>
                            <a:t>β</a:t>
                          </a:r>
                          <a:r>
                            <a:rPr lang="en-US" sz="1000" dirty="0">
                              <a:latin typeface="Arial Black" panose="020B0A04020102020204" pitchFamily="34" charset="0"/>
                            </a:rPr>
                            <a:t>-Actin </a:t>
                          </a:r>
                        </a:p>
                        <a:p>
                          <a:r>
                            <a:rPr lang="en-US" sz="1000" dirty="0">
                              <a:latin typeface="Arial Black" panose="020B0A04020102020204" pitchFamily="34" charset="0"/>
                            </a:rPr>
                            <a:t>43 kD</a:t>
                          </a:r>
                        </a:p>
                      </p:txBody>
                    </p:sp>
                    <p:cxnSp>
                      <p:nvCxnSpPr>
                        <p:cNvPr id="68" name="Straight Arrow Connector 67">
                          <a:extLst>
                            <a:ext uri="{FF2B5EF4-FFF2-40B4-BE49-F238E27FC236}">
                              <a16:creationId xmlns:a16="http://schemas.microsoft.com/office/drawing/2014/main" id="{A2EBAA39-9B53-B84A-B07E-39986F1897F1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10788291" y="3670444"/>
                          <a:ext cx="285519" cy="0"/>
                        </a:xfrm>
                        <a:prstGeom prst="straightConnector1">
                          <a:avLst/>
                        </a:prstGeom>
                        <a:ln>
                          <a:tailEnd type="triangle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69" name="Group 68">
                          <a:extLst>
                            <a:ext uri="{FF2B5EF4-FFF2-40B4-BE49-F238E27FC236}">
                              <a16:creationId xmlns:a16="http://schemas.microsoft.com/office/drawing/2014/main" id="{4DEE85B3-4BFE-6944-8B36-68CA5C811CD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919998" y="4680987"/>
                          <a:ext cx="1541088" cy="1437393"/>
                          <a:chOff x="1901533" y="4612469"/>
                          <a:chExt cx="1541088" cy="1437393"/>
                        </a:xfrm>
                      </p:grpSpPr>
                      <p:grpSp>
                        <p:nvGrpSpPr>
                          <p:cNvPr id="70" name="Group 69">
                            <a:extLst>
                              <a:ext uri="{FF2B5EF4-FFF2-40B4-BE49-F238E27FC236}">
                                <a16:creationId xmlns:a16="http://schemas.microsoft.com/office/drawing/2014/main" id="{FB4630DC-6ADF-464F-BE93-A4C2CFD41A28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901533" y="4638606"/>
                            <a:ext cx="1073541" cy="1411256"/>
                            <a:chOff x="3957739" y="4560419"/>
                            <a:chExt cx="1073541" cy="1411256"/>
                          </a:xfrm>
                        </p:grpSpPr>
                        <p:sp>
                          <p:nvSpPr>
                            <p:cNvPr id="72" name="TextBox 71">
                              <a:extLst>
                                <a:ext uri="{FF2B5EF4-FFF2-40B4-BE49-F238E27FC236}">
                                  <a16:creationId xmlns:a16="http://schemas.microsoft.com/office/drawing/2014/main" id="{41CC0836-23C2-BE4D-AF62-5BB80DEBBC9D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 rot="17785822">
                              <a:off x="3764527" y="4969103"/>
                              <a:ext cx="1064168" cy="276999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n-US" sz="1200" dirty="0"/>
                                <a:t>+ICI 182780 </a:t>
                              </a:r>
                            </a:p>
                          </p:txBody>
                        </p:sp>
                        <p:sp>
                          <p:nvSpPr>
                            <p:cNvPr id="73" name="TextBox 72">
                              <a:extLst>
                                <a:ext uri="{FF2B5EF4-FFF2-40B4-BE49-F238E27FC236}">
                                  <a16:creationId xmlns:a16="http://schemas.microsoft.com/office/drawing/2014/main" id="{793BFA27-3D58-6949-A7E4-DFA10E1248E3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 rot="17785822">
                              <a:off x="3688915" y="4857384"/>
                              <a:ext cx="814647" cy="276999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n-US" sz="1200" dirty="0"/>
                                <a:t>NG</a:t>
                              </a:r>
                            </a:p>
                          </p:txBody>
                        </p:sp>
                        <p:sp>
                          <p:nvSpPr>
                            <p:cNvPr id="74" name="TextBox 73">
                              <a:extLst>
                                <a:ext uri="{FF2B5EF4-FFF2-40B4-BE49-F238E27FC236}">
                                  <a16:creationId xmlns:a16="http://schemas.microsoft.com/office/drawing/2014/main" id="{CD845B14-294F-8749-8248-043762914B33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 rot="17785822">
                              <a:off x="3886999" y="5098500"/>
                              <a:ext cx="1353162" cy="276999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pPr algn="ctr"/>
                              <a:r>
                                <a:rPr lang="en-US" sz="1200" dirty="0"/>
                                <a:t>+ICI 182780 </a:t>
                              </a:r>
                            </a:p>
                          </p:txBody>
                        </p:sp>
                        <p:sp>
                          <p:nvSpPr>
                            <p:cNvPr id="75" name="TextBox 74">
                              <a:extLst>
                                <a:ext uri="{FF2B5EF4-FFF2-40B4-BE49-F238E27FC236}">
                                  <a16:creationId xmlns:a16="http://schemas.microsoft.com/office/drawing/2014/main" id="{958B40BC-1A5A-0A45-A1D8-C974C90F9532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 rot="17785822">
                              <a:off x="4195713" y="5136107"/>
                              <a:ext cx="1394136" cy="276999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n-US" sz="1200" dirty="0"/>
                                <a:t>+ ru-486 (100 </a:t>
                              </a:r>
                              <a:r>
                                <a:rPr lang="en-US" sz="1200" dirty="0" err="1"/>
                                <a:t>nM</a:t>
                              </a:r>
                              <a:r>
                                <a:rPr lang="en-US" sz="1200" dirty="0"/>
                                <a:t>)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71" name="TextBox 70">
                            <a:extLst>
                              <a:ext uri="{FF2B5EF4-FFF2-40B4-BE49-F238E27FC236}">
                                <a16:creationId xmlns:a16="http://schemas.microsoft.com/office/drawing/2014/main" id="{C538F464-1DC6-0F4D-A3B7-486EBFBBAC30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2607054" y="5171038"/>
                            <a:ext cx="1394136" cy="276998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dirty="0"/>
                              <a:t>+ ru-486 (1000 </a:t>
                            </a:r>
                            <a:r>
                              <a:rPr lang="en-US" sz="1200" dirty="0" err="1"/>
                              <a:t>nM</a:t>
                            </a:r>
                            <a:r>
                              <a:rPr lang="en-US" sz="1200" dirty="0"/>
                              <a:t>)</a:t>
                            </a:r>
                          </a:p>
                        </p:txBody>
                      </p:sp>
                    </p:grpSp>
                  </p:grpSp>
                  <p:sp>
                    <p:nvSpPr>
                      <p:cNvPr id="88" name="TextBox 87">
                        <a:extLst>
                          <a:ext uri="{FF2B5EF4-FFF2-40B4-BE49-F238E27FC236}">
                            <a16:creationId xmlns:a16="http://schemas.microsoft.com/office/drawing/2014/main" id="{BED54AE8-3B16-A24F-B199-8C447F70C43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194916" y="1237297"/>
                        <a:ext cx="1339546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l-GR" sz="1200" dirty="0">
                            <a:latin typeface="Arial Black" panose="020B0A04020102020204" pitchFamily="34" charset="0"/>
                          </a:rPr>
                          <a:t>β</a:t>
                        </a:r>
                        <a:r>
                          <a:rPr lang="en-US" sz="1200" dirty="0">
                            <a:latin typeface="Arial Black" panose="020B0A04020102020204" pitchFamily="34" charset="0"/>
                          </a:rPr>
                          <a:t>-Actin 2</a:t>
                        </a:r>
                      </a:p>
                    </p:txBody>
                  </p:sp>
                </p:grpSp>
                <p:grpSp>
                  <p:nvGrpSpPr>
                    <p:cNvPr id="7" name="Group 6">
                      <a:extLst>
                        <a:ext uri="{FF2B5EF4-FFF2-40B4-BE49-F238E27FC236}">
                          <a16:creationId xmlns:a16="http://schemas.microsoft.com/office/drawing/2014/main" id="{CA940A4A-1B8B-5E45-A434-68513FA5EE5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979234" y="978400"/>
                      <a:ext cx="611159" cy="2685689"/>
                      <a:chOff x="3032940" y="992253"/>
                      <a:chExt cx="611159" cy="2685689"/>
                    </a:xfrm>
                  </p:grpSpPr>
                  <p:sp>
                    <p:nvSpPr>
                      <p:cNvPr id="114" name="TextBox 113">
                        <a:extLst>
                          <a:ext uri="{FF2B5EF4-FFF2-40B4-BE49-F238E27FC236}">
                            <a16:creationId xmlns:a16="http://schemas.microsoft.com/office/drawing/2014/main" id="{6F08A139-82E9-D547-9F87-896AEC5BB33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37844" y="992253"/>
                        <a:ext cx="606255" cy="43088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algn="ctr"/>
                        <a:r>
                          <a:rPr lang="en-US" sz="1100" dirty="0"/>
                          <a:t>MW </a:t>
                        </a:r>
                      </a:p>
                      <a:p>
                        <a:pPr algn="ctr"/>
                        <a:r>
                          <a:rPr lang="en-US" sz="1100" dirty="0"/>
                          <a:t>Marker</a:t>
                        </a:r>
                      </a:p>
                    </p:txBody>
                  </p:sp>
                  <p:sp>
                    <p:nvSpPr>
                      <p:cNvPr id="115" name="TextBox 114">
                        <a:extLst>
                          <a:ext uri="{FF2B5EF4-FFF2-40B4-BE49-F238E27FC236}">
                            <a16:creationId xmlns:a16="http://schemas.microsoft.com/office/drawing/2014/main" id="{96BB62AB-59B3-1648-9AFF-89D1F13AC7A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119731" y="3159280"/>
                        <a:ext cx="482215" cy="25391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50" dirty="0"/>
                          <a:t>37 kD</a:t>
                        </a:r>
                      </a:p>
                    </p:txBody>
                  </p:sp>
                  <p:sp>
                    <p:nvSpPr>
                      <p:cNvPr id="116" name="TextBox 115">
                        <a:extLst>
                          <a:ext uri="{FF2B5EF4-FFF2-40B4-BE49-F238E27FC236}">
                            <a16:creationId xmlns:a16="http://schemas.microsoft.com/office/drawing/2014/main" id="{9601BBB2-0FD3-3C4F-AA77-CC0C48D127C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88060" y="2635553"/>
                        <a:ext cx="511679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50" dirty="0"/>
                          <a:t>50 kD</a:t>
                        </a:r>
                      </a:p>
                    </p:txBody>
                  </p:sp>
                  <p:sp>
                    <p:nvSpPr>
                      <p:cNvPr id="117" name="TextBox 116">
                        <a:extLst>
                          <a:ext uri="{FF2B5EF4-FFF2-40B4-BE49-F238E27FC236}">
                            <a16:creationId xmlns:a16="http://schemas.microsoft.com/office/drawing/2014/main" id="{C2D39DEA-63B7-F241-BFA1-7AB2AF36062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75744" y="2201123"/>
                        <a:ext cx="511679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50" dirty="0"/>
                          <a:t>75 kD</a:t>
                        </a:r>
                      </a:p>
                    </p:txBody>
                  </p:sp>
                  <p:sp>
                    <p:nvSpPr>
                      <p:cNvPr id="118" name="TextBox 117">
                        <a:extLst>
                          <a:ext uri="{FF2B5EF4-FFF2-40B4-BE49-F238E27FC236}">
                            <a16:creationId xmlns:a16="http://schemas.microsoft.com/office/drawing/2014/main" id="{FB0A8710-8106-C040-8CEB-E4CB7090A87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32940" y="1644221"/>
                        <a:ext cx="549059" cy="25391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50" dirty="0"/>
                          <a:t>150 kD</a:t>
                        </a:r>
                      </a:p>
                    </p:txBody>
                  </p:sp>
                  <p:sp>
                    <p:nvSpPr>
                      <p:cNvPr id="119" name="TextBox 118">
                        <a:extLst>
                          <a:ext uri="{FF2B5EF4-FFF2-40B4-BE49-F238E27FC236}">
                            <a16:creationId xmlns:a16="http://schemas.microsoft.com/office/drawing/2014/main" id="{59C66B41-09D4-D544-A7EF-5D8470DBB0F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111202" y="3424026"/>
                        <a:ext cx="482215" cy="25391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50" dirty="0"/>
                          <a:t>25 kD</a:t>
                        </a:r>
                      </a:p>
                    </p:txBody>
                  </p:sp>
                </p:grpSp>
              </p:grp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7ECCF8F7-D4CA-A245-BCFE-754382371E1F}"/>
                      </a:ext>
                    </a:extLst>
                  </p:cNvPr>
                  <p:cNvSpPr txBox="1"/>
                  <p:nvPr/>
                </p:nvSpPr>
                <p:spPr>
                  <a:xfrm>
                    <a:off x="2860398" y="1895170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AD579BA5-49C9-404C-8EE8-81BEC63DD023}"/>
                    </a:ext>
                  </a:extLst>
                </p:cNvPr>
                <p:cNvSpPr txBox="1"/>
                <p:nvPr/>
              </p:nvSpPr>
              <p:spPr>
                <a:xfrm>
                  <a:off x="2867060" y="1401768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</p:grp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A3E6529D-EE57-2A42-A33C-30F36771D4E2}"/>
                  </a:ext>
                </a:extLst>
              </p:cNvPr>
              <p:cNvSpPr txBox="1"/>
              <p:nvPr/>
            </p:nvSpPr>
            <p:spPr>
              <a:xfrm>
                <a:off x="2967302" y="3772260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20 kD</a:t>
                </a:r>
              </a:p>
            </p:txBody>
          </p:sp>
        </p:grpSp>
      </p:grpSp>
      <p:pic>
        <p:nvPicPr>
          <p:cNvPr id="169" name="Picture 168">
            <a:extLst>
              <a:ext uri="{FF2B5EF4-FFF2-40B4-BE49-F238E27FC236}">
                <a16:creationId xmlns:a16="http://schemas.microsoft.com/office/drawing/2014/main" id="{672B44E8-52A9-9145-B654-3F1881EEE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1167" y="1321839"/>
            <a:ext cx="2022640" cy="2744183"/>
          </a:xfrm>
          <a:prstGeom prst="rect">
            <a:avLst/>
          </a:prstGeom>
        </p:spPr>
      </p:pic>
      <p:sp>
        <p:nvSpPr>
          <p:cNvPr id="184" name="TextBox 183">
            <a:extLst>
              <a:ext uri="{FF2B5EF4-FFF2-40B4-BE49-F238E27FC236}">
                <a16:creationId xmlns:a16="http://schemas.microsoft.com/office/drawing/2014/main" id="{42816C29-DB17-2C40-B7AD-AD656321602E}"/>
              </a:ext>
            </a:extLst>
          </p:cNvPr>
          <p:cNvSpPr txBox="1"/>
          <p:nvPr/>
        </p:nvSpPr>
        <p:spPr>
          <a:xfrm>
            <a:off x="6015448" y="3748686"/>
            <a:ext cx="4972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20 kD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D8FA307-BE64-1A48-BC27-B868B04A58BE}"/>
              </a:ext>
            </a:extLst>
          </p:cNvPr>
          <p:cNvGrpSpPr/>
          <p:nvPr/>
        </p:nvGrpSpPr>
        <p:grpSpPr>
          <a:xfrm>
            <a:off x="9025826" y="909693"/>
            <a:ext cx="3681787" cy="4655008"/>
            <a:chOff x="9025826" y="909693"/>
            <a:chExt cx="3681787" cy="465500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3133620-3193-8B48-A684-B0FDA37D532F}"/>
                </a:ext>
              </a:extLst>
            </p:cNvPr>
            <p:cNvGrpSpPr/>
            <p:nvPr/>
          </p:nvGrpSpPr>
          <p:grpSpPr>
            <a:xfrm>
              <a:off x="9025826" y="909693"/>
              <a:ext cx="3681787" cy="4655008"/>
              <a:chOff x="9025826" y="909693"/>
              <a:chExt cx="3681787" cy="4655008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2848E793-2D83-3F41-80B5-0CCD53567BB9}"/>
                  </a:ext>
                </a:extLst>
              </p:cNvPr>
              <p:cNvGrpSpPr/>
              <p:nvPr/>
            </p:nvGrpSpPr>
            <p:grpSpPr>
              <a:xfrm>
                <a:off x="9025826" y="909693"/>
                <a:ext cx="3681787" cy="4655008"/>
                <a:chOff x="9025826" y="909693"/>
                <a:chExt cx="3681787" cy="4655008"/>
              </a:xfrm>
            </p:grpSpPr>
            <p:grpSp>
              <p:nvGrpSpPr>
                <p:cNvPr id="16" name="Group 15"/>
                <p:cNvGrpSpPr/>
                <p:nvPr/>
              </p:nvGrpSpPr>
              <p:grpSpPr>
                <a:xfrm>
                  <a:off x="10015554" y="909693"/>
                  <a:ext cx="2692059" cy="4655008"/>
                  <a:chOff x="9379490" y="1143126"/>
                  <a:chExt cx="3237767" cy="4635238"/>
                </a:xfrm>
              </p:grpSpPr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812BE616-2610-7C49-88C6-AEF9F0DC1B6F}"/>
                      </a:ext>
                    </a:extLst>
                  </p:cNvPr>
                  <p:cNvSpPr txBox="1"/>
                  <p:nvPr/>
                </p:nvSpPr>
                <p:spPr>
                  <a:xfrm>
                    <a:off x="9608744" y="1143126"/>
                    <a:ext cx="133954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l-GR" sz="1200" dirty="0">
                        <a:latin typeface="Arial Black" panose="020B0A04020102020204" pitchFamily="34" charset="0"/>
                      </a:rPr>
                      <a:t>β</a:t>
                    </a:r>
                    <a:r>
                      <a:rPr lang="en-US" sz="1200" dirty="0">
                        <a:latin typeface="Arial Black" panose="020B0A04020102020204" pitchFamily="34" charset="0"/>
                      </a:rPr>
                      <a:t>-Actin 4</a:t>
                    </a:r>
                  </a:p>
                </p:txBody>
              </p:sp>
              <p:grpSp>
                <p:nvGrpSpPr>
                  <p:cNvPr id="46" name="Group 45">
                    <a:extLst>
                      <a:ext uri="{FF2B5EF4-FFF2-40B4-BE49-F238E27FC236}">
                        <a16:creationId xmlns:a16="http://schemas.microsoft.com/office/drawing/2014/main" id="{1A906D83-6CF1-6346-9BF5-99B84A3699BC}"/>
                      </a:ext>
                    </a:extLst>
                  </p:cNvPr>
                  <p:cNvGrpSpPr/>
                  <p:nvPr/>
                </p:nvGrpSpPr>
                <p:grpSpPr>
                  <a:xfrm>
                    <a:off x="9379490" y="2806131"/>
                    <a:ext cx="3237767" cy="2972233"/>
                    <a:chOff x="9129774" y="3231072"/>
                    <a:chExt cx="3237767" cy="2972233"/>
                  </a:xfrm>
                </p:grpSpPr>
                <p:sp>
                  <p:nvSpPr>
                    <p:cNvPr id="47" name="TextBox 46">
                      <a:extLst>
                        <a:ext uri="{FF2B5EF4-FFF2-40B4-BE49-F238E27FC236}">
                          <a16:creationId xmlns:a16="http://schemas.microsoft.com/office/drawing/2014/main" id="{FAC4522A-DE77-7A4C-93CA-094C869D47A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027993" y="3231072"/>
                      <a:ext cx="1339548" cy="4137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1000" dirty="0">
                          <a:latin typeface="Arial Black" panose="020B0A04020102020204" pitchFamily="34" charset="0"/>
                        </a:rPr>
                        <a:t>β</a:t>
                      </a:r>
                      <a:r>
                        <a:rPr lang="en-US" sz="1000" dirty="0">
                          <a:latin typeface="Arial Black" panose="020B0A04020102020204" pitchFamily="34" charset="0"/>
                        </a:rPr>
                        <a:t>-Actin </a:t>
                      </a:r>
                    </a:p>
                    <a:p>
                      <a:r>
                        <a:rPr lang="en-US" sz="1000" dirty="0">
                          <a:latin typeface="Arial Black" panose="020B0A04020102020204" pitchFamily="34" charset="0"/>
                        </a:rPr>
                        <a:t>43 kD</a:t>
                      </a:r>
                    </a:p>
                  </p:txBody>
                </p:sp>
                <p:cxnSp>
                  <p:nvCxnSpPr>
                    <p:cNvPr id="48" name="Straight Arrow Connector 47">
                      <a:extLst>
                        <a:ext uri="{FF2B5EF4-FFF2-40B4-BE49-F238E27FC236}">
                          <a16:creationId xmlns:a16="http://schemas.microsoft.com/office/drawing/2014/main" id="{048191AE-07AD-424D-A8EA-01119B1F613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089000" y="3695248"/>
                      <a:ext cx="285520" cy="0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49" name="Group 48">
                      <a:extLst>
                        <a:ext uri="{FF2B5EF4-FFF2-40B4-BE49-F238E27FC236}">
                          <a16:creationId xmlns:a16="http://schemas.microsoft.com/office/drawing/2014/main" id="{2C2BED5A-C956-0742-8F1D-AD5D5CE5B1F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29774" y="4765918"/>
                      <a:ext cx="1602627" cy="1437387"/>
                      <a:chOff x="2111309" y="4697400"/>
                      <a:chExt cx="1602627" cy="1437387"/>
                    </a:xfrm>
                  </p:grpSpPr>
                  <p:grpSp>
                    <p:nvGrpSpPr>
                      <p:cNvPr id="50" name="Group 49">
                        <a:extLst>
                          <a:ext uri="{FF2B5EF4-FFF2-40B4-BE49-F238E27FC236}">
                            <a16:creationId xmlns:a16="http://schemas.microsoft.com/office/drawing/2014/main" id="{83BCDCA5-9A3F-1648-AD04-85ED08F41E6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11309" y="4723533"/>
                        <a:ext cx="1117502" cy="1411254"/>
                        <a:chOff x="4167515" y="4645346"/>
                        <a:chExt cx="1117502" cy="1411254"/>
                      </a:xfrm>
                    </p:grpSpPr>
                    <p:sp>
                      <p:nvSpPr>
                        <p:cNvPr id="52" name="TextBox 51">
                          <a:extLst>
                            <a:ext uri="{FF2B5EF4-FFF2-40B4-BE49-F238E27FC236}">
                              <a16:creationId xmlns:a16="http://schemas.microsoft.com/office/drawing/2014/main" id="{D8F7E117-4036-A24E-AACF-1AFC0E1C895A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3974303" y="5054033"/>
                          <a:ext cx="1064168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dirty="0"/>
                            <a:t>+ICI 182780 </a:t>
                          </a:r>
                        </a:p>
                      </p:txBody>
                    </p:sp>
                    <p:sp>
                      <p:nvSpPr>
                        <p:cNvPr id="53" name="TextBox 52">
                          <a:extLst>
                            <a:ext uri="{FF2B5EF4-FFF2-40B4-BE49-F238E27FC236}">
                              <a16:creationId xmlns:a16="http://schemas.microsoft.com/office/drawing/2014/main" id="{206EFD0D-9E6F-7E46-B312-88E0BAE682D9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3898691" y="4942314"/>
                          <a:ext cx="814647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dirty="0"/>
                            <a:t>NG</a:t>
                          </a:r>
                        </a:p>
                      </p:txBody>
                    </p:sp>
                    <p:sp>
                      <p:nvSpPr>
                        <p:cNvPr id="54" name="TextBox 53">
                          <a:extLst>
                            <a:ext uri="{FF2B5EF4-FFF2-40B4-BE49-F238E27FC236}">
                              <a16:creationId xmlns:a16="http://schemas.microsoft.com/office/drawing/2014/main" id="{66C59192-E5B3-9647-926C-BF60C4F17E80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4096776" y="5183427"/>
                          <a:ext cx="1353162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sz="1200" dirty="0"/>
                            <a:t>+ICI 182780 </a:t>
                          </a:r>
                        </a:p>
                      </p:txBody>
                    </p:sp>
                    <p:sp>
                      <p:nvSpPr>
                        <p:cNvPr id="55" name="TextBox 54">
                          <a:extLst>
                            <a:ext uri="{FF2B5EF4-FFF2-40B4-BE49-F238E27FC236}">
                              <a16:creationId xmlns:a16="http://schemas.microsoft.com/office/drawing/2014/main" id="{3CCC746A-60E7-F741-99C8-E4068FA426CA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4449450" y="5221032"/>
                          <a:ext cx="1394136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dirty="0"/>
                            <a:t>+ ru-486 (100 </a:t>
                          </a:r>
                          <a:r>
                            <a:rPr lang="en-US" sz="1200" dirty="0" err="1"/>
                            <a:t>nM</a:t>
                          </a:r>
                          <a:r>
                            <a:rPr lang="en-US" sz="1200" dirty="0"/>
                            <a:t>)</a:t>
                          </a:r>
                        </a:p>
                      </p:txBody>
                    </p:sp>
                  </p:grpSp>
                  <p:sp>
                    <p:nvSpPr>
                      <p:cNvPr id="51" name="TextBox 50">
                        <a:extLst>
                          <a:ext uri="{FF2B5EF4-FFF2-40B4-BE49-F238E27FC236}">
                            <a16:creationId xmlns:a16="http://schemas.microsoft.com/office/drawing/2014/main" id="{05DC9C77-5670-9442-9ABC-9C9F29C319C6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2878369" y="5255968"/>
                        <a:ext cx="1394136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+ ru-486 (1000 </a:t>
                        </a:r>
                        <a:r>
                          <a:rPr lang="en-US" sz="1200" dirty="0" err="1"/>
                          <a:t>nM</a:t>
                        </a:r>
                        <a:r>
                          <a:rPr lang="en-US" sz="1200" dirty="0"/>
                          <a:t>)</a:t>
                        </a:r>
                      </a:p>
                    </p:txBody>
                  </p:sp>
                </p:grpSp>
              </p:grpSp>
            </p:grp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60088A87-F977-8041-B58A-EC6B5B00ABD6}"/>
                    </a:ext>
                  </a:extLst>
                </p:cNvPr>
                <p:cNvGrpSpPr/>
                <p:nvPr/>
              </p:nvGrpSpPr>
              <p:grpSpPr>
                <a:xfrm>
                  <a:off x="9025826" y="1003504"/>
                  <a:ext cx="615397" cy="2756097"/>
                  <a:chOff x="9118341" y="1155905"/>
                  <a:chExt cx="615397" cy="2756097"/>
                </a:xfrm>
              </p:grpSpPr>
              <p:sp>
                <p:nvSpPr>
                  <p:cNvPr id="128" name="TextBox 127">
                    <a:extLst>
                      <a:ext uri="{FF2B5EF4-FFF2-40B4-BE49-F238E27FC236}">
                        <a16:creationId xmlns:a16="http://schemas.microsoft.com/office/drawing/2014/main" id="{B7C54ECC-A066-D945-B10A-A34C89ABEF8B}"/>
                      </a:ext>
                    </a:extLst>
                  </p:cNvPr>
                  <p:cNvSpPr txBox="1"/>
                  <p:nvPr/>
                </p:nvSpPr>
                <p:spPr>
                  <a:xfrm>
                    <a:off x="9127483" y="1155905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  <p:sp>
                <p:nvSpPr>
                  <p:cNvPr id="129" name="TextBox 128">
                    <a:extLst>
                      <a:ext uri="{FF2B5EF4-FFF2-40B4-BE49-F238E27FC236}">
                        <a16:creationId xmlns:a16="http://schemas.microsoft.com/office/drawing/2014/main" id="{2213E4AB-6B44-9F42-B1EA-8F14C12A65B7}"/>
                      </a:ext>
                    </a:extLst>
                  </p:cNvPr>
                  <p:cNvSpPr txBox="1"/>
                  <p:nvPr/>
                </p:nvSpPr>
                <p:spPr>
                  <a:xfrm>
                    <a:off x="9209261" y="3361348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37 kD</a:t>
                    </a:r>
                  </a:p>
                </p:txBody>
              </p:sp>
              <p:sp>
                <p:nvSpPr>
                  <p:cNvPr id="130" name="TextBox 129">
                    <a:extLst>
                      <a:ext uri="{FF2B5EF4-FFF2-40B4-BE49-F238E27FC236}">
                        <a16:creationId xmlns:a16="http://schemas.microsoft.com/office/drawing/2014/main" id="{AA87E239-5349-E742-B95E-0FB852B540FF}"/>
                      </a:ext>
                    </a:extLst>
                  </p:cNvPr>
                  <p:cNvSpPr txBox="1"/>
                  <p:nvPr/>
                </p:nvSpPr>
                <p:spPr>
                  <a:xfrm>
                    <a:off x="9203250" y="2884061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A9190E6F-29D2-FD48-A1D4-91F437388191}"/>
                      </a:ext>
                    </a:extLst>
                  </p:cNvPr>
                  <p:cNvSpPr txBox="1"/>
                  <p:nvPr/>
                </p:nvSpPr>
                <p:spPr>
                  <a:xfrm>
                    <a:off x="9174376" y="2527671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  <p:sp>
                <p:nvSpPr>
                  <p:cNvPr id="132" name="TextBox 131">
                    <a:extLst>
                      <a:ext uri="{FF2B5EF4-FFF2-40B4-BE49-F238E27FC236}">
                        <a16:creationId xmlns:a16="http://schemas.microsoft.com/office/drawing/2014/main" id="{7148B53B-156C-2547-9E2D-E67B3A956759}"/>
                      </a:ext>
                    </a:extLst>
                  </p:cNvPr>
                  <p:cNvSpPr txBox="1"/>
                  <p:nvPr/>
                </p:nvSpPr>
                <p:spPr>
                  <a:xfrm>
                    <a:off x="9118341" y="1697650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250 kD</a:t>
                    </a:r>
                  </a:p>
                </p:txBody>
              </p:sp>
              <p:sp>
                <p:nvSpPr>
                  <p:cNvPr id="133" name="TextBox 132">
                    <a:extLst>
                      <a:ext uri="{FF2B5EF4-FFF2-40B4-BE49-F238E27FC236}">
                        <a16:creationId xmlns:a16="http://schemas.microsoft.com/office/drawing/2014/main" id="{B0DD9B0F-90E9-0742-BD61-9CB611826DB9}"/>
                      </a:ext>
                    </a:extLst>
                  </p:cNvPr>
                  <p:cNvSpPr txBox="1"/>
                  <p:nvPr/>
                </p:nvSpPr>
                <p:spPr>
                  <a:xfrm>
                    <a:off x="9211167" y="3658086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25 kD</a:t>
                    </a:r>
                  </a:p>
                </p:txBody>
              </p:sp>
            </p:grpSp>
          </p:grp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581BDFE9-4CC3-A94F-BE64-BEB6F95293CA}"/>
                  </a:ext>
                </a:extLst>
              </p:cNvPr>
              <p:cNvSpPr txBox="1"/>
              <p:nvPr/>
            </p:nvSpPr>
            <p:spPr>
              <a:xfrm>
                <a:off x="9029979" y="2162493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FA03B997-F576-A647-B3EB-F17FB1FF334A}"/>
                  </a:ext>
                </a:extLst>
              </p:cNvPr>
              <p:cNvSpPr txBox="1"/>
              <p:nvPr/>
            </p:nvSpPr>
            <p:spPr>
              <a:xfrm>
                <a:off x="9026735" y="1882398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150 kD</a:t>
                </a:r>
              </a:p>
            </p:txBody>
          </p: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29348470-2D38-5A45-892B-A91CD10BDDB7}"/>
                </a:ext>
              </a:extLst>
            </p:cNvPr>
            <p:cNvGrpSpPr/>
            <p:nvPr/>
          </p:nvGrpSpPr>
          <p:grpSpPr>
            <a:xfrm>
              <a:off x="9517903" y="1692179"/>
              <a:ext cx="254397" cy="2295315"/>
              <a:chOff x="3066298" y="1815548"/>
              <a:chExt cx="254397" cy="2295315"/>
            </a:xfrm>
          </p:grpSpPr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54C5EDC8-FC7A-2144-B0EE-372F0AAEDB54}"/>
                  </a:ext>
                </a:extLst>
              </p:cNvPr>
              <p:cNvCxnSpPr/>
              <p:nvPr/>
            </p:nvCxnSpPr>
            <p:spPr>
              <a:xfrm>
                <a:off x="3080155" y="2656061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8" name="Group 187">
                <a:extLst>
                  <a:ext uri="{FF2B5EF4-FFF2-40B4-BE49-F238E27FC236}">
                    <a16:creationId xmlns:a16="http://schemas.microsoft.com/office/drawing/2014/main" id="{EE726FD2-E4A7-074F-BC35-12E15F50982C}"/>
                  </a:ext>
                </a:extLst>
              </p:cNvPr>
              <p:cNvGrpSpPr/>
              <p:nvPr/>
            </p:nvGrpSpPr>
            <p:grpSpPr>
              <a:xfrm>
                <a:off x="3066298" y="1815548"/>
                <a:ext cx="254397" cy="2295315"/>
                <a:chOff x="3066298" y="1815548"/>
                <a:chExt cx="254397" cy="2295315"/>
              </a:xfrm>
            </p:grpSpPr>
            <p:grpSp>
              <p:nvGrpSpPr>
                <p:cNvPr id="189" name="Group 188">
                  <a:extLst>
                    <a:ext uri="{FF2B5EF4-FFF2-40B4-BE49-F238E27FC236}">
                      <a16:creationId xmlns:a16="http://schemas.microsoft.com/office/drawing/2014/main" id="{1FD333FF-33B5-9C4A-ADDA-B395489C2E1C}"/>
                    </a:ext>
                  </a:extLst>
                </p:cNvPr>
                <p:cNvGrpSpPr/>
                <p:nvPr/>
              </p:nvGrpSpPr>
              <p:grpSpPr>
                <a:xfrm>
                  <a:off x="3066298" y="1815548"/>
                  <a:ext cx="254397" cy="1959657"/>
                  <a:chOff x="410842" y="1820165"/>
                  <a:chExt cx="254397" cy="1959657"/>
                </a:xfrm>
              </p:grpSpPr>
              <p:grpSp>
                <p:nvGrpSpPr>
                  <p:cNvPr id="191" name="Group 190">
                    <a:extLst>
                      <a:ext uri="{FF2B5EF4-FFF2-40B4-BE49-F238E27FC236}">
                        <a16:creationId xmlns:a16="http://schemas.microsoft.com/office/drawing/2014/main" id="{5529D3C8-836F-7F41-80BE-C503BF7AF8B0}"/>
                      </a:ext>
                    </a:extLst>
                  </p:cNvPr>
                  <p:cNvGrpSpPr/>
                  <p:nvPr/>
                </p:nvGrpSpPr>
                <p:grpSpPr>
                  <a:xfrm>
                    <a:off x="410842" y="1820165"/>
                    <a:ext cx="254397" cy="1646646"/>
                    <a:chOff x="9693416" y="1820165"/>
                    <a:chExt cx="254397" cy="1646646"/>
                  </a:xfrm>
                </p:grpSpPr>
                <p:cxnSp>
                  <p:nvCxnSpPr>
                    <p:cNvPr id="193" name="Straight Connector 192">
                      <a:extLst>
                        <a:ext uri="{FF2B5EF4-FFF2-40B4-BE49-F238E27FC236}">
                          <a16:creationId xmlns:a16="http://schemas.microsoft.com/office/drawing/2014/main" id="{6372435F-9501-BE4B-A045-22D49DD91FB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98030" y="182016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4" name="Straight Connector 193">
                      <a:extLst>
                        <a:ext uri="{FF2B5EF4-FFF2-40B4-BE49-F238E27FC236}">
                          <a16:creationId xmlns:a16="http://schemas.microsoft.com/office/drawing/2014/main" id="{0FE385EC-A0CF-B94E-9DD1-4FF580C6CCA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93416" y="2157299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5" name="Straight Connector 194">
                      <a:extLst>
                        <a:ext uri="{FF2B5EF4-FFF2-40B4-BE49-F238E27FC236}">
                          <a16:creationId xmlns:a16="http://schemas.microsoft.com/office/drawing/2014/main" id="{066F4822-DC32-1C4F-8328-6CD0D116A58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07274" y="2466716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6" name="Straight Connector 195">
                      <a:extLst>
                        <a:ext uri="{FF2B5EF4-FFF2-40B4-BE49-F238E27FC236}">
                          <a16:creationId xmlns:a16="http://schemas.microsoft.com/office/drawing/2014/main" id="{43E2FD56-6566-F44C-AF4D-57D904E5848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16511" y="2972150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7" name="Straight Connector 196">
                      <a:extLst>
                        <a:ext uri="{FF2B5EF4-FFF2-40B4-BE49-F238E27FC236}">
                          <a16:creationId xmlns:a16="http://schemas.microsoft.com/office/drawing/2014/main" id="{32D83E50-8819-2248-B571-623CDB46FF3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21130" y="3466811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92" name="Straight Connector 191">
                    <a:extLst>
                      <a:ext uri="{FF2B5EF4-FFF2-40B4-BE49-F238E27FC236}">
                        <a16:creationId xmlns:a16="http://schemas.microsoft.com/office/drawing/2014/main" id="{B44C474D-E7A0-8E4B-846E-07F8D9870939}"/>
                      </a:ext>
                    </a:extLst>
                  </p:cNvPr>
                  <p:cNvCxnSpPr/>
                  <p:nvPr/>
                </p:nvCxnSpPr>
                <p:spPr>
                  <a:xfrm>
                    <a:off x="433941" y="377982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90" name="Straight Connector 189">
                  <a:extLst>
                    <a:ext uri="{FF2B5EF4-FFF2-40B4-BE49-F238E27FC236}">
                      <a16:creationId xmlns:a16="http://schemas.microsoft.com/office/drawing/2014/main" id="{598224A0-97C6-8244-9952-BC15A6593CEF}"/>
                    </a:ext>
                  </a:extLst>
                </p:cNvPr>
                <p:cNvCxnSpPr/>
                <p:nvPr/>
              </p:nvCxnSpPr>
              <p:spPr>
                <a:xfrm>
                  <a:off x="3084778" y="4110863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98" name="TextBox 197">
            <a:extLst>
              <a:ext uri="{FF2B5EF4-FFF2-40B4-BE49-F238E27FC236}">
                <a16:creationId xmlns:a16="http://schemas.microsoft.com/office/drawing/2014/main" id="{C0EFE036-DE03-7D4E-96A2-96D41CF57674}"/>
              </a:ext>
            </a:extLst>
          </p:cNvPr>
          <p:cNvSpPr txBox="1"/>
          <p:nvPr/>
        </p:nvSpPr>
        <p:spPr>
          <a:xfrm>
            <a:off x="9140423" y="3832253"/>
            <a:ext cx="496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20 kD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1243" t="928" r="1865" b="1326"/>
          <a:stretch/>
        </p:blipFill>
        <p:spPr>
          <a:xfrm>
            <a:off x="529913" y="1330036"/>
            <a:ext cx="2012745" cy="27286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056" y="1321018"/>
            <a:ext cx="2041940" cy="274500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9112" y="1319439"/>
            <a:ext cx="2030915" cy="274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82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9A1F972D-A0AD-0341-8C71-24739882355D}"/>
              </a:ext>
            </a:extLst>
          </p:cNvPr>
          <p:cNvSpPr txBox="1"/>
          <p:nvPr/>
        </p:nvSpPr>
        <p:spPr>
          <a:xfrm>
            <a:off x="206590" y="182195"/>
            <a:ext cx="31598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Fig. 3 D: ER</a:t>
            </a:r>
            <a:r>
              <a:rPr lang="el-GR" sz="3200" dirty="0">
                <a:latin typeface="Arial Black" panose="020B0A04020102020204" pitchFamily="34" charset="0"/>
              </a:rPr>
              <a:t>β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636788DC-D9D0-454F-AF08-26017E4CB0DB}"/>
              </a:ext>
            </a:extLst>
          </p:cNvPr>
          <p:cNvSpPr txBox="1"/>
          <p:nvPr/>
        </p:nvSpPr>
        <p:spPr>
          <a:xfrm>
            <a:off x="9063087" y="1523839"/>
            <a:ext cx="5661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250 kD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553E589A-DE2C-BD45-A521-28D0E389D5CF}"/>
              </a:ext>
            </a:extLst>
          </p:cNvPr>
          <p:cNvSpPr txBox="1"/>
          <p:nvPr/>
        </p:nvSpPr>
        <p:spPr>
          <a:xfrm>
            <a:off x="9144101" y="3686212"/>
            <a:ext cx="4972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25 kD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8AF36C0-11A7-B040-A4FE-D6BEDAD7DBB9}"/>
              </a:ext>
            </a:extLst>
          </p:cNvPr>
          <p:cNvGrpSpPr/>
          <p:nvPr/>
        </p:nvGrpSpPr>
        <p:grpSpPr>
          <a:xfrm>
            <a:off x="116168" y="1080274"/>
            <a:ext cx="737179" cy="3140719"/>
            <a:chOff x="-87032" y="1080274"/>
            <a:chExt cx="737179" cy="3140719"/>
          </a:xfrm>
        </p:grpSpPr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F9844ACE-B208-2447-B4B0-79E36DC86914}"/>
                </a:ext>
              </a:extLst>
            </p:cNvPr>
            <p:cNvSpPr txBox="1"/>
            <p:nvPr/>
          </p:nvSpPr>
          <p:spPr>
            <a:xfrm>
              <a:off x="-899" y="3967077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25 kD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418D025-DD89-AB4E-BCC2-BF0118D64FEF}"/>
                </a:ext>
              </a:extLst>
            </p:cNvPr>
            <p:cNvGrpSpPr/>
            <p:nvPr/>
          </p:nvGrpSpPr>
          <p:grpSpPr>
            <a:xfrm>
              <a:off x="-87032" y="1080274"/>
              <a:ext cx="737179" cy="3006802"/>
              <a:chOff x="-87032" y="1080274"/>
              <a:chExt cx="737179" cy="3006802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EA9F02F7-A737-0C49-8C75-4933C4606CAF}"/>
                  </a:ext>
                </a:extLst>
              </p:cNvPr>
              <p:cNvGrpSpPr/>
              <p:nvPr/>
            </p:nvGrpSpPr>
            <p:grpSpPr>
              <a:xfrm>
                <a:off x="-87032" y="1080274"/>
                <a:ext cx="648449" cy="2489250"/>
                <a:chOff x="9222122" y="1136187"/>
                <a:chExt cx="648449" cy="2489250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E7CDF856-4318-954B-A2DB-1884871648E9}"/>
                    </a:ext>
                  </a:extLst>
                </p:cNvPr>
                <p:cNvSpPr txBox="1"/>
                <p:nvPr/>
              </p:nvSpPr>
              <p:spPr>
                <a:xfrm>
                  <a:off x="9296532" y="3371521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37 kD</a:t>
                  </a: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A1CC5BC0-F76A-A940-90D5-B930984BB2B8}"/>
                    </a:ext>
                  </a:extLst>
                </p:cNvPr>
                <p:cNvSpPr txBox="1"/>
                <p:nvPr/>
              </p:nvSpPr>
              <p:spPr>
                <a:xfrm>
                  <a:off x="9283737" y="2752702"/>
                  <a:ext cx="5116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485BEEA6-FB42-4847-BE51-7A06C9097046}"/>
                    </a:ext>
                  </a:extLst>
                </p:cNvPr>
                <p:cNvSpPr txBox="1"/>
                <p:nvPr/>
              </p:nvSpPr>
              <p:spPr>
                <a:xfrm>
                  <a:off x="9287560" y="2193052"/>
                  <a:ext cx="5116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A5BFCBC3-6E4C-5348-9D48-0F79FB6AD8D1}"/>
                    </a:ext>
                  </a:extLst>
                </p:cNvPr>
                <p:cNvSpPr txBox="1"/>
                <p:nvPr/>
              </p:nvSpPr>
              <p:spPr>
                <a:xfrm>
                  <a:off x="9223802" y="1940313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4C1A137B-AE40-1248-B0B6-FF4F3B78D0F3}"/>
                    </a:ext>
                  </a:extLst>
                </p:cNvPr>
                <p:cNvSpPr txBox="1"/>
                <p:nvPr/>
              </p:nvSpPr>
              <p:spPr>
                <a:xfrm>
                  <a:off x="9222122" y="1679996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150 kD</a:t>
                  </a: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0ADA814A-0DD5-FB4A-92F2-4D03BC7A6952}"/>
                    </a:ext>
                  </a:extLst>
                </p:cNvPr>
                <p:cNvSpPr txBox="1"/>
                <p:nvPr/>
              </p:nvSpPr>
              <p:spPr>
                <a:xfrm>
                  <a:off x="9264316" y="1136187"/>
                  <a:ext cx="606255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</p:grpSp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094A100C-F0DE-1E4F-B993-3BA77B6939F1}"/>
                  </a:ext>
                </a:extLst>
              </p:cNvPr>
              <p:cNvGrpSpPr/>
              <p:nvPr/>
            </p:nvGrpSpPr>
            <p:grpSpPr>
              <a:xfrm>
                <a:off x="385852" y="1761493"/>
                <a:ext cx="264295" cy="2325583"/>
                <a:chOff x="2954800" y="1815548"/>
                <a:chExt cx="264295" cy="2325583"/>
              </a:xfrm>
            </p:grpSpPr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83B68E27-90DB-2D4D-BE7A-EA3B65C66182}"/>
                    </a:ext>
                  </a:extLst>
                </p:cNvPr>
                <p:cNvCxnSpPr/>
                <p:nvPr/>
              </p:nvCxnSpPr>
              <p:spPr>
                <a:xfrm>
                  <a:off x="2964043" y="2902801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41" name="Group 140">
                  <a:extLst>
                    <a:ext uri="{FF2B5EF4-FFF2-40B4-BE49-F238E27FC236}">
                      <a16:creationId xmlns:a16="http://schemas.microsoft.com/office/drawing/2014/main" id="{724E6727-739A-E642-AC01-54820A716F72}"/>
                    </a:ext>
                  </a:extLst>
                </p:cNvPr>
                <p:cNvGrpSpPr/>
                <p:nvPr/>
              </p:nvGrpSpPr>
              <p:grpSpPr>
                <a:xfrm>
                  <a:off x="2954800" y="1815548"/>
                  <a:ext cx="264295" cy="2325583"/>
                  <a:chOff x="9581918" y="1820165"/>
                  <a:chExt cx="264295" cy="2325583"/>
                </a:xfrm>
              </p:grpSpPr>
              <p:cxnSp>
                <p:nvCxnSpPr>
                  <p:cNvPr id="143" name="Straight Connector 142">
                    <a:extLst>
                      <a:ext uri="{FF2B5EF4-FFF2-40B4-BE49-F238E27FC236}">
                        <a16:creationId xmlns:a16="http://schemas.microsoft.com/office/drawing/2014/main" id="{C61E3930-30A4-294E-9BFB-25D2FB113FDD}"/>
                      </a:ext>
                    </a:extLst>
                  </p:cNvPr>
                  <p:cNvCxnSpPr/>
                  <p:nvPr/>
                </p:nvCxnSpPr>
                <p:spPr>
                  <a:xfrm>
                    <a:off x="9581918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Straight Connector 143">
                    <a:extLst>
                      <a:ext uri="{FF2B5EF4-FFF2-40B4-BE49-F238E27FC236}">
                        <a16:creationId xmlns:a16="http://schemas.microsoft.com/office/drawing/2014/main" id="{8BF75225-FD7A-C945-8327-5268FD2BCCC0}"/>
                      </a:ext>
                    </a:extLst>
                  </p:cNvPr>
                  <p:cNvCxnSpPr/>
                  <p:nvPr/>
                </p:nvCxnSpPr>
                <p:spPr>
                  <a:xfrm>
                    <a:off x="9606332" y="204118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Straight Connector 144">
                    <a:extLst>
                      <a:ext uri="{FF2B5EF4-FFF2-40B4-BE49-F238E27FC236}">
                        <a16:creationId xmlns:a16="http://schemas.microsoft.com/office/drawing/2014/main" id="{4BAE5F34-7EFD-5048-80E2-7BE948EBAA2B}"/>
                      </a:ext>
                    </a:extLst>
                  </p:cNvPr>
                  <p:cNvCxnSpPr/>
                  <p:nvPr/>
                </p:nvCxnSpPr>
                <p:spPr>
                  <a:xfrm>
                    <a:off x="9605676" y="235060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Straight Connector 145">
                    <a:extLst>
                      <a:ext uri="{FF2B5EF4-FFF2-40B4-BE49-F238E27FC236}">
                        <a16:creationId xmlns:a16="http://schemas.microsoft.com/office/drawing/2014/main" id="{D3C807FE-D1B5-DE48-9972-8BA39FEF6E61}"/>
                      </a:ext>
                    </a:extLst>
                  </p:cNvPr>
                  <p:cNvCxnSpPr/>
                  <p:nvPr/>
                </p:nvCxnSpPr>
                <p:spPr>
                  <a:xfrm>
                    <a:off x="9614913" y="351965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7" name="Straight Connector 146">
                    <a:extLst>
                      <a:ext uri="{FF2B5EF4-FFF2-40B4-BE49-F238E27FC236}">
                        <a16:creationId xmlns:a16="http://schemas.microsoft.com/office/drawing/2014/main" id="{4BA7F63B-48B8-9942-8FDB-44079282ADD7}"/>
                      </a:ext>
                    </a:extLst>
                  </p:cNvPr>
                  <p:cNvCxnSpPr/>
                  <p:nvPr/>
                </p:nvCxnSpPr>
                <p:spPr>
                  <a:xfrm>
                    <a:off x="9619530" y="414574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6726B44-0684-B244-B1A8-0D1F2F533842}"/>
              </a:ext>
            </a:extLst>
          </p:cNvPr>
          <p:cNvGrpSpPr/>
          <p:nvPr/>
        </p:nvGrpSpPr>
        <p:grpSpPr>
          <a:xfrm>
            <a:off x="1190764" y="1126809"/>
            <a:ext cx="2222652" cy="4576347"/>
            <a:chOff x="492345" y="885131"/>
            <a:chExt cx="2259999" cy="476594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25E8574-07EF-A44E-AEC1-625082003F01}"/>
                </a:ext>
              </a:extLst>
            </p:cNvPr>
            <p:cNvSpPr txBox="1"/>
            <p:nvPr/>
          </p:nvSpPr>
          <p:spPr>
            <a:xfrm>
              <a:off x="723137" y="885131"/>
              <a:ext cx="11638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ER</a:t>
              </a:r>
              <a:r>
                <a:rPr lang="el-G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1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53B6A9BA-ED42-B243-9D00-883E05CC96BF}"/>
                </a:ext>
              </a:extLst>
            </p:cNvPr>
            <p:cNvGrpSpPr/>
            <p:nvPr/>
          </p:nvGrpSpPr>
          <p:grpSpPr>
            <a:xfrm>
              <a:off x="492345" y="1992875"/>
              <a:ext cx="2259999" cy="3658199"/>
              <a:chOff x="718935" y="2262690"/>
              <a:chExt cx="2643538" cy="4030169"/>
            </a:xfrm>
          </p:grpSpPr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83473CEE-0103-8142-974F-BABA296A318F}"/>
                  </a:ext>
                </a:extLst>
              </p:cNvPr>
              <p:cNvGrpSpPr/>
              <p:nvPr/>
            </p:nvGrpSpPr>
            <p:grpSpPr>
              <a:xfrm>
                <a:off x="2599031" y="2262690"/>
                <a:ext cx="763442" cy="491683"/>
                <a:chOff x="2599031" y="2262690"/>
                <a:chExt cx="763442" cy="491683"/>
              </a:xfrm>
            </p:grpSpPr>
            <p:cxnSp>
              <p:nvCxnSpPr>
                <p:cNvPr id="78" name="Straight Arrow Connector 77">
                  <a:extLst>
                    <a:ext uri="{FF2B5EF4-FFF2-40B4-BE49-F238E27FC236}">
                      <a16:creationId xmlns:a16="http://schemas.microsoft.com/office/drawing/2014/main" id="{EA16DDD2-F0E6-5C48-BFBC-18108428AE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99031" y="2754373"/>
                  <a:ext cx="315493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21A7FDB0-4F74-9240-8848-DB4C4B9B93E9}"/>
                    </a:ext>
                  </a:extLst>
                </p:cNvPr>
                <p:cNvSpPr txBox="1"/>
                <p:nvPr/>
              </p:nvSpPr>
              <p:spPr>
                <a:xfrm>
                  <a:off x="2621512" y="2262690"/>
                  <a:ext cx="740961" cy="4747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Arial Black" panose="020B0A04020102020204" pitchFamily="34" charset="0"/>
                    </a:rPr>
                    <a:t>ER </a:t>
                  </a:r>
                  <a:r>
                    <a:rPr lang="el-GR" sz="10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 57 kD</a:t>
                  </a:r>
                </a:p>
              </p:txBody>
            </p:sp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A46EB35D-A66D-7847-BF9A-816073C81DA2}"/>
                  </a:ext>
                </a:extLst>
              </p:cNvPr>
              <p:cNvGrpSpPr/>
              <p:nvPr/>
            </p:nvGrpSpPr>
            <p:grpSpPr>
              <a:xfrm>
                <a:off x="718935" y="4740874"/>
                <a:ext cx="1532791" cy="1551985"/>
                <a:chOff x="2096805" y="4689151"/>
                <a:chExt cx="1532791" cy="1551985"/>
              </a:xfrm>
            </p:grpSpPr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5CA643BE-4DDD-E148-9D0F-93187A35E87C}"/>
                    </a:ext>
                  </a:extLst>
                </p:cNvPr>
                <p:cNvGrpSpPr/>
                <p:nvPr/>
              </p:nvGrpSpPr>
              <p:grpSpPr>
                <a:xfrm>
                  <a:off x="2096805" y="4723534"/>
                  <a:ext cx="1102550" cy="1411253"/>
                  <a:chOff x="4153011" y="4645347"/>
                  <a:chExt cx="1102550" cy="1411253"/>
                </a:xfrm>
              </p:grpSpPr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D6AE5369-EF9C-9D48-B2E6-CE87889FAE91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974303" y="5039530"/>
                    <a:ext cx="1064168" cy="3060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+ICI 182780 </a:t>
                    </a:r>
                  </a:p>
                </p:txBody>
              </p:sp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2E25585B-9E6F-8245-B4B2-15E842FB0228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898691" y="4927811"/>
                    <a:ext cx="814647" cy="3060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NG</a:t>
                    </a:r>
                  </a:p>
                </p:txBody>
              </p:sp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A7F5477A-F9D8-D445-A42B-AF8CDDD536B3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096776" y="5168924"/>
                    <a:ext cx="1353162" cy="3060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+ICI 182780 </a:t>
                    </a:r>
                  </a:p>
                </p:txBody>
              </p:sp>
              <p:sp>
                <p:nvSpPr>
                  <p:cNvPr id="77" name="TextBox 76">
                    <a:extLst>
                      <a:ext uri="{FF2B5EF4-FFF2-40B4-BE49-F238E27FC236}">
                        <a16:creationId xmlns:a16="http://schemas.microsoft.com/office/drawing/2014/main" id="{81A0240D-14DB-0F41-B3FC-AD2E0EBAC7A5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405490" y="5206528"/>
                    <a:ext cx="1394136" cy="3060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+ ru-486 (100 </a:t>
                    </a:r>
                    <a:r>
                      <a:rPr lang="en-US" sz="1100" dirty="0" err="1"/>
                      <a:t>nM</a:t>
                    </a:r>
                    <a:r>
                      <a:rPr lang="en-US" sz="1100" dirty="0"/>
                      <a:t>)</a:t>
                    </a:r>
                  </a:p>
                </p:txBody>
              </p:sp>
            </p:grp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96123B27-07ED-C34C-9979-FC3D8CBB63F3}"/>
                    </a:ext>
                  </a:extLst>
                </p:cNvPr>
                <p:cNvSpPr txBox="1"/>
                <p:nvPr/>
              </p:nvSpPr>
              <p:spPr>
                <a:xfrm rot="17785822">
                  <a:off x="2700600" y="5312140"/>
                  <a:ext cx="1551985" cy="3060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+ ru-486 (1000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</p:grpSp>
        </p:grpSp>
      </p:grpSp>
      <p:pic>
        <p:nvPicPr>
          <p:cNvPr id="149" name="Picture 148">
            <a:extLst>
              <a:ext uri="{FF2B5EF4-FFF2-40B4-BE49-F238E27FC236}">
                <a16:creationId xmlns:a16="http://schemas.microsoft.com/office/drawing/2014/main" id="{8D92A42D-7A05-9B44-928D-1C6997A1C3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4" b="12116"/>
          <a:stretch/>
        </p:blipFill>
        <p:spPr>
          <a:xfrm>
            <a:off x="775315" y="1591811"/>
            <a:ext cx="2065225" cy="2748168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10E087D8-A1C9-BF46-B810-DC7F674BB5B1}"/>
              </a:ext>
            </a:extLst>
          </p:cNvPr>
          <p:cNvGrpSpPr/>
          <p:nvPr/>
        </p:nvGrpSpPr>
        <p:grpSpPr>
          <a:xfrm>
            <a:off x="9061411" y="1107984"/>
            <a:ext cx="3275953" cy="4572000"/>
            <a:chOff x="9061411" y="1107984"/>
            <a:chExt cx="3275953" cy="4572000"/>
          </a:xfrm>
        </p:grpSpPr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F3BD5C72-964A-A14C-97B3-C7F112578C5A}"/>
                </a:ext>
              </a:extLst>
            </p:cNvPr>
            <p:cNvGrpSpPr/>
            <p:nvPr/>
          </p:nvGrpSpPr>
          <p:grpSpPr>
            <a:xfrm>
              <a:off x="9537120" y="1669304"/>
              <a:ext cx="257501" cy="2471973"/>
              <a:chOff x="3066009" y="1753904"/>
              <a:chExt cx="257501" cy="2471973"/>
            </a:xfrm>
          </p:grpSpPr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DD29DD79-83A4-594E-97AC-15E0A7C2EA2A}"/>
                  </a:ext>
                </a:extLst>
              </p:cNvPr>
              <p:cNvCxnSpPr/>
              <p:nvPr/>
            </p:nvCxnSpPr>
            <p:spPr>
              <a:xfrm>
                <a:off x="3087589" y="2481403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45B39DE3-6872-B045-91C3-476783395E04}"/>
                  </a:ext>
                </a:extLst>
              </p:cNvPr>
              <p:cNvGrpSpPr/>
              <p:nvPr/>
            </p:nvGrpSpPr>
            <p:grpSpPr>
              <a:xfrm>
                <a:off x="3066009" y="1753904"/>
                <a:ext cx="257501" cy="2471973"/>
                <a:chOff x="3066009" y="1753904"/>
                <a:chExt cx="257501" cy="2471973"/>
              </a:xfrm>
            </p:grpSpPr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F5BC6A06-9729-B644-B926-B1261AEEF1A9}"/>
                    </a:ext>
                  </a:extLst>
                </p:cNvPr>
                <p:cNvCxnSpPr/>
                <p:nvPr/>
              </p:nvCxnSpPr>
              <p:spPr>
                <a:xfrm>
                  <a:off x="3092212" y="4225877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F13A1A9A-0AC0-1C4D-907B-1B176962D3E8}"/>
                    </a:ext>
                  </a:extLst>
                </p:cNvPr>
                <p:cNvGrpSpPr/>
                <p:nvPr/>
              </p:nvGrpSpPr>
              <p:grpSpPr>
                <a:xfrm>
                  <a:off x="3066009" y="1753904"/>
                  <a:ext cx="257501" cy="2139831"/>
                  <a:chOff x="410553" y="1758521"/>
                  <a:chExt cx="257501" cy="2139831"/>
                </a:xfrm>
              </p:grpSpPr>
              <p:cxnSp>
                <p:nvCxnSpPr>
                  <p:cNvPr id="168" name="Straight Connector 167">
                    <a:extLst>
                      <a:ext uri="{FF2B5EF4-FFF2-40B4-BE49-F238E27FC236}">
                        <a16:creationId xmlns:a16="http://schemas.microsoft.com/office/drawing/2014/main" id="{9551B159-3A48-8444-B965-CDB6BD9ECF9B}"/>
                      </a:ext>
                    </a:extLst>
                  </p:cNvPr>
                  <p:cNvCxnSpPr/>
                  <p:nvPr/>
                </p:nvCxnSpPr>
                <p:spPr>
                  <a:xfrm>
                    <a:off x="410553" y="389835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67" name="Group 166">
                    <a:extLst>
                      <a:ext uri="{FF2B5EF4-FFF2-40B4-BE49-F238E27FC236}">
                        <a16:creationId xmlns:a16="http://schemas.microsoft.com/office/drawing/2014/main" id="{1FAF89ED-7EC2-5946-B17C-23D96E81AB32}"/>
                      </a:ext>
                    </a:extLst>
                  </p:cNvPr>
                  <p:cNvGrpSpPr/>
                  <p:nvPr/>
                </p:nvGrpSpPr>
                <p:grpSpPr>
                  <a:xfrm>
                    <a:off x="418276" y="1758521"/>
                    <a:ext cx="249778" cy="1656792"/>
                    <a:chOff x="9700850" y="1758521"/>
                    <a:chExt cx="249778" cy="1656792"/>
                  </a:xfrm>
                </p:grpSpPr>
                <p:cxnSp>
                  <p:nvCxnSpPr>
                    <p:cNvPr id="176" name="Straight Connector 175">
                      <a:extLst>
                        <a:ext uri="{FF2B5EF4-FFF2-40B4-BE49-F238E27FC236}">
                          <a16:creationId xmlns:a16="http://schemas.microsoft.com/office/drawing/2014/main" id="{80BB34F1-2A48-304E-9850-FA8EFB2B902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00850" y="1982641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7" name="Straight Connector 176">
                      <a:extLst>
                        <a:ext uri="{FF2B5EF4-FFF2-40B4-BE49-F238E27FC236}">
                          <a16:creationId xmlns:a16="http://schemas.microsoft.com/office/drawing/2014/main" id="{C941E8F3-DBE0-8D42-B92F-DA9099B9DB6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14708" y="2209866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8" name="Straight Connector 177">
                      <a:extLst>
                        <a:ext uri="{FF2B5EF4-FFF2-40B4-BE49-F238E27FC236}">
                          <a16:creationId xmlns:a16="http://schemas.microsoft.com/office/drawing/2014/main" id="{199490AE-3F7C-4F48-8283-4E75AA810A9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23945" y="2938598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9" name="Straight Connector 178">
                      <a:extLst>
                        <a:ext uri="{FF2B5EF4-FFF2-40B4-BE49-F238E27FC236}">
                          <a16:creationId xmlns:a16="http://schemas.microsoft.com/office/drawing/2014/main" id="{2CFA96A4-5944-B344-A16C-E5CECC7CBB7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08016" y="3415313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9" name="Straight Connector 168">
                      <a:extLst>
                        <a:ext uri="{FF2B5EF4-FFF2-40B4-BE49-F238E27FC236}">
                          <a16:creationId xmlns:a16="http://schemas.microsoft.com/office/drawing/2014/main" id="{FD1780BA-74BD-224B-A9C7-538EFFF0591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05464" y="1758521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A2899FF-8623-8C4B-BDD8-EAB801ADAA8C}"/>
                </a:ext>
              </a:extLst>
            </p:cNvPr>
            <p:cNvGrpSpPr/>
            <p:nvPr/>
          </p:nvGrpSpPr>
          <p:grpSpPr>
            <a:xfrm>
              <a:off x="9061411" y="1107984"/>
              <a:ext cx="3275953" cy="4572000"/>
              <a:chOff x="9061411" y="1107984"/>
              <a:chExt cx="3275953" cy="4572000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F9A8018B-70E2-6C40-8356-809AF05F55EB}"/>
                  </a:ext>
                </a:extLst>
              </p:cNvPr>
              <p:cNvGrpSpPr/>
              <p:nvPr/>
            </p:nvGrpSpPr>
            <p:grpSpPr>
              <a:xfrm>
                <a:off x="9061411" y="1107984"/>
                <a:ext cx="3275953" cy="4572000"/>
                <a:chOff x="9061411" y="1107984"/>
                <a:chExt cx="3275953" cy="4574911"/>
              </a:xfrm>
            </p:grpSpPr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8901D166-2734-3045-ACC9-621C33A2CF37}"/>
                    </a:ext>
                  </a:extLst>
                </p:cNvPr>
                <p:cNvGrpSpPr/>
                <p:nvPr/>
              </p:nvGrpSpPr>
              <p:grpSpPr>
                <a:xfrm>
                  <a:off x="9947428" y="1151613"/>
                  <a:ext cx="2389936" cy="4531282"/>
                  <a:chOff x="9753460" y="1137758"/>
                  <a:chExt cx="2389936" cy="4531282"/>
                </a:xfrm>
              </p:grpSpPr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7FCC9158-A494-DE4B-A165-AA0F6C6A8D08}"/>
                      </a:ext>
                    </a:extLst>
                  </p:cNvPr>
                  <p:cNvSpPr txBox="1"/>
                  <p:nvPr/>
                </p:nvSpPr>
                <p:spPr>
                  <a:xfrm>
                    <a:off x="10071117" y="1137758"/>
                    <a:ext cx="116386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ER</a:t>
                    </a:r>
                    <a:r>
                      <a:rPr lang="el-GR" sz="14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β</a:t>
                    </a:r>
                    <a:r>
                      <a: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4</a:t>
                    </a:r>
                  </a:p>
                </p:txBody>
              </p:sp>
              <p:grpSp>
                <p:nvGrpSpPr>
                  <p:cNvPr id="60" name="Group 59">
                    <a:extLst>
                      <a:ext uri="{FF2B5EF4-FFF2-40B4-BE49-F238E27FC236}">
                        <a16:creationId xmlns:a16="http://schemas.microsoft.com/office/drawing/2014/main" id="{7577476A-E5C2-F644-8AA9-133F2B4A367B}"/>
                      </a:ext>
                    </a:extLst>
                  </p:cNvPr>
                  <p:cNvGrpSpPr/>
                  <p:nvPr/>
                </p:nvGrpSpPr>
                <p:grpSpPr>
                  <a:xfrm>
                    <a:off x="9753460" y="2280147"/>
                    <a:ext cx="2389936" cy="3388893"/>
                    <a:chOff x="9238289" y="2320459"/>
                    <a:chExt cx="2389936" cy="3388893"/>
                  </a:xfrm>
                </p:grpSpPr>
                <p:grpSp>
                  <p:nvGrpSpPr>
                    <p:cNvPr id="23" name="Group 22">
                      <a:extLst>
                        <a:ext uri="{FF2B5EF4-FFF2-40B4-BE49-F238E27FC236}">
                          <a16:creationId xmlns:a16="http://schemas.microsoft.com/office/drawing/2014/main" id="{23B91057-50ED-C34D-AA62-8C0C1BC2A7D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238289" y="4271965"/>
                      <a:ext cx="1512443" cy="1437387"/>
                      <a:chOff x="2137518" y="4697399"/>
                      <a:chExt cx="1488665" cy="1437387"/>
                    </a:xfrm>
                  </p:grpSpPr>
                  <p:grpSp>
                    <p:nvGrpSpPr>
                      <p:cNvPr id="24" name="Group 23">
                        <a:extLst>
                          <a:ext uri="{FF2B5EF4-FFF2-40B4-BE49-F238E27FC236}">
                            <a16:creationId xmlns:a16="http://schemas.microsoft.com/office/drawing/2014/main" id="{53429FFC-B7DD-6A42-98C3-24B814CDE40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37518" y="4723532"/>
                        <a:ext cx="1021124" cy="1411254"/>
                        <a:chOff x="4193724" y="4645345"/>
                        <a:chExt cx="1021124" cy="1411254"/>
                      </a:xfrm>
                    </p:grpSpPr>
                    <p:sp>
                      <p:nvSpPr>
                        <p:cNvPr id="26" name="TextBox 25">
                          <a:extLst>
                            <a:ext uri="{FF2B5EF4-FFF2-40B4-BE49-F238E27FC236}">
                              <a16:creationId xmlns:a16="http://schemas.microsoft.com/office/drawing/2014/main" id="{3AB55D54-E999-A147-B3C1-38526113A711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3974303" y="5080241"/>
                          <a:ext cx="1064168" cy="22458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100" dirty="0"/>
                            <a:t>+ICI 182780 </a:t>
                          </a:r>
                        </a:p>
                      </p:txBody>
                    </p:sp>
                    <p:sp>
                      <p:nvSpPr>
                        <p:cNvPr id="27" name="TextBox 26">
                          <a:extLst>
                            <a:ext uri="{FF2B5EF4-FFF2-40B4-BE49-F238E27FC236}">
                              <a16:creationId xmlns:a16="http://schemas.microsoft.com/office/drawing/2014/main" id="{D185780B-0D4F-604F-9A50-152123E7A97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3898691" y="4968522"/>
                          <a:ext cx="814647" cy="22458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100" dirty="0"/>
                            <a:t>NG</a:t>
                          </a:r>
                        </a:p>
                      </p:txBody>
                    </p:sp>
                    <p:sp>
                      <p:nvSpPr>
                        <p:cNvPr id="28" name="TextBox 27">
                          <a:extLst>
                            <a:ext uri="{FF2B5EF4-FFF2-40B4-BE49-F238E27FC236}">
                              <a16:creationId xmlns:a16="http://schemas.microsoft.com/office/drawing/2014/main" id="{5F842873-1F25-9E49-83A8-A9950E69DE27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4096776" y="5209635"/>
                          <a:ext cx="1353162" cy="22458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sz="1100" dirty="0"/>
                            <a:t>+ICI 182780 </a:t>
                          </a:r>
                        </a:p>
                      </p:txBody>
                    </p:sp>
                    <p:sp>
                      <p:nvSpPr>
                        <p:cNvPr id="29" name="TextBox 28">
                          <a:extLst>
                            <a:ext uri="{FF2B5EF4-FFF2-40B4-BE49-F238E27FC236}">
                              <a16:creationId xmlns:a16="http://schemas.microsoft.com/office/drawing/2014/main" id="{A9BA3199-6216-2943-A3E0-A58BCBDD8189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4405490" y="5247240"/>
                          <a:ext cx="1394136" cy="22458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100" dirty="0"/>
                            <a:t>+ ru-486 (100 </a:t>
                          </a:r>
                          <a:r>
                            <a:rPr lang="en-US" sz="1100" dirty="0" err="1"/>
                            <a:t>nM</a:t>
                          </a:r>
                          <a:r>
                            <a:rPr lang="en-US" sz="1100" dirty="0"/>
                            <a:t>)</a:t>
                          </a:r>
                        </a:p>
                      </p:txBody>
                    </p:sp>
                  </p:grpSp>
                  <p:sp>
                    <p:nvSpPr>
                      <p:cNvPr id="25" name="TextBox 24">
                        <a:extLst>
                          <a:ext uri="{FF2B5EF4-FFF2-40B4-BE49-F238E27FC236}">
                            <a16:creationId xmlns:a16="http://schemas.microsoft.com/office/drawing/2014/main" id="{2463304F-995F-6549-B9AD-5D014DCE133A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2816825" y="5282176"/>
                        <a:ext cx="1394136" cy="22458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100" dirty="0"/>
                          <a:t>+ ru-486 (100 </a:t>
                        </a:r>
                        <a:r>
                          <a:rPr lang="en-US" sz="1100" dirty="0" err="1"/>
                          <a:t>nM</a:t>
                        </a:r>
                        <a:r>
                          <a:rPr lang="en-US" sz="1100" dirty="0"/>
                          <a:t>)</a:t>
                        </a:r>
                      </a:p>
                    </p:txBody>
                  </p:sp>
                </p:grpSp>
                <p:cxnSp>
                  <p:nvCxnSpPr>
                    <p:cNvPr id="54" name="Straight Arrow Connector 53">
                      <a:extLst>
                        <a:ext uri="{FF2B5EF4-FFF2-40B4-BE49-F238E27FC236}">
                          <a16:creationId xmlns:a16="http://schemas.microsoft.com/office/drawing/2014/main" id="{F6DC852C-58F6-3A47-9D73-E303F091920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023468" y="2714406"/>
                      <a:ext cx="250749" cy="0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5" name="TextBox 54">
                      <a:extLst>
                        <a:ext uri="{FF2B5EF4-FFF2-40B4-BE49-F238E27FC236}">
                          <a16:creationId xmlns:a16="http://schemas.microsoft.com/office/drawing/2014/main" id="{EF4B4B0B-D718-3E40-AE1D-12FC878EFBA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987356" y="2320459"/>
                      <a:ext cx="640869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dirty="0">
                          <a:latin typeface="Arial Black" panose="020B0A04020102020204" pitchFamily="34" charset="0"/>
                        </a:rPr>
                        <a:t>ER </a:t>
                      </a:r>
                      <a:r>
                        <a:rPr lang="el-GR" sz="1000" dirty="0">
                          <a:latin typeface="Arial Black" panose="020B0A04020102020204" pitchFamily="34" charset="0"/>
                        </a:rPr>
                        <a:t>β</a:t>
                      </a:r>
                      <a:r>
                        <a:rPr lang="en-US" sz="1000" dirty="0">
                          <a:latin typeface="Arial Black" panose="020B0A04020102020204" pitchFamily="34" charset="0"/>
                        </a:rPr>
                        <a:t> 57 kD</a:t>
                      </a:r>
                    </a:p>
                  </p:txBody>
                </p:sp>
              </p:grpSp>
            </p:grpSp>
            <p:grpSp>
              <p:nvGrpSpPr>
                <p:cNvPr id="98" name="Group 97">
                  <a:extLst>
                    <a:ext uri="{FF2B5EF4-FFF2-40B4-BE49-F238E27FC236}">
                      <a16:creationId xmlns:a16="http://schemas.microsoft.com/office/drawing/2014/main" id="{1D09F9CE-EC8B-6447-89E8-13ACE479EF88}"/>
                    </a:ext>
                  </a:extLst>
                </p:cNvPr>
                <p:cNvGrpSpPr/>
                <p:nvPr/>
              </p:nvGrpSpPr>
              <p:grpSpPr>
                <a:xfrm>
                  <a:off x="9061411" y="1107984"/>
                  <a:ext cx="637877" cy="2355746"/>
                  <a:chOff x="9252266" y="1136187"/>
                  <a:chExt cx="637877" cy="2355746"/>
                </a:xfrm>
              </p:grpSpPr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EF122FE9-B541-E542-8884-7E16B10B3BC9}"/>
                      </a:ext>
                    </a:extLst>
                  </p:cNvPr>
                  <p:cNvSpPr txBox="1"/>
                  <p:nvPr/>
                </p:nvSpPr>
                <p:spPr>
                  <a:xfrm>
                    <a:off x="9323007" y="3237855"/>
                    <a:ext cx="497252" cy="25407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37 kD</a:t>
                    </a:r>
                  </a:p>
                </p:txBody>
              </p:sp>
              <p:sp>
                <p:nvSpPr>
                  <p:cNvPr id="100" name="TextBox 99">
                    <a:extLst>
                      <a:ext uri="{FF2B5EF4-FFF2-40B4-BE49-F238E27FC236}">
                        <a16:creationId xmlns:a16="http://schemas.microsoft.com/office/drawing/2014/main" id="{15C3818C-C6C6-B54C-B37C-1F45203B0117}"/>
                      </a:ext>
                    </a:extLst>
                  </p:cNvPr>
                  <p:cNvSpPr txBox="1"/>
                  <p:nvPr/>
                </p:nvSpPr>
                <p:spPr>
                  <a:xfrm>
                    <a:off x="9308392" y="2791263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F1EF7A12-A4D9-A846-A823-8425FBC205C1}"/>
                      </a:ext>
                    </a:extLst>
                  </p:cNvPr>
                  <p:cNvSpPr txBox="1"/>
                  <p:nvPr/>
                </p:nvSpPr>
                <p:spPr>
                  <a:xfrm>
                    <a:off x="9301834" y="2274526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783D3604-F37F-1341-86B3-6D231B534AEB}"/>
                      </a:ext>
                    </a:extLst>
                  </p:cNvPr>
                  <p:cNvSpPr txBox="1"/>
                  <p:nvPr/>
                </p:nvSpPr>
                <p:spPr>
                  <a:xfrm>
                    <a:off x="9259978" y="2039749"/>
                    <a:ext cx="566181" cy="25407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E3A8FF65-39A1-524F-A47F-9437D098F367}"/>
                      </a:ext>
                    </a:extLst>
                  </p:cNvPr>
                  <p:cNvSpPr txBox="1"/>
                  <p:nvPr/>
                </p:nvSpPr>
                <p:spPr>
                  <a:xfrm>
                    <a:off x="9252266" y="1791941"/>
                    <a:ext cx="566181" cy="25407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150 kD</a:t>
                    </a:r>
                  </a:p>
                </p:txBody>
              </p:sp>
              <p:sp>
                <p:nvSpPr>
                  <p:cNvPr id="105" name="TextBox 104">
                    <a:extLst>
                      <a:ext uri="{FF2B5EF4-FFF2-40B4-BE49-F238E27FC236}">
                        <a16:creationId xmlns:a16="http://schemas.microsoft.com/office/drawing/2014/main" id="{A6BCE651-407A-5C4A-A050-2EF650BC52CC}"/>
                      </a:ext>
                    </a:extLst>
                  </p:cNvPr>
                  <p:cNvSpPr txBox="1"/>
                  <p:nvPr/>
                </p:nvSpPr>
                <p:spPr>
                  <a:xfrm>
                    <a:off x="9283888" y="1136187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</p:grpSp>
          </p:grp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36366206-3381-F144-BEFF-B09853DE3DD1}"/>
                  </a:ext>
                </a:extLst>
              </p:cNvPr>
              <p:cNvSpPr txBox="1"/>
              <p:nvPr/>
            </p:nvSpPr>
            <p:spPr>
              <a:xfrm>
                <a:off x="9132117" y="4002996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20 kD</a:t>
                </a: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0E3890C-4250-EA4B-9CBF-2704A031EB59}"/>
              </a:ext>
            </a:extLst>
          </p:cNvPr>
          <p:cNvGrpSpPr/>
          <p:nvPr/>
        </p:nvGrpSpPr>
        <p:grpSpPr>
          <a:xfrm>
            <a:off x="3125413" y="1107985"/>
            <a:ext cx="3306078" cy="4521928"/>
            <a:chOff x="3125413" y="1107985"/>
            <a:chExt cx="3306078" cy="4521928"/>
          </a:xfrm>
        </p:grpSpPr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03FD5FE7-2B54-4E40-A92A-5C4185BB2B29}"/>
                </a:ext>
              </a:extLst>
            </p:cNvPr>
            <p:cNvGrpSpPr/>
            <p:nvPr/>
          </p:nvGrpSpPr>
          <p:grpSpPr>
            <a:xfrm>
              <a:off x="3599380" y="1692177"/>
              <a:ext cx="259678" cy="2150762"/>
              <a:chOff x="3012856" y="1539777"/>
              <a:chExt cx="259678" cy="2150762"/>
            </a:xfrm>
          </p:grpSpPr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567E3E48-10D5-BA4C-8612-D3D126FA0104}"/>
                  </a:ext>
                </a:extLst>
              </p:cNvPr>
              <p:cNvCxnSpPr/>
              <p:nvPr/>
            </p:nvCxnSpPr>
            <p:spPr>
              <a:xfrm>
                <a:off x="3036613" y="2510921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ECA16839-9C3C-9341-B464-C297B8212093}"/>
                  </a:ext>
                </a:extLst>
              </p:cNvPr>
              <p:cNvGrpSpPr/>
              <p:nvPr/>
            </p:nvGrpSpPr>
            <p:grpSpPr>
              <a:xfrm>
                <a:off x="3012856" y="1539777"/>
                <a:ext cx="259678" cy="2150762"/>
                <a:chOff x="357400" y="1544394"/>
                <a:chExt cx="259678" cy="2150762"/>
              </a:xfrm>
            </p:grpSpPr>
            <p:grpSp>
              <p:nvGrpSpPr>
                <p:cNvPr id="129" name="Group 128">
                  <a:extLst>
                    <a:ext uri="{FF2B5EF4-FFF2-40B4-BE49-F238E27FC236}">
                      <a16:creationId xmlns:a16="http://schemas.microsoft.com/office/drawing/2014/main" id="{E17B5161-FD70-1746-ADB5-F5E125BB8E3A}"/>
                    </a:ext>
                  </a:extLst>
                </p:cNvPr>
                <p:cNvGrpSpPr/>
                <p:nvPr/>
              </p:nvGrpSpPr>
              <p:grpSpPr>
                <a:xfrm>
                  <a:off x="357400" y="1544394"/>
                  <a:ext cx="259678" cy="1496292"/>
                  <a:chOff x="9639974" y="1544394"/>
                  <a:chExt cx="259678" cy="1496292"/>
                </a:xfrm>
              </p:grpSpPr>
              <p:cxnSp>
                <p:nvCxnSpPr>
                  <p:cNvPr id="131" name="Straight Connector 130">
                    <a:extLst>
                      <a:ext uri="{FF2B5EF4-FFF2-40B4-BE49-F238E27FC236}">
                        <a16:creationId xmlns:a16="http://schemas.microsoft.com/office/drawing/2014/main" id="{A4ECFD0D-A5D0-3D4A-94FA-F3D28E31522A}"/>
                      </a:ext>
                    </a:extLst>
                  </p:cNvPr>
                  <p:cNvCxnSpPr/>
                  <p:nvPr/>
                </p:nvCxnSpPr>
                <p:spPr>
                  <a:xfrm>
                    <a:off x="9639974" y="154439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" name="Straight Connector 131">
                    <a:extLst>
                      <a:ext uri="{FF2B5EF4-FFF2-40B4-BE49-F238E27FC236}">
                        <a16:creationId xmlns:a16="http://schemas.microsoft.com/office/drawing/2014/main" id="{F92E39CC-9AA3-CA4B-8A34-79E4FAD0728E}"/>
                      </a:ext>
                    </a:extLst>
                  </p:cNvPr>
                  <p:cNvCxnSpPr/>
                  <p:nvPr/>
                </p:nvCxnSpPr>
                <p:spPr>
                  <a:xfrm>
                    <a:off x="9649874" y="180895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" name="Straight Connector 132">
                    <a:extLst>
                      <a:ext uri="{FF2B5EF4-FFF2-40B4-BE49-F238E27FC236}">
                        <a16:creationId xmlns:a16="http://schemas.microsoft.com/office/drawing/2014/main" id="{D528127F-47A0-9B41-B3B7-E62C28D9C922}"/>
                      </a:ext>
                    </a:extLst>
                  </p:cNvPr>
                  <p:cNvCxnSpPr/>
                  <p:nvPr/>
                </p:nvCxnSpPr>
                <p:spPr>
                  <a:xfrm>
                    <a:off x="9649218" y="2074829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Straight Connector 133">
                    <a:extLst>
                      <a:ext uri="{FF2B5EF4-FFF2-40B4-BE49-F238E27FC236}">
                        <a16:creationId xmlns:a16="http://schemas.microsoft.com/office/drawing/2014/main" id="{3D0CDF73-CCE7-9349-805C-1E9C63796EDD}"/>
                      </a:ext>
                    </a:extLst>
                  </p:cNvPr>
                  <p:cNvCxnSpPr/>
                  <p:nvPr/>
                </p:nvCxnSpPr>
                <p:spPr>
                  <a:xfrm>
                    <a:off x="9672969" y="304068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3C0028B4-791F-0749-9C1A-299BA68596D9}"/>
                    </a:ext>
                  </a:extLst>
                </p:cNvPr>
                <p:cNvCxnSpPr/>
                <p:nvPr/>
              </p:nvCxnSpPr>
              <p:spPr>
                <a:xfrm>
                  <a:off x="361371" y="3695156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5ACC0F05-74E6-7D4E-8432-DD1456F6649D}"/>
                </a:ext>
              </a:extLst>
            </p:cNvPr>
            <p:cNvGrpSpPr/>
            <p:nvPr/>
          </p:nvGrpSpPr>
          <p:grpSpPr>
            <a:xfrm>
              <a:off x="3125413" y="1107985"/>
              <a:ext cx="3306078" cy="4521928"/>
              <a:chOff x="2994783" y="1107985"/>
              <a:chExt cx="3306078" cy="4521928"/>
            </a:xfrm>
          </p:grpSpPr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559D6373-68A6-D64E-A313-D2FE3D0EA9FD}"/>
                  </a:ext>
                </a:extLst>
              </p:cNvPr>
              <p:cNvGrpSpPr/>
              <p:nvPr/>
            </p:nvGrpSpPr>
            <p:grpSpPr>
              <a:xfrm>
                <a:off x="2994783" y="1107985"/>
                <a:ext cx="3306078" cy="4521928"/>
                <a:chOff x="2994783" y="1107985"/>
                <a:chExt cx="3306078" cy="4521928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C337C51B-14AD-774E-AD49-6734B714A753}"/>
                    </a:ext>
                  </a:extLst>
                </p:cNvPr>
                <p:cNvGrpSpPr/>
                <p:nvPr/>
              </p:nvGrpSpPr>
              <p:grpSpPr>
                <a:xfrm>
                  <a:off x="3875122" y="1137760"/>
                  <a:ext cx="2425739" cy="4492153"/>
                  <a:chOff x="3390206" y="1137760"/>
                  <a:chExt cx="2425739" cy="4492153"/>
                </a:xfrm>
              </p:grpSpPr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BD3A171B-A064-5842-AF6A-B3E9D0B20C66}"/>
                      </a:ext>
                    </a:extLst>
                  </p:cNvPr>
                  <p:cNvSpPr txBox="1"/>
                  <p:nvPr/>
                </p:nvSpPr>
                <p:spPr>
                  <a:xfrm>
                    <a:off x="3843061" y="1137760"/>
                    <a:ext cx="116386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ER</a:t>
                    </a:r>
                    <a:r>
                      <a:rPr lang="el-GR" sz="14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β</a:t>
                    </a:r>
                    <a:r>
                      <a: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2</a:t>
                    </a:r>
                  </a:p>
                </p:txBody>
              </p:sp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B1D65C1D-0B6E-B04C-9A8C-81E50FA64B21}"/>
                      </a:ext>
                    </a:extLst>
                  </p:cNvPr>
                  <p:cNvGrpSpPr/>
                  <p:nvPr/>
                </p:nvGrpSpPr>
                <p:grpSpPr>
                  <a:xfrm>
                    <a:off x="3390206" y="2035292"/>
                    <a:ext cx="2425739" cy="3594621"/>
                    <a:chOff x="4202676" y="2028830"/>
                    <a:chExt cx="2891133" cy="3918217"/>
                  </a:xfrm>
                </p:grpSpPr>
                <p:cxnSp>
                  <p:nvCxnSpPr>
                    <p:cNvPr id="3" name="Straight Arrow Connector 2">
                      <a:extLst>
                        <a:ext uri="{FF2B5EF4-FFF2-40B4-BE49-F238E27FC236}">
                          <a16:creationId xmlns:a16="http://schemas.microsoft.com/office/drawing/2014/main" id="{94699AC9-FF97-6C49-B3E4-72311E3603F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337871" y="2538870"/>
                      <a:ext cx="282480" cy="0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2" name="Group 1">
                      <a:extLst>
                        <a:ext uri="{FF2B5EF4-FFF2-40B4-BE49-F238E27FC236}">
                          <a16:creationId xmlns:a16="http://schemas.microsoft.com/office/drawing/2014/main" id="{86153AD2-4AD3-C944-B79D-08477C415BC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202676" y="2028830"/>
                      <a:ext cx="2891133" cy="3918217"/>
                      <a:chOff x="440412" y="2268292"/>
                      <a:chExt cx="2891133" cy="3918217"/>
                    </a:xfrm>
                  </p:grpSpPr>
                  <p:sp>
                    <p:nvSpPr>
                      <p:cNvPr id="4" name="TextBox 3">
                        <a:extLst>
                          <a:ext uri="{FF2B5EF4-FFF2-40B4-BE49-F238E27FC236}">
                            <a16:creationId xmlns:a16="http://schemas.microsoft.com/office/drawing/2014/main" id="{2BEAAB25-CC76-AA41-B420-373EE6E225E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554207" y="2268292"/>
                        <a:ext cx="777338" cy="43612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000" dirty="0">
                            <a:latin typeface="Arial Black" panose="020B0A04020102020204" pitchFamily="34" charset="0"/>
                          </a:rPr>
                          <a:t>ER </a:t>
                        </a:r>
                        <a:r>
                          <a:rPr lang="el-GR" sz="1000" dirty="0">
                            <a:latin typeface="Arial Black" panose="020B0A04020102020204" pitchFamily="34" charset="0"/>
                          </a:rPr>
                          <a:t>β</a:t>
                        </a:r>
                        <a:r>
                          <a:rPr lang="en-US" sz="1000" dirty="0">
                            <a:latin typeface="Arial Black" panose="020B0A04020102020204" pitchFamily="34" charset="0"/>
                          </a:rPr>
                          <a:t> 57 kD</a:t>
                        </a:r>
                      </a:p>
                    </p:txBody>
                  </p:sp>
                  <p:grpSp>
                    <p:nvGrpSpPr>
                      <p:cNvPr id="9" name="Group 8">
                        <a:extLst>
                          <a:ext uri="{FF2B5EF4-FFF2-40B4-BE49-F238E27FC236}">
                            <a16:creationId xmlns:a16="http://schemas.microsoft.com/office/drawing/2014/main" id="{C3D41246-DA9F-F24C-AA18-1FC0C47EF4E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40412" y="4749122"/>
                        <a:ext cx="1835444" cy="1437387"/>
                        <a:chOff x="2138480" y="4697399"/>
                        <a:chExt cx="1386679" cy="1437387"/>
                      </a:xfrm>
                    </p:grpSpPr>
                    <p:grpSp>
                      <p:nvGrpSpPr>
                        <p:cNvPr id="10" name="Group 9">
                          <a:extLst>
                            <a:ext uri="{FF2B5EF4-FFF2-40B4-BE49-F238E27FC236}">
                              <a16:creationId xmlns:a16="http://schemas.microsoft.com/office/drawing/2014/main" id="{57199B30-8D3B-FE4C-81D8-D9A4B3238B5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8480" y="4723532"/>
                          <a:ext cx="1019200" cy="1411254"/>
                          <a:chOff x="4194686" y="4645345"/>
                          <a:chExt cx="1019200" cy="1411254"/>
                        </a:xfrm>
                      </p:grpSpPr>
                      <p:sp>
                        <p:nvSpPr>
                          <p:cNvPr id="12" name="TextBox 11">
                            <a:extLst>
                              <a:ext uri="{FF2B5EF4-FFF2-40B4-BE49-F238E27FC236}">
                                <a16:creationId xmlns:a16="http://schemas.microsoft.com/office/drawing/2014/main" id="{6C9FB50D-2261-1A49-8D52-0DB2EF8373E2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3974303" y="5081204"/>
                            <a:ext cx="1064168" cy="222657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100" dirty="0"/>
                              <a:t>+ICI 182780 </a:t>
                            </a:r>
                          </a:p>
                        </p:txBody>
                      </p:sp>
                      <p:sp>
                        <p:nvSpPr>
                          <p:cNvPr id="13" name="TextBox 12">
                            <a:extLst>
                              <a:ext uri="{FF2B5EF4-FFF2-40B4-BE49-F238E27FC236}">
                                <a16:creationId xmlns:a16="http://schemas.microsoft.com/office/drawing/2014/main" id="{0EDC3FDB-F8DF-0241-B73E-B63F07D7CB43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3898691" y="4969484"/>
                            <a:ext cx="814647" cy="222657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100" dirty="0"/>
                              <a:t>NG</a:t>
                            </a:r>
                          </a:p>
                        </p:txBody>
                      </p:sp>
                      <p:sp>
                        <p:nvSpPr>
                          <p:cNvPr id="14" name="TextBox 13">
                            <a:extLst>
                              <a:ext uri="{FF2B5EF4-FFF2-40B4-BE49-F238E27FC236}">
                                <a16:creationId xmlns:a16="http://schemas.microsoft.com/office/drawing/2014/main" id="{5B291A28-6EB3-B546-AEDE-83AD6A90707B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4096776" y="5210597"/>
                            <a:ext cx="1353162" cy="222657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sz="1100" dirty="0"/>
                              <a:t>+ICI 182780 </a:t>
                            </a:r>
                          </a:p>
                        </p:txBody>
                      </p:sp>
                      <p:sp>
                        <p:nvSpPr>
                          <p:cNvPr id="15" name="TextBox 14">
                            <a:extLst>
                              <a:ext uri="{FF2B5EF4-FFF2-40B4-BE49-F238E27FC236}">
                                <a16:creationId xmlns:a16="http://schemas.microsoft.com/office/drawing/2014/main" id="{EF33F924-CAFB-B34C-9198-736B90344D5E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4405490" y="5248202"/>
                            <a:ext cx="1394136" cy="222657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100" dirty="0"/>
                              <a:t>+ ru-486 (100 </a:t>
                            </a:r>
                            <a:r>
                              <a:rPr lang="en-US" sz="1100" dirty="0" err="1"/>
                              <a:t>nM</a:t>
                            </a:r>
                            <a:r>
                              <a:rPr lang="en-US" sz="1100" dirty="0"/>
                              <a:t>)</a:t>
                            </a:r>
                          </a:p>
                        </p:txBody>
                      </p:sp>
                    </p:grpSp>
                    <p:sp>
                      <p:nvSpPr>
                        <p:cNvPr id="11" name="TextBox 10">
                          <a:extLst>
                            <a:ext uri="{FF2B5EF4-FFF2-40B4-BE49-F238E27FC236}">
                              <a16:creationId xmlns:a16="http://schemas.microsoft.com/office/drawing/2014/main" id="{F5D76166-3E61-AA45-95A5-827EC3D5424C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2716763" y="5283138"/>
                          <a:ext cx="1394136" cy="22265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100" dirty="0"/>
                            <a:t>+ ru-486 (100 </a:t>
                          </a:r>
                          <a:r>
                            <a:rPr lang="en-US" sz="1100" dirty="0" err="1"/>
                            <a:t>nM</a:t>
                          </a:r>
                          <a:r>
                            <a:rPr lang="en-US" sz="1100" dirty="0"/>
                            <a:t>)</a:t>
                          </a:r>
                        </a:p>
                      </p:txBody>
                    </p:sp>
                  </p:grpSp>
                </p:grpSp>
              </p:grpSp>
            </p:grpSp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3E157A38-876E-F341-B1BF-A474DD35DF75}"/>
                    </a:ext>
                  </a:extLst>
                </p:cNvPr>
                <p:cNvGrpSpPr/>
                <p:nvPr/>
              </p:nvGrpSpPr>
              <p:grpSpPr>
                <a:xfrm>
                  <a:off x="2994783" y="1107985"/>
                  <a:ext cx="617625" cy="2162821"/>
                  <a:chOff x="9252945" y="1136187"/>
                  <a:chExt cx="617625" cy="2162821"/>
                </a:xfrm>
              </p:grpSpPr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E454CA56-D760-C246-B6EC-6CEFDBED6771}"/>
                      </a:ext>
                    </a:extLst>
                  </p:cNvPr>
                  <p:cNvSpPr txBox="1"/>
                  <p:nvPr/>
                </p:nvSpPr>
                <p:spPr>
                  <a:xfrm>
                    <a:off x="9354046" y="3045092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37 kD</a:t>
                    </a:r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4AD0E2CF-DCBA-3147-9256-35E395A660C1}"/>
                      </a:ext>
                    </a:extLst>
                  </p:cNvPr>
                  <p:cNvSpPr txBox="1"/>
                  <p:nvPr/>
                </p:nvSpPr>
                <p:spPr>
                  <a:xfrm>
                    <a:off x="9342270" y="2572422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901504F2-4EB1-E848-B311-EB05F94F86DC}"/>
                      </a:ext>
                    </a:extLst>
                  </p:cNvPr>
                  <p:cNvSpPr txBox="1"/>
                  <p:nvPr/>
                </p:nvSpPr>
                <p:spPr>
                  <a:xfrm>
                    <a:off x="9332238" y="2087936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3878A6BF-44BF-7A44-95D5-D49718F46964}"/>
                      </a:ext>
                    </a:extLst>
                  </p:cNvPr>
                  <p:cNvSpPr txBox="1"/>
                  <p:nvPr/>
                </p:nvSpPr>
                <p:spPr>
                  <a:xfrm>
                    <a:off x="9268693" y="1869546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DDA2AEB9-2BE4-4741-990C-71099AEA151E}"/>
                      </a:ext>
                    </a:extLst>
                  </p:cNvPr>
                  <p:cNvSpPr txBox="1"/>
                  <p:nvPr/>
                </p:nvSpPr>
                <p:spPr>
                  <a:xfrm>
                    <a:off x="9252945" y="1624578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150 kD</a:t>
                    </a:r>
                  </a:p>
                </p:txBody>
              </p:sp>
              <p:sp>
                <p:nvSpPr>
                  <p:cNvPr id="87" name="TextBox 86">
                    <a:extLst>
                      <a:ext uri="{FF2B5EF4-FFF2-40B4-BE49-F238E27FC236}">
                        <a16:creationId xmlns:a16="http://schemas.microsoft.com/office/drawing/2014/main" id="{85B5FD27-1EB9-FB4B-80EF-7A12DB98EA7B}"/>
                      </a:ext>
                    </a:extLst>
                  </p:cNvPr>
                  <p:cNvSpPr txBox="1"/>
                  <p:nvPr/>
                </p:nvSpPr>
                <p:spPr>
                  <a:xfrm>
                    <a:off x="9264315" y="1136187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</p:grpSp>
          </p:grpSp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D5AE68AC-8D48-804D-8025-68ACDC5BB066}"/>
                  </a:ext>
                </a:extLst>
              </p:cNvPr>
              <p:cNvSpPr txBox="1"/>
              <p:nvPr/>
            </p:nvSpPr>
            <p:spPr>
              <a:xfrm>
                <a:off x="3094231" y="3701619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90CCAF9-0B2E-7F4C-A119-655DFF6AF46B}"/>
              </a:ext>
            </a:extLst>
          </p:cNvPr>
          <p:cNvGrpSpPr/>
          <p:nvPr/>
        </p:nvGrpSpPr>
        <p:grpSpPr>
          <a:xfrm>
            <a:off x="6149170" y="1070000"/>
            <a:ext cx="3221576" cy="4652991"/>
            <a:chOff x="6149170" y="1070000"/>
            <a:chExt cx="3221576" cy="4652991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44B72BEA-DA76-9047-87A3-6E49DEEB27AC}"/>
                </a:ext>
              </a:extLst>
            </p:cNvPr>
            <p:cNvSpPr txBox="1"/>
            <p:nvPr/>
          </p:nvSpPr>
          <p:spPr>
            <a:xfrm>
              <a:off x="6225658" y="3099067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37 kD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358FC10D-37AD-754B-ADBF-EFBCADD6C7B9}"/>
                </a:ext>
              </a:extLst>
            </p:cNvPr>
            <p:cNvGrpSpPr/>
            <p:nvPr/>
          </p:nvGrpSpPr>
          <p:grpSpPr>
            <a:xfrm>
              <a:off x="6149170" y="1070000"/>
              <a:ext cx="3221576" cy="4652991"/>
              <a:chOff x="6066978" y="1070000"/>
              <a:chExt cx="3221576" cy="4652991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A872A5CC-811B-F943-BBC4-423A1A946182}"/>
                  </a:ext>
                </a:extLst>
              </p:cNvPr>
              <p:cNvGrpSpPr/>
              <p:nvPr/>
            </p:nvGrpSpPr>
            <p:grpSpPr>
              <a:xfrm>
                <a:off x="6066978" y="1070000"/>
                <a:ext cx="3221576" cy="4652991"/>
                <a:chOff x="6066978" y="1070000"/>
                <a:chExt cx="3221576" cy="4652991"/>
              </a:xfrm>
            </p:grpSpPr>
            <p:grpSp>
              <p:nvGrpSpPr>
                <p:cNvPr id="110" name="Group 109">
                  <a:extLst>
                    <a:ext uri="{FF2B5EF4-FFF2-40B4-BE49-F238E27FC236}">
                      <a16:creationId xmlns:a16="http://schemas.microsoft.com/office/drawing/2014/main" id="{67782D33-7A19-CC4D-89A0-32AB94CB2BF7}"/>
                    </a:ext>
                  </a:extLst>
                </p:cNvPr>
                <p:cNvGrpSpPr/>
                <p:nvPr/>
              </p:nvGrpSpPr>
              <p:grpSpPr>
                <a:xfrm>
                  <a:off x="6066978" y="1070000"/>
                  <a:ext cx="3221576" cy="4652991"/>
                  <a:chOff x="6177816" y="1080274"/>
                  <a:chExt cx="3221576" cy="4652991"/>
                </a:xfrm>
              </p:grpSpPr>
              <p:grpSp>
                <p:nvGrpSpPr>
                  <p:cNvPr id="46" name="Group 45">
                    <a:extLst>
                      <a:ext uri="{FF2B5EF4-FFF2-40B4-BE49-F238E27FC236}">
                        <a16:creationId xmlns:a16="http://schemas.microsoft.com/office/drawing/2014/main" id="{B58CCBF1-BE99-784A-A7F1-9F6AC2AC677C}"/>
                      </a:ext>
                    </a:extLst>
                  </p:cNvPr>
                  <p:cNvGrpSpPr/>
                  <p:nvPr/>
                </p:nvGrpSpPr>
                <p:grpSpPr>
                  <a:xfrm>
                    <a:off x="7190761" y="1137759"/>
                    <a:ext cx="2208631" cy="4595506"/>
                    <a:chOff x="6761270" y="1137759"/>
                    <a:chExt cx="2208631" cy="4595506"/>
                  </a:xfrm>
                </p:grpSpPr>
                <p:sp>
                  <p:nvSpPr>
                    <p:cNvPr id="7" name="TextBox 6">
                      <a:extLst>
                        <a:ext uri="{FF2B5EF4-FFF2-40B4-BE49-F238E27FC236}">
                          <a16:creationId xmlns:a16="http://schemas.microsoft.com/office/drawing/2014/main" id="{75BDE5A1-B133-C743-B69F-035E8C04519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065300" y="1137759"/>
                      <a:ext cx="1163860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</a:t>
                      </a:r>
                      <a:r>
                        <a:rPr lang="el-G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</a:t>
                      </a:r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</a:t>
                      </a:r>
                    </a:p>
                  </p:txBody>
                </p:sp>
                <p:grpSp>
                  <p:nvGrpSpPr>
                    <p:cNvPr id="59" name="Group 58">
                      <a:extLst>
                        <a:ext uri="{FF2B5EF4-FFF2-40B4-BE49-F238E27FC236}">
                          <a16:creationId xmlns:a16="http://schemas.microsoft.com/office/drawing/2014/main" id="{2DD72FF7-C42E-8247-9371-10ECD77D1B7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761270" y="2378202"/>
                      <a:ext cx="2208631" cy="3355063"/>
                      <a:chOff x="6093191" y="2229513"/>
                      <a:chExt cx="2208631" cy="3582968"/>
                    </a:xfrm>
                  </p:grpSpPr>
                  <p:grpSp>
                    <p:nvGrpSpPr>
                      <p:cNvPr id="16" name="Group 15">
                        <a:extLst>
                          <a:ext uri="{FF2B5EF4-FFF2-40B4-BE49-F238E27FC236}">
                            <a16:creationId xmlns:a16="http://schemas.microsoft.com/office/drawing/2014/main" id="{A29A723D-6EDC-BB47-869E-D25B9A40AF0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093191" y="4375094"/>
                        <a:ext cx="1438019" cy="1437387"/>
                        <a:chOff x="2133923" y="4697399"/>
                        <a:chExt cx="1495856" cy="1437387"/>
                      </a:xfrm>
                    </p:grpSpPr>
                    <p:grpSp>
                      <p:nvGrpSpPr>
                        <p:cNvPr id="17" name="Group 16">
                          <a:extLst>
                            <a:ext uri="{FF2B5EF4-FFF2-40B4-BE49-F238E27FC236}">
                              <a16:creationId xmlns:a16="http://schemas.microsoft.com/office/drawing/2014/main" id="{459DFEBA-F4F3-E049-B473-2B6AA2E02E8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923" y="4723532"/>
                          <a:ext cx="1028315" cy="1411254"/>
                          <a:chOff x="4190129" y="4645345"/>
                          <a:chExt cx="1028315" cy="1411254"/>
                        </a:xfrm>
                      </p:grpSpPr>
                      <p:sp>
                        <p:nvSpPr>
                          <p:cNvPr id="19" name="TextBox 18">
                            <a:extLst>
                              <a:ext uri="{FF2B5EF4-FFF2-40B4-BE49-F238E27FC236}">
                                <a16:creationId xmlns:a16="http://schemas.microsoft.com/office/drawing/2014/main" id="{189AAD0E-054E-8149-B05D-EB13BE655F48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3974303" y="5076646"/>
                            <a:ext cx="1064168" cy="23177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100" dirty="0"/>
                              <a:t>+ICI 182780 </a:t>
                            </a:r>
                          </a:p>
                        </p:txBody>
                      </p:sp>
                      <p:sp>
                        <p:nvSpPr>
                          <p:cNvPr id="20" name="TextBox 19">
                            <a:extLst>
                              <a:ext uri="{FF2B5EF4-FFF2-40B4-BE49-F238E27FC236}">
                                <a16:creationId xmlns:a16="http://schemas.microsoft.com/office/drawing/2014/main" id="{C4C9726A-DC4F-D94D-BCD6-40358342F7C1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3898691" y="4964927"/>
                            <a:ext cx="814647" cy="23177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100" dirty="0"/>
                              <a:t>NG</a:t>
                            </a:r>
                          </a:p>
                        </p:txBody>
                      </p:sp>
                      <p:sp>
                        <p:nvSpPr>
                          <p:cNvPr id="21" name="TextBox 20">
                            <a:extLst>
                              <a:ext uri="{FF2B5EF4-FFF2-40B4-BE49-F238E27FC236}">
                                <a16:creationId xmlns:a16="http://schemas.microsoft.com/office/drawing/2014/main" id="{ABAD3B94-0468-A843-99FB-B9ABA36A7D0F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4096776" y="5206040"/>
                            <a:ext cx="1353162" cy="23177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sz="1100" dirty="0"/>
                              <a:t>+ICI 182780 </a:t>
                            </a:r>
                          </a:p>
                        </p:txBody>
                      </p:sp>
                      <p:sp>
                        <p:nvSpPr>
                          <p:cNvPr id="22" name="TextBox 21">
                            <a:extLst>
                              <a:ext uri="{FF2B5EF4-FFF2-40B4-BE49-F238E27FC236}">
                                <a16:creationId xmlns:a16="http://schemas.microsoft.com/office/drawing/2014/main" id="{950AFB83-32F1-7E43-AE2B-BD05D1A14AAF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4405490" y="5243645"/>
                            <a:ext cx="1394136" cy="23177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100" dirty="0"/>
                              <a:t>+ ru-486 (100 </a:t>
                            </a:r>
                            <a:r>
                              <a:rPr lang="en-US" sz="1100" dirty="0" err="1"/>
                              <a:t>nM</a:t>
                            </a:r>
                            <a:r>
                              <a:rPr lang="en-US" sz="1100" dirty="0"/>
                              <a:t>)</a:t>
                            </a:r>
                          </a:p>
                        </p:txBody>
                      </p:sp>
                    </p:grpSp>
                    <p:sp>
                      <p:nvSpPr>
                        <p:cNvPr id="18" name="TextBox 17">
                          <a:extLst>
                            <a:ext uri="{FF2B5EF4-FFF2-40B4-BE49-F238E27FC236}">
                              <a16:creationId xmlns:a16="http://schemas.microsoft.com/office/drawing/2014/main" id="{CF7D9365-70DE-1D41-9895-03BCD537D756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2816825" y="5278581"/>
                          <a:ext cx="1394136" cy="23177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100" dirty="0"/>
                            <a:t>+ ru-486 (100 </a:t>
                          </a:r>
                          <a:r>
                            <a:rPr lang="en-US" sz="1100" dirty="0" err="1"/>
                            <a:t>nM</a:t>
                          </a:r>
                          <a:r>
                            <a:rPr lang="en-US" sz="1100" dirty="0"/>
                            <a:t>)</a:t>
                          </a:r>
                        </a:p>
                      </p:txBody>
                    </p:sp>
                  </p:grpSp>
                  <p:cxnSp>
                    <p:nvCxnSpPr>
                      <p:cNvPr id="52" name="Straight Arrow Connector 51">
                        <a:extLst>
                          <a:ext uri="{FF2B5EF4-FFF2-40B4-BE49-F238E27FC236}">
                            <a16:creationId xmlns:a16="http://schemas.microsoft.com/office/drawing/2014/main" id="{03A394E8-F56A-7649-A845-13AE5B9DDBAA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7737737" y="2694784"/>
                        <a:ext cx="250749" cy="0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53" name="TextBox 52">
                        <a:extLst>
                          <a:ext uri="{FF2B5EF4-FFF2-40B4-BE49-F238E27FC236}">
                            <a16:creationId xmlns:a16="http://schemas.microsoft.com/office/drawing/2014/main" id="{BF7F21D6-E68E-9E48-BB3F-B88F0C1F7B3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682688" y="2229513"/>
                        <a:ext cx="619134" cy="4001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000" dirty="0">
                            <a:latin typeface="Arial Black" panose="020B0A04020102020204" pitchFamily="34" charset="0"/>
                          </a:rPr>
                          <a:t>ER </a:t>
                        </a:r>
                        <a:r>
                          <a:rPr lang="el-GR" sz="1000" dirty="0">
                            <a:latin typeface="Arial Black" panose="020B0A04020102020204" pitchFamily="34" charset="0"/>
                          </a:rPr>
                          <a:t>β</a:t>
                        </a:r>
                        <a:r>
                          <a:rPr lang="en-US" sz="1000" dirty="0">
                            <a:latin typeface="Arial Black" panose="020B0A04020102020204" pitchFamily="34" charset="0"/>
                          </a:rPr>
                          <a:t> 57 kD</a:t>
                        </a:r>
                      </a:p>
                    </p:txBody>
                  </p:sp>
                </p:grpSp>
              </p:grpSp>
              <p:grpSp>
                <p:nvGrpSpPr>
                  <p:cNvPr id="88" name="Group 87">
                    <a:extLst>
                      <a:ext uri="{FF2B5EF4-FFF2-40B4-BE49-F238E27FC236}">
                        <a16:creationId xmlns:a16="http://schemas.microsoft.com/office/drawing/2014/main" id="{234CC75F-2256-084F-83BC-4380FF2BE5E8}"/>
                      </a:ext>
                    </a:extLst>
                  </p:cNvPr>
                  <p:cNvGrpSpPr/>
                  <p:nvPr/>
                </p:nvGrpSpPr>
                <p:grpSpPr>
                  <a:xfrm>
                    <a:off x="6177816" y="1080274"/>
                    <a:ext cx="637198" cy="2910286"/>
                    <a:chOff x="9222122" y="1136187"/>
                    <a:chExt cx="637198" cy="2910286"/>
                  </a:xfrm>
                </p:grpSpPr>
                <p:sp>
                  <p:nvSpPr>
                    <p:cNvPr id="89" name="TextBox 88">
                      <a:extLst>
                        <a:ext uri="{FF2B5EF4-FFF2-40B4-BE49-F238E27FC236}">
                          <a16:creationId xmlns:a16="http://schemas.microsoft.com/office/drawing/2014/main" id="{8F461882-8C32-8D4A-8018-5BAAD31F312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317255" y="3792557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25 kD</a:t>
                      </a:r>
                    </a:p>
                  </p:txBody>
                </p:sp>
                <p:sp>
                  <p:nvSpPr>
                    <p:cNvPr id="90" name="TextBox 89">
                      <a:extLst>
                        <a:ext uri="{FF2B5EF4-FFF2-40B4-BE49-F238E27FC236}">
                          <a16:creationId xmlns:a16="http://schemas.microsoft.com/office/drawing/2014/main" id="{E39D7108-C6BF-6749-A9A0-52BBC410FD3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69882" y="2780706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91" name="TextBox 90">
                      <a:extLst>
                        <a:ext uri="{FF2B5EF4-FFF2-40B4-BE49-F238E27FC236}">
                          <a16:creationId xmlns:a16="http://schemas.microsoft.com/office/drawing/2014/main" id="{EBBA6B81-7C97-C34B-A43A-2AAE275EB71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301415" y="2340089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92" name="TextBox 91">
                      <a:extLst>
                        <a:ext uri="{FF2B5EF4-FFF2-40B4-BE49-F238E27FC236}">
                          <a16:creationId xmlns:a16="http://schemas.microsoft.com/office/drawing/2014/main" id="{864E2DF1-B628-2540-AC97-79227151B69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0074" y="2054650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93" name="TextBox 92">
                      <a:extLst>
                        <a:ext uri="{FF2B5EF4-FFF2-40B4-BE49-F238E27FC236}">
                          <a16:creationId xmlns:a16="http://schemas.microsoft.com/office/drawing/2014/main" id="{AC836534-5303-9C46-B007-C7D40D3E7F7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22122" y="1638433"/>
                      <a:ext cx="566181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  <p:sp>
                  <p:nvSpPr>
                    <p:cNvPr id="95" name="TextBox 94">
                      <a:extLst>
                        <a:ext uri="{FF2B5EF4-FFF2-40B4-BE49-F238E27FC236}">
                          <a16:creationId xmlns:a16="http://schemas.microsoft.com/office/drawing/2014/main" id="{16120E44-C005-D147-8BC9-F9E9A37AA02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53065" y="1136187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</p:grpSp>
            </p:grpSp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E0E84F36-B9EE-9C41-9D31-18AAFB8A5CE9}"/>
                    </a:ext>
                  </a:extLst>
                </p:cNvPr>
                <p:cNvSpPr txBox="1"/>
                <p:nvPr/>
              </p:nvSpPr>
              <p:spPr>
                <a:xfrm>
                  <a:off x="6078702" y="1796338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</p:grpSp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0A9C006F-669E-D844-9E86-2AF32064A2BF}"/>
                  </a:ext>
                </a:extLst>
              </p:cNvPr>
              <p:cNvGrpSpPr/>
              <p:nvPr/>
            </p:nvGrpSpPr>
            <p:grpSpPr>
              <a:xfrm>
                <a:off x="6569331" y="1614312"/>
                <a:ext cx="254397" cy="2245945"/>
                <a:chOff x="3066298" y="1815548"/>
                <a:chExt cx="254397" cy="2245945"/>
              </a:xfrm>
            </p:grpSpPr>
            <p:cxnSp>
              <p:nvCxnSpPr>
                <p:cNvPr id="151" name="Straight Connector 150">
                  <a:extLst>
                    <a:ext uri="{FF2B5EF4-FFF2-40B4-BE49-F238E27FC236}">
                      <a16:creationId xmlns:a16="http://schemas.microsoft.com/office/drawing/2014/main" id="{BEA3CC7C-0F09-DD4A-BFD8-71328D7F8A88}"/>
                    </a:ext>
                  </a:extLst>
                </p:cNvPr>
                <p:cNvCxnSpPr/>
                <p:nvPr/>
              </p:nvCxnSpPr>
              <p:spPr>
                <a:xfrm>
                  <a:off x="3080155" y="2594417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2" name="Group 151">
                  <a:extLst>
                    <a:ext uri="{FF2B5EF4-FFF2-40B4-BE49-F238E27FC236}">
                      <a16:creationId xmlns:a16="http://schemas.microsoft.com/office/drawing/2014/main" id="{4AA58905-E948-8045-BC9B-266AF7F4029B}"/>
                    </a:ext>
                  </a:extLst>
                </p:cNvPr>
                <p:cNvGrpSpPr/>
                <p:nvPr/>
              </p:nvGrpSpPr>
              <p:grpSpPr>
                <a:xfrm>
                  <a:off x="3066298" y="1815548"/>
                  <a:ext cx="254397" cy="2245945"/>
                  <a:chOff x="3066298" y="1815548"/>
                  <a:chExt cx="254397" cy="2245945"/>
                </a:xfrm>
              </p:grpSpPr>
              <p:grpSp>
                <p:nvGrpSpPr>
                  <p:cNvPr id="155" name="Group 154">
                    <a:extLst>
                      <a:ext uri="{FF2B5EF4-FFF2-40B4-BE49-F238E27FC236}">
                        <a16:creationId xmlns:a16="http://schemas.microsoft.com/office/drawing/2014/main" id="{E2CD20C2-61C9-4D4F-9F99-E7211A88123C}"/>
                      </a:ext>
                    </a:extLst>
                  </p:cNvPr>
                  <p:cNvGrpSpPr/>
                  <p:nvPr/>
                </p:nvGrpSpPr>
                <p:grpSpPr>
                  <a:xfrm>
                    <a:off x="3066298" y="1815548"/>
                    <a:ext cx="254397" cy="1636244"/>
                    <a:chOff x="9693416" y="1820165"/>
                    <a:chExt cx="254397" cy="1636244"/>
                  </a:xfrm>
                </p:grpSpPr>
                <p:cxnSp>
                  <p:nvCxnSpPr>
                    <p:cNvPr id="157" name="Straight Connector 156">
                      <a:extLst>
                        <a:ext uri="{FF2B5EF4-FFF2-40B4-BE49-F238E27FC236}">
                          <a16:creationId xmlns:a16="http://schemas.microsoft.com/office/drawing/2014/main" id="{A64BF613-3307-8A4D-BA75-30EC5F79488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98030" y="182016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8" name="Straight Connector 157">
                      <a:extLst>
                        <a:ext uri="{FF2B5EF4-FFF2-40B4-BE49-F238E27FC236}">
                          <a16:creationId xmlns:a16="http://schemas.microsoft.com/office/drawing/2014/main" id="{92A0C97D-33B1-AB4E-980B-30312B7C47F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93416" y="214702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9" name="Straight Connector 158">
                      <a:extLst>
                        <a:ext uri="{FF2B5EF4-FFF2-40B4-BE49-F238E27FC236}">
                          <a16:creationId xmlns:a16="http://schemas.microsoft.com/office/drawing/2014/main" id="{DB90038A-80A7-1343-A6EE-D63DB421E89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07274" y="2384524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0" name="Straight Connector 159">
                      <a:extLst>
                        <a:ext uri="{FF2B5EF4-FFF2-40B4-BE49-F238E27FC236}">
                          <a16:creationId xmlns:a16="http://schemas.microsoft.com/office/drawing/2014/main" id="{657FFD14-4012-E24C-87D8-39C200018A2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16511" y="3020790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1" name="Straight Connector 160">
                      <a:extLst>
                        <a:ext uri="{FF2B5EF4-FFF2-40B4-BE49-F238E27FC236}">
                          <a16:creationId xmlns:a16="http://schemas.microsoft.com/office/drawing/2014/main" id="{F865651F-26FF-BE4E-8B02-7D7087222F6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21130" y="3456409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54" name="Straight Connector 153">
                    <a:extLst>
                      <a:ext uri="{FF2B5EF4-FFF2-40B4-BE49-F238E27FC236}">
                        <a16:creationId xmlns:a16="http://schemas.microsoft.com/office/drawing/2014/main" id="{9453B3E5-2429-DB42-B360-9D416E5277AE}"/>
                      </a:ext>
                    </a:extLst>
                  </p:cNvPr>
                  <p:cNvCxnSpPr/>
                  <p:nvPr/>
                </p:nvCxnSpPr>
                <p:spPr>
                  <a:xfrm>
                    <a:off x="3084778" y="406149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210" y="1612994"/>
            <a:ext cx="2117077" cy="277367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3091" y="1533143"/>
            <a:ext cx="2112689" cy="274355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7115" y="1544517"/>
            <a:ext cx="2064425" cy="283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22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5BCFCCE-6A02-6543-81E9-95C1968BC0F4}"/>
              </a:ext>
            </a:extLst>
          </p:cNvPr>
          <p:cNvGrpSpPr/>
          <p:nvPr/>
        </p:nvGrpSpPr>
        <p:grpSpPr>
          <a:xfrm>
            <a:off x="5972726" y="1065253"/>
            <a:ext cx="3320477" cy="4835997"/>
            <a:chOff x="5975573" y="941726"/>
            <a:chExt cx="3320477" cy="4835997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89B3E63C-B3E8-FE4F-BA22-6262CCD36E9B}"/>
                </a:ext>
              </a:extLst>
            </p:cNvPr>
            <p:cNvGrpSpPr/>
            <p:nvPr/>
          </p:nvGrpSpPr>
          <p:grpSpPr>
            <a:xfrm>
              <a:off x="6961789" y="941726"/>
              <a:ext cx="2334261" cy="4835997"/>
              <a:chOff x="6346427" y="799853"/>
              <a:chExt cx="2441821" cy="5209438"/>
            </a:xfrm>
          </p:grpSpPr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6E7F80AC-AE58-A243-983D-11BF6325C816}"/>
                  </a:ext>
                </a:extLst>
              </p:cNvPr>
              <p:cNvSpPr txBox="1"/>
              <p:nvPr/>
            </p:nvSpPr>
            <p:spPr>
              <a:xfrm>
                <a:off x="6736657" y="799853"/>
                <a:ext cx="116386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HO- 1 3</a:t>
                </a:r>
              </a:p>
            </p:txBody>
          </p: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3BBA435A-449C-EA44-9203-794E4DAAB3D6}"/>
                  </a:ext>
                </a:extLst>
              </p:cNvPr>
              <p:cNvGrpSpPr/>
              <p:nvPr/>
            </p:nvGrpSpPr>
            <p:grpSpPr>
              <a:xfrm>
                <a:off x="6346427" y="2983638"/>
                <a:ext cx="2441821" cy="3025653"/>
                <a:chOff x="4463435" y="3164630"/>
                <a:chExt cx="2845224" cy="3311429"/>
              </a:xfrm>
            </p:grpSpPr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FAD74528-259C-0349-8B17-6A5EF5C8E915}"/>
                    </a:ext>
                  </a:extLst>
                </p:cNvPr>
                <p:cNvGrpSpPr/>
                <p:nvPr/>
              </p:nvGrpSpPr>
              <p:grpSpPr>
                <a:xfrm>
                  <a:off x="6457585" y="3164630"/>
                  <a:ext cx="851074" cy="471716"/>
                  <a:chOff x="3776030" y="3163510"/>
                  <a:chExt cx="851074" cy="471716"/>
                </a:xfrm>
              </p:grpSpPr>
              <p:sp>
                <p:nvSpPr>
                  <p:cNvPr id="122" name="TextBox 121">
                    <a:extLst>
                      <a:ext uri="{FF2B5EF4-FFF2-40B4-BE49-F238E27FC236}">
                        <a16:creationId xmlns:a16="http://schemas.microsoft.com/office/drawing/2014/main" id="{AD007923-B60E-AF47-84E0-903065F78187}"/>
                      </a:ext>
                    </a:extLst>
                  </p:cNvPr>
                  <p:cNvSpPr txBox="1"/>
                  <p:nvPr/>
                </p:nvSpPr>
                <p:spPr>
                  <a:xfrm>
                    <a:off x="3776030" y="3163510"/>
                    <a:ext cx="851074" cy="4717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>
                        <a:latin typeface="Arial Black" panose="020B0A04020102020204" pitchFamily="34" charset="0"/>
                      </a:rPr>
                      <a:t>HO-1 32 kD</a:t>
                    </a:r>
                  </a:p>
                </p:txBody>
              </p:sp>
              <p:cxnSp>
                <p:nvCxnSpPr>
                  <p:cNvPr id="123" name="Straight Arrow Connector 122">
                    <a:extLst>
                      <a:ext uri="{FF2B5EF4-FFF2-40B4-BE49-F238E27FC236}">
                        <a16:creationId xmlns:a16="http://schemas.microsoft.com/office/drawing/2014/main" id="{501211A8-F3D4-7848-BB07-CF1BB0B54AFD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796489" y="3625141"/>
                    <a:ext cx="431518" cy="2089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8" name="Group 107">
                  <a:extLst>
                    <a:ext uri="{FF2B5EF4-FFF2-40B4-BE49-F238E27FC236}">
                      <a16:creationId xmlns:a16="http://schemas.microsoft.com/office/drawing/2014/main" id="{92445467-CFAB-AE40-9441-7F70FF6CD449}"/>
                    </a:ext>
                  </a:extLst>
                </p:cNvPr>
                <p:cNvGrpSpPr/>
                <p:nvPr/>
              </p:nvGrpSpPr>
              <p:grpSpPr>
                <a:xfrm>
                  <a:off x="4463435" y="4785639"/>
                  <a:ext cx="1537296" cy="1690420"/>
                  <a:chOff x="2008426" y="4702239"/>
                  <a:chExt cx="1537296" cy="1690420"/>
                </a:xfrm>
              </p:grpSpPr>
              <p:grpSp>
                <p:nvGrpSpPr>
                  <p:cNvPr id="109" name="Group 108">
                    <a:extLst>
                      <a:ext uri="{FF2B5EF4-FFF2-40B4-BE49-F238E27FC236}">
                        <a16:creationId xmlns:a16="http://schemas.microsoft.com/office/drawing/2014/main" id="{7401C886-660B-7A4E-A04A-96EEFD5EE78A}"/>
                      </a:ext>
                    </a:extLst>
                  </p:cNvPr>
                  <p:cNvGrpSpPr/>
                  <p:nvPr/>
                </p:nvGrpSpPr>
                <p:grpSpPr>
                  <a:xfrm>
                    <a:off x="2008426" y="4738992"/>
                    <a:ext cx="1134067" cy="1618840"/>
                    <a:chOff x="4064632" y="4660805"/>
                    <a:chExt cx="1134067" cy="1618840"/>
                  </a:xfrm>
                </p:grpSpPr>
                <p:sp>
                  <p:nvSpPr>
                    <p:cNvPr id="111" name="TextBox 110">
                      <a:extLst>
                        <a:ext uri="{FF2B5EF4-FFF2-40B4-BE49-F238E27FC236}">
                          <a16:creationId xmlns:a16="http://schemas.microsoft.com/office/drawing/2014/main" id="{C0ABF83C-C60F-014B-ACAC-388350A6ED4C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3681640" y="5183944"/>
                      <a:ext cx="1369039" cy="32276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b="1" dirty="0"/>
                        <a:t>+ICI 182780 </a:t>
                      </a:r>
                    </a:p>
                  </p:txBody>
                </p:sp>
                <p:sp>
                  <p:nvSpPr>
                    <p:cNvPr id="113" name="TextBox 112">
                      <a:extLst>
                        <a:ext uri="{FF2B5EF4-FFF2-40B4-BE49-F238E27FC236}">
                          <a16:creationId xmlns:a16="http://schemas.microsoft.com/office/drawing/2014/main" id="{A18C82EB-A092-3B48-9FDA-6E0CAF15C577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3795808" y="4942314"/>
                      <a:ext cx="814648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b="1" dirty="0"/>
                        <a:t>NG</a:t>
                      </a:r>
                    </a:p>
                  </p:txBody>
                </p:sp>
                <p:sp>
                  <p:nvSpPr>
                    <p:cNvPr id="114" name="TextBox 113">
                      <a:extLst>
                        <a:ext uri="{FF2B5EF4-FFF2-40B4-BE49-F238E27FC236}">
                          <a16:creationId xmlns:a16="http://schemas.microsoft.com/office/drawing/2014/main" id="{765C229B-EBC6-DA45-9F1C-BEA15FBABCF7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3904047" y="5426946"/>
                      <a:ext cx="135316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200" b="1" dirty="0"/>
                        <a:t>+ICI 182780 </a:t>
                      </a:r>
                    </a:p>
                  </p:txBody>
                </p:sp>
                <p:sp>
                  <p:nvSpPr>
                    <p:cNvPr id="121" name="TextBox 120">
                      <a:extLst>
                        <a:ext uri="{FF2B5EF4-FFF2-40B4-BE49-F238E27FC236}">
                          <a16:creationId xmlns:a16="http://schemas.microsoft.com/office/drawing/2014/main" id="{B2F58A3A-8E26-3246-84CC-FC9F3EE1941A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4243182" y="5324127"/>
                      <a:ext cx="1588274" cy="32276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b="1" dirty="0"/>
                        <a:t>+ ru-486 (100 </a:t>
                      </a:r>
                      <a:r>
                        <a:rPr lang="en-US" sz="1200" b="1" dirty="0" err="1"/>
                        <a:t>nM</a:t>
                      </a:r>
                      <a:r>
                        <a:rPr lang="en-US" sz="1200" b="1" dirty="0"/>
                        <a:t>)</a:t>
                      </a:r>
                    </a:p>
                  </p:txBody>
                </p:sp>
              </p:grpSp>
              <p:sp>
                <p:nvSpPr>
                  <p:cNvPr id="110" name="TextBox 109">
                    <a:extLst>
                      <a:ext uri="{FF2B5EF4-FFF2-40B4-BE49-F238E27FC236}">
                        <a16:creationId xmlns:a16="http://schemas.microsoft.com/office/drawing/2014/main" id="{4687B607-E5DC-D54D-BC08-8C6800B4420D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539132" y="5386069"/>
                    <a:ext cx="1690420" cy="3227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b="1" dirty="0"/>
                      <a:t>+ ru-486 (1000 </a:t>
                    </a:r>
                    <a:r>
                      <a:rPr lang="en-US" sz="1200" b="1" dirty="0" err="1"/>
                      <a:t>nM</a:t>
                    </a:r>
                    <a:r>
                      <a:rPr lang="en-US" sz="1200" b="1" dirty="0"/>
                      <a:t>)</a:t>
                    </a:r>
                  </a:p>
                </p:txBody>
              </p:sp>
            </p:grpSp>
          </p:grpSp>
        </p:grp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36AFFD5D-EC34-FC46-8D30-2AB61A031DAD}"/>
                </a:ext>
              </a:extLst>
            </p:cNvPr>
            <p:cNvGrpSpPr/>
            <p:nvPr/>
          </p:nvGrpSpPr>
          <p:grpSpPr>
            <a:xfrm>
              <a:off x="5975573" y="982340"/>
              <a:ext cx="616931" cy="3195461"/>
              <a:chOff x="9230675" y="1021712"/>
              <a:chExt cx="616931" cy="3195461"/>
            </a:xfrm>
          </p:grpSpPr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F2C5995C-ABB6-4C42-BA68-71B3CE10B866}"/>
                  </a:ext>
                </a:extLst>
              </p:cNvPr>
              <p:cNvSpPr txBox="1"/>
              <p:nvPr/>
            </p:nvSpPr>
            <p:spPr>
              <a:xfrm>
                <a:off x="9332711" y="3963257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20 kD</a:t>
                </a:r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B2EC1B5B-F8C7-9D42-A966-DEA7371F5801}"/>
                  </a:ext>
                </a:extLst>
              </p:cNvPr>
              <p:cNvSpPr txBox="1"/>
              <p:nvPr/>
            </p:nvSpPr>
            <p:spPr>
              <a:xfrm>
                <a:off x="9337895" y="3574620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379B15D5-B06A-E24C-BFD1-771FD5F46C5D}"/>
                  </a:ext>
                </a:extLst>
              </p:cNvPr>
              <p:cNvSpPr txBox="1"/>
              <p:nvPr/>
            </p:nvSpPr>
            <p:spPr>
              <a:xfrm>
                <a:off x="9350354" y="2886358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37 kD</a:t>
                </a:r>
              </a:p>
            </p:txBody>
          </p: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C06BDC74-772D-1943-AC86-1B3A1AA387C1}"/>
                  </a:ext>
                </a:extLst>
              </p:cNvPr>
              <p:cNvSpPr txBox="1"/>
              <p:nvPr/>
            </p:nvSpPr>
            <p:spPr>
              <a:xfrm>
                <a:off x="9316594" y="2356977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50 kD</a:t>
                </a:r>
              </a:p>
            </p:txBody>
          </p: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4556B7C8-9ECC-F44D-B82B-6A03BBCCC280}"/>
                  </a:ext>
                </a:extLst>
              </p:cNvPr>
              <p:cNvSpPr txBox="1"/>
              <p:nvPr/>
            </p:nvSpPr>
            <p:spPr>
              <a:xfrm>
                <a:off x="9230675" y="1021712"/>
                <a:ext cx="60625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/>
                  <a:t>MW </a:t>
                </a:r>
              </a:p>
              <a:p>
                <a:pPr algn="ctr"/>
                <a:r>
                  <a:rPr lang="en-US" sz="1100" dirty="0"/>
                  <a:t>Marker</a:t>
                </a:r>
              </a:p>
            </p:txBody>
          </p:sp>
        </p:grpSp>
      </p:grpSp>
      <p:sp>
        <p:nvSpPr>
          <p:cNvPr id="251" name="TextBox 250">
            <a:extLst>
              <a:ext uri="{FF2B5EF4-FFF2-40B4-BE49-F238E27FC236}">
                <a16:creationId xmlns:a16="http://schemas.microsoft.com/office/drawing/2014/main" id="{CD7A0E00-6165-D14C-B964-D4E50B091A61}"/>
              </a:ext>
            </a:extLst>
          </p:cNvPr>
          <p:cNvSpPr txBox="1"/>
          <p:nvPr/>
        </p:nvSpPr>
        <p:spPr>
          <a:xfrm>
            <a:off x="5995442" y="1989036"/>
            <a:ext cx="4972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75 kD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8934260" y="1026259"/>
            <a:ext cx="3353138" cy="4756835"/>
            <a:chOff x="-106728" y="1026259"/>
            <a:chExt cx="3353138" cy="4756835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7636FF6C-72A0-2D47-BE1B-6E171B02BAE4}"/>
                </a:ext>
              </a:extLst>
            </p:cNvPr>
            <p:cNvSpPr txBox="1"/>
            <p:nvPr/>
          </p:nvSpPr>
          <p:spPr>
            <a:xfrm>
              <a:off x="-58146" y="1686759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100 kD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E08FC46-BFAF-534E-90EB-917B2B7199CA}"/>
                </a:ext>
              </a:extLst>
            </p:cNvPr>
            <p:cNvGrpSpPr/>
            <p:nvPr/>
          </p:nvGrpSpPr>
          <p:grpSpPr>
            <a:xfrm>
              <a:off x="-106728" y="1026259"/>
              <a:ext cx="3353138" cy="4756835"/>
              <a:chOff x="-49594" y="1068760"/>
              <a:chExt cx="3353138" cy="4756835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D77448F8-7E34-C644-BD1C-A9B0C5DEC79C}"/>
                  </a:ext>
                </a:extLst>
              </p:cNvPr>
              <p:cNvGrpSpPr/>
              <p:nvPr/>
            </p:nvGrpSpPr>
            <p:grpSpPr>
              <a:xfrm>
                <a:off x="-49594" y="1068760"/>
                <a:ext cx="3353138" cy="4756835"/>
                <a:chOff x="-49594" y="1068760"/>
                <a:chExt cx="3353138" cy="4756835"/>
              </a:xfrm>
            </p:grpSpPr>
            <p:grpSp>
              <p:nvGrpSpPr>
                <p:cNvPr id="3" name="Group 2">
                  <a:extLst>
                    <a:ext uri="{FF2B5EF4-FFF2-40B4-BE49-F238E27FC236}">
                      <a16:creationId xmlns:a16="http://schemas.microsoft.com/office/drawing/2014/main" id="{8CD0F948-D3F2-064E-A52A-B62E25133BA8}"/>
                    </a:ext>
                  </a:extLst>
                </p:cNvPr>
                <p:cNvGrpSpPr/>
                <p:nvPr/>
              </p:nvGrpSpPr>
              <p:grpSpPr>
                <a:xfrm>
                  <a:off x="-49594" y="1068760"/>
                  <a:ext cx="3353138" cy="4756835"/>
                  <a:chOff x="-90357" y="1017962"/>
                  <a:chExt cx="3353138" cy="4756835"/>
                </a:xfrm>
              </p:grpSpPr>
              <p:grpSp>
                <p:nvGrpSpPr>
                  <p:cNvPr id="59" name="Group 58">
                    <a:extLst>
                      <a:ext uri="{FF2B5EF4-FFF2-40B4-BE49-F238E27FC236}">
                        <a16:creationId xmlns:a16="http://schemas.microsoft.com/office/drawing/2014/main" id="{59545CD8-6D82-9842-B56E-9D3D79020B70}"/>
                      </a:ext>
                    </a:extLst>
                  </p:cNvPr>
                  <p:cNvGrpSpPr/>
                  <p:nvPr/>
                </p:nvGrpSpPr>
                <p:grpSpPr>
                  <a:xfrm>
                    <a:off x="-90357" y="1139645"/>
                    <a:ext cx="606255" cy="2622980"/>
                    <a:chOff x="9232652" y="1361818"/>
                    <a:chExt cx="606255" cy="2622980"/>
                  </a:xfrm>
                </p:grpSpPr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9216CAF6-1CFA-8147-9C20-8BCA7B91B1B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338023" y="3730882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25 kD</a:t>
                      </a:r>
                    </a:p>
                  </p:txBody>
                </p:sp>
                <p:sp>
                  <p:nvSpPr>
                    <p:cNvPr id="64" name="TextBox 63">
                      <a:extLst>
                        <a:ext uri="{FF2B5EF4-FFF2-40B4-BE49-F238E27FC236}">
                          <a16:creationId xmlns:a16="http://schemas.microsoft.com/office/drawing/2014/main" id="{25C14C2B-BD50-774D-9332-03A6B14959C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313423" y="3053996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186AA9B2-C5BB-F045-A375-E82B8A0ECC6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309819" y="2487915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68" name="TextBox 67">
                      <a:extLst>
                        <a:ext uri="{FF2B5EF4-FFF2-40B4-BE49-F238E27FC236}">
                          <a16:creationId xmlns:a16="http://schemas.microsoft.com/office/drawing/2014/main" id="{DCBEAD01-478E-2545-9A74-8A83F6972A0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97332" y="2121369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69" name="TextBox 68">
                      <a:extLst>
                        <a:ext uri="{FF2B5EF4-FFF2-40B4-BE49-F238E27FC236}">
                          <a16:creationId xmlns:a16="http://schemas.microsoft.com/office/drawing/2014/main" id="{4FA746EF-0C76-454C-8EA3-2B4509F0B1E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32652" y="1361818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</p:grpSp>
              <p:grpSp>
                <p:nvGrpSpPr>
                  <p:cNvPr id="70" name="Group 69">
                    <a:extLst>
                      <a:ext uri="{FF2B5EF4-FFF2-40B4-BE49-F238E27FC236}">
                        <a16:creationId xmlns:a16="http://schemas.microsoft.com/office/drawing/2014/main" id="{DCB79747-7429-4640-8865-0B6A85322130}"/>
                      </a:ext>
                    </a:extLst>
                  </p:cNvPr>
                  <p:cNvGrpSpPr/>
                  <p:nvPr/>
                </p:nvGrpSpPr>
                <p:grpSpPr>
                  <a:xfrm>
                    <a:off x="972601" y="1017962"/>
                    <a:ext cx="2290180" cy="4756835"/>
                    <a:chOff x="448337" y="885131"/>
                    <a:chExt cx="2457732" cy="5124161"/>
                  </a:xfrm>
                </p:grpSpPr>
                <p:sp>
                  <p:nvSpPr>
                    <p:cNvPr id="71" name="TextBox 70">
                      <a:extLst>
                        <a:ext uri="{FF2B5EF4-FFF2-40B4-BE49-F238E27FC236}">
                          <a16:creationId xmlns:a16="http://schemas.microsoft.com/office/drawing/2014/main" id="{D7ADE7E2-0F9B-BD4A-B86C-ABEB3822576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8337" y="885131"/>
                      <a:ext cx="1163860" cy="3315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HO- 1 </a:t>
                      </a:r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72" name="Group 71">
                      <a:extLst>
                        <a:ext uri="{FF2B5EF4-FFF2-40B4-BE49-F238E27FC236}">
                          <a16:creationId xmlns:a16="http://schemas.microsoft.com/office/drawing/2014/main" id="{126088BC-1148-004E-9CA0-87F0FB33588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06315" y="2898179"/>
                      <a:ext cx="2399754" cy="3111113"/>
                      <a:chOff x="4443181" y="3071099"/>
                      <a:chExt cx="2796204" cy="3404961"/>
                    </a:xfrm>
                  </p:grpSpPr>
                  <p:grpSp>
                    <p:nvGrpSpPr>
                      <p:cNvPr id="73" name="Group 72">
                        <a:extLst>
                          <a:ext uri="{FF2B5EF4-FFF2-40B4-BE49-F238E27FC236}">
                            <a16:creationId xmlns:a16="http://schemas.microsoft.com/office/drawing/2014/main" id="{D0570EAE-D215-6244-BC4E-4F6696988E0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185768" y="3071099"/>
                        <a:ext cx="1053617" cy="524584"/>
                        <a:chOff x="3504213" y="3069979"/>
                        <a:chExt cx="1053617" cy="524584"/>
                      </a:xfrm>
                    </p:grpSpPr>
                    <p:cxnSp>
                      <p:nvCxnSpPr>
                        <p:cNvPr id="84" name="Straight Arrow Connector 83">
                          <a:extLst>
                            <a:ext uri="{FF2B5EF4-FFF2-40B4-BE49-F238E27FC236}">
                              <a16:creationId xmlns:a16="http://schemas.microsoft.com/office/drawing/2014/main" id="{89A17F91-F779-F242-94D0-1A9FCB506566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 flipV="1">
                          <a:off x="3504213" y="3592474"/>
                          <a:ext cx="431519" cy="2089"/>
                        </a:xfrm>
                        <a:prstGeom prst="straightConnector1">
                          <a:avLst/>
                        </a:prstGeom>
                        <a:ln>
                          <a:tailEnd type="triangle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83" name="TextBox 82">
                          <a:extLst>
                            <a:ext uri="{FF2B5EF4-FFF2-40B4-BE49-F238E27FC236}">
                              <a16:creationId xmlns:a16="http://schemas.microsoft.com/office/drawing/2014/main" id="{432D8DF3-C23C-F240-90EA-E97B722D063C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706755" y="3069979"/>
                          <a:ext cx="851075" cy="47171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000" dirty="0">
                              <a:latin typeface="Arial Black" panose="020B0A04020102020204" pitchFamily="34" charset="0"/>
                            </a:rPr>
                            <a:t>HO-1 32 kD</a:t>
                          </a:r>
                        </a:p>
                      </p:txBody>
                    </p:sp>
                  </p:grpSp>
                  <p:grpSp>
                    <p:nvGrpSpPr>
                      <p:cNvPr id="74" name="Group 73">
                        <a:extLst>
                          <a:ext uri="{FF2B5EF4-FFF2-40B4-BE49-F238E27FC236}">
                            <a16:creationId xmlns:a16="http://schemas.microsoft.com/office/drawing/2014/main" id="{9F5BF159-F83D-D84F-8BFF-116CA547A7D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443181" y="4785640"/>
                        <a:ext cx="1537291" cy="1690420"/>
                        <a:chOff x="1988172" y="4702240"/>
                        <a:chExt cx="1537291" cy="1690420"/>
                      </a:xfrm>
                    </p:grpSpPr>
                    <p:grpSp>
                      <p:nvGrpSpPr>
                        <p:cNvPr id="75" name="Group 74">
                          <a:extLst>
                            <a:ext uri="{FF2B5EF4-FFF2-40B4-BE49-F238E27FC236}">
                              <a16:creationId xmlns:a16="http://schemas.microsoft.com/office/drawing/2014/main" id="{4F5115E8-8FCB-2B4A-81AE-6444CBE3AC7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988172" y="4738993"/>
                          <a:ext cx="1134066" cy="1618839"/>
                          <a:chOff x="4044378" y="4660806"/>
                          <a:chExt cx="1134066" cy="1618839"/>
                        </a:xfrm>
                      </p:grpSpPr>
                      <p:sp>
                        <p:nvSpPr>
                          <p:cNvPr id="78" name="TextBox 77">
                            <a:extLst>
                              <a:ext uri="{FF2B5EF4-FFF2-40B4-BE49-F238E27FC236}">
                                <a16:creationId xmlns:a16="http://schemas.microsoft.com/office/drawing/2014/main" id="{C23124C3-2556-774A-A9FE-28F9876A194A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3661383" y="5183944"/>
                            <a:ext cx="1369037" cy="32276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+ICI 182780 </a:t>
                            </a:r>
                          </a:p>
                        </p:txBody>
                      </p:sp>
                      <p:sp>
                        <p:nvSpPr>
                          <p:cNvPr id="79" name="TextBox 78">
                            <a:extLst>
                              <a:ext uri="{FF2B5EF4-FFF2-40B4-BE49-F238E27FC236}">
                                <a16:creationId xmlns:a16="http://schemas.microsoft.com/office/drawing/2014/main" id="{3BA38375-100B-1C4F-91F6-4E0EF6FD1A1A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3775554" y="4942315"/>
                            <a:ext cx="814647" cy="2769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NG</a:t>
                            </a:r>
                          </a:p>
                        </p:txBody>
                      </p:sp>
                      <p:sp>
                        <p:nvSpPr>
                          <p:cNvPr id="80" name="TextBox 79">
                            <a:extLst>
                              <a:ext uri="{FF2B5EF4-FFF2-40B4-BE49-F238E27FC236}">
                                <a16:creationId xmlns:a16="http://schemas.microsoft.com/office/drawing/2014/main" id="{A2904814-04BB-8F40-97BE-EDD5EE65C2BD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3883792" y="5426945"/>
                            <a:ext cx="1353163" cy="2769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sz="1200" b="1" dirty="0"/>
                              <a:t>+ICI 182780 </a:t>
                            </a:r>
                          </a:p>
                        </p:txBody>
                      </p:sp>
                      <p:sp>
                        <p:nvSpPr>
                          <p:cNvPr id="81" name="TextBox 80">
                            <a:extLst>
                              <a:ext uri="{FF2B5EF4-FFF2-40B4-BE49-F238E27FC236}">
                                <a16:creationId xmlns:a16="http://schemas.microsoft.com/office/drawing/2014/main" id="{BB71E5AE-7192-9A4F-9B42-4DA0DDDF8075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4222925" y="5324126"/>
                            <a:ext cx="1588277" cy="32276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+ ru-486 (100 </a:t>
                            </a:r>
                            <a:r>
                              <a:rPr lang="en-US" sz="1200" b="1" dirty="0" err="1"/>
                              <a:t>nM</a:t>
                            </a:r>
                            <a:r>
                              <a:rPr lang="en-US" sz="1200" b="1" dirty="0"/>
                              <a:t>)</a:t>
                            </a:r>
                          </a:p>
                        </p:txBody>
                      </p:sp>
                    </p:grpSp>
                    <p:sp>
                      <p:nvSpPr>
                        <p:cNvPr id="76" name="TextBox 75">
                          <a:extLst>
                            <a:ext uri="{FF2B5EF4-FFF2-40B4-BE49-F238E27FC236}">
                              <a16:creationId xmlns:a16="http://schemas.microsoft.com/office/drawing/2014/main" id="{F157A263-AC5E-2747-9F24-85C69D788B8C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2518872" y="5386069"/>
                          <a:ext cx="1690420" cy="32276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b="1" dirty="0"/>
                            <a:t>+ ru-486 (1000 </a:t>
                          </a:r>
                          <a:r>
                            <a:rPr lang="en-US" sz="1200" b="1" dirty="0" err="1"/>
                            <a:t>nM</a:t>
                          </a:r>
                          <a:r>
                            <a:rPr lang="en-US" sz="1200" b="1" dirty="0"/>
                            <a:t>)</a:t>
                          </a:r>
                        </a:p>
                      </p:txBody>
                    </p:sp>
                  </p:grpSp>
                </p:grpSp>
              </p:grpSp>
            </p:grpSp>
            <p:sp>
              <p:nvSpPr>
                <p:cNvPr id="249" name="TextBox 248">
                  <a:extLst>
                    <a:ext uri="{FF2B5EF4-FFF2-40B4-BE49-F238E27FC236}">
                      <a16:creationId xmlns:a16="http://schemas.microsoft.com/office/drawing/2014/main" id="{D3EB64A4-3410-0F40-867A-5785544B4FED}"/>
                    </a:ext>
                  </a:extLst>
                </p:cNvPr>
                <p:cNvSpPr txBox="1"/>
                <p:nvPr/>
              </p:nvSpPr>
              <p:spPr>
                <a:xfrm>
                  <a:off x="38742" y="3967471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20 kD</a:t>
                  </a:r>
                </a:p>
              </p:txBody>
            </p:sp>
          </p:grpSp>
          <p:grpSp>
            <p:nvGrpSpPr>
              <p:cNvPr id="161" name="Group 160">
                <a:extLst>
                  <a:ext uri="{FF2B5EF4-FFF2-40B4-BE49-F238E27FC236}">
                    <a16:creationId xmlns:a16="http://schemas.microsoft.com/office/drawing/2014/main" id="{62344585-EC0E-2141-86BB-23097457AF19}"/>
                  </a:ext>
                </a:extLst>
              </p:cNvPr>
              <p:cNvGrpSpPr/>
              <p:nvPr/>
            </p:nvGrpSpPr>
            <p:grpSpPr>
              <a:xfrm>
                <a:off x="432363" y="1841257"/>
                <a:ext cx="268237" cy="2318332"/>
                <a:chOff x="3029358" y="1815548"/>
                <a:chExt cx="268237" cy="2318332"/>
              </a:xfrm>
            </p:grpSpPr>
            <p:grpSp>
              <p:nvGrpSpPr>
                <p:cNvPr id="162" name="Group 161">
                  <a:extLst>
                    <a:ext uri="{FF2B5EF4-FFF2-40B4-BE49-F238E27FC236}">
                      <a16:creationId xmlns:a16="http://schemas.microsoft.com/office/drawing/2014/main" id="{7FFAC075-0D27-884D-AAC9-EDB05E884EEF}"/>
                    </a:ext>
                  </a:extLst>
                </p:cNvPr>
                <p:cNvGrpSpPr/>
                <p:nvPr/>
              </p:nvGrpSpPr>
              <p:grpSpPr>
                <a:xfrm>
                  <a:off x="3033973" y="1815548"/>
                  <a:ext cx="263622" cy="1870364"/>
                  <a:chOff x="378517" y="1820165"/>
                  <a:chExt cx="263622" cy="1870364"/>
                </a:xfrm>
              </p:grpSpPr>
              <p:grpSp>
                <p:nvGrpSpPr>
                  <p:cNvPr id="164" name="Group 163">
                    <a:extLst>
                      <a:ext uri="{FF2B5EF4-FFF2-40B4-BE49-F238E27FC236}">
                        <a16:creationId xmlns:a16="http://schemas.microsoft.com/office/drawing/2014/main" id="{C23F1ABE-2C32-624F-B22E-4C063DF5C315}"/>
                      </a:ext>
                    </a:extLst>
                  </p:cNvPr>
                  <p:cNvGrpSpPr/>
                  <p:nvPr/>
                </p:nvGrpSpPr>
                <p:grpSpPr>
                  <a:xfrm>
                    <a:off x="378517" y="1820165"/>
                    <a:ext cx="263622" cy="1182251"/>
                    <a:chOff x="9661091" y="1820165"/>
                    <a:chExt cx="263622" cy="1182251"/>
                  </a:xfrm>
                </p:grpSpPr>
                <p:cxnSp>
                  <p:nvCxnSpPr>
                    <p:cNvPr id="167" name="Straight Connector 166">
                      <a:extLst>
                        <a:ext uri="{FF2B5EF4-FFF2-40B4-BE49-F238E27FC236}">
                          <a16:creationId xmlns:a16="http://schemas.microsoft.com/office/drawing/2014/main" id="{7DAE72ED-9D72-DA4D-A793-053AC7DCCFF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98030" y="182016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8" name="Straight Connector 167">
                      <a:extLst>
                        <a:ext uri="{FF2B5EF4-FFF2-40B4-BE49-F238E27FC236}">
                          <a16:creationId xmlns:a16="http://schemas.microsoft.com/office/drawing/2014/main" id="{23B90439-133D-9C46-8DB4-E3B39EE28B0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93416" y="2004894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9" name="Straight Connector 168">
                      <a:extLst>
                        <a:ext uri="{FF2B5EF4-FFF2-40B4-BE49-F238E27FC236}">
                          <a16:creationId xmlns:a16="http://schemas.microsoft.com/office/drawing/2014/main" id="{C1503AFD-468F-6A4D-A641-3A481B52442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63729" y="2411296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0" name="Straight Connector 169">
                      <a:extLst>
                        <a:ext uri="{FF2B5EF4-FFF2-40B4-BE49-F238E27FC236}">
                          <a16:creationId xmlns:a16="http://schemas.microsoft.com/office/drawing/2014/main" id="{46E8E854-E765-F44D-A290-178D593BEDB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61091" y="3002416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65" name="Straight Connector 164">
                    <a:extLst>
                      <a:ext uri="{FF2B5EF4-FFF2-40B4-BE49-F238E27FC236}">
                        <a16:creationId xmlns:a16="http://schemas.microsoft.com/office/drawing/2014/main" id="{241CAFC7-905A-FF45-B787-45285C35E505}"/>
                      </a:ext>
                    </a:extLst>
                  </p:cNvPr>
                  <p:cNvCxnSpPr/>
                  <p:nvPr/>
                </p:nvCxnSpPr>
                <p:spPr>
                  <a:xfrm>
                    <a:off x="378521" y="3690529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63" name="Straight Connector 162">
                  <a:extLst>
                    <a:ext uri="{FF2B5EF4-FFF2-40B4-BE49-F238E27FC236}">
                      <a16:creationId xmlns:a16="http://schemas.microsoft.com/office/drawing/2014/main" id="{99D0C39C-D0FB-334D-A60F-F79FCBDF83AE}"/>
                    </a:ext>
                  </a:extLst>
                </p:cNvPr>
                <p:cNvCxnSpPr/>
                <p:nvPr/>
              </p:nvCxnSpPr>
              <p:spPr>
                <a:xfrm>
                  <a:off x="3029358" y="4133880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B973E43-F01D-EE4D-8765-496F2ACAE4FF}"/>
              </a:ext>
            </a:extLst>
          </p:cNvPr>
          <p:cNvGrpSpPr/>
          <p:nvPr/>
        </p:nvGrpSpPr>
        <p:grpSpPr>
          <a:xfrm>
            <a:off x="2980120" y="1067316"/>
            <a:ext cx="3264063" cy="4853875"/>
            <a:chOff x="2902300" y="1067316"/>
            <a:chExt cx="3264063" cy="4853875"/>
          </a:xfrm>
        </p:grpSpPr>
        <p:grpSp>
          <p:nvGrpSpPr>
            <p:cNvPr id="99" name="Group 98"/>
            <p:cNvGrpSpPr/>
            <p:nvPr/>
          </p:nvGrpSpPr>
          <p:grpSpPr>
            <a:xfrm>
              <a:off x="3396826" y="1825446"/>
              <a:ext cx="254397" cy="2324269"/>
              <a:chOff x="3066298" y="1708671"/>
              <a:chExt cx="254397" cy="2324269"/>
            </a:xfrm>
          </p:grpSpPr>
          <p:cxnSp>
            <p:nvCxnSpPr>
              <p:cNvPr id="103" name="Straight Connector 102"/>
              <p:cNvCxnSpPr/>
              <p:nvPr/>
            </p:nvCxnSpPr>
            <p:spPr>
              <a:xfrm>
                <a:off x="3080155" y="2857938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2" name="Group 111"/>
              <p:cNvGrpSpPr/>
              <p:nvPr/>
            </p:nvGrpSpPr>
            <p:grpSpPr>
              <a:xfrm>
                <a:off x="3066298" y="1708671"/>
                <a:ext cx="254397" cy="2324269"/>
                <a:chOff x="3066298" y="1708671"/>
                <a:chExt cx="254397" cy="2324269"/>
              </a:xfrm>
            </p:grpSpPr>
            <p:grpSp>
              <p:nvGrpSpPr>
                <p:cNvPr id="117" name="Group 116"/>
                <p:cNvGrpSpPr/>
                <p:nvPr/>
              </p:nvGrpSpPr>
              <p:grpSpPr>
                <a:xfrm>
                  <a:off x="3066298" y="1708671"/>
                  <a:ext cx="254397" cy="1830784"/>
                  <a:chOff x="9693416" y="1713288"/>
                  <a:chExt cx="254397" cy="1830784"/>
                </a:xfrm>
              </p:grpSpPr>
              <p:cxnSp>
                <p:nvCxnSpPr>
                  <p:cNvPr id="119" name="Straight Connector 118"/>
                  <p:cNvCxnSpPr/>
                  <p:nvPr/>
                </p:nvCxnSpPr>
                <p:spPr>
                  <a:xfrm>
                    <a:off x="9698030" y="171328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" name="Straight Connector 119"/>
                  <p:cNvCxnSpPr/>
                  <p:nvPr/>
                </p:nvCxnSpPr>
                <p:spPr>
                  <a:xfrm>
                    <a:off x="9693416" y="194354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" name="Straight Connector 137"/>
                  <p:cNvCxnSpPr/>
                  <p:nvPr/>
                </p:nvCxnSpPr>
                <p:spPr>
                  <a:xfrm>
                    <a:off x="9707274" y="239546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8" name="Straight Connector 157"/>
                  <p:cNvCxnSpPr/>
                  <p:nvPr/>
                </p:nvCxnSpPr>
                <p:spPr>
                  <a:xfrm>
                    <a:off x="9721130" y="354407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16" name="Straight Connector 115"/>
                <p:cNvCxnSpPr/>
                <p:nvPr/>
              </p:nvCxnSpPr>
              <p:spPr>
                <a:xfrm>
                  <a:off x="3084778" y="4032940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7407074-9FAE-A341-BA9B-A23280881891}"/>
                </a:ext>
              </a:extLst>
            </p:cNvPr>
            <p:cNvGrpSpPr/>
            <p:nvPr/>
          </p:nvGrpSpPr>
          <p:grpSpPr>
            <a:xfrm>
              <a:off x="2902300" y="1067316"/>
              <a:ext cx="3264063" cy="4853875"/>
              <a:chOff x="2902300" y="1067316"/>
              <a:chExt cx="3264063" cy="4853875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54A1B043-7FBD-0244-BFB4-089FF04644E4}"/>
                  </a:ext>
                </a:extLst>
              </p:cNvPr>
              <p:cNvGrpSpPr/>
              <p:nvPr/>
            </p:nvGrpSpPr>
            <p:grpSpPr>
              <a:xfrm>
                <a:off x="2902300" y="1067316"/>
                <a:ext cx="3264063" cy="4853875"/>
                <a:chOff x="2993597" y="920929"/>
                <a:chExt cx="3264063" cy="4853875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EA6D3833-6396-C24D-9EBD-CA9D7E93D4F9}"/>
                    </a:ext>
                  </a:extLst>
                </p:cNvPr>
                <p:cNvGrpSpPr/>
                <p:nvPr/>
              </p:nvGrpSpPr>
              <p:grpSpPr>
                <a:xfrm>
                  <a:off x="3953710" y="920929"/>
                  <a:ext cx="2303950" cy="4853875"/>
                  <a:chOff x="3299510" y="780605"/>
                  <a:chExt cx="2472507" cy="5228695"/>
                </a:xfrm>
              </p:grpSpPr>
              <p:sp>
                <p:nvSpPr>
                  <p:cNvPr id="125" name="TextBox 124">
                    <a:extLst>
                      <a:ext uri="{FF2B5EF4-FFF2-40B4-BE49-F238E27FC236}">
                        <a16:creationId xmlns:a16="http://schemas.microsoft.com/office/drawing/2014/main" id="{66A8BBC4-EA1E-A141-81D8-8B1BCA6BE30B}"/>
                      </a:ext>
                    </a:extLst>
                  </p:cNvPr>
                  <p:cNvSpPr txBox="1"/>
                  <p:nvPr/>
                </p:nvSpPr>
                <p:spPr>
                  <a:xfrm>
                    <a:off x="3718010" y="780605"/>
                    <a:ext cx="116386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HO- 1 2</a:t>
                    </a:r>
                  </a:p>
                </p:txBody>
              </p:sp>
              <p:grpSp>
                <p:nvGrpSpPr>
                  <p:cNvPr id="126" name="Group 125">
                    <a:extLst>
                      <a:ext uri="{FF2B5EF4-FFF2-40B4-BE49-F238E27FC236}">
                        <a16:creationId xmlns:a16="http://schemas.microsoft.com/office/drawing/2014/main" id="{B173D82D-E1D8-1342-A380-E0837F0C71DC}"/>
                      </a:ext>
                    </a:extLst>
                  </p:cNvPr>
                  <p:cNvGrpSpPr/>
                  <p:nvPr/>
                </p:nvGrpSpPr>
                <p:grpSpPr>
                  <a:xfrm>
                    <a:off x="3299510" y="2784713"/>
                    <a:ext cx="2472507" cy="3224587"/>
                    <a:chOff x="4320043" y="2946909"/>
                    <a:chExt cx="2880979" cy="3529148"/>
                  </a:xfrm>
                </p:grpSpPr>
                <p:grpSp>
                  <p:nvGrpSpPr>
                    <p:cNvPr id="128" name="Group 127">
                      <a:extLst>
                        <a:ext uri="{FF2B5EF4-FFF2-40B4-BE49-F238E27FC236}">
                          <a16:creationId xmlns:a16="http://schemas.microsoft.com/office/drawing/2014/main" id="{A91CF4C7-980B-A646-8B34-F4926E9153F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349947" y="2946909"/>
                      <a:ext cx="851075" cy="497723"/>
                      <a:chOff x="3668392" y="2945789"/>
                      <a:chExt cx="851075" cy="497723"/>
                    </a:xfrm>
                  </p:grpSpPr>
                  <p:sp>
                    <p:nvSpPr>
                      <p:cNvPr id="136" name="TextBox 135">
                        <a:extLst>
                          <a:ext uri="{FF2B5EF4-FFF2-40B4-BE49-F238E27FC236}">
                            <a16:creationId xmlns:a16="http://schemas.microsoft.com/office/drawing/2014/main" id="{2EB45CD5-0B2A-844C-9D76-E19AB17EEC3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668392" y="2945789"/>
                        <a:ext cx="851075" cy="47171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000" dirty="0">
                            <a:latin typeface="Arial Black" panose="020B0A04020102020204" pitchFamily="34" charset="0"/>
                          </a:rPr>
                          <a:t>HO-1 32 kD</a:t>
                        </a:r>
                      </a:p>
                    </p:txBody>
                  </p:sp>
                  <p:cxnSp>
                    <p:nvCxnSpPr>
                      <p:cNvPr id="137" name="Straight Arrow Connector 136">
                        <a:extLst>
                          <a:ext uri="{FF2B5EF4-FFF2-40B4-BE49-F238E27FC236}">
                            <a16:creationId xmlns:a16="http://schemas.microsoft.com/office/drawing/2014/main" id="{780DF0C4-0EA1-9144-B486-91603DD79172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3711372" y="3441423"/>
                        <a:ext cx="431520" cy="2089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129" name="Group 128">
                      <a:extLst>
                        <a:ext uri="{FF2B5EF4-FFF2-40B4-BE49-F238E27FC236}">
                          <a16:creationId xmlns:a16="http://schemas.microsoft.com/office/drawing/2014/main" id="{866D25D4-AC74-F741-A754-A28F44EF6B8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320043" y="4785637"/>
                      <a:ext cx="1537295" cy="1690420"/>
                      <a:chOff x="1865034" y="4702237"/>
                      <a:chExt cx="1537295" cy="1690420"/>
                    </a:xfrm>
                  </p:grpSpPr>
                  <p:grpSp>
                    <p:nvGrpSpPr>
                      <p:cNvPr id="130" name="Group 129">
                        <a:extLst>
                          <a:ext uri="{FF2B5EF4-FFF2-40B4-BE49-F238E27FC236}">
                            <a16:creationId xmlns:a16="http://schemas.microsoft.com/office/drawing/2014/main" id="{11AC494E-4F6E-4248-8001-B0B461C9838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865034" y="4738994"/>
                        <a:ext cx="1134069" cy="1618838"/>
                        <a:chOff x="3921240" y="4660807"/>
                        <a:chExt cx="1134069" cy="1618838"/>
                      </a:xfrm>
                    </p:grpSpPr>
                    <p:sp>
                      <p:nvSpPr>
                        <p:cNvPr id="132" name="TextBox 131">
                          <a:extLst>
                            <a:ext uri="{FF2B5EF4-FFF2-40B4-BE49-F238E27FC236}">
                              <a16:creationId xmlns:a16="http://schemas.microsoft.com/office/drawing/2014/main" id="{A94CAF98-82D6-584B-87CA-08DBE9645ED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3538251" y="5183946"/>
                          <a:ext cx="1369038" cy="32276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b="1" dirty="0"/>
                            <a:t>+ICI 182780 </a:t>
                          </a:r>
                        </a:p>
                      </p:txBody>
                    </p:sp>
                    <p:sp>
                      <p:nvSpPr>
                        <p:cNvPr id="133" name="TextBox 132">
                          <a:extLst>
                            <a:ext uri="{FF2B5EF4-FFF2-40B4-BE49-F238E27FC236}">
                              <a16:creationId xmlns:a16="http://schemas.microsoft.com/office/drawing/2014/main" id="{06724800-4A80-E447-BCE1-71DA7DE5E6E1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3652416" y="4942314"/>
                          <a:ext cx="814648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b="1" dirty="0"/>
                            <a:t>NG</a:t>
                          </a:r>
                        </a:p>
                      </p:txBody>
                    </p:sp>
                    <p:sp>
                      <p:nvSpPr>
                        <p:cNvPr id="134" name="TextBox 133">
                          <a:extLst>
                            <a:ext uri="{FF2B5EF4-FFF2-40B4-BE49-F238E27FC236}">
                              <a16:creationId xmlns:a16="http://schemas.microsoft.com/office/drawing/2014/main" id="{3BF66DC1-3D7B-4349-AC62-236B4B02BFC8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3760654" y="5426945"/>
                          <a:ext cx="1353162" cy="2769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sz="1200" b="1" dirty="0"/>
                            <a:t>+ICI 182780 </a:t>
                          </a:r>
                        </a:p>
                      </p:txBody>
                    </p:sp>
                    <p:sp>
                      <p:nvSpPr>
                        <p:cNvPr id="135" name="TextBox 134">
                          <a:extLst>
                            <a:ext uri="{FF2B5EF4-FFF2-40B4-BE49-F238E27FC236}">
                              <a16:creationId xmlns:a16="http://schemas.microsoft.com/office/drawing/2014/main" id="{36C2CEC8-DDA0-594F-91DF-EBF89237BE56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4099790" y="5324127"/>
                          <a:ext cx="1588277" cy="32276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b="1" dirty="0"/>
                            <a:t>+ ru-486 (100 </a:t>
                          </a:r>
                          <a:r>
                            <a:rPr lang="en-US" sz="1200" b="1" dirty="0" err="1"/>
                            <a:t>nM</a:t>
                          </a:r>
                          <a:r>
                            <a:rPr lang="en-US" sz="1200" b="1" dirty="0"/>
                            <a:t>)</a:t>
                          </a:r>
                        </a:p>
                      </p:txBody>
                    </p:sp>
                  </p:grpSp>
                  <p:sp>
                    <p:nvSpPr>
                      <p:cNvPr id="131" name="TextBox 130">
                        <a:extLst>
                          <a:ext uri="{FF2B5EF4-FFF2-40B4-BE49-F238E27FC236}">
                            <a16:creationId xmlns:a16="http://schemas.microsoft.com/office/drawing/2014/main" id="{AC83DB83-DFDD-0341-ACD0-89A34FC31760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2395739" y="5386067"/>
                        <a:ext cx="1690420" cy="32276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b="1" dirty="0"/>
                          <a:t>+ ru-486 (1000 </a:t>
                        </a:r>
                        <a:r>
                          <a:rPr lang="en-US" sz="1200" b="1" dirty="0" err="1"/>
                          <a:t>nM</a:t>
                        </a:r>
                        <a:r>
                          <a:rPr lang="en-US" sz="1200" b="1" dirty="0"/>
                          <a:t>)</a:t>
                        </a:r>
                      </a:p>
                    </p:txBody>
                  </p:sp>
                </p:grpSp>
              </p:grpSp>
            </p:grpSp>
            <p:grpSp>
              <p:nvGrpSpPr>
                <p:cNvPr id="140" name="Group 139">
                  <a:extLst>
                    <a:ext uri="{FF2B5EF4-FFF2-40B4-BE49-F238E27FC236}">
                      <a16:creationId xmlns:a16="http://schemas.microsoft.com/office/drawing/2014/main" id="{33B4D73C-46F6-8F49-9E13-5C9174D61BA6}"/>
                    </a:ext>
                  </a:extLst>
                </p:cNvPr>
                <p:cNvGrpSpPr/>
                <p:nvPr/>
              </p:nvGrpSpPr>
              <p:grpSpPr>
                <a:xfrm>
                  <a:off x="2993597" y="1014590"/>
                  <a:ext cx="606255" cy="3086329"/>
                  <a:chOff x="9228695" y="1053962"/>
                  <a:chExt cx="606255" cy="3086329"/>
                </a:xfrm>
              </p:grpSpPr>
              <p:sp>
                <p:nvSpPr>
                  <p:cNvPr id="141" name="TextBox 140">
                    <a:extLst>
                      <a:ext uri="{FF2B5EF4-FFF2-40B4-BE49-F238E27FC236}">
                        <a16:creationId xmlns:a16="http://schemas.microsoft.com/office/drawing/2014/main" id="{68CE9678-1255-6245-ABC7-7F10F6F8DDF1}"/>
                      </a:ext>
                    </a:extLst>
                  </p:cNvPr>
                  <p:cNvSpPr txBox="1"/>
                  <p:nvPr/>
                </p:nvSpPr>
                <p:spPr>
                  <a:xfrm>
                    <a:off x="9302891" y="3886375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20 kD</a:t>
                    </a:r>
                  </a:p>
                </p:txBody>
              </p:sp>
              <p:sp>
                <p:nvSpPr>
                  <p:cNvPr id="142" name="TextBox 141">
                    <a:extLst>
                      <a:ext uri="{FF2B5EF4-FFF2-40B4-BE49-F238E27FC236}">
                        <a16:creationId xmlns:a16="http://schemas.microsoft.com/office/drawing/2014/main" id="{F11028A9-2862-1E4B-889F-CFBA90E0C896}"/>
                      </a:ext>
                    </a:extLst>
                  </p:cNvPr>
                  <p:cNvSpPr txBox="1"/>
                  <p:nvPr/>
                </p:nvSpPr>
                <p:spPr>
                  <a:xfrm>
                    <a:off x="9323876" y="3447748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25 kD</a:t>
                    </a:r>
                  </a:p>
                </p:txBody>
              </p:sp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50BD0665-A35B-8C4C-8826-C12DE44151EE}"/>
                      </a:ext>
                    </a:extLst>
                  </p:cNvPr>
                  <p:cNvSpPr txBox="1"/>
                  <p:nvPr/>
                </p:nvSpPr>
                <p:spPr>
                  <a:xfrm>
                    <a:off x="9329125" y="2718123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37 kD</a:t>
                    </a:r>
                  </a:p>
                </p:txBody>
              </p:sp>
              <p:sp>
                <p:nvSpPr>
                  <p:cNvPr id="144" name="TextBox 143">
                    <a:extLst>
                      <a:ext uri="{FF2B5EF4-FFF2-40B4-BE49-F238E27FC236}">
                        <a16:creationId xmlns:a16="http://schemas.microsoft.com/office/drawing/2014/main" id="{6F0B9E48-A288-CF43-AB36-FC293902F29D}"/>
                      </a:ext>
                    </a:extLst>
                  </p:cNvPr>
                  <p:cNvSpPr txBox="1"/>
                  <p:nvPr/>
                </p:nvSpPr>
                <p:spPr>
                  <a:xfrm>
                    <a:off x="9316796" y="2282473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8F743796-AA3F-AB4A-B49E-0E1F5C9FDC9D}"/>
                      </a:ext>
                    </a:extLst>
                  </p:cNvPr>
                  <p:cNvSpPr txBox="1"/>
                  <p:nvPr/>
                </p:nvSpPr>
                <p:spPr>
                  <a:xfrm>
                    <a:off x="9228695" y="1053962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</p:grpSp>
          </p:grpSp>
          <p:sp>
            <p:nvSpPr>
              <p:cNvPr id="250" name="TextBox 249">
                <a:extLst>
                  <a:ext uri="{FF2B5EF4-FFF2-40B4-BE49-F238E27FC236}">
                    <a16:creationId xmlns:a16="http://schemas.microsoft.com/office/drawing/2014/main" id="{80352C77-9175-CC4D-A4AB-9B65D67B7734}"/>
                  </a:ext>
                </a:extLst>
              </p:cNvPr>
              <p:cNvSpPr txBox="1"/>
              <p:nvPr/>
            </p:nvSpPr>
            <p:spPr>
              <a:xfrm>
                <a:off x="2976496" y="1937386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75 kD</a:t>
                </a:r>
              </a:p>
            </p:txBody>
          </p: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B46380A2-3E62-D94A-A505-835F687EA111}"/>
                  </a:ext>
                </a:extLst>
              </p:cNvPr>
              <p:cNvSpPr txBox="1"/>
              <p:nvPr/>
            </p:nvSpPr>
            <p:spPr>
              <a:xfrm>
                <a:off x="2915141" y="1697904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</p:grp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6D866CDB-EE1A-EA4F-8D2C-AE9C1FC57ED1}"/>
              </a:ext>
            </a:extLst>
          </p:cNvPr>
          <p:cNvGrpSpPr/>
          <p:nvPr/>
        </p:nvGrpSpPr>
        <p:grpSpPr>
          <a:xfrm>
            <a:off x="6443145" y="1849237"/>
            <a:ext cx="245168" cy="2348019"/>
            <a:chOff x="3070912" y="1922423"/>
            <a:chExt cx="245168" cy="2348019"/>
          </a:xfrm>
        </p:grpSpPr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880326BC-4D21-7C4D-B772-029200E489B3}"/>
                </a:ext>
              </a:extLst>
            </p:cNvPr>
            <p:cNvCxnSpPr/>
            <p:nvPr/>
          </p:nvCxnSpPr>
          <p:spPr>
            <a:xfrm>
              <a:off x="3080155" y="2656061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331B068B-40FA-A74E-AB8E-0481A7FEEFDC}"/>
                </a:ext>
              </a:extLst>
            </p:cNvPr>
            <p:cNvGrpSpPr/>
            <p:nvPr/>
          </p:nvGrpSpPr>
          <p:grpSpPr>
            <a:xfrm>
              <a:off x="3070912" y="1922423"/>
              <a:ext cx="245168" cy="2348019"/>
              <a:chOff x="3070912" y="1922423"/>
              <a:chExt cx="245168" cy="2348019"/>
            </a:xfrm>
          </p:grpSpPr>
          <p:grpSp>
            <p:nvGrpSpPr>
              <p:cNvPr id="181" name="Group 180">
                <a:extLst>
                  <a:ext uri="{FF2B5EF4-FFF2-40B4-BE49-F238E27FC236}">
                    <a16:creationId xmlns:a16="http://schemas.microsoft.com/office/drawing/2014/main" id="{DC617CCD-BE21-A34B-B327-4104D6178025}"/>
                  </a:ext>
                </a:extLst>
              </p:cNvPr>
              <p:cNvGrpSpPr/>
              <p:nvPr/>
            </p:nvGrpSpPr>
            <p:grpSpPr>
              <a:xfrm>
                <a:off x="3070912" y="1922423"/>
                <a:ext cx="245168" cy="1971312"/>
                <a:chOff x="415456" y="1927040"/>
                <a:chExt cx="245168" cy="1971312"/>
              </a:xfrm>
            </p:grpSpPr>
            <p:grpSp>
              <p:nvGrpSpPr>
                <p:cNvPr id="183" name="Group 182">
                  <a:extLst>
                    <a:ext uri="{FF2B5EF4-FFF2-40B4-BE49-F238E27FC236}">
                      <a16:creationId xmlns:a16="http://schemas.microsoft.com/office/drawing/2014/main" id="{E4963AAC-EAD4-7942-99ED-F1FB35C06041}"/>
                    </a:ext>
                  </a:extLst>
                </p:cNvPr>
                <p:cNvGrpSpPr/>
                <p:nvPr/>
              </p:nvGrpSpPr>
              <p:grpSpPr>
                <a:xfrm>
                  <a:off x="415456" y="1927040"/>
                  <a:ext cx="245164" cy="1257466"/>
                  <a:chOff x="9698030" y="1927040"/>
                  <a:chExt cx="245164" cy="1257466"/>
                </a:xfrm>
              </p:grpSpPr>
              <p:cxnSp>
                <p:nvCxnSpPr>
                  <p:cNvPr id="185" name="Straight Connector 184">
                    <a:extLst>
                      <a:ext uri="{FF2B5EF4-FFF2-40B4-BE49-F238E27FC236}">
                        <a16:creationId xmlns:a16="http://schemas.microsoft.com/office/drawing/2014/main" id="{376D2DA7-306F-A241-A1D4-DB341D46BCB3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92704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6" name="Straight Connector 185">
                    <a:extLst>
                      <a:ext uri="{FF2B5EF4-FFF2-40B4-BE49-F238E27FC236}">
                        <a16:creationId xmlns:a16="http://schemas.microsoft.com/office/drawing/2014/main" id="{72C4E53E-967B-A04F-93C9-B0B54EAEB20B}"/>
                      </a:ext>
                    </a:extLst>
                  </p:cNvPr>
                  <p:cNvCxnSpPr/>
                  <p:nvPr/>
                </p:nvCxnSpPr>
                <p:spPr>
                  <a:xfrm>
                    <a:off x="9705291" y="2204799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8" name="Straight Connector 187">
                    <a:extLst>
                      <a:ext uri="{FF2B5EF4-FFF2-40B4-BE49-F238E27FC236}">
                        <a16:creationId xmlns:a16="http://schemas.microsoft.com/office/drawing/2014/main" id="{9A2EE7E3-D31A-104C-9A77-4A0B2A56DE4B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18450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84" name="Straight Connector 183">
                  <a:extLst>
                    <a:ext uri="{FF2B5EF4-FFF2-40B4-BE49-F238E27FC236}">
                      <a16:creationId xmlns:a16="http://schemas.microsoft.com/office/drawing/2014/main" id="{61A47224-01C0-7D4B-A447-384038FB9161}"/>
                    </a:ext>
                  </a:extLst>
                </p:cNvPr>
                <p:cNvCxnSpPr/>
                <p:nvPr/>
              </p:nvCxnSpPr>
              <p:spPr>
                <a:xfrm>
                  <a:off x="433941" y="3898352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96BB801D-ECB7-F44C-96B4-F123F6C4C5D2}"/>
                  </a:ext>
                </a:extLst>
              </p:cNvPr>
              <p:cNvCxnSpPr/>
              <p:nvPr/>
            </p:nvCxnSpPr>
            <p:spPr>
              <a:xfrm>
                <a:off x="3084778" y="4270442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4" name="TextBox 203">
            <a:extLst>
              <a:ext uri="{FF2B5EF4-FFF2-40B4-BE49-F238E27FC236}">
                <a16:creationId xmlns:a16="http://schemas.microsoft.com/office/drawing/2014/main" id="{02B357D5-0EC6-AF47-9FD8-1EEF49596C24}"/>
              </a:ext>
            </a:extLst>
          </p:cNvPr>
          <p:cNvSpPr txBox="1"/>
          <p:nvPr/>
        </p:nvSpPr>
        <p:spPr>
          <a:xfrm>
            <a:off x="5922215" y="1737677"/>
            <a:ext cx="5661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100 kD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A1F972D-A0AD-0341-8C71-24739882355D}"/>
              </a:ext>
            </a:extLst>
          </p:cNvPr>
          <p:cNvSpPr txBox="1"/>
          <p:nvPr/>
        </p:nvSpPr>
        <p:spPr>
          <a:xfrm>
            <a:off x="206590" y="182195"/>
            <a:ext cx="33505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Fig. 3E : HO-1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-31240" y="1084708"/>
            <a:ext cx="3336689" cy="4684516"/>
            <a:chOff x="8915816" y="1086742"/>
            <a:chExt cx="3336689" cy="4684516"/>
          </a:xfrm>
        </p:grpSpPr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5D310910-D14D-3A47-8BDC-D545CA0CE9ED}"/>
                </a:ext>
              </a:extLst>
            </p:cNvPr>
            <p:cNvSpPr txBox="1"/>
            <p:nvPr/>
          </p:nvSpPr>
          <p:spPr>
            <a:xfrm>
              <a:off x="8998943" y="2532655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50 kD</a:t>
              </a: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8915816" y="1086742"/>
              <a:ext cx="3336689" cy="4684516"/>
              <a:chOff x="8915816" y="1086742"/>
              <a:chExt cx="3336689" cy="4684516"/>
            </a:xfrm>
          </p:grpSpPr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54642D60-59D4-A445-BF2E-A63EA4C9E91B}"/>
                  </a:ext>
                </a:extLst>
              </p:cNvPr>
              <p:cNvSpPr txBox="1"/>
              <p:nvPr/>
            </p:nvSpPr>
            <p:spPr>
              <a:xfrm>
                <a:off x="8915816" y="1696232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468AAED2-86B7-C341-9D61-389AF653C7AD}"/>
                  </a:ext>
                </a:extLst>
              </p:cNvPr>
              <p:cNvGrpSpPr/>
              <p:nvPr/>
            </p:nvGrpSpPr>
            <p:grpSpPr>
              <a:xfrm>
                <a:off x="8934260" y="1086742"/>
                <a:ext cx="3318245" cy="4684516"/>
                <a:chOff x="8934260" y="1086742"/>
                <a:chExt cx="3318245" cy="4684516"/>
              </a:xfrm>
            </p:grpSpPr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93AC6E4B-D4DB-5942-B6F3-38FD5D011DD6}"/>
                    </a:ext>
                  </a:extLst>
                </p:cNvPr>
                <p:cNvGrpSpPr/>
                <p:nvPr/>
              </p:nvGrpSpPr>
              <p:grpSpPr>
                <a:xfrm>
                  <a:off x="8934260" y="1086742"/>
                  <a:ext cx="3318245" cy="4684516"/>
                  <a:chOff x="8970294" y="1015943"/>
                  <a:chExt cx="3318245" cy="4684516"/>
                </a:xfrm>
              </p:grpSpPr>
              <p:grpSp>
                <p:nvGrpSpPr>
                  <p:cNvPr id="85" name="Group 84">
                    <a:extLst>
                      <a:ext uri="{FF2B5EF4-FFF2-40B4-BE49-F238E27FC236}">
                        <a16:creationId xmlns:a16="http://schemas.microsoft.com/office/drawing/2014/main" id="{22738447-F66F-5845-8C6D-3F53C3F2BEAC}"/>
                      </a:ext>
                    </a:extLst>
                  </p:cNvPr>
                  <p:cNvGrpSpPr/>
                  <p:nvPr/>
                </p:nvGrpSpPr>
                <p:grpSpPr>
                  <a:xfrm>
                    <a:off x="9826536" y="1015943"/>
                    <a:ext cx="2462003" cy="4684516"/>
                    <a:chOff x="9134378" y="885131"/>
                    <a:chExt cx="2699693" cy="5046258"/>
                  </a:xfrm>
                </p:grpSpPr>
                <p:sp>
                  <p:nvSpPr>
                    <p:cNvPr id="87" name="TextBox 86">
                      <a:extLst>
                        <a:ext uri="{FF2B5EF4-FFF2-40B4-BE49-F238E27FC236}">
                          <a16:creationId xmlns:a16="http://schemas.microsoft.com/office/drawing/2014/main" id="{47C763F2-890C-BA4C-B568-138754FEFDC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28664" y="885131"/>
                      <a:ext cx="1163860" cy="3315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HO- 1 </a:t>
                      </a:r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88" name="Group 87">
                      <a:extLst>
                        <a:ext uri="{FF2B5EF4-FFF2-40B4-BE49-F238E27FC236}">
                          <a16:creationId xmlns:a16="http://schemas.microsoft.com/office/drawing/2014/main" id="{60CB8BB2-A742-1F4D-A836-4BDF3F39195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34378" y="3091001"/>
                      <a:ext cx="2699693" cy="2840388"/>
                      <a:chOff x="4240054" y="3367391"/>
                      <a:chExt cx="2719053" cy="3108667"/>
                    </a:xfrm>
                  </p:grpSpPr>
                  <p:grpSp>
                    <p:nvGrpSpPr>
                      <p:cNvPr id="91" name="Group 90">
                        <a:extLst>
                          <a:ext uri="{FF2B5EF4-FFF2-40B4-BE49-F238E27FC236}">
                            <a16:creationId xmlns:a16="http://schemas.microsoft.com/office/drawing/2014/main" id="{9625E70D-6AC8-A643-9A65-E20182F6FAE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188709" y="3367391"/>
                        <a:ext cx="770398" cy="483808"/>
                        <a:chOff x="3507154" y="3366271"/>
                        <a:chExt cx="770398" cy="483808"/>
                      </a:xfrm>
                    </p:grpSpPr>
                    <p:sp>
                      <p:nvSpPr>
                        <p:cNvPr id="100" name="TextBox 99">
                          <a:extLst>
                            <a:ext uri="{FF2B5EF4-FFF2-40B4-BE49-F238E27FC236}">
                              <a16:creationId xmlns:a16="http://schemas.microsoft.com/office/drawing/2014/main" id="{5DAB0F6D-7E29-094B-8A81-5A3C1E5F8556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507154" y="3366271"/>
                          <a:ext cx="770398" cy="47171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000" dirty="0">
                              <a:latin typeface="Arial Black" panose="020B0A04020102020204" pitchFamily="34" charset="0"/>
                            </a:rPr>
                            <a:t>HO-1 32 kD</a:t>
                          </a:r>
                        </a:p>
                      </p:txBody>
                    </p:sp>
                    <p:cxnSp>
                      <p:nvCxnSpPr>
                        <p:cNvPr id="101" name="Straight Arrow Connector 100">
                          <a:extLst>
                            <a:ext uri="{FF2B5EF4-FFF2-40B4-BE49-F238E27FC236}">
                              <a16:creationId xmlns:a16="http://schemas.microsoft.com/office/drawing/2014/main" id="{59EB7D9C-21A0-B847-AB32-F5CE62C95AB1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 flipV="1">
                          <a:off x="3513891" y="3846804"/>
                          <a:ext cx="388276" cy="3275"/>
                        </a:xfrm>
                        <a:prstGeom prst="straightConnector1">
                          <a:avLst/>
                        </a:prstGeom>
                        <a:ln>
                          <a:tailEnd type="triangle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grpSp>
                    <p:nvGrpSpPr>
                      <p:cNvPr id="92" name="Group 91">
                        <a:extLst>
                          <a:ext uri="{FF2B5EF4-FFF2-40B4-BE49-F238E27FC236}">
                            <a16:creationId xmlns:a16="http://schemas.microsoft.com/office/drawing/2014/main" id="{78A914B5-CDB5-B34A-8586-9DE5FEFB92F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240054" y="4785638"/>
                        <a:ext cx="1537288" cy="1690420"/>
                        <a:chOff x="1785045" y="4702238"/>
                        <a:chExt cx="1537288" cy="1690420"/>
                      </a:xfrm>
                    </p:grpSpPr>
                    <p:grpSp>
                      <p:nvGrpSpPr>
                        <p:cNvPr id="93" name="Group 92">
                          <a:extLst>
                            <a:ext uri="{FF2B5EF4-FFF2-40B4-BE49-F238E27FC236}">
                              <a16:creationId xmlns:a16="http://schemas.microsoft.com/office/drawing/2014/main" id="{500FBE2D-4499-254D-8A46-3A9FFBA72E9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785045" y="4738993"/>
                          <a:ext cx="1134071" cy="1618840"/>
                          <a:chOff x="3841251" y="4660806"/>
                          <a:chExt cx="1134071" cy="1618840"/>
                        </a:xfrm>
                      </p:grpSpPr>
                      <p:sp>
                        <p:nvSpPr>
                          <p:cNvPr id="95" name="TextBox 94">
                            <a:extLst>
                              <a:ext uri="{FF2B5EF4-FFF2-40B4-BE49-F238E27FC236}">
                                <a16:creationId xmlns:a16="http://schemas.microsoft.com/office/drawing/2014/main" id="{B153BCA5-7B38-D943-94CE-E1A5A030CBDD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3458256" y="5183944"/>
                            <a:ext cx="1369038" cy="32276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+ICI 182780 </a:t>
                            </a:r>
                          </a:p>
                        </p:txBody>
                      </p:sp>
                      <p:sp>
                        <p:nvSpPr>
                          <p:cNvPr id="96" name="TextBox 95">
                            <a:extLst>
                              <a:ext uri="{FF2B5EF4-FFF2-40B4-BE49-F238E27FC236}">
                                <a16:creationId xmlns:a16="http://schemas.microsoft.com/office/drawing/2014/main" id="{659B4B09-8E9F-194F-A307-BF077B13B744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3572426" y="4942314"/>
                            <a:ext cx="814648" cy="276998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NG</a:t>
                            </a:r>
                          </a:p>
                        </p:txBody>
                      </p:sp>
                      <p:sp>
                        <p:nvSpPr>
                          <p:cNvPr id="97" name="TextBox 96">
                            <a:extLst>
                              <a:ext uri="{FF2B5EF4-FFF2-40B4-BE49-F238E27FC236}">
                                <a16:creationId xmlns:a16="http://schemas.microsoft.com/office/drawing/2014/main" id="{0D7C16C8-156F-C34E-B766-EEE443114FE0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3680662" y="5426945"/>
                            <a:ext cx="1353162" cy="27700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sz="1200" b="1" dirty="0"/>
                              <a:t>+ICI 182780 </a:t>
                            </a:r>
                          </a:p>
                        </p:txBody>
                      </p:sp>
                      <p:sp>
                        <p:nvSpPr>
                          <p:cNvPr id="98" name="TextBox 97">
                            <a:extLst>
                              <a:ext uri="{FF2B5EF4-FFF2-40B4-BE49-F238E27FC236}">
                                <a16:creationId xmlns:a16="http://schemas.microsoft.com/office/drawing/2014/main" id="{04389214-9984-D843-93DD-37D3D2E86354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4019804" y="5324127"/>
                            <a:ext cx="1588276" cy="32276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200" b="1" dirty="0"/>
                              <a:t>+ ru-486 (100 </a:t>
                            </a:r>
                            <a:r>
                              <a:rPr lang="en-US" sz="1200" b="1" dirty="0" err="1"/>
                              <a:t>nM</a:t>
                            </a:r>
                            <a:r>
                              <a:rPr lang="en-US" sz="1200" b="1" dirty="0"/>
                              <a:t>)</a:t>
                            </a:r>
                          </a:p>
                        </p:txBody>
                      </p:sp>
                    </p:grpSp>
                    <p:sp>
                      <p:nvSpPr>
                        <p:cNvPr id="94" name="TextBox 93">
                          <a:extLst>
                            <a:ext uri="{FF2B5EF4-FFF2-40B4-BE49-F238E27FC236}">
                              <a16:creationId xmlns:a16="http://schemas.microsoft.com/office/drawing/2014/main" id="{88D05E36-F139-224E-8080-76CFC85E9D47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2315743" y="5386067"/>
                          <a:ext cx="1690420" cy="32276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200" b="1" dirty="0"/>
                            <a:t>+ ru-486 (1000 </a:t>
                          </a:r>
                          <a:r>
                            <a:rPr lang="en-US" sz="1200" b="1" dirty="0" err="1"/>
                            <a:t>nM</a:t>
                          </a:r>
                          <a:r>
                            <a:rPr lang="en-US" sz="1200" b="1" dirty="0"/>
                            <a:t>)</a:t>
                          </a:r>
                        </a:p>
                      </p:txBody>
                    </p:sp>
                  </p:grpSp>
                </p:grpSp>
              </p:grpSp>
              <p:grpSp>
                <p:nvGrpSpPr>
                  <p:cNvPr id="152" name="Group 151">
                    <a:extLst>
                      <a:ext uri="{FF2B5EF4-FFF2-40B4-BE49-F238E27FC236}">
                        <a16:creationId xmlns:a16="http://schemas.microsoft.com/office/drawing/2014/main" id="{7BE9163A-6A92-194F-8478-B84A6584D35F}"/>
                      </a:ext>
                    </a:extLst>
                  </p:cNvPr>
                  <p:cNvGrpSpPr/>
                  <p:nvPr/>
                </p:nvGrpSpPr>
                <p:grpSpPr>
                  <a:xfrm>
                    <a:off x="8970294" y="1080274"/>
                    <a:ext cx="606255" cy="3197764"/>
                    <a:chOff x="9185146" y="1136187"/>
                    <a:chExt cx="606255" cy="3197764"/>
                  </a:xfrm>
                </p:grpSpPr>
                <p:sp>
                  <p:nvSpPr>
                    <p:cNvPr id="153" name="TextBox 152">
                      <a:extLst>
                        <a:ext uri="{FF2B5EF4-FFF2-40B4-BE49-F238E27FC236}">
                          <a16:creationId xmlns:a16="http://schemas.microsoft.com/office/drawing/2014/main" id="{96E73003-725B-9943-A8BF-0F80930C7D2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79271" y="4080035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20 kD</a:t>
                      </a:r>
                    </a:p>
                  </p:txBody>
                </p:sp>
                <p:sp>
                  <p:nvSpPr>
                    <p:cNvPr id="154" name="TextBox 153">
                      <a:extLst>
                        <a:ext uri="{FF2B5EF4-FFF2-40B4-BE49-F238E27FC236}">
                          <a16:creationId xmlns:a16="http://schemas.microsoft.com/office/drawing/2014/main" id="{69C0FFB9-C2EE-C94B-AF8A-7FA0E747560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69882" y="3588856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25 kD</a:t>
                      </a:r>
                    </a:p>
                  </p:txBody>
                </p:sp>
                <p:sp>
                  <p:nvSpPr>
                    <p:cNvPr id="155" name="TextBox 154">
                      <a:extLst>
                        <a:ext uri="{FF2B5EF4-FFF2-40B4-BE49-F238E27FC236}">
                          <a16:creationId xmlns:a16="http://schemas.microsoft.com/office/drawing/2014/main" id="{B4D36324-6119-FC4F-A7AA-4676EA66740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73705" y="3028864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156" name="TextBox 155">
                      <a:extLst>
                        <a:ext uri="{FF2B5EF4-FFF2-40B4-BE49-F238E27FC236}">
                          <a16:creationId xmlns:a16="http://schemas.microsoft.com/office/drawing/2014/main" id="{2999A4D5-0608-3C46-9CEE-DD6FAF7B4BD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49829" y="1961620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166" name="TextBox 165">
                      <a:extLst>
                        <a:ext uri="{FF2B5EF4-FFF2-40B4-BE49-F238E27FC236}">
                          <a16:creationId xmlns:a16="http://schemas.microsoft.com/office/drawing/2014/main" id="{54AD200C-E9D4-2E46-ADE7-F9A20C17814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185146" y="1136187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</p:grpSp>
            </p:grpSp>
            <p:grpSp>
              <p:nvGrpSpPr>
                <p:cNvPr id="191" name="Group 190">
                  <a:extLst>
                    <a:ext uri="{FF2B5EF4-FFF2-40B4-BE49-F238E27FC236}">
                      <a16:creationId xmlns:a16="http://schemas.microsoft.com/office/drawing/2014/main" id="{D99FD2DD-30C7-E843-9A2D-A678468ACD27}"/>
                    </a:ext>
                  </a:extLst>
                </p:cNvPr>
                <p:cNvGrpSpPr/>
                <p:nvPr/>
              </p:nvGrpSpPr>
              <p:grpSpPr>
                <a:xfrm>
                  <a:off x="9391031" y="1813712"/>
                  <a:ext cx="254397" cy="2383644"/>
                  <a:chOff x="3066298" y="1815548"/>
                  <a:chExt cx="254397" cy="2383644"/>
                </a:xfrm>
              </p:grpSpPr>
              <p:cxnSp>
                <p:nvCxnSpPr>
                  <p:cNvPr id="192" name="Straight Connector 191">
                    <a:extLst>
                      <a:ext uri="{FF2B5EF4-FFF2-40B4-BE49-F238E27FC236}">
                        <a16:creationId xmlns:a16="http://schemas.microsoft.com/office/drawing/2014/main" id="{3BC88D69-500A-E948-918C-300876935382}"/>
                      </a:ext>
                    </a:extLst>
                  </p:cNvPr>
                  <p:cNvCxnSpPr/>
                  <p:nvPr/>
                </p:nvCxnSpPr>
                <p:spPr>
                  <a:xfrm>
                    <a:off x="3080155" y="2656061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94" name="Group 193">
                    <a:extLst>
                      <a:ext uri="{FF2B5EF4-FFF2-40B4-BE49-F238E27FC236}">
                        <a16:creationId xmlns:a16="http://schemas.microsoft.com/office/drawing/2014/main" id="{397368F7-6A9B-5542-86A6-4F58B7C71C73}"/>
                      </a:ext>
                    </a:extLst>
                  </p:cNvPr>
                  <p:cNvGrpSpPr/>
                  <p:nvPr/>
                </p:nvGrpSpPr>
                <p:grpSpPr>
                  <a:xfrm>
                    <a:off x="3066298" y="1815548"/>
                    <a:ext cx="254397" cy="2383644"/>
                    <a:chOff x="3066298" y="1815548"/>
                    <a:chExt cx="254397" cy="2383644"/>
                  </a:xfrm>
                </p:grpSpPr>
                <p:cxnSp>
                  <p:nvCxnSpPr>
                    <p:cNvPr id="196" name="Straight Connector 195">
                      <a:extLst>
                        <a:ext uri="{FF2B5EF4-FFF2-40B4-BE49-F238E27FC236}">
                          <a16:creationId xmlns:a16="http://schemas.microsoft.com/office/drawing/2014/main" id="{6AE0E200-BB60-4F40-9814-2D96FE783BF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084778" y="4199192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97" name="Group 196">
                      <a:extLst>
                        <a:ext uri="{FF2B5EF4-FFF2-40B4-BE49-F238E27FC236}">
                          <a16:creationId xmlns:a16="http://schemas.microsoft.com/office/drawing/2014/main" id="{CCA2BC40-BF30-A043-ACB0-A422D305482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066298" y="1815548"/>
                      <a:ext cx="254397" cy="1937661"/>
                      <a:chOff x="9693416" y="1820165"/>
                      <a:chExt cx="254397" cy="1937661"/>
                    </a:xfrm>
                  </p:grpSpPr>
                  <p:cxnSp>
                    <p:nvCxnSpPr>
                      <p:cNvPr id="199" name="Straight Connector 198">
                        <a:extLst>
                          <a:ext uri="{FF2B5EF4-FFF2-40B4-BE49-F238E27FC236}">
                            <a16:creationId xmlns:a16="http://schemas.microsoft.com/office/drawing/2014/main" id="{2F0E665A-18CA-3F49-89E4-201BA8C5BCB7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698030" y="1820165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0" name="Straight Connector 199">
                        <a:extLst>
                          <a:ext uri="{FF2B5EF4-FFF2-40B4-BE49-F238E27FC236}">
                            <a16:creationId xmlns:a16="http://schemas.microsoft.com/office/drawing/2014/main" id="{15FD8426-519E-4A4F-9ACC-1B4D314F243D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693416" y="2157299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2" name="Straight Connector 201">
                        <a:extLst>
                          <a:ext uri="{FF2B5EF4-FFF2-40B4-BE49-F238E27FC236}">
                            <a16:creationId xmlns:a16="http://schemas.microsoft.com/office/drawing/2014/main" id="{701DA91A-E095-BD49-9C6A-DC98FB74356A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716511" y="3160756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3" name="Straight Connector 202">
                        <a:extLst>
                          <a:ext uri="{FF2B5EF4-FFF2-40B4-BE49-F238E27FC236}">
                            <a16:creationId xmlns:a16="http://schemas.microsoft.com/office/drawing/2014/main" id="{F48CFA04-FC5D-7549-9682-DA2C171A9E28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721130" y="3757826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</p:grpSp>
        </p:grp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911" y="1591864"/>
            <a:ext cx="2084025" cy="275343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836" y="1555648"/>
            <a:ext cx="2083068" cy="277127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448" y="1579926"/>
            <a:ext cx="2046899" cy="275729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441" y="1558875"/>
            <a:ext cx="2078305" cy="274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205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C02832-658D-D04E-928C-88AB039C1E3D}"/>
              </a:ext>
            </a:extLst>
          </p:cNvPr>
          <p:cNvSpPr txBox="1"/>
          <p:nvPr/>
        </p:nvSpPr>
        <p:spPr>
          <a:xfrm>
            <a:off x="252632" y="223921"/>
            <a:ext cx="2281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Fig. 3 D-E :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E6DF6D3-3149-BF4B-AEB1-2957C531B345}"/>
              </a:ext>
            </a:extLst>
          </p:cNvPr>
          <p:cNvSpPr txBox="1"/>
          <p:nvPr/>
        </p:nvSpPr>
        <p:spPr>
          <a:xfrm>
            <a:off x="2539656" y="228387"/>
            <a:ext cx="825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-Actin for ER</a:t>
            </a:r>
            <a: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and HO-1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65A87B99-BE28-A949-8D1D-2324255A443F}"/>
              </a:ext>
            </a:extLst>
          </p:cNvPr>
          <p:cNvSpPr txBox="1"/>
          <p:nvPr/>
        </p:nvSpPr>
        <p:spPr>
          <a:xfrm>
            <a:off x="2920339" y="2771234"/>
            <a:ext cx="4972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50 kD</a:t>
            </a:r>
          </a:p>
        </p:txBody>
      </p: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1709AEFD-6635-A04C-ABAE-41663362CF40}"/>
              </a:ext>
            </a:extLst>
          </p:cNvPr>
          <p:cNvGrpSpPr/>
          <p:nvPr/>
        </p:nvGrpSpPr>
        <p:grpSpPr>
          <a:xfrm>
            <a:off x="6359974" y="1862434"/>
            <a:ext cx="279077" cy="2290019"/>
            <a:chOff x="3018518" y="1815548"/>
            <a:chExt cx="279077" cy="2290019"/>
          </a:xfrm>
        </p:grpSpPr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48FF5543-D793-6644-BBB5-C05D006173BA}"/>
                </a:ext>
              </a:extLst>
            </p:cNvPr>
            <p:cNvGrpSpPr/>
            <p:nvPr/>
          </p:nvGrpSpPr>
          <p:grpSpPr>
            <a:xfrm>
              <a:off x="3023137" y="1815548"/>
              <a:ext cx="274458" cy="1773389"/>
              <a:chOff x="367681" y="1820165"/>
              <a:chExt cx="274458" cy="1773389"/>
            </a:xfrm>
          </p:grpSpPr>
          <p:grpSp>
            <p:nvGrpSpPr>
              <p:cNvPr id="215" name="Group 214">
                <a:extLst>
                  <a:ext uri="{FF2B5EF4-FFF2-40B4-BE49-F238E27FC236}">
                    <a16:creationId xmlns:a16="http://schemas.microsoft.com/office/drawing/2014/main" id="{F2746947-5B5E-4B40-8E97-160D2384DD8F}"/>
                  </a:ext>
                </a:extLst>
              </p:cNvPr>
              <p:cNvGrpSpPr/>
              <p:nvPr/>
            </p:nvGrpSpPr>
            <p:grpSpPr>
              <a:xfrm>
                <a:off x="394116" y="1820165"/>
                <a:ext cx="248023" cy="1218418"/>
                <a:chOff x="9676690" y="1820165"/>
                <a:chExt cx="248023" cy="1218418"/>
              </a:xfrm>
            </p:grpSpPr>
            <p:cxnSp>
              <p:nvCxnSpPr>
                <p:cNvPr id="217" name="Straight Connector 216">
                  <a:extLst>
                    <a:ext uri="{FF2B5EF4-FFF2-40B4-BE49-F238E27FC236}">
                      <a16:creationId xmlns:a16="http://schemas.microsoft.com/office/drawing/2014/main" id="{2901D063-BD78-134A-99F6-F53780FA0065}"/>
                    </a:ext>
                  </a:extLst>
                </p:cNvPr>
                <p:cNvCxnSpPr/>
                <p:nvPr/>
              </p:nvCxnSpPr>
              <p:spPr>
                <a:xfrm>
                  <a:off x="9698030" y="182016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9" name="Straight Connector 218">
                  <a:extLst>
                    <a:ext uri="{FF2B5EF4-FFF2-40B4-BE49-F238E27FC236}">
                      <a16:creationId xmlns:a16="http://schemas.microsoft.com/office/drawing/2014/main" id="{C01F4389-34A9-3943-A2E8-26EC332435EE}"/>
                    </a:ext>
                  </a:extLst>
                </p:cNvPr>
                <p:cNvCxnSpPr/>
                <p:nvPr/>
              </p:nvCxnSpPr>
              <p:spPr>
                <a:xfrm>
                  <a:off x="9676690" y="243638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Straight Connector 219">
                  <a:extLst>
                    <a:ext uri="{FF2B5EF4-FFF2-40B4-BE49-F238E27FC236}">
                      <a16:creationId xmlns:a16="http://schemas.microsoft.com/office/drawing/2014/main" id="{225EC0C3-C3C0-0D45-ABE9-DF845F7476A4}"/>
                    </a:ext>
                  </a:extLst>
                </p:cNvPr>
                <p:cNvCxnSpPr/>
                <p:nvPr/>
              </p:nvCxnSpPr>
              <p:spPr>
                <a:xfrm>
                  <a:off x="9677008" y="3038583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CE6CAD1C-4C34-1F4E-9C84-9DD6F8AB541D}"/>
                  </a:ext>
                </a:extLst>
              </p:cNvPr>
              <p:cNvCxnSpPr/>
              <p:nvPr/>
            </p:nvCxnSpPr>
            <p:spPr>
              <a:xfrm>
                <a:off x="367681" y="3593554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42163F5D-FF1D-314D-B2D4-EBA7818CA842}"/>
                </a:ext>
              </a:extLst>
            </p:cNvPr>
            <p:cNvCxnSpPr/>
            <p:nvPr/>
          </p:nvCxnSpPr>
          <p:spPr>
            <a:xfrm>
              <a:off x="3018518" y="4105567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5922037" y="1018579"/>
            <a:ext cx="3333678" cy="4734637"/>
            <a:chOff x="5724042" y="1018579"/>
            <a:chExt cx="3333678" cy="4734637"/>
          </a:xfrm>
        </p:grpSpPr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6EB24762-4419-BF4D-B4CC-C5CECCF9DFBF}"/>
                </a:ext>
              </a:extLst>
            </p:cNvPr>
            <p:cNvCxnSpPr/>
            <p:nvPr/>
          </p:nvCxnSpPr>
          <p:spPr>
            <a:xfrm flipV="1">
              <a:off x="8243228" y="3339326"/>
              <a:ext cx="383931" cy="1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/>
            <p:cNvGrpSpPr/>
            <p:nvPr/>
          </p:nvGrpSpPr>
          <p:grpSpPr>
            <a:xfrm>
              <a:off x="5724042" y="1018579"/>
              <a:ext cx="3333678" cy="4734637"/>
              <a:chOff x="-82200" y="1018579"/>
              <a:chExt cx="3333678" cy="4734637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2F002CD2-DBA2-E049-AE0D-3F01D7619C54}"/>
                  </a:ext>
                </a:extLst>
              </p:cNvPr>
              <p:cNvGrpSpPr/>
              <p:nvPr/>
            </p:nvGrpSpPr>
            <p:grpSpPr>
              <a:xfrm>
                <a:off x="-82200" y="1232679"/>
                <a:ext cx="620298" cy="2542510"/>
                <a:chOff x="9240809" y="1136187"/>
                <a:chExt cx="620298" cy="2542510"/>
              </a:xfrm>
            </p:grpSpPr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0CA3B07C-2447-8847-AE53-ACD803F6F9DC}"/>
                    </a:ext>
                  </a:extLst>
                </p:cNvPr>
                <p:cNvSpPr txBox="1"/>
                <p:nvPr/>
              </p:nvSpPr>
              <p:spPr>
                <a:xfrm>
                  <a:off x="9313876" y="3424781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37 kD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FE9DA70E-084F-2341-8366-BA0D6DE311CE}"/>
                    </a:ext>
                  </a:extLst>
                </p:cNvPr>
                <p:cNvSpPr txBox="1"/>
                <p:nvPr/>
              </p:nvSpPr>
              <p:spPr>
                <a:xfrm>
                  <a:off x="9297592" y="2853321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265D1EC7-F280-D144-B5CA-5E6F7DED125F}"/>
                    </a:ext>
                  </a:extLst>
                </p:cNvPr>
                <p:cNvSpPr txBox="1"/>
                <p:nvPr/>
              </p:nvSpPr>
              <p:spPr>
                <a:xfrm>
                  <a:off x="9240809" y="1647785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CA911E0F-DD0A-8D47-A230-A4E26AA3BD6B}"/>
                    </a:ext>
                  </a:extLst>
                </p:cNvPr>
                <p:cNvSpPr txBox="1"/>
                <p:nvPr/>
              </p:nvSpPr>
              <p:spPr>
                <a:xfrm>
                  <a:off x="9284008" y="2245181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49807E4C-1A9F-CB46-A0ED-BDC7DD30F9B5}"/>
                    </a:ext>
                  </a:extLst>
                </p:cNvPr>
                <p:cNvSpPr txBox="1"/>
                <p:nvPr/>
              </p:nvSpPr>
              <p:spPr>
                <a:xfrm>
                  <a:off x="9254852" y="1136187"/>
                  <a:ext cx="606255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</p:grp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73200FCE-C7D9-3B43-8A35-B15085B9AA6B}"/>
                  </a:ext>
                </a:extLst>
              </p:cNvPr>
              <p:cNvGrpSpPr/>
              <p:nvPr/>
            </p:nvGrpSpPr>
            <p:grpSpPr>
              <a:xfrm>
                <a:off x="852642" y="1018579"/>
                <a:ext cx="2398836" cy="4734637"/>
                <a:chOff x="105624" y="1065891"/>
                <a:chExt cx="2721232" cy="4734637"/>
              </a:xfrm>
            </p:grpSpPr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DDFB9229-773C-AE41-8C55-BF212F11EA6C}"/>
                    </a:ext>
                  </a:extLst>
                </p:cNvPr>
                <p:cNvSpPr txBox="1"/>
                <p:nvPr/>
              </p:nvSpPr>
              <p:spPr>
                <a:xfrm>
                  <a:off x="424773" y="1065891"/>
                  <a:ext cx="133954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2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200" dirty="0">
                      <a:latin typeface="Arial Black" panose="020B0A04020102020204" pitchFamily="34" charset="0"/>
                    </a:rPr>
                    <a:t>-Actin </a:t>
                  </a:r>
                  <a:r>
                    <a:rPr lang="en-US" sz="1200" dirty="0" smtClean="0">
                      <a:latin typeface="Arial Black" panose="020B0A04020102020204" pitchFamily="34" charset="0"/>
                    </a:rPr>
                    <a:t>3</a:t>
                  </a:r>
                  <a:endParaRPr lang="en-US" sz="1200" dirty="0">
                    <a:latin typeface="Arial Black" panose="020B0A04020102020204" pitchFamily="34" charset="0"/>
                  </a:endParaRPr>
                </a:p>
              </p:txBody>
            </p:sp>
            <p:grpSp>
              <p:nvGrpSpPr>
                <p:cNvPr id="108" name="Group 107">
                  <a:extLst>
                    <a:ext uri="{FF2B5EF4-FFF2-40B4-BE49-F238E27FC236}">
                      <a16:creationId xmlns:a16="http://schemas.microsoft.com/office/drawing/2014/main" id="{9125254C-592E-6D49-87B5-80EC053DF160}"/>
                    </a:ext>
                  </a:extLst>
                </p:cNvPr>
                <p:cNvGrpSpPr/>
                <p:nvPr/>
              </p:nvGrpSpPr>
              <p:grpSpPr>
                <a:xfrm>
                  <a:off x="105624" y="2960791"/>
                  <a:ext cx="2721232" cy="2839737"/>
                  <a:chOff x="8024943" y="3052731"/>
                  <a:chExt cx="3058517" cy="3673930"/>
                </a:xfrm>
              </p:grpSpPr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9CD0C99B-052C-B24C-84C3-31788E83DB21}"/>
                      </a:ext>
                    </a:extLst>
                  </p:cNvPr>
                  <p:cNvSpPr txBox="1"/>
                  <p:nvPr/>
                </p:nvSpPr>
                <p:spPr>
                  <a:xfrm>
                    <a:off x="10173988" y="3052731"/>
                    <a:ext cx="909472" cy="5176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l-GR" sz="1000" dirty="0">
                        <a:latin typeface="Arial Black" panose="020B0A04020102020204" pitchFamily="34" charset="0"/>
                      </a:rPr>
                      <a:t>β</a:t>
                    </a:r>
                    <a:r>
                      <a:rPr lang="en-US" sz="1000" dirty="0">
                        <a:latin typeface="Arial Black" panose="020B0A04020102020204" pitchFamily="34" charset="0"/>
                      </a:rPr>
                      <a:t>-Actin 43 kD</a:t>
                    </a:r>
                  </a:p>
                </p:txBody>
              </p:sp>
              <p:grpSp>
                <p:nvGrpSpPr>
                  <p:cNvPr id="115" name="Group 114">
                    <a:extLst>
                      <a:ext uri="{FF2B5EF4-FFF2-40B4-BE49-F238E27FC236}">
                        <a16:creationId xmlns:a16="http://schemas.microsoft.com/office/drawing/2014/main" id="{60A276B3-90E2-6145-BC8B-27DC723F200E}"/>
                      </a:ext>
                    </a:extLst>
                  </p:cNvPr>
                  <p:cNvGrpSpPr/>
                  <p:nvPr/>
                </p:nvGrpSpPr>
                <p:grpSpPr>
                  <a:xfrm>
                    <a:off x="8024943" y="4722905"/>
                    <a:ext cx="1765508" cy="2003756"/>
                    <a:chOff x="1702809" y="4637668"/>
                    <a:chExt cx="1765508" cy="2003756"/>
                  </a:xfrm>
                </p:grpSpPr>
                <p:grpSp>
                  <p:nvGrpSpPr>
                    <p:cNvPr id="116" name="Group 115">
                      <a:extLst>
                        <a:ext uri="{FF2B5EF4-FFF2-40B4-BE49-F238E27FC236}">
                          <a16:creationId xmlns:a16="http://schemas.microsoft.com/office/drawing/2014/main" id="{2C912289-D45F-6746-9E29-72B498EFDA4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02809" y="4637668"/>
                      <a:ext cx="1325720" cy="2003756"/>
                      <a:chOff x="3759015" y="4559481"/>
                      <a:chExt cx="1325720" cy="2003756"/>
                    </a:xfrm>
                  </p:grpSpPr>
                  <p:sp>
                    <p:nvSpPr>
                      <p:cNvPr id="118" name="TextBox 117">
                        <a:extLst>
                          <a:ext uri="{FF2B5EF4-FFF2-40B4-BE49-F238E27FC236}">
                            <a16:creationId xmlns:a16="http://schemas.microsoft.com/office/drawing/2014/main" id="{200A844A-88D7-C742-A1AC-04AFD85B75D5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3506043" y="5232403"/>
                        <a:ext cx="1476825" cy="29403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100" dirty="0"/>
                          <a:t>+ICI 182780 </a:t>
                        </a:r>
                      </a:p>
                    </p:txBody>
                  </p:sp>
                  <p:sp>
                    <p:nvSpPr>
                      <p:cNvPr id="119" name="TextBox 118">
                        <a:extLst>
                          <a:ext uri="{FF2B5EF4-FFF2-40B4-BE49-F238E27FC236}">
                            <a16:creationId xmlns:a16="http://schemas.microsoft.com/office/drawing/2014/main" id="{F44B751D-EA37-204C-9C57-DC40E23F712D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3498709" y="5155610"/>
                        <a:ext cx="814647" cy="29403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100" dirty="0"/>
                          <a:t>NG</a:t>
                        </a:r>
                      </a:p>
                    </p:txBody>
                  </p:sp>
                  <p:sp>
                    <p:nvSpPr>
                      <p:cNvPr id="120" name="TextBox 119">
                        <a:extLst>
                          <a:ext uri="{FF2B5EF4-FFF2-40B4-BE49-F238E27FC236}">
                            <a16:creationId xmlns:a16="http://schemas.microsoft.com/office/drawing/2014/main" id="{C3CF733D-B6B5-6C4C-8172-52D604E910FC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3540791" y="5450857"/>
                        <a:ext cx="1930722" cy="29403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US" sz="1100" dirty="0"/>
                          <a:t>+ICI 182780 </a:t>
                        </a:r>
                      </a:p>
                    </p:txBody>
                  </p:sp>
                  <p:sp>
                    <p:nvSpPr>
                      <p:cNvPr id="121" name="TextBox 120">
                        <a:extLst>
                          <a:ext uri="{FF2B5EF4-FFF2-40B4-BE49-F238E27FC236}">
                            <a16:creationId xmlns:a16="http://schemas.microsoft.com/office/drawing/2014/main" id="{2D4F4F30-EABD-2442-A0F3-A0B20543587D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3962800" y="5387379"/>
                        <a:ext cx="1949833" cy="29403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100" dirty="0"/>
                          <a:t>+ ru-486 (100 </a:t>
                        </a:r>
                        <a:r>
                          <a:rPr lang="en-US" sz="1100" dirty="0" err="1"/>
                          <a:t>nM</a:t>
                        </a:r>
                        <a:r>
                          <a:rPr lang="en-US" sz="1100" dirty="0"/>
                          <a:t>)</a:t>
                        </a:r>
                      </a:p>
                    </p:txBody>
                  </p:sp>
                </p:grpSp>
                <p:sp>
                  <p:nvSpPr>
                    <p:cNvPr id="117" name="TextBox 116">
                      <a:extLst>
                        <a:ext uri="{FF2B5EF4-FFF2-40B4-BE49-F238E27FC236}">
                          <a16:creationId xmlns:a16="http://schemas.microsoft.com/office/drawing/2014/main" id="{7949D1A4-7F73-534E-B838-06F1BA8DCF33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419104" y="5472676"/>
                      <a:ext cx="1804392" cy="29403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100" dirty="0"/>
                        <a:t>+ ru-486 (100 </a:t>
                      </a:r>
                      <a:r>
                        <a:rPr lang="en-US" sz="1100" dirty="0" err="1"/>
                        <a:t>nM</a:t>
                      </a:r>
                      <a:r>
                        <a:rPr lang="en-US" sz="1100" dirty="0"/>
                        <a:t>)</a:t>
                      </a:r>
                    </a:p>
                  </p:txBody>
                </p:sp>
              </p:grpSp>
            </p:grpSp>
          </p:grpSp>
          <p:sp>
            <p:nvSpPr>
              <p:cNvPr id="277" name="TextBox 276">
                <a:extLst>
                  <a:ext uri="{FF2B5EF4-FFF2-40B4-BE49-F238E27FC236}">
                    <a16:creationId xmlns:a16="http://schemas.microsoft.com/office/drawing/2014/main" id="{57D47614-42D0-554F-832F-6F21F47CA16E}"/>
                  </a:ext>
                </a:extLst>
              </p:cNvPr>
              <p:cNvSpPr txBox="1"/>
              <p:nvPr/>
            </p:nvSpPr>
            <p:spPr>
              <a:xfrm>
                <a:off x="-26497" y="3986230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D661720-CBCE-F649-9472-8674DB6A3D67}"/>
              </a:ext>
            </a:extLst>
          </p:cNvPr>
          <p:cNvGrpSpPr/>
          <p:nvPr/>
        </p:nvGrpSpPr>
        <p:grpSpPr>
          <a:xfrm>
            <a:off x="8883321" y="1160264"/>
            <a:ext cx="3496986" cy="4681728"/>
            <a:chOff x="8883321" y="1160264"/>
            <a:chExt cx="3496986" cy="468172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A9C135F-E572-6940-A7D1-983E662D7BCD}"/>
                </a:ext>
              </a:extLst>
            </p:cNvPr>
            <p:cNvGrpSpPr/>
            <p:nvPr/>
          </p:nvGrpSpPr>
          <p:grpSpPr>
            <a:xfrm>
              <a:off x="8883321" y="1160264"/>
              <a:ext cx="3496986" cy="4681728"/>
              <a:chOff x="8924885" y="1118700"/>
              <a:chExt cx="3496986" cy="4683935"/>
            </a:xfrm>
          </p:grpSpPr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95238032-6DB6-1447-985A-53EB534D5F44}"/>
                  </a:ext>
                </a:extLst>
              </p:cNvPr>
              <p:cNvGrpSpPr/>
              <p:nvPr/>
            </p:nvGrpSpPr>
            <p:grpSpPr>
              <a:xfrm>
                <a:off x="9920743" y="1118700"/>
                <a:ext cx="2501128" cy="4683935"/>
                <a:chOff x="9174072" y="1119712"/>
                <a:chExt cx="2501128" cy="4683935"/>
              </a:xfrm>
            </p:grpSpPr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EE4B76F2-5C38-2F4D-A932-87A9B2A0000F}"/>
                    </a:ext>
                  </a:extLst>
                </p:cNvPr>
                <p:cNvSpPr txBox="1"/>
                <p:nvPr/>
              </p:nvSpPr>
              <p:spPr>
                <a:xfrm>
                  <a:off x="9581693" y="1119712"/>
                  <a:ext cx="133954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2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200" dirty="0">
                      <a:latin typeface="Arial Black" panose="020B0A04020102020204" pitchFamily="34" charset="0"/>
                    </a:rPr>
                    <a:t>-Actin 4</a:t>
                  </a:r>
                </a:p>
              </p:txBody>
            </p:sp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12852608-8458-FF41-B4DC-E172C9292D89}"/>
                    </a:ext>
                  </a:extLst>
                </p:cNvPr>
                <p:cNvGrpSpPr/>
                <p:nvPr/>
              </p:nvGrpSpPr>
              <p:grpSpPr>
                <a:xfrm>
                  <a:off x="9174072" y="2918895"/>
                  <a:ext cx="2501128" cy="2884752"/>
                  <a:chOff x="8210805" y="2994489"/>
                  <a:chExt cx="2811134" cy="3732171"/>
                </a:xfrm>
              </p:grpSpPr>
              <p:grpSp>
                <p:nvGrpSpPr>
                  <p:cNvPr id="156" name="Group 155">
                    <a:extLst>
                      <a:ext uri="{FF2B5EF4-FFF2-40B4-BE49-F238E27FC236}">
                        <a16:creationId xmlns:a16="http://schemas.microsoft.com/office/drawing/2014/main" id="{59B75A3F-1B9E-4341-AA71-63DB3BC5EBA1}"/>
                      </a:ext>
                    </a:extLst>
                  </p:cNvPr>
                  <p:cNvGrpSpPr/>
                  <p:nvPr/>
                </p:nvGrpSpPr>
                <p:grpSpPr>
                  <a:xfrm>
                    <a:off x="10112468" y="2994489"/>
                    <a:ext cx="909471" cy="517645"/>
                    <a:chOff x="10112468" y="2994489"/>
                    <a:chExt cx="909471" cy="517645"/>
                  </a:xfrm>
                </p:grpSpPr>
                <p:sp>
                  <p:nvSpPr>
                    <p:cNvPr id="164" name="TextBox 163">
                      <a:extLst>
                        <a:ext uri="{FF2B5EF4-FFF2-40B4-BE49-F238E27FC236}">
                          <a16:creationId xmlns:a16="http://schemas.microsoft.com/office/drawing/2014/main" id="{EAFF451A-541E-CB44-A1D7-4F898BA03E4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112468" y="2994489"/>
                      <a:ext cx="909471" cy="51764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1000" dirty="0">
                          <a:latin typeface="Arial Black" panose="020B0A04020102020204" pitchFamily="34" charset="0"/>
                        </a:rPr>
                        <a:t>β</a:t>
                      </a:r>
                      <a:r>
                        <a:rPr lang="en-US" sz="1000" dirty="0">
                          <a:latin typeface="Arial Black" panose="020B0A04020102020204" pitchFamily="34" charset="0"/>
                        </a:rPr>
                        <a:t>-Actin 43 kD</a:t>
                      </a:r>
                    </a:p>
                  </p:txBody>
                </p:sp>
                <p:cxnSp>
                  <p:nvCxnSpPr>
                    <p:cNvPr id="165" name="Straight Arrow Connector 164">
                      <a:extLst>
                        <a:ext uri="{FF2B5EF4-FFF2-40B4-BE49-F238E27FC236}">
                          <a16:creationId xmlns:a16="http://schemas.microsoft.com/office/drawing/2014/main" id="{99424D0F-B250-A049-A558-CA0C17D04C16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10202392" y="3506863"/>
                      <a:ext cx="431518" cy="2089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57" name="Group 156">
                    <a:extLst>
                      <a:ext uri="{FF2B5EF4-FFF2-40B4-BE49-F238E27FC236}">
                        <a16:creationId xmlns:a16="http://schemas.microsoft.com/office/drawing/2014/main" id="{DD2F2B2C-6E50-874A-943A-C5E72F47E65A}"/>
                      </a:ext>
                    </a:extLst>
                  </p:cNvPr>
                  <p:cNvGrpSpPr/>
                  <p:nvPr/>
                </p:nvGrpSpPr>
                <p:grpSpPr>
                  <a:xfrm>
                    <a:off x="8210805" y="4722905"/>
                    <a:ext cx="1765517" cy="2003755"/>
                    <a:chOff x="1888671" y="4637668"/>
                    <a:chExt cx="1765517" cy="2003755"/>
                  </a:xfrm>
                </p:grpSpPr>
                <p:grpSp>
                  <p:nvGrpSpPr>
                    <p:cNvPr id="158" name="Group 157">
                      <a:extLst>
                        <a:ext uri="{FF2B5EF4-FFF2-40B4-BE49-F238E27FC236}">
                          <a16:creationId xmlns:a16="http://schemas.microsoft.com/office/drawing/2014/main" id="{F0D8D60C-80B1-1042-90EC-33708AE6F1E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88671" y="4637668"/>
                      <a:ext cx="1325725" cy="2003755"/>
                      <a:chOff x="3944877" y="4559481"/>
                      <a:chExt cx="1325725" cy="2003755"/>
                    </a:xfrm>
                  </p:grpSpPr>
                  <p:sp>
                    <p:nvSpPr>
                      <p:cNvPr id="160" name="TextBox 159">
                        <a:extLst>
                          <a:ext uri="{FF2B5EF4-FFF2-40B4-BE49-F238E27FC236}">
                            <a16:creationId xmlns:a16="http://schemas.microsoft.com/office/drawing/2014/main" id="{2ADDA724-B3F9-FD49-819F-A83979814039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3691910" y="5232403"/>
                        <a:ext cx="1476825" cy="29403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100" dirty="0"/>
                          <a:t>+ICI 182780 </a:t>
                        </a:r>
                      </a:p>
                    </p:txBody>
                  </p:sp>
                  <p:sp>
                    <p:nvSpPr>
                      <p:cNvPr id="161" name="TextBox 160">
                        <a:extLst>
                          <a:ext uri="{FF2B5EF4-FFF2-40B4-BE49-F238E27FC236}">
                            <a16:creationId xmlns:a16="http://schemas.microsoft.com/office/drawing/2014/main" id="{D9F9CADA-07B8-A644-ABC7-7CC549876256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3684571" y="5155610"/>
                        <a:ext cx="814647" cy="29403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100" dirty="0"/>
                          <a:t>NG</a:t>
                        </a:r>
                      </a:p>
                    </p:txBody>
                  </p:sp>
                  <p:sp>
                    <p:nvSpPr>
                      <p:cNvPr id="162" name="TextBox 161">
                        <a:extLst>
                          <a:ext uri="{FF2B5EF4-FFF2-40B4-BE49-F238E27FC236}">
                            <a16:creationId xmlns:a16="http://schemas.microsoft.com/office/drawing/2014/main" id="{0DCEF59A-5CD2-B24F-88CC-DC507D8BD842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3726659" y="5450857"/>
                        <a:ext cx="1930722" cy="29403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US" sz="1100" dirty="0"/>
                          <a:t>+ICI 182780 </a:t>
                        </a:r>
                      </a:p>
                    </p:txBody>
                  </p:sp>
                  <p:sp>
                    <p:nvSpPr>
                      <p:cNvPr id="163" name="TextBox 162">
                        <a:extLst>
                          <a:ext uri="{FF2B5EF4-FFF2-40B4-BE49-F238E27FC236}">
                            <a16:creationId xmlns:a16="http://schemas.microsoft.com/office/drawing/2014/main" id="{8CD553F2-AC55-AB4D-B028-73F7A960B311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4148666" y="5387381"/>
                        <a:ext cx="1949835" cy="29403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100" dirty="0"/>
                          <a:t>+ ru-486 (100 </a:t>
                        </a:r>
                        <a:r>
                          <a:rPr lang="en-US" sz="1100" dirty="0" err="1"/>
                          <a:t>nM</a:t>
                        </a:r>
                        <a:r>
                          <a:rPr lang="en-US" sz="1100" dirty="0"/>
                          <a:t>)</a:t>
                        </a:r>
                      </a:p>
                    </p:txBody>
                  </p:sp>
                </p:grpSp>
                <p:sp>
                  <p:nvSpPr>
                    <p:cNvPr id="159" name="TextBox 158">
                      <a:extLst>
                        <a:ext uri="{FF2B5EF4-FFF2-40B4-BE49-F238E27FC236}">
                          <a16:creationId xmlns:a16="http://schemas.microsoft.com/office/drawing/2014/main" id="{F75563D3-6701-3D4C-8A92-301A6753EB46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604974" y="5472676"/>
                      <a:ext cx="1804392" cy="29403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100" dirty="0"/>
                        <a:t>+ ru-486 (100 </a:t>
                      </a:r>
                      <a:r>
                        <a:rPr lang="en-US" sz="1100" dirty="0" err="1"/>
                        <a:t>nM</a:t>
                      </a:r>
                      <a:r>
                        <a:rPr lang="en-US" sz="1100" dirty="0"/>
                        <a:t>)</a:t>
                      </a:r>
                    </a:p>
                  </p:txBody>
                </p:sp>
              </p:grpSp>
            </p:grpSp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D771C494-5961-444C-955A-136711D9575B}"/>
                  </a:ext>
                </a:extLst>
              </p:cNvPr>
              <p:cNvGrpSpPr/>
              <p:nvPr/>
            </p:nvGrpSpPr>
            <p:grpSpPr>
              <a:xfrm>
                <a:off x="8924885" y="1238326"/>
                <a:ext cx="606255" cy="3082200"/>
                <a:chOff x="9228611" y="1136187"/>
                <a:chExt cx="606255" cy="2701885"/>
              </a:xfrm>
            </p:grpSpPr>
            <p:sp>
              <p:nvSpPr>
                <p:cNvPr id="180" name="TextBox 179">
                  <a:extLst>
                    <a:ext uri="{FF2B5EF4-FFF2-40B4-BE49-F238E27FC236}">
                      <a16:creationId xmlns:a16="http://schemas.microsoft.com/office/drawing/2014/main" id="{637E19CB-1996-8540-B10A-78A3BFC4D023}"/>
                    </a:ext>
                  </a:extLst>
                </p:cNvPr>
                <p:cNvSpPr txBox="1"/>
                <p:nvPr/>
              </p:nvSpPr>
              <p:spPr>
                <a:xfrm>
                  <a:off x="9296623" y="3615487"/>
                  <a:ext cx="497252" cy="22258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 kD</a:t>
                  </a:r>
                </a:p>
              </p:txBody>
            </p: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43638504-8795-4C4C-AB60-34FD7E4A755B}"/>
                    </a:ext>
                  </a:extLst>
                </p:cNvPr>
                <p:cNvSpPr txBox="1"/>
                <p:nvPr/>
              </p:nvSpPr>
              <p:spPr>
                <a:xfrm>
                  <a:off x="9297592" y="3188447"/>
                  <a:ext cx="497252" cy="22258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37 kD</a:t>
                  </a:r>
                </a:p>
              </p:txBody>
            </p:sp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826C0653-524F-1B49-863E-5D14C75FAC6F}"/>
                    </a:ext>
                  </a:extLst>
                </p:cNvPr>
                <p:cNvSpPr txBox="1"/>
                <p:nvPr/>
              </p:nvSpPr>
              <p:spPr>
                <a:xfrm>
                  <a:off x="9312106" y="2096671"/>
                  <a:ext cx="5116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  <p:sp>
              <p:nvSpPr>
                <p:cNvPr id="183" name="TextBox 182">
                  <a:extLst>
                    <a:ext uri="{FF2B5EF4-FFF2-40B4-BE49-F238E27FC236}">
                      <a16:creationId xmlns:a16="http://schemas.microsoft.com/office/drawing/2014/main" id="{0012D6F2-5C23-9744-B2F4-C12D5D6D33DF}"/>
                    </a:ext>
                  </a:extLst>
                </p:cNvPr>
                <p:cNvSpPr txBox="1"/>
                <p:nvPr/>
              </p:nvSpPr>
              <p:spPr>
                <a:xfrm>
                  <a:off x="9337265" y="2508867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  <p:sp>
              <p:nvSpPr>
                <p:cNvPr id="184" name="TextBox 183">
                  <a:extLst>
                    <a:ext uri="{FF2B5EF4-FFF2-40B4-BE49-F238E27FC236}">
                      <a16:creationId xmlns:a16="http://schemas.microsoft.com/office/drawing/2014/main" id="{BD10D23C-95D2-8E40-B2DE-0F6A1D036F8A}"/>
                    </a:ext>
                  </a:extLst>
                </p:cNvPr>
                <p:cNvSpPr txBox="1"/>
                <p:nvPr/>
              </p:nvSpPr>
              <p:spPr>
                <a:xfrm>
                  <a:off x="9228611" y="1136187"/>
                  <a:ext cx="606255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</p:grpSp>
          <p:sp>
            <p:nvSpPr>
              <p:cNvPr id="280" name="TextBox 279">
                <a:extLst>
                  <a:ext uri="{FF2B5EF4-FFF2-40B4-BE49-F238E27FC236}">
                    <a16:creationId xmlns:a16="http://schemas.microsoft.com/office/drawing/2014/main" id="{0B9E6CB7-E1B5-2A4D-99AF-3D01CBF659B1}"/>
                  </a:ext>
                </a:extLst>
              </p:cNvPr>
              <p:cNvSpPr txBox="1"/>
              <p:nvPr/>
            </p:nvSpPr>
            <p:spPr>
              <a:xfrm>
                <a:off x="8943038" y="1800465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</p:grp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3A31B3AC-2F40-0848-9CA9-965D408C3F86}"/>
                </a:ext>
              </a:extLst>
            </p:cNvPr>
            <p:cNvGrpSpPr/>
            <p:nvPr/>
          </p:nvGrpSpPr>
          <p:grpSpPr>
            <a:xfrm>
              <a:off x="9339659" y="1978258"/>
              <a:ext cx="279077" cy="2253443"/>
              <a:chOff x="3018518" y="1778972"/>
              <a:chExt cx="279077" cy="2253443"/>
            </a:xfrm>
          </p:grpSpPr>
          <p:grpSp>
            <p:nvGrpSpPr>
              <p:cNvPr id="240" name="Group 239">
                <a:extLst>
                  <a:ext uri="{FF2B5EF4-FFF2-40B4-BE49-F238E27FC236}">
                    <a16:creationId xmlns:a16="http://schemas.microsoft.com/office/drawing/2014/main" id="{FF23576D-C2CC-6D41-96D7-B7C2AB582C30}"/>
                  </a:ext>
                </a:extLst>
              </p:cNvPr>
              <p:cNvGrpSpPr/>
              <p:nvPr/>
            </p:nvGrpSpPr>
            <p:grpSpPr>
              <a:xfrm>
                <a:off x="3023137" y="1778972"/>
                <a:ext cx="274458" cy="1809965"/>
                <a:chOff x="367681" y="1783589"/>
                <a:chExt cx="274458" cy="1809965"/>
              </a:xfrm>
            </p:grpSpPr>
            <p:grpSp>
              <p:nvGrpSpPr>
                <p:cNvPr id="242" name="Group 241">
                  <a:extLst>
                    <a:ext uri="{FF2B5EF4-FFF2-40B4-BE49-F238E27FC236}">
                      <a16:creationId xmlns:a16="http://schemas.microsoft.com/office/drawing/2014/main" id="{608C9F8B-EA77-5542-8097-640947307B3D}"/>
                    </a:ext>
                  </a:extLst>
                </p:cNvPr>
                <p:cNvGrpSpPr/>
                <p:nvPr/>
              </p:nvGrpSpPr>
              <p:grpSpPr>
                <a:xfrm>
                  <a:off x="394116" y="1783589"/>
                  <a:ext cx="248023" cy="1053826"/>
                  <a:chOff x="9676690" y="1783589"/>
                  <a:chExt cx="248023" cy="1053826"/>
                </a:xfrm>
              </p:grpSpPr>
              <p:cxnSp>
                <p:nvCxnSpPr>
                  <p:cNvPr id="244" name="Straight Connector 243">
                    <a:extLst>
                      <a:ext uri="{FF2B5EF4-FFF2-40B4-BE49-F238E27FC236}">
                        <a16:creationId xmlns:a16="http://schemas.microsoft.com/office/drawing/2014/main" id="{490DAB6F-4B48-9144-8C81-5FEA497DF21A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783589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5" name="Straight Connector 244">
                    <a:extLst>
                      <a:ext uri="{FF2B5EF4-FFF2-40B4-BE49-F238E27FC236}">
                        <a16:creationId xmlns:a16="http://schemas.microsoft.com/office/drawing/2014/main" id="{AB158404-827D-0345-B05D-01D92A7C6EF3}"/>
                      </a:ext>
                    </a:extLst>
                  </p:cNvPr>
                  <p:cNvCxnSpPr/>
                  <p:nvPr/>
                </p:nvCxnSpPr>
                <p:spPr>
                  <a:xfrm>
                    <a:off x="9676690" y="234494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6" name="Straight Connector 245">
                    <a:extLst>
                      <a:ext uri="{FF2B5EF4-FFF2-40B4-BE49-F238E27FC236}">
                        <a16:creationId xmlns:a16="http://schemas.microsoft.com/office/drawing/2014/main" id="{0E274387-2398-5D46-BAAF-AF6441FBB516}"/>
                      </a:ext>
                    </a:extLst>
                  </p:cNvPr>
                  <p:cNvCxnSpPr/>
                  <p:nvPr/>
                </p:nvCxnSpPr>
                <p:spPr>
                  <a:xfrm>
                    <a:off x="9677008" y="283741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43" name="Straight Connector 242">
                  <a:extLst>
                    <a:ext uri="{FF2B5EF4-FFF2-40B4-BE49-F238E27FC236}">
                      <a16:creationId xmlns:a16="http://schemas.microsoft.com/office/drawing/2014/main" id="{47E3F660-3858-4943-A271-D5EB91362815}"/>
                    </a:ext>
                  </a:extLst>
                </p:cNvPr>
                <p:cNvCxnSpPr/>
                <p:nvPr/>
              </p:nvCxnSpPr>
              <p:spPr>
                <a:xfrm>
                  <a:off x="367681" y="3593554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12EAADEF-7594-1648-894D-AC7E35B2937D}"/>
                  </a:ext>
                </a:extLst>
              </p:cNvPr>
              <p:cNvCxnSpPr/>
              <p:nvPr/>
            </p:nvCxnSpPr>
            <p:spPr>
              <a:xfrm>
                <a:off x="3018518" y="4032415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3BF1CD8-B88A-194A-B7E5-72A61499D7D0}"/>
              </a:ext>
            </a:extLst>
          </p:cNvPr>
          <p:cNvGrpSpPr/>
          <p:nvPr/>
        </p:nvGrpSpPr>
        <p:grpSpPr>
          <a:xfrm>
            <a:off x="3015078" y="985657"/>
            <a:ext cx="3396113" cy="4836602"/>
            <a:chOff x="2833277" y="946877"/>
            <a:chExt cx="3396113" cy="48366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08DA25C-5F89-F345-97EE-287039253B49}"/>
                </a:ext>
              </a:extLst>
            </p:cNvPr>
            <p:cNvGrpSpPr/>
            <p:nvPr/>
          </p:nvGrpSpPr>
          <p:grpSpPr>
            <a:xfrm>
              <a:off x="2833277" y="946877"/>
              <a:ext cx="3396113" cy="4836602"/>
              <a:chOff x="2833277" y="946877"/>
              <a:chExt cx="3396113" cy="4836602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F2CA3552-DC5D-3D4A-9983-CBD28277A557}"/>
                  </a:ext>
                </a:extLst>
              </p:cNvPr>
              <p:cNvGrpSpPr/>
              <p:nvPr/>
            </p:nvGrpSpPr>
            <p:grpSpPr>
              <a:xfrm>
                <a:off x="3846995" y="946877"/>
                <a:ext cx="2382395" cy="4836602"/>
                <a:chOff x="3100324" y="947889"/>
                <a:chExt cx="2382395" cy="4836602"/>
              </a:xfrm>
            </p:grpSpPr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DC3092DC-8E3D-7F47-8261-9C78AE7B2146}"/>
                    </a:ext>
                  </a:extLst>
                </p:cNvPr>
                <p:cNvSpPr txBox="1"/>
                <p:nvPr/>
              </p:nvSpPr>
              <p:spPr>
                <a:xfrm>
                  <a:off x="3192940" y="947889"/>
                  <a:ext cx="133954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2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200" dirty="0">
                      <a:latin typeface="Arial Black" panose="020B0A04020102020204" pitchFamily="34" charset="0"/>
                    </a:rPr>
                    <a:t>-Actin 2</a:t>
                  </a:r>
                </a:p>
              </p:txBody>
            </p:sp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11DB74E5-925E-5141-9E64-CDD6AECB1343}"/>
                    </a:ext>
                  </a:extLst>
                </p:cNvPr>
                <p:cNvGrpSpPr/>
                <p:nvPr/>
              </p:nvGrpSpPr>
              <p:grpSpPr>
                <a:xfrm>
                  <a:off x="3100324" y="2761789"/>
                  <a:ext cx="2382395" cy="3022702"/>
                  <a:chOff x="3398276" y="2744945"/>
                  <a:chExt cx="2382395" cy="3022702"/>
                </a:xfrm>
              </p:grpSpPr>
              <p:grpSp>
                <p:nvGrpSpPr>
                  <p:cNvPr id="128" name="Group 127">
                    <a:extLst>
                      <a:ext uri="{FF2B5EF4-FFF2-40B4-BE49-F238E27FC236}">
                        <a16:creationId xmlns:a16="http://schemas.microsoft.com/office/drawing/2014/main" id="{3EBA1B39-2EA2-F248-B277-2E21EC255797}"/>
                      </a:ext>
                    </a:extLst>
                  </p:cNvPr>
                  <p:cNvGrpSpPr/>
                  <p:nvPr/>
                </p:nvGrpSpPr>
                <p:grpSpPr>
                  <a:xfrm>
                    <a:off x="3398276" y="2744945"/>
                    <a:ext cx="2382395" cy="3022702"/>
                    <a:chOff x="8210805" y="2816013"/>
                    <a:chExt cx="2677686" cy="3910647"/>
                  </a:xfrm>
                </p:grpSpPr>
                <p:sp>
                  <p:nvSpPr>
                    <p:cNvPr id="130" name="TextBox 129">
                      <a:extLst>
                        <a:ext uri="{FF2B5EF4-FFF2-40B4-BE49-F238E27FC236}">
                          <a16:creationId xmlns:a16="http://schemas.microsoft.com/office/drawing/2014/main" id="{191915C8-BA9C-FB42-AB3E-717DEB9EA99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979019" y="2816013"/>
                      <a:ext cx="909472" cy="51764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1000" dirty="0">
                          <a:latin typeface="Arial Black" panose="020B0A04020102020204" pitchFamily="34" charset="0"/>
                        </a:rPr>
                        <a:t>β</a:t>
                      </a:r>
                      <a:r>
                        <a:rPr lang="en-US" sz="1000" dirty="0">
                          <a:latin typeface="Arial Black" panose="020B0A04020102020204" pitchFamily="34" charset="0"/>
                        </a:rPr>
                        <a:t>-Actin 43 kD</a:t>
                      </a:r>
                    </a:p>
                  </p:txBody>
                </p:sp>
                <p:grpSp>
                  <p:nvGrpSpPr>
                    <p:cNvPr id="131" name="Group 130">
                      <a:extLst>
                        <a:ext uri="{FF2B5EF4-FFF2-40B4-BE49-F238E27FC236}">
                          <a16:creationId xmlns:a16="http://schemas.microsoft.com/office/drawing/2014/main" id="{2ECB9664-0537-6D44-AD48-61C35ACCBD5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210805" y="4722905"/>
                      <a:ext cx="1765517" cy="2003755"/>
                      <a:chOff x="1888671" y="4637668"/>
                      <a:chExt cx="1765517" cy="2003755"/>
                    </a:xfrm>
                  </p:grpSpPr>
                  <p:grpSp>
                    <p:nvGrpSpPr>
                      <p:cNvPr id="132" name="Group 131">
                        <a:extLst>
                          <a:ext uri="{FF2B5EF4-FFF2-40B4-BE49-F238E27FC236}">
                            <a16:creationId xmlns:a16="http://schemas.microsoft.com/office/drawing/2014/main" id="{BA4566AC-6E6B-FD41-8462-04C15CDCEDE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888671" y="4637668"/>
                        <a:ext cx="1325725" cy="2003755"/>
                        <a:chOff x="3944877" y="4559481"/>
                        <a:chExt cx="1325725" cy="2003755"/>
                      </a:xfrm>
                    </p:grpSpPr>
                    <p:sp>
                      <p:nvSpPr>
                        <p:cNvPr id="134" name="TextBox 133">
                          <a:extLst>
                            <a:ext uri="{FF2B5EF4-FFF2-40B4-BE49-F238E27FC236}">
                              <a16:creationId xmlns:a16="http://schemas.microsoft.com/office/drawing/2014/main" id="{6F455194-6DEC-A345-8FD1-CE2B673E3726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3691910" y="5232403"/>
                          <a:ext cx="1476825" cy="29403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100" dirty="0"/>
                            <a:t>+ICI 182780 </a:t>
                          </a:r>
                        </a:p>
                      </p:txBody>
                    </p:sp>
                    <p:sp>
                      <p:nvSpPr>
                        <p:cNvPr id="135" name="TextBox 134">
                          <a:extLst>
                            <a:ext uri="{FF2B5EF4-FFF2-40B4-BE49-F238E27FC236}">
                              <a16:creationId xmlns:a16="http://schemas.microsoft.com/office/drawing/2014/main" id="{EDB9040F-0842-5441-9DEA-407F6511C4C5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3684571" y="5155610"/>
                          <a:ext cx="814647" cy="29403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100" dirty="0"/>
                            <a:t>NG</a:t>
                          </a:r>
                        </a:p>
                      </p:txBody>
                    </p:sp>
                    <p:sp>
                      <p:nvSpPr>
                        <p:cNvPr id="136" name="TextBox 135">
                          <a:extLst>
                            <a:ext uri="{FF2B5EF4-FFF2-40B4-BE49-F238E27FC236}">
                              <a16:creationId xmlns:a16="http://schemas.microsoft.com/office/drawing/2014/main" id="{FC2949F6-7693-7C45-AA16-FEA3AABC0EC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3726659" y="5450857"/>
                          <a:ext cx="1930722" cy="29403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sz="1100" dirty="0"/>
                            <a:t>+ICI 182780 </a:t>
                          </a:r>
                        </a:p>
                      </p:txBody>
                    </p:sp>
                    <p:sp>
                      <p:nvSpPr>
                        <p:cNvPr id="137" name="TextBox 136">
                          <a:extLst>
                            <a:ext uri="{FF2B5EF4-FFF2-40B4-BE49-F238E27FC236}">
                              <a16:creationId xmlns:a16="http://schemas.microsoft.com/office/drawing/2014/main" id="{4020F285-42AA-8B4D-9A24-008F0F2C3A2F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4148666" y="5387381"/>
                          <a:ext cx="1949835" cy="29403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100" dirty="0"/>
                            <a:t>+ ru-486 (100 </a:t>
                          </a:r>
                          <a:r>
                            <a:rPr lang="en-US" sz="1100" dirty="0" err="1"/>
                            <a:t>nM</a:t>
                          </a:r>
                          <a:r>
                            <a:rPr lang="en-US" sz="1100" dirty="0"/>
                            <a:t>)</a:t>
                          </a:r>
                        </a:p>
                      </p:txBody>
                    </p:sp>
                  </p:grpSp>
                  <p:sp>
                    <p:nvSpPr>
                      <p:cNvPr id="133" name="TextBox 132">
                        <a:extLst>
                          <a:ext uri="{FF2B5EF4-FFF2-40B4-BE49-F238E27FC236}">
                            <a16:creationId xmlns:a16="http://schemas.microsoft.com/office/drawing/2014/main" id="{3A71BA85-470B-F84B-A2E8-AF805C8A69F5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2604974" y="5472676"/>
                        <a:ext cx="1804392" cy="29403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100" dirty="0"/>
                          <a:t>+ ru-486 (100 </a:t>
                        </a:r>
                        <a:r>
                          <a:rPr lang="en-US" sz="1100" dirty="0" err="1"/>
                          <a:t>nM</a:t>
                        </a:r>
                        <a:r>
                          <a:rPr lang="en-US" sz="1100" dirty="0"/>
                          <a:t>)</a:t>
                        </a:r>
                      </a:p>
                    </p:txBody>
                  </p:sp>
                </p:grpSp>
              </p:grpSp>
              <p:cxnSp>
                <p:nvCxnSpPr>
                  <p:cNvPr id="129" name="Straight Arrow Connector 128">
                    <a:extLst>
                      <a:ext uri="{FF2B5EF4-FFF2-40B4-BE49-F238E27FC236}">
                        <a16:creationId xmlns:a16="http://schemas.microsoft.com/office/drawing/2014/main" id="{A49EAE3F-6682-A347-8970-1F6118658D3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001776" y="3268550"/>
                    <a:ext cx="284457" cy="1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D078826B-319C-294E-8CFF-C75970FD8E28}"/>
                  </a:ext>
                </a:extLst>
              </p:cNvPr>
              <p:cNvGrpSpPr/>
              <p:nvPr/>
            </p:nvGrpSpPr>
            <p:grpSpPr>
              <a:xfrm>
                <a:off x="2833277" y="1228187"/>
                <a:ext cx="614837" cy="2940044"/>
                <a:chOff x="9246268" y="1136187"/>
                <a:chExt cx="614837" cy="2940044"/>
              </a:xfrm>
            </p:grpSpPr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D6D2D754-A774-214A-9D41-C82834785E12}"/>
                    </a:ext>
                  </a:extLst>
                </p:cNvPr>
                <p:cNvSpPr txBox="1"/>
                <p:nvPr/>
              </p:nvSpPr>
              <p:spPr>
                <a:xfrm>
                  <a:off x="9296623" y="3822315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 kD</a:t>
                  </a: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04B894A3-A0ED-C443-9319-1AAAEE8D32C4}"/>
                    </a:ext>
                  </a:extLst>
                </p:cNvPr>
                <p:cNvSpPr txBox="1"/>
                <p:nvPr/>
              </p:nvSpPr>
              <p:spPr>
                <a:xfrm>
                  <a:off x="9297592" y="3248941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37 kD</a:t>
                  </a:r>
                </a:p>
              </p:txBody>
            </p:sp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2E86E974-3B16-8640-B987-FC64535A4FB8}"/>
                    </a:ext>
                  </a:extLst>
                </p:cNvPr>
                <p:cNvSpPr txBox="1"/>
                <p:nvPr/>
              </p:nvSpPr>
              <p:spPr>
                <a:xfrm>
                  <a:off x="9246268" y="1645326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12BCA8A8-CBAA-4346-970D-B95E0AA219D4}"/>
                    </a:ext>
                  </a:extLst>
                </p:cNvPr>
                <p:cNvSpPr txBox="1"/>
                <p:nvPr/>
              </p:nvSpPr>
              <p:spPr>
                <a:xfrm>
                  <a:off x="9284008" y="2064852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86BBF6BE-8273-804B-B4A3-6A4716BFF940}"/>
                    </a:ext>
                  </a:extLst>
                </p:cNvPr>
                <p:cNvSpPr txBox="1"/>
                <p:nvPr/>
              </p:nvSpPr>
              <p:spPr>
                <a:xfrm>
                  <a:off x="9254850" y="1136187"/>
                  <a:ext cx="606255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</p:grp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4C009087-1C03-404C-8827-1872641A5E4D}"/>
                </a:ext>
              </a:extLst>
            </p:cNvPr>
            <p:cNvGrpSpPr/>
            <p:nvPr/>
          </p:nvGrpSpPr>
          <p:grpSpPr>
            <a:xfrm>
              <a:off x="3248953" y="1862434"/>
              <a:ext cx="279077" cy="2210507"/>
              <a:chOff x="3018518" y="1815548"/>
              <a:chExt cx="279077" cy="2210507"/>
            </a:xfrm>
          </p:grpSpPr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D9C635C2-6614-A845-AB10-41F9256531DF}"/>
                  </a:ext>
                </a:extLst>
              </p:cNvPr>
              <p:cNvGrpSpPr/>
              <p:nvPr/>
            </p:nvGrpSpPr>
            <p:grpSpPr>
              <a:xfrm>
                <a:off x="3036389" y="1815548"/>
                <a:ext cx="261206" cy="1627617"/>
                <a:chOff x="380933" y="1820165"/>
                <a:chExt cx="261206" cy="1627617"/>
              </a:xfrm>
            </p:grpSpPr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B178D899-0FDD-2249-8E7D-DC83A2458E6C}"/>
                    </a:ext>
                  </a:extLst>
                </p:cNvPr>
                <p:cNvGrpSpPr/>
                <p:nvPr/>
              </p:nvGrpSpPr>
              <p:grpSpPr>
                <a:xfrm>
                  <a:off x="394116" y="1820165"/>
                  <a:ext cx="248023" cy="1059394"/>
                  <a:chOff x="9676690" y="1820165"/>
                  <a:chExt cx="248023" cy="1059394"/>
                </a:xfrm>
              </p:grpSpPr>
              <p:cxnSp>
                <p:nvCxnSpPr>
                  <p:cNvPr id="228" name="Straight Connector 227">
                    <a:extLst>
                      <a:ext uri="{FF2B5EF4-FFF2-40B4-BE49-F238E27FC236}">
                        <a16:creationId xmlns:a16="http://schemas.microsoft.com/office/drawing/2014/main" id="{107B4CEA-F642-984F-9A7E-42D92281D35A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9" name="Straight Connector 228">
                    <a:extLst>
                      <a:ext uri="{FF2B5EF4-FFF2-40B4-BE49-F238E27FC236}">
                        <a16:creationId xmlns:a16="http://schemas.microsoft.com/office/drawing/2014/main" id="{BF9FD61D-3946-5142-8A7B-C439B046FEE7}"/>
                      </a:ext>
                    </a:extLst>
                  </p:cNvPr>
                  <p:cNvCxnSpPr/>
                  <p:nvPr/>
                </p:nvCxnSpPr>
                <p:spPr>
                  <a:xfrm>
                    <a:off x="9676690" y="2264109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0" name="Straight Connector 229">
                    <a:extLst>
                      <a:ext uri="{FF2B5EF4-FFF2-40B4-BE49-F238E27FC236}">
                        <a16:creationId xmlns:a16="http://schemas.microsoft.com/office/drawing/2014/main" id="{501F47E3-4BC1-CA42-881D-95CB5DD23A9A}"/>
                      </a:ext>
                    </a:extLst>
                  </p:cNvPr>
                  <p:cNvCxnSpPr/>
                  <p:nvPr/>
                </p:nvCxnSpPr>
                <p:spPr>
                  <a:xfrm>
                    <a:off x="9677008" y="2879559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27" name="Straight Connector 226">
                  <a:extLst>
                    <a:ext uri="{FF2B5EF4-FFF2-40B4-BE49-F238E27FC236}">
                      <a16:creationId xmlns:a16="http://schemas.microsoft.com/office/drawing/2014/main" id="{1680483D-A5A8-9544-9F61-27793979F0E2}"/>
                    </a:ext>
                  </a:extLst>
                </p:cNvPr>
                <p:cNvCxnSpPr/>
                <p:nvPr/>
              </p:nvCxnSpPr>
              <p:spPr>
                <a:xfrm>
                  <a:off x="380933" y="3447782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8B55835C-125C-5E42-88FA-725637C551C9}"/>
                  </a:ext>
                </a:extLst>
              </p:cNvPr>
              <p:cNvCxnSpPr/>
              <p:nvPr/>
            </p:nvCxnSpPr>
            <p:spPr>
              <a:xfrm>
                <a:off x="3018518" y="4026055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Group 2"/>
          <p:cNvGrpSpPr/>
          <p:nvPr/>
        </p:nvGrpSpPr>
        <p:grpSpPr>
          <a:xfrm>
            <a:off x="-64691" y="973515"/>
            <a:ext cx="3410178" cy="4836487"/>
            <a:chOff x="5957902" y="1074738"/>
            <a:chExt cx="3410178" cy="4836487"/>
          </a:xfrm>
        </p:grpSpPr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D3C5FD20-E136-054D-A849-F299B8679348}"/>
                </a:ext>
              </a:extLst>
            </p:cNvPr>
            <p:cNvSpPr txBox="1"/>
            <p:nvPr/>
          </p:nvSpPr>
          <p:spPr>
            <a:xfrm>
              <a:off x="5957902" y="1708690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100 kD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800E457-268D-3645-83C1-A590FE9B4D0A}"/>
                </a:ext>
              </a:extLst>
            </p:cNvPr>
            <p:cNvGrpSpPr/>
            <p:nvPr/>
          </p:nvGrpSpPr>
          <p:grpSpPr>
            <a:xfrm>
              <a:off x="5992678" y="1074738"/>
              <a:ext cx="3375402" cy="4836487"/>
              <a:chOff x="5940994" y="1061486"/>
              <a:chExt cx="3375402" cy="4836487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C372BBE9-01BD-234E-B33A-91A9508C6ED4}"/>
                  </a:ext>
                </a:extLst>
              </p:cNvPr>
              <p:cNvGrpSpPr/>
              <p:nvPr/>
            </p:nvGrpSpPr>
            <p:grpSpPr>
              <a:xfrm>
                <a:off x="5940994" y="1061486"/>
                <a:ext cx="3375402" cy="4836487"/>
                <a:chOff x="5925158" y="1071382"/>
                <a:chExt cx="3375402" cy="4836487"/>
              </a:xfrm>
            </p:grpSpPr>
            <p:grpSp>
              <p:nvGrpSpPr>
                <p:cNvPr id="138" name="Group 137">
                  <a:extLst>
                    <a:ext uri="{FF2B5EF4-FFF2-40B4-BE49-F238E27FC236}">
                      <a16:creationId xmlns:a16="http://schemas.microsoft.com/office/drawing/2014/main" id="{44FCB609-46E3-604B-ACDA-AA5FD652409B}"/>
                    </a:ext>
                  </a:extLst>
                </p:cNvPr>
                <p:cNvGrpSpPr/>
                <p:nvPr/>
              </p:nvGrpSpPr>
              <p:grpSpPr>
                <a:xfrm>
                  <a:off x="6647793" y="1071382"/>
                  <a:ext cx="2652767" cy="4836487"/>
                  <a:chOff x="5909616" y="1070403"/>
                  <a:chExt cx="2652767" cy="4836487"/>
                </a:xfrm>
              </p:grpSpPr>
              <p:sp>
                <p:nvSpPr>
                  <p:cNvPr id="139" name="TextBox 138">
                    <a:extLst>
                      <a:ext uri="{FF2B5EF4-FFF2-40B4-BE49-F238E27FC236}">
                        <a16:creationId xmlns:a16="http://schemas.microsoft.com/office/drawing/2014/main" id="{82AEA967-D473-624E-B84F-F2C937A73DED}"/>
                      </a:ext>
                    </a:extLst>
                  </p:cNvPr>
                  <p:cNvSpPr txBox="1"/>
                  <p:nvPr/>
                </p:nvSpPr>
                <p:spPr>
                  <a:xfrm>
                    <a:off x="6608657" y="1070403"/>
                    <a:ext cx="133954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l-GR" sz="1200" dirty="0">
                        <a:latin typeface="Arial Black" panose="020B0A04020102020204" pitchFamily="34" charset="0"/>
                      </a:rPr>
                      <a:t>β</a:t>
                    </a:r>
                    <a:r>
                      <a:rPr lang="en-US" sz="1200" dirty="0">
                        <a:latin typeface="Arial Black" panose="020B0A04020102020204" pitchFamily="34" charset="0"/>
                      </a:rPr>
                      <a:t>-Actin </a:t>
                    </a:r>
                    <a:r>
                      <a:rPr lang="en-US" sz="1200" dirty="0" smtClean="0">
                        <a:latin typeface="Arial Black" panose="020B0A04020102020204" pitchFamily="34" charset="0"/>
                      </a:rPr>
                      <a:t>1</a:t>
                    </a:r>
                    <a:endParaRPr lang="en-US" sz="1200" dirty="0">
                      <a:latin typeface="Arial Black" panose="020B0A04020102020204" pitchFamily="34" charset="0"/>
                    </a:endParaRPr>
                  </a:p>
                </p:txBody>
              </p:sp>
              <p:grpSp>
                <p:nvGrpSpPr>
                  <p:cNvPr id="140" name="Group 139">
                    <a:extLst>
                      <a:ext uri="{FF2B5EF4-FFF2-40B4-BE49-F238E27FC236}">
                        <a16:creationId xmlns:a16="http://schemas.microsoft.com/office/drawing/2014/main" id="{CA9D2955-DD47-374F-B8F6-CE34CB86809C}"/>
                      </a:ext>
                    </a:extLst>
                  </p:cNvPr>
                  <p:cNvGrpSpPr/>
                  <p:nvPr/>
                </p:nvGrpSpPr>
                <p:grpSpPr>
                  <a:xfrm>
                    <a:off x="5909616" y="2641211"/>
                    <a:ext cx="2652767" cy="3265679"/>
                    <a:chOff x="6404882" y="2564191"/>
                    <a:chExt cx="2652767" cy="3265679"/>
                  </a:xfrm>
                </p:grpSpPr>
                <p:grpSp>
                  <p:nvGrpSpPr>
                    <p:cNvPr id="142" name="Group 141">
                      <a:extLst>
                        <a:ext uri="{FF2B5EF4-FFF2-40B4-BE49-F238E27FC236}">
                          <a16:creationId xmlns:a16="http://schemas.microsoft.com/office/drawing/2014/main" id="{13A3F011-BD48-064C-9E7A-D75A5B0D2F7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04882" y="2564191"/>
                      <a:ext cx="2652767" cy="3265679"/>
                      <a:chOff x="7957593" y="2501660"/>
                      <a:chExt cx="2981579" cy="4225001"/>
                    </a:xfrm>
                  </p:grpSpPr>
                  <p:sp>
                    <p:nvSpPr>
                      <p:cNvPr id="144" name="TextBox 143">
                        <a:extLst>
                          <a:ext uri="{FF2B5EF4-FFF2-40B4-BE49-F238E27FC236}">
                            <a16:creationId xmlns:a16="http://schemas.microsoft.com/office/drawing/2014/main" id="{E6759CF0-B93D-B14C-BA23-90C90707DFA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029699" y="2501660"/>
                        <a:ext cx="909473" cy="51764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l-GR" sz="1000" dirty="0">
                            <a:latin typeface="Arial Black" panose="020B0A04020102020204" pitchFamily="34" charset="0"/>
                          </a:rPr>
                          <a:t>β</a:t>
                        </a:r>
                        <a:r>
                          <a:rPr lang="en-US" sz="1000" dirty="0">
                            <a:latin typeface="Arial Black" panose="020B0A04020102020204" pitchFamily="34" charset="0"/>
                          </a:rPr>
                          <a:t>-Actin 43 kD</a:t>
                        </a:r>
                      </a:p>
                    </p:txBody>
                  </p:sp>
                  <p:grpSp>
                    <p:nvGrpSpPr>
                      <p:cNvPr id="145" name="Group 144">
                        <a:extLst>
                          <a:ext uri="{FF2B5EF4-FFF2-40B4-BE49-F238E27FC236}">
                            <a16:creationId xmlns:a16="http://schemas.microsoft.com/office/drawing/2014/main" id="{1BA02578-12CE-D641-B026-E76BE467825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957593" y="4722904"/>
                        <a:ext cx="1765542" cy="2003757"/>
                        <a:chOff x="1635459" y="4637667"/>
                        <a:chExt cx="1765542" cy="2003757"/>
                      </a:xfrm>
                    </p:grpSpPr>
                    <p:grpSp>
                      <p:nvGrpSpPr>
                        <p:cNvPr id="146" name="Group 145">
                          <a:extLst>
                            <a:ext uri="{FF2B5EF4-FFF2-40B4-BE49-F238E27FC236}">
                              <a16:creationId xmlns:a16="http://schemas.microsoft.com/office/drawing/2014/main" id="{FF07BBA4-D219-044B-8AD1-224C46B6813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635459" y="4637667"/>
                          <a:ext cx="1325747" cy="2003757"/>
                          <a:chOff x="3691665" y="4559480"/>
                          <a:chExt cx="1325747" cy="2003757"/>
                        </a:xfrm>
                      </p:grpSpPr>
                      <p:sp>
                        <p:nvSpPr>
                          <p:cNvPr id="148" name="TextBox 147">
                            <a:extLst>
                              <a:ext uri="{FF2B5EF4-FFF2-40B4-BE49-F238E27FC236}">
                                <a16:creationId xmlns:a16="http://schemas.microsoft.com/office/drawing/2014/main" id="{5691EB16-50CE-FB40-9C27-D8B54DADE7F0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3438698" y="5232403"/>
                            <a:ext cx="1476827" cy="294035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100" dirty="0"/>
                              <a:t>+ICI 182780 </a:t>
                            </a:r>
                          </a:p>
                        </p:txBody>
                      </p:sp>
                      <p:sp>
                        <p:nvSpPr>
                          <p:cNvPr id="149" name="TextBox 148">
                            <a:extLst>
                              <a:ext uri="{FF2B5EF4-FFF2-40B4-BE49-F238E27FC236}">
                                <a16:creationId xmlns:a16="http://schemas.microsoft.com/office/drawing/2014/main" id="{9092472F-70F3-2E49-A977-E88D7B31F67F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3431360" y="5155610"/>
                            <a:ext cx="814646" cy="294035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100" dirty="0"/>
                              <a:t>NG</a:t>
                            </a:r>
                          </a:p>
                        </p:txBody>
                      </p:sp>
                      <p:sp>
                        <p:nvSpPr>
                          <p:cNvPr id="150" name="TextBox 149">
                            <a:extLst>
                              <a:ext uri="{FF2B5EF4-FFF2-40B4-BE49-F238E27FC236}">
                                <a16:creationId xmlns:a16="http://schemas.microsoft.com/office/drawing/2014/main" id="{F8AC81D8-4D81-7B4F-93EA-D52FD949897A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3473453" y="5450857"/>
                            <a:ext cx="1930724" cy="294035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sz="1100" dirty="0"/>
                              <a:t>+ICI 182780 </a:t>
                            </a:r>
                          </a:p>
                        </p:txBody>
                      </p:sp>
                      <p:sp>
                        <p:nvSpPr>
                          <p:cNvPr id="151" name="TextBox 150">
                            <a:extLst>
                              <a:ext uri="{FF2B5EF4-FFF2-40B4-BE49-F238E27FC236}">
                                <a16:creationId xmlns:a16="http://schemas.microsoft.com/office/drawing/2014/main" id="{F27D7B1D-6EB0-994D-8FE4-2C24E2BCD8C3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785822">
                            <a:off x="3895477" y="5387381"/>
                            <a:ext cx="1949836" cy="29403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sz="1100" dirty="0"/>
                              <a:t>+ ru-486 (100 </a:t>
                            </a:r>
                            <a:r>
                              <a:rPr lang="en-US" sz="1100" dirty="0" err="1"/>
                              <a:t>nM</a:t>
                            </a:r>
                            <a:r>
                              <a:rPr lang="en-US" sz="1100" dirty="0"/>
                              <a:t>)</a:t>
                            </a:r>
                          </a:p>
                        </p:txBody>
                      </p:sp>
                    </p:grpSp>
                    <p:sp>
                      <p:nvSpPr>
                        <p:cNvPr id="147" name="TextBox 146">
                          <a:extLst>
                            <a:ext uri="{FF2B5EF4-FFF2-40B4-BE49-F238E27FC236}">
                              <a16:creationId xmlns:a16="http://schemas.microsoft.com/office/drawing/2014/main" id="{B659337F-F4D7-984F-8F9A-41744B08C6B3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7785822">
                          <a:off x="2351787" y="5472676"/>
                          <a:ext cx="1804395" cy="294033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sz="1100" dirty="0"/>
                            <a:t>+ ru-486 (100 </a:t>
                          </a:r>
                          <a:r>
                            <a:rPr lang="en-US" sz="1100" dirty="0" err="1"/>
                            <a:t>nM</a:t>
                          </a:r>
                          <a:r>
                            <a:rPr lang="en-US" sz="1100" dirty="0"/>
                            <a:t>)</a:t>
                          </a:r>
                        </a:p>
                      </p:txBody>
                    </p:sp>
                  </p:grpSp>
                </p:grpSp>
                <p:cxnSp>
                  <p:nvCxnSpPr>
                    <p:cNvPr id="143" name="Straight Arrow Connector 142">
                      <a:extLst>
                        <a:ext uri="{FF2B5EF4-FFF2-40B4-BE49-F238E27FC236}">
                          <a16:creationId xmlns:a16="http://schemas.microsoft.com/office/drawing/2014/main" id="{A65D1D01-6BFA-7A4B-A15A-A385B3F31EC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8267339" y="2996884"/>
                      <a:ext cx="284457" cy="1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173" name="Group 172">
                  <a:extLst>
                    <a:ext uri="{FF2B5EF4-FFF2-40B4-BE49-F238E27FC236}">
                      <a16:creationId xmlns:a16="http://schemas.microsoft.com/office/drawing/2014/main" id="{954F974F-E162-2643-89D2-9B3323A8471F}"/>
                    </a:ext>
                  </a:extLst>
                </p:cNvPr>
                <p:cNvGrpSpPr/>
                <p:nvPr/>
              </p:nvGrpSpPr>
              <p:grpSpPr>
                <a:xfrm>
                  <a:off x="5925158" y="1218127"/>
                  <a:ext cx="606255" cy="2948139"/>
                  <a:chOff x="9387372" y="1136187"/>
                  <a:chExt cx="606255" cy="2584365"/>
                </a:xfrm>
              </p:grpSpPr>
              <p:sp>
                <p:nvSpPr>
                  <p:cNvPr id="174" name="TextBox 173">
                    <a:extLst>
                      <a:ext uri="{FF2B5EF4-FFF2-40B4-BE49-F238E27FC236}">
                        <a16:creationId xmlns:a16="http://schemas.microsoft.com/office/drawing/2014/main" id="{E6B0EDE0-BDFF-3B40-A890-D9F136258088}"/>
                      </a:ext>
                    </a:extLst>
                  </p:cNvPr>
                  <p:cNvSpPr txBox="1"/>
                  <p:nvPr/>
                </p:nvSpPr>
                <p:spPr>
                  <a:xfrm>
                    <a:off x="9421101" y="3497967"/>
                    <a:ext cx="497252" cy="22258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25 kD</a:t>
                    </a:r>
                  </a:p>
                </p:txBody>
              </p:sp>
              <p:sp>
                <p:nvSpPr>
                  <p:cNvPr id="175" name="TextBox 174">
                    <a:extLst>
                      <a:ext uri="{FF2B5EF4-FFF2-40B4-BE49-F238E27FC236}">
                        <a16:creationId xmlns:a16="http://schemas.microsoft.com/office/drawing/2014/main" id="{9245CDDA-DCBA-FF49-918A-E986A9C42CE8}"/>
                      </a:ext>
                    </a:extLst>
                  </p:cNvPr>
                  <p:cNvSpPr txBox="1"/>
                  <p:nvPr/>
                </p:nvSpPr>
                <p:spPr>
                  <a:xfrm>
                    <a:off x="9435322" y="2808574"/>
                    <a:ext cx="497252" cy="22258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37 kD</a:t>
                    </a:r>
                  </a:p>
                </p:txBody>
              </p:sp>
              <p:sp>
                <p:nvSpPr>
                  <p:cNvPr id="176" name="TextBox 175">
                    <a:extLst>
                      <a:ext uri="{FF2B5EF4-FFF2-40B4-BE49-F238E27FC236}">
                        <a16:creationId xmlns:a16="http://schemas.microsoft.com/office/drawing/2014/main" id="{1BE2FF63-17BE-7B4E-830F-648D87C40391}"/>
                      </a:ext>
                    </a:extLst>
                  </p:cNvPr>
                  <p:cNvSpPr txBox="1"/>
                  <p:nvPr/>
                </p:nvSpPr>
                <p:spPr>
                  <a:xfrm>
                    <a:off x="9390542" y="1802773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  <p:sp>
                <p:nvSpPr>
                  <p:cNvPr id="177" name="TextBox 176">
                    <a:extLst>
                      <a:ext uri="{FF2B5EF4-FFF2-40B4-BE49-F238E27FC236}">
                        <a16:creationId xmlns:a16="http://schemas.microsoft.com/office/drawing/2014/main" id="{F2D23D37-E502-E548-80E8-A83FC4200C6A}"/>
                      </a:ext>
                    </a:extLst>
                  </p:cNvPr>
                  <p:cNvSpPr txBox="1"/>
                  <p:nvPr/>
                </p:nvSpPr>
                <p:spPr>
                  <a:xfrm>
                    <a:off x="9410629" y="2292985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178" name="TextBox 177">
                    <a:extLst>
                      <a:ext uri="{FF2B5EF4-FFF2-40B4-BE49-F238E27FC236}">
                        <a16:creationId xmlns:a16="http://schemas.microsoft.com/office/drawing/2014/main" id="{7E0C6ED1-CEE4-004B-91F8-07D1E7C68152}"/>
                      </a:ext>
                    </a:extLst>
                  </p:cNvPr>
                  <p:cNvSpPr txBox="1"/>
                  <p:nvPr/>
                </p:nvSpPr>
                <p:spPr>
                  <a:xfrm>
                    <a:off x="9387372" y="1136187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</p:grpSp>
          </p:grpSp>
          <p:grpSp>
            <p:nvGrpSpPr>
              <p:cNvPr id="231" name="Group 230">
                <a:extLst>
                  <a:ext uri="{FF2B5EF4-FFF2-40B4-BE49-F238E27FC236}">
                    <a16:creationId xmlns:a16="http://schemas.microsoft.com/office/drawing/2014/main" id="{9E7E57DB-D64D-134C-9EBC-BB26B77669EF}"/>
                  </a:ext>
                </a:extLst>
              </p:cNvPr>
              <p:cNvGrpSpPr/>
              <p:nvPr/>
            </p:nvGrpSpPr>
            <p:grpSpPr>
              <a:xfrm>
                <a:off x="6374195" y="1830728"/>
                <a:ext cx="253256" cy="2197255"/>
                <a:chOff x="3049572" y="1815548"/>
                <a:chExt cx="253256" cy="2197255"/>
              </a:xfrm>
            </p:grpSpPr>
            <p:grpSp>
              <p:nvGrpSpPr>
                <p:cNvPr id="232" name="Group 231">
                  <a:extLst>
                    <a:ext uri="{FF2B5EF4-FFF2-40B4-BE49-F238E27FC236}">
                      <a16:creationId xmlns:a16="http://schemas.microsoft.com/office/drawing/2014/main" id="{97167B08-B957-B64F-BC90-E33B2EB06977}"/>
                    </a:ext>
                  </a:extLst>
                </p:cNvPr>
                <p:cNvGrpSpPr/>
                <p:nvPr/>
              </p:nvGrpSpPr>
              <p:grpSpPr>
                <a:xfrm>
                  <a:off x="3049572" y="1815548"/>
                  <a:ext cx="253256" cy="1428833"/>
                  <a:chOff x="394116" y="1820165"/>
                  <a:chExt cx="253256" cy="1428833"/>
                </a:xfrm>
              </p:grpSpPr>
              <p:grpSp>
                <p:nvGrpSpPr>
                  <p:cNvPr id="234" name="Group 233">
                    <a:extLst>
                      <a:ext uri="{FF2B5EF4-FFF2-40B4-BE49-F238E27FC236}">
                        <a16:creationId xmlns:a16="http://schemas.microsoft.com/office/drawing/2014/main" id="{6DE31F47-93D4-EC45-9D56-A3D953A1388C}"/>
                      </a:ext>
                    </a:extLst>
                  </p:cNvPr>
                  <p:cNvGrpSpPr/>
                  <p:nvPr/>
                </p:nvGrpSpPr>
                <p:grpSpPr>
                  <a:xfrm>
                    <a:off x="394116" y="1820165"/>
                    <a:ext cx="248023" cy="834106"/>
                    <a:chOff x="9676690" y="1820165"/>
                    <a:chExt cx="248023" cy="834106"/>
                  </a:xfrm>
                </p:grpSpPr>
                <p:cxnSp>
                  <p:nvCxnSpPr>
                    <p:cNvPr id="236" name="Straight Connector 235">
                      <a:extLst>
                        <a:ext uri="{FF2B5EF4-FFF2-40B4-BE49-F238E27FC236}">
                          <a16:creationId xmlns:a16="http://schemas.microsoft.com/office/drawing/2014/main" id="{003DA4DA-FFC2-B54E-BE2B-66B9BEF00F5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98030" y="182016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7" name="Straight Connector 236">
                      <a:extLst>
                        <a:ext uri="{FF2B5EF4-FFF2-40B4-BE49-F238E27FC236}">
                          <a16:creationId xmlns:a16="http://schemas.microsoft.com/office/drawing/2014/main" id="{1C4E31C9-232C-EF4E-AF13-41AE4A60A1A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76690" y="2105081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8" name="Straight Connector 237">
                      <a:extLst>
                        <a:ext uri="{FF2B5EF4-FFF2-40B4-BE49-F238E27FC236}">
                          <a16:creationId xmlns:a16="http://schemas.microsoft.com/office/drawing/2014/main" id="{C3A92D0E-DE0B-9F4E-ABAA-71D2C99A541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90260" y="2654271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35" name="Straight Connector 234">
                    <a:extLst>
                      <a:ext uri="{FF2B5EF4-FFF2-40B4-BE49-F238E27FC236}">
                        <a16:creationId xmlns:a16="http://schemas.microsoft.com/office/drawing/2014/main" id="{FEDFEF61-2092-9649-864A-1DC3762F8BC1}"/>
                      </a:ext>
                    </a:extLst>
                  </p:cNvPr>
                  <p:cNvCxnSpPr/>
                  <p:nvPr/>
                </p:nvCxnSpPr>
                <p:spPr>
                  <a:xfrm>
                    <a:off x="420689" y="324899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33" name="Straight Connector 232">
                  <a:extLst>
                    <a:ext uri="{FF2B5EF4-FFF2-40B4-BE49-F238E27FC236}">
                      <a16:creationId xmlns:a16="http://schemas.microsoft.com/office/drawing/2014/main" id="{72A9F3D6-8722-954B-B173-E608F746D1C2}"/>
                    </a:ext>
                  </a:extLst>
                </p:cNvPr>
                <p:cNvCxnSpPr/>
                <p:nvPr/>
              </p:nvCxnSpPr>
              <p:spPr>
                <a:xfrm>
                  <a:off x="3071526" y="4012803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09" y="1626123"/>
            <a:ext cx="2095506" cy="277962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687" y="1652006"/>
            <a:ext cx="2101077" cy="275374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141" y="1663566"/>
            <a:ext cx="2114798" cy="27421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3690" y="1697854"/>
            <a:ext cx="2133749" cy="270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77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>
            <a:extLst>
              <a:ext uri="{FF2B5EF4-FFF2-40B4-BE49-F238E27FC236}">
                <a16:creationId xmlns:a16="http://schemas.microsoft.com/office/drawing/2014/main" id="{D65CF2E8-CC48-9844-80AC-ACE43CA1B177}"/>
              </a:ext>
            </a:extLst>
          </p:cNvPr>
          <p:cNvSpPr txBox="1"/>
          <p:nvPr/>
        </p:nvSpPr>
        <p:spPr>
          <a:xfrm>
            <a:off x="277389" y="223087"/>
            <a:ext cx="3223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Fig. 6 A: nNOS𝝰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FE25BEC-29AB-544F-B524-A843CD7CD5DE}"/>
              </a:ext>
            </a:extLst>
          </p:cNvPr>
          <p:cNvGrpSpPr/>
          <p:nvPr/>
        </p:nvGrpSpPr>
        <p:grpSpPr>
          <a:xfrm>
            <a:off x="937294" y="1071864"/>
            <a:ext cx="3262906" cy="4722516"/>
            <a:chOff x="127186" y="1210676"/>
            <a:chExt cx="3262906" cy="4722516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57D31AD-5127-3D48-8719-49798F8C59DD}"/>
                </a:ext>
              </a:extLst>
            </p:cNvPr>
            <p:cNvGrpSpPr/>
            <p:nvPr/>
          </p:nvGrpSpPr>
          <p:grpSpPr>
            <a:xfrm>
              <a:off x="371172" y="1905459"/>
              <a:ext cx="3018920" cy="4027733"/>
              <a:chOff x="309676" y="1607466"/>
              <a:chExt cx="3018920" cy="4027733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15F8F991-A786-6A4E-B4A9-9252FAADD540}"/>
                  </a:ext>
                </a:extLst>
              </p:cNvPr>
              <p:cNvGrpSpPr/>
              <p:nvPr/>
            </p:nvGrpSpPr>
            <p:grpSpPr>
              <a:xfrm>
                <a:off x="1846333" y="1607466"/>
                <a:ext cx="1482263" cy="400110"/>
                <a:chOff x="3377012" y="2026707"/>
                <a:chExt cx="1482263" cy="400110"/>
              </a:xfrm>
            </p:grpSpPr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7B9729FB-0578-8149-9105-B02DB4E46662}"/>
                    </a:ext>
                  </a:extLst>
                </p:cNvPr>
                <p:cNvSpPr txBox="1"/>
                <p:nvPr/>
              </p:nvSpPr>
              <p:spPr>
                <a:xfrm>
                  <a:off x="3416485" y="2026707"/>
                  <a:ext cx="144279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Arial Black" panose="020B0A04020102020204" pitchFamily="34" charset="0"/>
                    </a:rPr>
                    <a:t>nNOS </a:t>
                  </a:r>
                  <a:r>
                    <a:rPr lang="el-GR" sz="1000" dirty="0">
                      <a:latin typeface="Arial Black" panose="020B0A04020102020204" pitchFamily="34" charset="0"/>
                    </a:rPr>
                    <a:t>α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 </a:t>
                  </a:r>
                </a:p>
                <a:p>
                  <a:r>
                    <a:rPr lang="en-US" sz="1000" dirty="0">
                      <a:latin typeface="Arial Black" panose="020B0A04020102020204" pitchFamily="34" charset="0"/>
                    </a:rPr>
                    <a:t>155 kD</a:t>
                  </a:r>
                </a:p>
              </p:txBody>
            </p:sp>
            <p:cxnSp>
              <p:nvCxnSpPr>
                <p:cNvPr id="64" name="Straight Arrow Connector 63">
                  <a:extLst>
                    <a:ext uri="{FF2B5EF4-FFF2-40B4-BE49-F238E27FC236}">
                      <a16:creationId xmlns:a16="http://schemas.microsoft.com/office/drawing/2014/main" id="{7F1086E0-7325-564F-8E08-DE45F22AF2EC}"/>
                    </a:ext>
                  </a:extLst>
                </p:cNvPr>
                <p:cNvCxnSpPr/>
                <p:nvPr/>
              </p:nvCxnSpPr>
              <p:spPr>
                <a:xfrm flipV="1">
                  <a:off x="3377012" y="2384723"/>
                  <a:ext cx="431518" cy="208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0A8420AF-F364-3E43-950C-CFA9E27D19FD}"/>
                  </a:ext>
                </a:extLst>
              </p:cNvPr>
              <p:cNvGrpSpPr/>
              <p:nvPr/>
            </p:nvGrpSpPr>
            <p:grpSpPr>
              <a:xfrm>
                <a:off x="309676" y="4014127"/>
                <a:ext cx="1692927" cy="1621072"/>
                <a:chOff x="1797483" y="4493617"/>
                <a:chExt cx="1692927" cy="1621072"/>
              </a:xfrm>
            </p:grpSpPr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CECAD8F5-E34C-6546-8D1F-D20FF2848C65}"/>
                    </a:ext>
                  </a:extLst>
                </p:cNvPr>
                <p:cNvSpPr txBox="1"/>
                <p:nvPr/>
              </p:nvSpPr>
              <p:spPr>
                <a:xfrm rot="17785822">
                  <a:off x="1528659" y="5037126"/>
                  <a:ext cx="81464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NG</a:t>
                  </a: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8CA482C4-ED3D-7542-8BA6-0A96B7C0EF1B}"/>
                    </a:ext>
                  </a:extLst>
                </p:cNvPr>
                <p:cNvSpPr txBox="1"/>
                <p:nvPr/>
              </p:nvSpPr>
              <p:spPr>
                <a:xfrm rot="17785822">
                  <a:off x="1400645" y="5294181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50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Mannitol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02387D62-8A15-4645-9045-528DC455425D}"/>
                    </a:ext>
                  </a:extLst>
                </p:cNvPr>
                <p:cNvSpPr txBox="1"/>
                <p:nvPr/>
              </p:nvSpPr>
              <p:spPr>
                <a:xfrm rot="17785822">
                  <a:off x="2176680" y="5048206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30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HG</a:t>
                  </a: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46E1B608-093D-874B-B91B-0ECF9D7E34E1}"/>
                    </a:ext>
                  </a:extLst>
                </p:cNvPr>
                <p:cNvSpPr txBox="1"/>
                <p:nvPr/>
              </p:nvSpPr>
              <p:spPr>
                <a:xfrm rot="17785822">
                  <a:off x="2669903" y="5037125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50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HG</a:t>
                  </a:r>
                </a:p>
              </p:txBody>
            </p:sp>
          </p:grp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F187DF5-967C-3348-8190-A12B1BC3EBC7}"/>
                </a:ext>
              </a:extLst>
            </p:cNvPr>
            <p:cNvSpPr txBox="1"/>
            <p:nvPr/>
          </p:nvSpPr>
          <p:spPr>
            <a:xfrm>
              <a:off x="127186" y="1210676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 Black" panose="020B0A04020102020204" pitchFamily="34" charset="0"/>
                </a:rPr>
                <a:t>nNOS𝝰 1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F7FEF0-B067-CD4E-8757-A5D18DC42766}"/>
              </a:ext>
            </a:extLst>
          </p:cNvPr>
          <p:cNvGrpSpPr/>
          <p:nvPr/>
        </p:nvGrpSpPr>
        <p:grpSpPr>
          <a:xfrm>
            <a:off x="3637966" y="1071864"/>
            <a:ext cx="3762475" cy="5048378"/>
            <a:chOff x="3516046" y="1071864"/>
            <a:chExt cx="3762475" cy="5048378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5E2B59F2-43F4-B542-8966-D5088E9332BA}"/>
                </a:ext>
              </a:extLst>
            </p:cNvPr>
            <p:cNvGrpSpPr/>
            <p:nvPr/>
          </p:nvGrpSpPr>
          <p:grpSpPr>
            <a:xfrm>
              <a:off x="4679829" y="1071864"/>
              <a:ext cx="2598692" cy="5048378"/>
              <a:chOff x="3538283" y="1151743"/>
              <a:chExt cx="2598692" cy="5048378"/>
            </a:xfrm>
          </p:grpSpPr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B035944A-D63A-AB41-91B6-F323D16F84F2}"/>
                  </a:ext>
                </a:extLst>
              </p:cNvPr>
              <p:cNvGrpSpPr/>
              <p:nvPr/>
            </p:nvGrpSpPr>
            <p:grpSpPr>
              <a:xfrm>
                <a:off x="3538283" y="2106648"/>
                <a:ext cx="2598692" cy="4093473"/>
                <a:chOff x="309676" y="1541726"/>
                <a:chExt cx="2598692" cy="4093473"/>
              </a:xfrm>
            </p:grpSpPr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E44F0220-05E9-9942-82CF-1FC87D2212EF}"/>
                    </a:ext>
                  </a:extLst>
                </p:cNvPr>
                <p:cNvGrpSpPr/>
                <p:nvPr/>
              </p:nvGrpSpPr>
              <p:grpSpPr>
                <a:xfrm>
                  <a:off x="1837189" y="1541726"/>
                  <a:ext cx="1071179" cy="463564"/>
                  <a:chOff x="3367868" y="1960967"/>
                  <a:chExt cx="1071179" cy="463564"/>
                </a:xfrm>
              </p:grpSpPr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DEBACDCF-A034-F142-B4FC-934665E9173A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968" y="1960967"/>
                    <a:ext cx="87107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>
                        <a:latin typeface="Arial Black" panose="020B0A04020102020204" pitchFamily="34" charset="0"/>
                      </a:rPr>
                      <a:t>nNOS </a:t>
                    </a:r>
                    <a:r>
                      <a:rPr lang="el-GR" sz="1000" dirty="0">
                        <a:latin typeface="Arial Black" panose="020B0A04020102020204" pitchFamily="34" charset="0"/>
                      </a:rPr>
                      <a:t>α</a:t>
                    </a:r>
                    <a:r>
                      <a:rPr lang="en-US" sz="1000" dirty="0">
                        <a:latin typeface="Arial Black" panose="020B0A04020102020204" pitchFamily="34" charset="0"/>
                      </a:rPr>
                      <a:t> </a:t>
                    </a:r>
                  </a:p>
                  <a:p>
                    <a:r>
                      <a:rPr lang="en-US" sz="1000" dirty="0">
                        <a:latin typeface="Arial Black" panose="020B0A04020102020204" pitchFamily="34" charset="0"/>
                      </a:rPr>
                      <a:t>155 kD</a:t>
                    </a:r>
                  </a:p>
                </p:txBody>
              </p:sp>
              <p:cxnSp>
                <p:nvCxnSpPr>
                  <p:cNvPr id="77" name="Straight Arrow Connector 76">
                    <a:extLst>
                      <a:ext uri="{FF2B5EF4-FFF2-40B4-BE49-F238E27FC236}">
                        <a16:creationId xmlns:a16="http://schemas.microsoft.com/office/drawing/2014/main" id="{E64D95EF-2A8E-0944-9B83-BAF219823EA0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367868" y="2422442"/>
                    <a:ext cx="431518" cy="2089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2C602BC2-E951-3846-914A-F35B8E135175}"/>
                    </a:ext>
                  </a:extLst>
                </p:cNvPr>
                <p:cNvGrpSpPr/>
                <p:nvPr/>
              </p:nvGrpSpPr>
              <p:grpSpPr>
                <a:xfrm>
                  <a:off x="309676" y="4014127"/>
                  <a:ext cx="1675674" cy="1621072"/>
                  <a:chOff x="1797483" y="4493617"/>
                  <a:chExt cx="1675674" cy="1621072"/>
                </a:xfrm>
              </p:grpSpPr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2AAB3BFE-088D-0D45-8814-C537B9FD602B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528659" y="5037126"/>
                    <a:ext cx="814647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NG</a:t>
                    </a:r>
                  </a:p>
                </p:txBody>
              </p:sp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16010EC0-1A81-5E40-811E-316925DD3C37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383392" y="5294181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50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Mannitol</a:t>
                    </a:r>
                  </a:p>
                </p:txBody>
              </p:sp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D35EED40-2A89-7E4D-9FD6-0FC244FE236E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159427" y="5048206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30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HG</a:t>
                    </a:r>
                  </a:p>
                </p:txBody>
              </p:sp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2B2DD6F0-CABB-7242-8625-7E0C2560E6F0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652650" y="5037125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50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HG</a:t>
                    </a:r>
                  </a:p>
                </p:txBody>
              </p:sp>
            </p:grpSp>
          </p:grp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563D5BF6-1C5F-7C41-AC18-3E82342B84F3}"/>
                  </a:ext>
                </a:extLst>
              </p:cNvPr>
              <p:cNvSpPr txBox="1"/>
              <p:nvPr/>
            </p:nvSpPr>
            <p:spPr>
              <a:xfrm>
                <a:off x="3820361" y="1151743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Arial Black" panose="020B0A04020102020204" pitchFamily="34" charset="0"/>
                  </a:rPr>
                  <a:t>nNOS𝝰 2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CC46ED69-9625-D04E-848A-61670DD122FD}"/>
                </a:ext>
              </a:extLst>
            </p:cNvPr>
            <p:cNvGrpSpPr/>
            <p:nvPr/>
          </p:nvGrpSpPr>
          <p:grpSpPr>
            <a:xfrm>
              <a:off x="3516046" y="1157829"/>
              <a:ext cx="645431" cy="2436553"/>
              <a:chOff x="3055872" y="912817"/>
              <a:chExt cx="645431" cy="2436553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3480388C-44C0-0144-B5CB-187D1A692153}"/>
                  </a:ext>
                </a:extLst>
              </p:cNvPr>
              <p:cNvSpPr txBox="1"/>
              <p:nvPr/>
            </p:nvSpPr>
            <p:spPr>
              <a:xfrm>
                <a:off x="3055872" y="2609735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294BD72E-1554-AA48-904F-8C2795884F8F}"/>
                  </a:ext>
                </a:extLst>
              </p:cNvPr>
              <p:cNvSpPr txBox="1"/>
              <p:nvPr/>
            </p:nvSpPr>
            <p:spPr>
              <a:xfrm>
                <a:off x="3094177" y="2061535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150 kD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51CED476-6219-1D40-92B7-422EEE2C9471}"/>
                  </a:ext>
                </a:extLst>
              </p:cNvPr>
              <p:cNvSpPr txBox="1"/>
              <p:nvPr/>
            </p:nvSpPr>
            <p:spPr>
              <a:xfrm>
                <a:off x="3077754" y="1554104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250 kD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3C4C056C-8B23-BE41-9B27-B7CEADA6D140}"/>
                  </a:ext>
                </a:extLst>
              </p:cNvPr>
              <p:cNvSpPr txBox="1"/>
              <p:nvPr/>
            </p:nvSpPr>
            <p:spPr>
              <a:xfrm>
                <a:off x="3104924" y="912817"/>
                <a:ext cx="59637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/>
                  <a:t>MW </a:t>
                </a:r>
              </a:p>
              <a:p>
                <a:pPr algn="ctr"/>
                <a:r>
                  <a:rPr lang="en-US" sz="1100" dirty="0"/>
                  <a:t>Marker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7D470324-C844-684F-85EE-8AFE4A70CA43}"/>
                  </a:ext>
                </a:extLst>
              </p:cNvPr>
              <p:cNvSpPr txBox="1"/>
              <p:nvPr/>
            </p:nvSpPr>
            <p:spPr>
              <a:xfrm>
                <a:off x="3124801" y="3095454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75 kD</a:t>
                </a:r>
              </a:p>
            </p:txBody>
          </p:sp>
        </p:grpSp>
      </p:grpSp>
      <p:sp>
        <p:nvSpPr>
          <p:cNvPr id="144" name="TextBox 143">
            <a:extLst>
              <a:ext uri="{FF2B5EF4-FFF2-40B4-BE49-F238E27FC236}">
                <a16:creationId xmlns:a16="http://schemas.microsoft.com/office/drawing/2014/main" id="{CA278830-2E95-024F-946E-FCB55F00C9F0}"/>
              </a:ext>
            </a:extLst>
          </p:cNvPr>
          <p:cNvSpPr txBox="1"/>
          <p:nvPr/>
        </p:nvSpPr>
        <p:spPr>
          <a:xfrm>
            <a:off x="3699168" y="3929030"/>
            <a:ext cx="4972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50 kD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750355D-B305-1044-A5DF-4D9D9FA060E1}"/>
              </a:ext>
            </a:extLst>
          </p:cNvPr>
          <p:cNvSpPr txBox="1"/>
          <p:nvPr/>
        </p:nvSpPr>
        <p:spPr>
          <a:xfrm>
            <a:off x="7226690" y="3308946"/>
            <a:ext cx="4972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75 kD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059E819-AFC9-C649-875A-6A79FA6D5B88}"/>
              </a:ext>
            </a:extLst>
          </p:cNvPr>
          <p:cNvGrpSpPr/>
          <p:nvPr/>
        </p:nvGrpSpPr>
        <p:grpSpPr>
          <a:xfrm>
            <a:off x="-39912" y="1157829"/>
            <a:ext cx="596379" cy="2831035"/>
            <a:chOff x="-39912" y="1157829"/>
            <a:chExt cx="596379" cy="2831035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A161A746-C2D6-D84A-BC78-5CAB1EE299AD}"/>
                </a:ext>
              </a:extLst>
            </p:cNvPr>
            <p:cNvGrpSpPr/>
            <p:nvPr/>
          </p:nvGrpSpPr>
          <p:grpSpPr>
            <a:xfrm>
              <a:off x="-39912" y="1157829"/>
              <a:ext cx="596379" cy="2157427"/>
              <a:chOff x="3068348" y="912817"/>
              <a:chExt cx="596379" cy="2157427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974A3EEB-C6A5-AD4C-83CB-283B647DA58F}"/>
                  </a:ext>
                </a:extLst>
              </p:cNvPr>
              <p:cNvSpPr txBox="1"/>
              <p:nvPr/>
            </p:nvSpPr>
            <p:spPr>
              <a:xfrm>
                <a:off x="3077753" y="2326080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86B70614-6429-2D49-AEAD-13F41C893D0A}"/>
                  </a:ext>
                </a:extLst>
              </p:cNvPr>
              <p:cNvSpPr txBox="1"/>
              <p:nvPr/>
            </p:nvSpPr>
            <p:spPr>
              <a:xfrm>
                <a:off x="3092846" y="1806876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150 kD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F0451070-ABC9-EB4F-BB95-2EC591E6E153}"/>
                  </a:ext>
                </a:extLst>
              </p:cNvPr>
              <p:cNvSpPr txBox="1"/>
              <p:nvPr/>
            </p:nvSpPr>
            <p:spPr>
              <a:xfrm>
                <a:off x="3077754" y="1499240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250 kD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31586B56-4503-5E46-8A1B-9A714D9FEDF5}"/>
                  </a:ext>
                </a:extLst>
              </p:cNvPr>
              <p:cNvSpPr txBox="1"/>
              <p:nvPr/>
            </p:nvSpPr>
            <p:spPr>
              <a:xfrm>
                <a:off x="3068348" y="912817"/>
                <a:ext cx="59637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/>
                  <a:t>MW </a:t>
                </a:r>
              </a:p>
              <a:p>
                <a:pPr algn="ctr"/>
                <a:r>
                  <a:rPr lang="en-US" sz="1100" dirty="0"/>
                  <a:t>Marker</a:t>
                </a: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0BA6F2A2-CFBE-4740-ADAF-A3E196F44F2C}"/>
                  </a:ext>
                </a:extLst>
              </p:cNvPr>
              <p:cNvSpPr txBox="1"/>
              <p:nvPr/>
            </p:nvSpPr>
            <p:spPr>
              <a:xfrm>
                <a:off x="3157987" y="2816328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75 kD</a:t>
                </a:r>
              </a:p>
            </p:txBody>
          </p:sp>
        </p:grp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D4072710-41C5-6D4E-A608-443E40DF0E63}"/>
                </a:ext>
              </a:extLst>
            </p:cNvPr>
            <p:cNvSpPr txBox="1"/>
            <p:nvPr/>
          </p:nvSpPr>
          <p:spPr>
            <a:xfrm>
              <a:off x="7817" y="3734948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50 kD</a:t>
              </a: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438749" y="1879499"/>
            <a:ext cx="249782" cy="1965792"/>
            <a:chOff x="3066298" y="1705820"/>
            <a:chExt cx="249782" cy="1965792"/>
          </a:xfrm>
        </p:grpSpPr>
        <p:cxnSp>
          <p:nvCxnSpPr>
            <p:cNvPr id="110" name="Straight Connector 109"/>
            <p:cNvCxnSpPr/>
            <p:nvPr/>
          </p:nvCxnSpPr>
          <p:spPr>
            <a:xfrm>
              <a:off x="3080155" y="2525378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2" name="Group 111"/>
            <p:cNvGrpSpPr/>
            <p:nvPr/>
          </p:nvGrpSpPr>
          <p:grpSpPr>
            <a:xfrm>
              <a:off x="3066298" y="1705820"/>
              <a:ext cx="249782" cy="1965792"/>
              <a:chOff x="410842" y="1710437"/>
              <a:chExt cx="249782" cy="1965792"/>
            </a:xfrm>
          </p:grpSpPr>
          <p:grpSp>
            <p:nvGrpSpPr>
              <p:cNvPr id="114" name="Group 113"/>
              <p:cNvGrpSpPr/>
              <p:nvPr/>
            </p:nvGrpSpPr>
            <p:grpSpPr>
              <a:xfrm>
                <a:off x="410842" y="1710437"/>
                <a:ext cx="249778" cy="1290424"/>
                <a:chOff x="9693416" y="1710437"/>
                <a:chExt cx="249778" cy="1290424"/>
              </a:xfrm>
            </p:grpSpPr>
            <p:cxnSp>
              <p:nvCxnSpPr>
                <p:cNvPr id="116" name="Straight Connector 115"/>
                <p:cNvCxnSpPr/>
                <p:nvPr/>
              </p:nvCxnSpPr>
              <p:spPr>
                <a:xfrm>
                  <a:off x="9698030" y="1710437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>
                  <a:off x="9693416" y="1990040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/>
                <p:cNvCxnSpPr/>
                <p:nvPr/>
              </p:nvCxnSpPr>
              <p:spPr>
                <a:xfrm>
                  <a:off x="9716511" y="3000861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5" name="Straight Connector 114"/>
              <p:cNvCxnSpPr/>
              <p:nvPr/>
            </p:nvCxnSpPr>
            <p:spPr>
              <a:xfrm>
                <a:off x="433941" y="3676229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0CAD0DC4-BFA3-0E45-B62B-571A66DB0B41}"/>
              </a:ext>
            </a:extLst>
          </p:cNvPr>
          <p:cNvGrpSpPr/>
          <p:nvPr/>
        </p:nvGrpSpPr>
        <p:grpSpPr>
          <a:xfrm>
            <a:off x="4139472" y="1942611"/>
            <a:ext cx="249778" cy="2151339"/>
            <a:chOff x="3066298" y="1705820"/>
            <a:chExt cx="249778" cy="2151339"/>
          </a:xfrm>
        </p:grpSpPr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9E10F3C8-3444-D141-9880-C5DD57FC861A}"/>
                </a:ext>
              </a:extLst>
            </p:cNvPr>
            <p:cNvCxnSpPr/>
            <p:nvPr/>
          </p:nvCxnSpPr>
          <p:spPr>
            <a:xfrm>
              <a:off x="3080155" y="2765789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28158432-1281-AE4E-BCA5-D68EEF75B682}"/>
                </a:ext>
              </a:extLst>
            </p:cNvPr>
            <p:cNvGrpSpPr/>
            <p:nvPr/>
          </p:nvGrpSpPr>
          <p:grpSpPr>
            <a:xfrm>
              <a:off x="3066298" y="1705820"/>
              <a:ext cx="249778" cy="2151339"/>
              <a:chOff x="410842" y="1710437"/>
              <a:chExt cx="249778" cy="2151339"/>
            </a:xfrm>
          </p:grpSpPr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7440E0D8-362C-0643-9B6D-0788B39315BC}"/>
                  </a:ext>
                </a:extLst>
              </p:cNvPr>
              <p:cNvGrpSpPr/>
              <p:nvPr/>
            </p:nvGrpSpPr>
            <p:grpSpPr>
              <a:xfrm>
                <a:off x="410842" y="1710437"/>
                <a:ext cx="249778" cy="1530835"/>
                <a:chOff x="9693416" y="1710437"/>
                <a:chExt cx="249778" cy="1530835"/>
              </a:xfrm>
            </p:grpSpPr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1D9DB90B-0320-1140-B1C8-02EC176413C3}"/>
                    </a:ext>
                  </a:extLst>
                </p:cNvPr>
                <p:cNvCxnSpPr/>
                <p:nvPr/>
              </p:nvCxnSpPr>
              <p:spPr>
                <a:xfrm>
                  <a:off x="9698030" y="1710437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385E4D2E-1847-3C4F-858F-1908EA123DA1}"/>
                    </a:ext>
                  </a:extLst>
                </p:cNvPr>
                <p:cNvCxnSpPr/>
                <p:nvPr/>
              </p:nvCxnSpPr>
              <p:spPr>
                <a:xfrm>
                  <a:off x="9693416" y="2212163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7CFD75DE-4091-604F-BFCB-FF4ACC3098AA}"/>
                    </a:ext>
                  </a:extLst>
                </p:cNvPr>
                <p:cNvCxnSpPr/>
                <p:nvPr/>
              </p:nvCxnSpPr>
              <p:spPr>
                <a:xfrm>
                  <a:off x="9716511" y="3241272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C4DF869C-9CC0-6347-B240-182DF7F7EAE8}"/>
                  </a:ext>
                </a:extLst>
              </p:cNvPr>
              <p:cNvCxnSpPr/>
              <p:nvPr/>
            </p:nvCxnSpPr>
            <p:spPr>
              <a:xfrm>
                <a:off x="415653" y="3861776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68B39CB-5AF3-C344-9817-29FABA069AEC}"/>
              </a:ext>
            </a:extLst>
          </p:cNvPr>
          <p:cNvGrpSpPr/>
          <p:nvPr/>
        </p:nvGrpSpPr>
        <p:grpSpPr>
          <a:xfrm>
            <a:off x="7210965" y="934704"/>
            <a:ext cx="4358630" cy="5085619"/>
            <a:chOff x="7210965" y="934704"/>
            <a:chExt cx="4358630" cy="508561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07A3972-0116-F044-97B4-66C14361CAF3}"/>
                </a:ext>
              </a:extLst>
            </p:cNvPr>
            <p:cNvGrpSpPr/>
            <p:nvPr/>
          </p:nvGrpSpPr>
          <p:grpSpPr>
            <a:xfrm>
              <a:off x="7210965" y="934704"/>
              <a:ext cx="4358630" cy="5085619"/>
              <a:chOff x="6967125" y="1071864"/>
              <a:chExt cx="4358630" cy="5085619"/>
            </a:xfrm>
          </p:grpSpPr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9B7F4960-5C23-E049-BB94-96DA019085B7}"/>
                  </a:ext>
                </a:extLst>
              </p:cNvPr>
              <p:cNvGrpSpPr/>
              <p:nvPr/>
            </p:nvGrpSpPr>
            <p:grpSpPr>
              <a:xfrm>
                <a:off x="8200595" y="1071864"/>
                <a:ext cx="3125160" cy="5085619"/>
                <a:chOff x="7010462" y="1088156"/>
                <a:chExt cx="3125160" cy="5085619"/>
              </a:xfrm>
            </p:grpSpPr>
            <p:grpSp>
              <p:nvGrpSpPr>
                <p:cNvPr id="81" name="Group 80">
                  <a:extLst>
                    <a:ext uri="{FF2B5EF4-FFF2-40B4-BE49-F238E27FC236}">
                      <a16:creationId xmlns:a16="http://schemas.microsoft.com/office/drawing/2014/main" id="{46FF0CBF-FDCF-7749-9B25-945B54844EAB}"/>
                    </a:ext>
                  </a:extLst>
                </p:cNvPr>
                <p:cNvGrpSpPr/>
                <p:nvPr/>
              </p:nvGrpSpPr>
              <p:grpSpPr>
                <a:xfrm>
                  <a:off x="7010462" y="2160632"/>
                  <a:ext cx="3125160" cy="4013143"/>
                  <a:chOff x="309676" y="1622056"/>
                  <a:chExt cx="3125160" cy="4013143"/>
                </a:xfrm>
              </p:grpSpPr>
              <p:grpSp>
                <p:nvGrpSpPr>
                  <p:cNvPr id="83" name="Group 82">
                    <a:extLst>
                      <a:ext uri="{FF2B5EF4-FFF2-40B4-BE49-F238E27FC236}">
                        <a16:creationId xmlns:a16="http://schemas.microsoft.com/office/drawing/2014/main" id="{1C4EC4E1-FCEB-444B-9484-83AE5F30C479}"/>
                      </a:ext>
                    </a:extLst>
                  </p:cNvPr>
                  <p:cNvGrpSpPr/>
                  <p:nvPr/>
                </p:nvGrpSpPr>
                <p:grpSpPr>
                  <a:xfrm>
                    <a:off x="1816675" y="1622056"/>
                    <a:ext cx="1618161" cy="400110"/>
                    <a:chOff x="3347354" y="2041297"/>
                    <a:chExt cx="1618161" cy="400110"/>
                  </a:xfrm>
                </p:grpSpPr>
                <p:sp>
                  <p:nvSpPr>
                    <p:cNvPr id="89" name="TextBox 88">
                      <a:extLst>
                        <a:ext uri="{FF2B5EF4-FFF2-40B4-BE49-F238E27FC236}">
                          <a16:creationId xmlns:a16="http://schemas.microsoft.com/office/drawing/2014/main" id="{2FB3B7B9-BB5E-B642-B5D5-332AD78E33F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522725" y="2041297"/>
                      <a:ext cx="1442790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dirty="0">
                          <a:latin typeface="Arial Black" panose="020B0A04020102020204" pitchFamily="34" charset="0"/>
                        </a:rPr>
                        <a:t>nNOS </a:t>
                      </a:r>
                      <a:r>
                        <a:rPr lang="el-GR" sz="1000" dirty="0">
                          <a:latin typeface="Arial Black" panose="020B0A04020102020204" pitchFamily="34" charset="0"/>
                        </a:rPr>
                        <a:t>α</a:t>
                      </a:r>
                      <a:r>
                        <a:rPr lang="en-US" sz="1000" dirty="0">
                          <a:latin typeface="Arial Black" panose="020B0A04020102020204" pitchFamily="34" charset="0"/>
                        </a:rPr>
                        <a:t> </a:t>
                      </a:r>
                    </a:p>
                    <a:p>
                      <a:r>
                        <a:rPr lang="en-US" sz="1000" dirty="0">
                          <a:latin typeface="Arial Black" panose="020B0A04020102020204" pitchFamily="34" charset="0"/>
                        </a:rPr>
                        <a:t>155 kD</a:t>
                      </a:r>
                    </a:p>
                  </p:txBody>
                </p:sp>
                <p:cxnSp>
                  <p:nvCxnSpPr>
                    <p:cNvPr id="90" name="Straight Arrow Connector 89">
                      <a:extLst>
                        <a:ext uri="{FF2B5EF4-FFF2-40B4-BE49-F238E27FC236}">
                          <a16:creationId xmlns:a16="http://schemas.microsoft.com/office/drawing/2014/main" id="{C553153D-6122-3142-9E48-C1CE88EE8C2E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3347354" y="2423733"/>
                      <a:ext cx="431518" cy="2089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84" name="Group 83">
                    <a:extLst>
                      <a:ext uri="{FF2B5EF4-FFF2-40B4-BE49-F238E27FC236}">
                        <a16:creationId xmlns:a16="http://schemas.microsoft.com/office/drawing/2014/main" id="{BA814657-329E-3041-9FC0-0422D64B5515}"/>
                      </a:ext>
                    </a:extLst>
                  </p:cNvPr>
                  <p:cNvGrpSpPr/>
                  <p:nvPr/>
                </p:nvGrpSpPr>
                <p:grpSpPr>
                  <a:xfrm>
                    <a:off x="309676" y="4014127"/>
                    <a:ext cx="1641168" cy="1621072"/>
                    <a:chOff x="1797483" y="4493617"/>
                    <a:chExt cx="1641168" cy="1621072"/>
                  </a:xfrm>
                </p:grpSpPr>
                <p:sp>
                  <p:nvSpPr>
                    <p:cNvPr id="85" name="TextBox 84">
                      <a:extLst>
                        <a:ext uri="{FF2B5EF4-FFF2-40B4-BE49-F238E27FC236}">
                          <a16:creationId xmlns:a16="http://schemas.microsoft.com/office/drawing/2014/main" id="{C89E4B2A-B277-0A4D-B2D4-5BB27C113CA0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528659" y="5037126"/>
                      <a:ext cx="814647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NG</a:t>
                      </a:r>
                    </a:p>
                  </p:txBody>
                </p:sp>
                <p:sp>
                  <p:nvSpPr>
                    <p:cNvPr id="86" name="TextBox 85">
                      <a:extLst>
                        <a:ext uri="{FF2B5EF4-FFF2-40B4-BE49-F238E27FC236}">
                          <a16:creationId xmlns:a16="http://schemas.microsoft.com/office/drawing/2014/main" id="{DAFBDFD5-064F-5F48-A2A6-B0C54D669EB6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521415" y="5294181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50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Mannitol</a:t>
                      </a:r>
                    </a:p>
                  </p:txBody>
                </p:sp>
                <p:sp>
                  <p:nvSpPr>
                    <p:cNvPr id="87" name="TextBox 86">
                      <a:extLst>
                        <a:ext uri="{FF2B5EF4-FFF2-40B4-BE49-F238E27FC236}">
                          <a16:creationId xmlns:a16="http://schemas.microsoft.com/office/drawing/2014/main" id="{ABC50C86-12B0-9C40-8D02-9309E92D9C93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124921" y="5048206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30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HG</a:t>
                      </a:r>
                    </a:p>
                  </p:txBody>
                </p:sp>
                <p:sp>
                  <p:nvSpPr>
                    <p:cNvPr id="88" name="TextBox 87">
                      <a:extLst>
                        <a:ext uri="{FF2B5EF4-FFF2-40B4-BE49-F238E27FC236}">
                          <a16:creationId xmlns:a16="http://schemas.microsoft.com/office/drawing/2014/main" id="{D8425A77-46FD-5B43-AB9F-FD8B94A63611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618144" y="5037125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50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HG</a:t>
                      </a:r>
                    </a:p>
                  </p:txBody>
                </p:sp>
              </p:grpSp>
            </p:grp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CB169CA0-D3FA-1946-9DF1-AF7216E42AA7}"/>
                    </a:ext>
                  </a:extLst>
                </p:cNvPr>
                <p:cNvSpPr txBox="1"/>
                <p:nvPr/>
              </p:nvSpPr>
              <p:spPr>
                <a:xfrm>
                  <a:off x="7148961" y="1088156"/>
                  <a:ext cx="133954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>
                      <a:latin typeface="Arial Black" panose="020B0A04020102020204" pitchFamily="34" charset="0"/>
                    </a:rPr>
                    <a:t>nNOS𝝰 3</a:t>
                  </a:r>
                </a:p>
              </p:txBody>
            </p:sp>
          </p:grp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5706BE89-3F8B-3047-9CAD-EA5E364C57E4}"/>
                  </a:ext>
                </a:extLst>
              </p:cNvPr>
              <p:cNvGrpSpPr/>
              <p:nvPr/>
            </p:nvGrpSpPr>
            <p:grpSpPr>
              <a:xfrm>
                <a:off x="6967125" y="1210363"/>
                <a:ext cx="596379" cy="3093925"/>
                <a:chOff x="3068348" y="912817"/>
                <a:chExt cx="596379" cy="3093925"/>
              </a:xfrm>
            </p:grpSpPr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264C4ABF-0B12-3A46-81CB-078207DEC355}"/>
                    </a:ext>
                  </a:extLst>
                </p:cNvPr>
                <p:cNvSpPr txBox="1"/>
                <p:nvPr/>
              </p:nvSpPr>
              <p:spPr>
                <a:xfrm>
                  <a:off x="3077753" y="2725368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FF07144D-5CAA-1B4B-AD0F-F49E921D35C0}"/>
                    </a:ext>
                  </a:extLst>
                </p:cNvPr>
                <p:cNvSpPr txBox="1"/>
                <p:nvPr/>
              </p:nvSpPr>
              <p:spPr>
                <a:xfrm>
                  <a:off x="3068658" y="2201940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150 kD</a:t>
                  </a:r>
                </a:p>
              </p:txBody>
            </p: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31A62FAE-38C8-A942-B107-7E0CC9F7F058}"/>
                    </a:ext>
                  </a:extLst>
                </p:cNvPr>
                <p:cNvSpPr txBox="1"/>
                <p:nvPr/>
              </p:nvSpPr>
              <p:spPr>
                <a:xfrm>
                  <a:off x="3077754" y="1554104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ECD07AC3-6FF3-C446-8951-B58A3E7D73DC}"/>
                    </a:ext>
                  </a:extLst>
                </p:cNvPr>
                <p:cNvSpPr txBox="1"/>
                <p:nvPr/>
              </p:nvSpPr>
              <p:spPr>
                <a:xfrm>
                  <a:off x="3068348" y="912817"/>
                  <a:ext cx="596379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5B35CD3F-513A-5742-986A-082F6433CB02}"/>
                    </a:ext>
                  </a:extLst>
                </p:cNvPr>
                <p:cNvSpPr txBox="1"/>
                <p:nvPr/>
              </p:nvSpPr>
              <p:spPr>
                <a:xfrm>
                  <a:off x="3103123" y="3752826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</p:grp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1A479189-E00E-284F-9FD2-E04790273234}"/>
                </a:ext>
              </a:extLst>
            </p:cNvPr>
            <p:cNvGrpSpPr/>
            <p:nvPr/>
          </p:nvGrpSpPr>
          <p:grpSpPr>
            <a:xfrm>
              <a:off x="7696588" y="1835692"/>
              <a:ext cx="249782" cy="2261067"/>
              <a:chOff x="3066298" y="1705820"/>
              <a:chExt cx="249782" cy="2261067"/>
            </a:xfrm>
          </p:grpSpPr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408E18CB-AE5A-E041-9E0C-F89EF00E5E68}"/>
                  </a:ext>
                </a:extLst>
              </p:cNvPr>
              <p:cNvCxnSpPr/>
              <p:nvPr/>
            </p:nvCxnSpPr>
            <p:spPr>
              <a:xfrm>
                <a:off x="3080155" y="2912093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9" name="Group 158">
                <a:extLst>
                  <a:ext uri="{FF2B5EF4-FFF2-40B4-BE49-F238E27FC236}">
                    <a16:creationId xmlns:a16="http://schemas.microsoft.com/office/drawing/2014/main" id="{9A27DB2E-2C27-E945-A8C3-503BE37F260B}"/>
                  </a:ext>
                </a:extLst>
              </p:cNvPr>
              <p:cNvGrpSpPr/>
              <p:nvPr/>
            </p:nvGrpSpPr>
            <p:grpSpPr>
              <a:xfrm>
                <a:off x="3066298" y="1705820"/>
                <a:ext cx="249782" cy="2261067"/>
                <a:chOff x="410842" y="1710437"/>
                <a:chExt cx="249782" cy="2261067"/>
              </a:xfrm>
            </p:grpSpPr>
            <p:grpSp>
              <p:nvGrpSpPr>
                <p:cNvPr id="160" name="Group 159">
                  <a:extLst>
                    <a:ext uri="{FF2B5EF4-FFF2-40B4-BE49-F238E27FC236}">
                      <a16:creationId xmlns:a16="http://schemas.microsoft.com/office/drawing/2014/main" id="{A8C39B14-9CC3-9343-9EBD-A2A0D087BF39}"/>
                    </a:ext>
                  </a:extLst>
                </p:cNvPr>
                <p:cNvGrpSpPr/>
                <p:nvPr/>
              </p:nvGrpSpPr>
              <p:grpSpPr>
                <a:xfrm>
                  <a:off x="410842" y="1710437"/>
                  <a:ext cx="249778" cy="1585699"/>
                  <a:chOff x="9693416" y="1710437"/>
                  <a:chExt cx="249778" cy="1585699"/>
                </a:xfrm>
              </p:grpSpPr>
              <p:cxnSp>
                <p:nvCxnSpPr>
                  <p:cNvPr id="162" name="Straight Connector 161">
                    <a:extLst>
                      <a:ext uri="{FF2B5EF4-FFF2-40B4-BE49-F238E27FC236}">
                        <a16:creationId xmlns:a16="http://schemas.microsoft.com/office/drawing/2014/main" id="{59E44B2E-1614-5948-8CEF-9B26AE31294C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71043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3" name="Straight Connector 162">
                    <a:extLst>
                      <a:ext uri="{FF2B5EF4-FFF2-40B4-BE49-F238E27FC236}">
                        <a16:creationId xmlns:a16="http://schemas.microsoft.com/office/drawing/2014/main" id="{60901379-1F30-1A42-99CF-EC47C6DD5D4D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237675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" name="Straight Connector 163">
                    <a:extLst>
                      <a:ext uri="{FF2B5EF4-FFF2-40B4-BE49-F238E27FC236}">
                        <a16:creationId xmlns:a16="http://schemas.microsoft.com/office/drawing/2014/main" id="{389231CD-81D9-764E-A24F-33B8DF0C3292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29613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2990613B-5A5C-7C48-AA30-05FA65A3E875}"/>
                    </a:ext>
                  </a:extLst>
                </p:cNvPr>
                <p:cNvCxnSpPr/>
                <p:nvPr/>
              </p:nvCxnSpPr>
              <p:spPr>
                <a:xfrm>
                  <a:off x="433941" y="3971504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4" y="1594837"/>
            <a:ext cx="2234750" cy="28066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1409" y="1588716"/>
            <a:ext cx="2234422" cy="28128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4213" y="1571458"/>
            <a:ext cx="2282514" cy="283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751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id="{01C02832-658D-D04E-928C-88AB039C1E3D}"/>
              </a:ext>
            </a:extLst>
          </p:cNvPr>
          <p:cNvSpPr txBox="1"/>
          <p:nvPr/>
        </p:nvSpPr>
        <p:spPr>
          <a:xfrm>
            <a:off x="252632" y="223921"/>
            <a:ext cx="53706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Fig. 6 A: 𝝱-Actin for nNOS𝝰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BAB1359-4FD8-BD4B-B4BB-841F544EDE24}"/>
              </a:ext>
            </a:extLst>
          </p:cNvPr>
          <p:cNvGrpSpPr/>
          <p:nvPr/>
        </p:nvGrpSpPr>
        <p:grpSpPr>
          <a:xfrm>
            <a:off x="795360" y="1134212"/>
            <a:ext cx="3089348" cy="4804381"/>
            <a:chOff x="56748" y="1393862"/>
            <a:chExt cx="3089348" cy="480438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3B28480-A450-D24A-9927-4A83F50EE8A8}"/>
                </a:ext>
              </a:extLst>
            </p:cNvPr>
            <p:cNvSpPr txBox="1"/>
            <p:nvPr/>
          </p:nvSpPr>
          <p:spPr>
            <a:xfrm>
              <a:off x="708304" y="1393862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1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B87C4893-3F76-F74D-9D00-C9E87A885E31}"/>
                </a:ext>
              </a:extLst>
            </p:cNvPr>
            <p:cNvGrpSpPr/>
            <p:nvPr/>
          </p:nvGrpSpPr>
          <p:grpSpPr>
            <a:xfrm>
              <a:off x="56748" y="3829385"/>
              <a:ext cx="3089348" cy="2368858"/>
              <a:chOff x="83124" y="3741465"/>
              <a:chExt cx="3089348" cy="2368858"/>
            </a:xfrm>
          </p:grpSpPr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56530EB4-5706-B746-A374-0AC51B676D47}"/>
                  </a:ext>
                </a:extLst>
              </p:cNvPr>
              <p:cNvCxnSpPr/>
              <p:nvPr/>
            </p:nvCxnSpPr>
            <p:spPr>
              <a:xfrm flipV="1">
                <a:off x="1930978" y="4006785"/>
                <a:ext cx="425871" cy="208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6B04777C-4084-6F47-8F8D-D993268B79E1}"/>
                  </a:ext>
                </a:extLst>
              </p:cNvPr>
              <p:cNvGrpSpPr/>
              <p:nvPr/>
            </p:nvGrpSpPr>
            <p:grpSpPr>
              <a:xfrm>
                <a:off x="83124" y="4489251"/>
                <a:ext cx="1892126" cy="1621072"/>
                <a:chOff x="3092127" y="4499696"/>
                <a:chExt cx="1892126" cy="1621072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A6C0F2A3-8AB2-3944-874C-CB93A4E85D8E}"/>
                    </a:ext>
                  </a:extLst>
                </p:cNvPr>
                <p:cNvSpPr txBox="1"/>
                <p:nvPr/>
              </p:nvSpPr>
              <p:spPr>
                <a:xfrm rot="17785822">
                  <a:off x="2821490" y="5045018"/>
                  <a:ext cx="814647" cy="2733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NG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60E7E58F-C6AF-6548-B3C9-E1D4510FFCE0}"/>
                    </a:ext>
                  </a:extLst>
                </p:cNvPr>
                <p:cNvSpPr txBox="1"/>
                <p:nvPr/>
              </p:nvSpPr>
              <p:spPr>
                <a:xfrm rot="17785822">
                  <a:off x="2912909" y="5302073"/>
                  <a:ext cx="1364016" cy="2733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50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Mannitol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C84D7A3D-2ED6-1D4E-9131-478D01317D8A}"/>
                    </a:ext>
                  </a:extLst>
                </p:cNvPr>
                <p:cNvSpPr txBox="1"/>
                <p:nvPr/>
              </p:nvSpPr>
              <p:spPr>
                <a:xfrm rot="17785822">
                  <a:off x="3678789" y="5056098"/>
                  <a:ext cx="1364016" cy="2733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30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HG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662B6EBC-30BB-404C-91F2-4EF1CCE99444}"/>
                    </a:ext>
                  </a:extLst>
                </p:cNvPr>
                <p:cNvSpPr txBox="1"/>
                <p:nvPr/>
              </p:nvSpPr>
              <p:spPr>
                <a:xfrm rot="17785822">
                  <a:off x="4165558" y="5045017"/>
                  <a:ext cx="1364016" cy="2733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50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HG</a:t>
                  </a:r>
                </a:p>
              </p:txBody>
            </p:sp>
          </p:grp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89BFBBB-63E8-214D-91E4-830FF7CC690A}"/>
                  </a:ext>
                </a:extLst>
              </p:cNvPr>
              <p:cNvSpPr txBox="1"/>
              <p:nvPr/>
            </p:nvSpPr>
            <p:spPr>
              <a:xfrm>
                <a:off x="2301985" y="3741465"/>
                <a:ext cx="87048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200" dirty="0">
                    <a:latin typeface="Arial Black" panose="020B0A04020102020204" pitchFamily="34" charset="0"/>
                  </a:rPr>
                  <a:t>β</a:t>
                </a:r>
                <a:r>
                  <a:rPr lang="en-US" sz="1200" dirty="0">
                    <a:latin typeface="Arial Black" panose="020B0A04020102020204" pitchFamily="34" charset="0"/>
                  </a:rPr>
                  <a:t>-Actin 43 kD</a:t>
                </a:r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CA4AF2F-89D3-054E-9CDA-6C7A99491398}"/>
              </a:ext>
            </a:extLst>
          </p:cNvPr>
          <p:cNvGrpSpPr/>
          <p:nvPr/>
        </p:nvGrpSpPr>
        <p:grpSpPr>
          <a:xfrm>
            <a:off x="4666783" y="1093255"/>
            <a:ext cx="2904385" cy="4938100"/>
            <a:chOff x="4113646" y="1325186"/>
            <a:chExt cx="2904385" cy="4938100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AF95608D-8340-E440-995A-9D35F9FE0F43}"/>
                </a:ext>
              </a:extLst>
            </p:cNvPr>
            <p:cNvGrpSpPr/>
            <p:nvPr/>
          </p:nvGrpSpPr>
          <p:grpSpPr>
            <a:xfrm>
              <a:off x="4113646" y="3937966"/>
              <a:ext cx="2904385" cy="2325320"/>
              <a:chOff x="7131006" y="3804259"/>
              <a:chExt cx="2942890" cy="2325320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BBA7EB5A-4AE1-4049-8819-623672472F9B}"/>
                  </a:ext>
                </a:extLst>
              </p:cNvPr>
              <p:cNvGrpSpPr/>
              <p:nvPr/>
            </p:nvGrpSpPr>
            <p:grpSpPr>
              <a:xfrm>
                <a:off x="7131006" y="4508507"/>
                <a:ext cx="1536655" cy="1621072"/>
                <a:chOff x="1600272" y="4383889"/>
                <a:chExt cx="1536655" cy="1621072"/>
              </a:xfrm>
            </p:grpSpPr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54DCE679-0C99-B745-92A0-67E4F1AF369F}"/>
                    </a:ext>
                  </a:extLst>
                </p:cNvPr>
                <p:cNvSpPr txBox="1"/>
                <p:nvPr/>
              </p:nvSpPr>
              <p:spPr>
                <a:xfrm rot="17785822">
                  <a:off x="1331448" y="4927398"/>
                  <a:ext cx="81464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NG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27E4DC6A-8FDF-5A43-A71C-B1D16B99A576}"/>
                    </a:ext>
                  </a:extLst>
                </p:cNvPr>
                <p:cNvSpPr txBox="1"/>
                <p:nvPr/>
              </p:nvSpPr>
              <p:spPr>
                <a:xfrm rot="17785822">
                  <a:off x="1328438" y="5184453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50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Mannitol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726441A2-734F-864A-B28D-D629AE7E376E}"/>
                    </a:ext>
                  </a:extLst>
                </p:cNvPr>
                <p:cNvSpPr txBox="1"/>
                <p:nvPr/>
              </p:nvSpPr>
              <p:spPr>
                <a:xfrm rot="17785822">
                  <a:off x="1823205" y="4938478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30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HG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D4310447-5775-D149-B4B2-D4F562D96B89}"/>
                    </a:ext>
                  </a:extLst>
                </p:cNvPr>
                <p:cNvSpPr txBox="1"/>
                <p:nvPr/>
              </p:nvSpPr>
              <p:spPr>
                <a:xfrm rot="17785822">
                  <a:off x="2316420" y="4927397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50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HG</a:t>
                  </a:r>
                </a:p>
              </p:txBody>
            </p: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33479F3B-3205-B84E-A021-C16E2B90B025}"/>
                  </a:ext>
                </a:extLst>
              </p:cNvPr>
              <p:cNvGrpSpPr/>
              <p:nvPr/>
            </p:nvGrpSpPr>
            <p:grpSpPr>
              <a:xfrm>
                <a:off x="8821992" y="3804259"/>
                <a:ext cx="1251904" cy="461665"/>
                <a:chOff x="8842540" y="3485760"/>
                <a:chExt cx="1251904" cy="461665"/>
              </a:xfrm>
            </p:grpSpPr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9B4F4A58-9BBB-7748-B3E8-E54032691FB0}"/>
                    </a:ext>
                  </a:extLst>
                </p:cNvPr>
                <p:cNvSpPr txBox="1"/>
                <p:nvPr/>
              </p:nvSpPr>
              <p:spPr>
                <a:xfrm>
                  <a:off x="9212415" y="3485760"/>
                  <a:ext cx="88202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2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200" dirty="0">
                      <a:latin typeface="Arial Black" panose="020B0A04020102020204" pitchFamily="34" charset="0"/>
                    </a:rPr>
                    <a:t>-Actin 43 kD</a:t>
                  </a:r>
                </a:p>
              </p:txBody>
            </p:sp>
            <p:cxnSp>
              <p:nvCxnSpPr>
                <p:cNvPr id="65" name="Straight Arrow Connector 64">
                  <a:extLst>
                    <a:ext uri="{FF2B5EF4-FFF2-40B4-BE49-F238E27FC236}">
                      <a16:creationId xmlns:a16="http://schemas.microsoft.com/office/drawing/2014/main" id="{57297617-C17F-4441-9F8D-70DCE8E1FCC7}"/>
                    </a:ext>
                  </a:extLst>
                </p:cNvPr>
                <p:cNvCxnSpPr/>
                <p:nvPr/>
              </p:nvCxnSpPr>
              <p:spPr>
                <a:xfrm flipV="1">
                  <a:off x="8842540" y="3642718"/>
                  <a:ext cx="431518" cy="208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77155F4-5E06-5540-987C-9D4354482B9C}"/>
                </a:ext>
              </a:extLst>
            </p:cNvPr>
            <p:cNvSpPr txBox="1"/>
            <p:nvPr/>
          </p:nvSpPr>
          <p:spPr>
            <a:xfrm>
              <a:off x="4748656" y="1325186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2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9FFBC9E-DAB1-544E-B763-45589F152D06}"/>
              </a:ext>
            </a:extLst>
          </p:cNvPr>
          <p:cNvGrpSpPr/>
          <p:nvPr/>
        </p:nvGrpSpPr>
        <p:grpSpPr>
          <a:xfrm>
            <a:off x="-40267" y="999314"/>
            <a:ext cx="970872" cy="3260833"/>
            <a:chOff x="8892177" y="795910"/>
            <a:chExt cx="970872" cy="3260833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66D05ABA-77D6-6A40-B9D6-C87073CF166E}"/>
                </a:ext>
              </a:extLst>
            </p:cNvPr>
            <p:cNvGrpSpPr/>
            <p:nvPr/>
          </p:nvGrpSpPr>
          <p:grpSpPr>
            <a:xfrm>
              <a:off x="8892177" y="795910"/>
              <a:ext cx="970872" cy="2528245"/>
              <a:chOff x="3067946" y="465417"/>
              <a:chExt cx="970872" cy="2528245"/>
            </a:xfrm>
          </p:grpSpPr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0C5A5449-C656-BE4A-8B58-C506FF6CC3F4}"/>
                  </a:ext>
                </a:extLst>
              </p:cNvPr>
              <p:cNvSpPr txBox="1"/>
              <p:nvPr/>
            </p:nvSpPr>
            <p:spPr>
              <a:xfrm>
                <a:off x="3093056" y="1851606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75 kD</a:t>
                </a: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B9B171C4-07B6-5D42-938A-D60122C6AF61}"/>
                  </a:ext>
                </a:extLst>
              </p:cNvPr>
              <p:cNvSpPr txBox="1"/>
              <p:nvPr/>
            </p:nvSpPr>
            <p:spPr>
              <a:xfrm>
                <a:off x="3067946" y="1215973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2F40970D-6E69-A042-97F0-B172D5F48D7B}"/>
                  </a:ext>
                </a:extLst>
              </p:cNvPr>
              <p:cNvSpPr txBox="1"/>
              <p:nvPr/>
            </p:nvSpPr>
            <p:spPr>
              <a:xfrm>
                <a:off x="3442439" y="465417"/>
                <a:ext cx="59637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/>
                  <a:t>MW </a:t>
                </a:r>
              </a:p>
              <a:p>
                <a:pPr algn="ctr"/>
                <a:r>
                  <a:rPr lang="en-US" sz="1100" dirty="0"/>
                  <a:t>Marker</a:t>
                </a: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C077C028-A0E8-AF40-95FB-EA45581123FC}"/>
                  </a:ext>
                </a:extLst>
              </p:cNvPr>
              <p:cNvSpPr txBox="1"/>
              <p:nvPr/>
            </p:nvSpPr>
            <p:spPr>
              <a:xfrm>
                <a:off x="3135491" y="2739746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50 kD</a:t>
                </a:r>
              </a:p>
            </p:txBody>
          </p:sp>
        </p:grp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1631BE7-D51E-5E44-93E1-E0A3EC8B532C}"/>
                </a:ext>
              </a:extLst>
            </p:cNvPr>
            <p:cNvSpPr txBox="1"/>
            <p:nvPr/>
          </p:nvSpPr>
          <p:spPr>
            <a:xfrm>
              <a:off x="8983046" y="3600942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37 kD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6DF35669-19EF-BF47-AAF9-8DA2680D8D6A}"/>
                </a:ext>
              </a:extLst>
            </p:cNvPr>
            <p:cNvSpPr txBox="1"/>
            <p:nvPr/>
          </p:nvSpPr>
          <p:spPr>
            <a:xfrm>
              <a:off x="8986758" y="3802827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25 kD</a:t>
              </a:r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08C2AE41-5201-0545-9070-5B4876D53C25}"/>
              </a:ext>
            </a:extLst>
          </p:cNvPr>
          <p:cNvSpPr txBox="1"/>
          <p:nvPr/>
        </p:nvSpPr>
        <p:spPr>
          <a:xfrm>
            <a:off x="3711323" y="1690271"/>
            <a:ext cx="5661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150 kD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2760CDBA-62B8-9441-9A15-A84EF72D1A45}"/>
              </a:ext>
            </a:extLst>
          </p:cNvPr>
          <p:cNvSpPr txBox="1"/>
          <p:nvPr/>
        </p:nvSpPr>
        <p:spPr>
          <a:xfrm>
            <a:off x="7416422" y="2038708"/>
            <a:ext cx="5661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150 kD</a:t>
            </a:r>
          </a:p>
        </p:txBody>
      </p:sp>
      <p:grpSp>
        <p:nvGrpSpPr>
          <p:cNvPr id="81" name="Group 80"/>
          <p:cNvGrpSpPr/>
          <p:nvPr/>
        </p:nvGrpSpPr>
        <p:grpSpPr>
          <a:xfrm>
            <a:off x="4224678" y="1818513"/>
            <a:ext cx="249778" cy="2276767"/>
            <a:chOff x="3066298" y="1815548"/>
            <a:chExt cx="249778" cy="2276767"/>
          </a:xfrm>
        </p:grpSpPr>
        <p:cxnSp>
          <p:nvCxnSpPr>
            <p:cNvPr id="82" name="Straight Connector 81"/>
            <p:cNvCxnSpPr/>
            <p:nvPr/>
          </p:nvCxnSpPr>
          <p:spPr>
            <a:xfrm>
              <a:off x="3080155" y="2710925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3" name="Group 82"/>
            <p:cNvGrpSpPr/>
            <p:nvPr/>
          </p:nvGrpSpPr>
          <p:grpSpPr>
            <a:xfrm>
              <a:off x="3066298" y="1815548"/>
              <a:ext cx="249778" cy="2276767"/>
              <a:chOff x="3066298" y="1815548"/>
              <a:chExt cx="249778" cy="2276767"/>
            </a:xfrm>
          </p:grpSpPr>
          <p:grpSp>
            <p:nvGrpSpPr>
              <p:cNvPr id="86" name="Group 85"/>
              <p:cNvGrpSpPr/>
              <p:nvPr/>
            </p:nvGrpSpPr>
            <p:grpSpPr>
              <a:xfrm>
                <a:off x="3066298" y="1815548"/>
                <a:ext cx="249778" cy="1457683"/>
                <a:chOff x="9693416" y="1820165"/>
                <a:chExt cx="249778" cy="1457683"/>
              </a:xfrm>
            </p:grpSpPr>
            <p:cxnSp>
              <p:nvCxnSpPr>
                <p:cNvPr id="88" name="Straight Connector 87"/>
                <p:cNvCxnSpPr/>
                <p:nvPr/>
              </p:nvCxnSpPr>
              <p:spPr>
                <a:xfrm>
                  <a:off x="9698030" y="182016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/>
                <p:cNvCxnSpPr/>
                <p:nvPr/>
              </p:nvCxnSpPr>
              <p:spPr>
                <a:xfrm>
                  <a:off x="9693416" y="2084147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>
                  <a:off x="9716511" y="3277848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5" name="Straight Connector 84"/>
              <p:cNvCxnSpPr/>
              <p:nvPr/>
            </p:nvCxnSpPr>
            <p:spPr>
              <a:xfrm>
                <a:off x="3084778" y="4092315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A523985F-7044-2040-AC85-871DD6560D0E}"/>
              </a:ext>
            </a:extLst>
          </p:cNvPr>
          <p:cNvGrpSpPr/>
          <p:nvPr/>
        </p:nvGrpSpPr>
        <p:grpSpPr>
          <a:xfrm>
            <a:off x="436677" y="1873257"/>
            <a:ext cx="281744" cy="2295055"/>
            <a:chOff x="3070912" y="1815548"/>
            <a:chExt cx="281744" cy="2295055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5D3B1044-345C-EB4D-9804-81BC8650FC77}"/>
                </a:ext>
              </a:extLst>
            </p:cNvPr>
            <p:cNvGrpSpPr/>
            <p:nvPr/>
          </p:nvGrpSpPr>
          <p:grpSpPr>
            <a:xfrm>
              <a:off x="3070912" y="1815548"/>
              <a:ext cx="281744" cy="2096475"/>
              <a:chOff x="415456" y="1820165"/>
              <a:chExt cx="281744" cy="2096475"/>
            </a:xfrm>
          </p:grpSpPr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262B7CAC-392A-D341-9A10-B0D103710691}"/>
                  </a:ext>
                </a:extLst>
              </p:cNvPr>
              <p:cNvGrpSpPr/>
              <p:nvPr/>
            </p:nvGrpSpPr>
            <p:grpSpPr>
              <a:xfrm>
                <a:off x="415456" y="1820165"/>
                <a:ext cx="249783" cy="1540076"/>
                <a:chOff x="9698030" y="1820165"/>
                <a:chExt cx="249783" cy="1540076"/>
              </a:xfrm>
            </p:grpSpPr>
            <p:cxnSp>
              <p:nvCxnSpPr>
                <p:cNvPr id="138" name="Straight Connector 137">
                  <a:extLst>
                    <a:ext uri="{FF2B5EF4-FFF2-40B4-BE49-F238E27FC236}">
                      <a16:creationId xmlns:a16="http://schemas.microsoft.com/office/drawing/2014/main" id="{2BDE9916-2E67-F140-9639-2E78DB69CB91}"/>
                    </a:ext>
                  </a:extLst>
                </p:cNvPr>
                <p:cNvCxnSpPr/>
                <p:nvPr/>
              </p:nvCxnSpPr>
              <p:spPr>
                <a:xfrm>
                  <a:off x="9698030" y="182016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DAAED7F6-7EDF-B24E-9E7E-06BA7FA59C24}"/>
                    </a:ext>
                  </a:extLst>
                </p:cNvPr>
                <p:cNvCxnSpPr/>
                <p:nvPr/>
              </p:nvCxnSpPr>
              <p:spPr>
                <a:xfrm>
                  <a:off x="9707274" y="2466716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E58FB42D-8F2F-9B42-A641-4371C1C97B25}"/>
                    </a:ext>
                  </a:extLst>
                </p:cNvPr>
                <p:cNvCxnSpPr/>
                <p:nvPr/>
              </p:nvCxnSpPr>
              <p:spPr>
                <a:xfrm>
                  <a:off x="9721130" y="3360241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B0297E3B-A695-D84A-B8E3-4ED9F6D1D876}"/>
                  </a:ext>
                </a:extLst>
              </p:cNvPr>
              <p:cNvCxnSpPr/>
              <p:nvPr/>
            </p:nvCxnSpPr>
            <p:spPr>
              <a:xfrm>
                <a:off x="470517" y="3916640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C78C7F82-1BD6-2E48-92D0-3C4D9103470E}"/>
                </a:ext>
              </a:extLst>
            </p:cNvPr>
            <p:cNvCxnSpPr/>
            <p:nvPr/>
          </p:nvCxnSpPr>
          <p:spPr>
            <a:xfrm>
              <a:off x="3103066" y="4110603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1DEC6A1-4CF1-0940-A8F5-CE240D227A29}"/>
              </a:ext>
            </a:extLst>
          </p:cNvPr>
          <p:cNvGrpSpPr/>
          <p:nvPr/>
        </p:nvGrpSpPr>
        <p:grpSpPr>
          <a:xfrm>
            <a:off x="3684264" y="969245"/>
            <a:ext cx="782860" cy="3384976"/>
            <a:chOff x="3684264" y="969245"/>
            <a:chExt cx="782860" cy="3384976"/>
          </a:xfrm>
        </p:grpSpPr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8A5CD3D2-70E4-F145-9A40-A1CC02E9C4E4}"/>
                </a:ext>
              </a:extLst>
            </p:cNvPr>
            <p:cNvCxnSpPr/>
            <p:nvPr/>
          </p:nvCxnSpPr>
          <p:spPr>
            <a:xfrm>
              <a:off x="4240441" y="4354221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ABF26C63-5EE8-D74A-AF22-C390841275DF}"/>
                </a:ext>
              </a:extLst>
            </p:cNvPr>
            <p:cNvGrpSpPr/>
            <p:nvPr/>
          </p:nvGrpSpPr>
          <p:grpSpPr>
            <a:xfrm>
              <a:off x="3684264" y="969245"/>
              <a:ext cx="613662" cy="3225777"/>
              <a:chOff x="8900910" y="923926"/>
              <a:chExt cx="613662" cy="3225777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A36DD57C-418C-0641-98D3-8F601C400443}"/>
                  </a:ext>
                </a:extLst>
              </p:cNvPr>
              <p:cNvGrpSpPr/>
              <p:nvPr/>
            </p:nvGrpSpPr>
            <p:grpSpPr>
              <a:xfrm>
                <a:off x="8900910" y="923926"/>
                <a:ext cx="607878" cy="2408460"/>
                <a:chOff x="3076679" y="593433"/>
                <a:chExt cx="607878" cy="2408460"/>
              </a:xfrm>
            </p:grpSpPr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3AA7E322-3F39-C643-8724-031F8977B7E9}"/>
                    </a:ext>
                  </a:extLst>
                </p:cNvPr>
                <p:cNvSpPr txBox="1"/>
                <p:nvPr/>
              </p:nvSpPr>
              <p:spPr>
                <a:xfrm>
                  <a:off x="3145658" y="2171050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26B3EFF4-2D4F-F340-B1AD-2732604FFF91}"/>
                    </a:ext>
                  </a:extLst>
                </p:cNvPr>
                <p:cNvSpPr txBox="1"/>
                <p:nvPr/>
              </p:nvSpPr>
              <p:spPr>
                <a:xfrm>
                  <a:off x="3118376" y="1571073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F9F28BC0-25E4-8B4A-89D9-5781E645072A}"/>
                    </a:ext>
                  </a:extLst>
                </p:cNvPr>
                <p:cNvSpPr txBox="1"/>
                <p:nvPr/>
              </p:nvSpPr>
              <p:spPr>
                <a:xfrm>
                  <a:off x="3076679" y="593433"/>
                  <a:ext cx="596379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65DDFB39-2F00-A649-A58A-74C3EB996CB9}"/>
                    </a:ext>
                  </a:extLst>
                </p:cNvPr>
                <p:cNvSpPr txBox="1"/>
                <p:nvPr/>
              </p:nvSpPr>
              <p:spPr>
                <a:xfrm>
                  <a:off x="3165735" y="2747977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</p:grp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D35955C5-57A4-704D-BBBE-DD0FEB8BAF60}"/>
                  </a:ext>
                </a:extLst>
              </p:cNvPr>
              <p:cNvSpPr txBox="1"/>
              <p:nvPr/>
            </p:nvSpPr>
            <p:spPr>
              <a:xfrm>
                <a:off x="9017320" y="3895787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37 kD</a:t>
                </a:r>
              </a:p>
            </p:txBody>
          </p:sp>
        </p:grp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0A14EAB1-85B6-3747-AF11-6F042A9F4504}"/>
              </a:ext>
            </a:extLst>
          </p:cNvPr>
          <p:cNvSpPr txBox="1"/>
          <p:nvPr/>
        </p:nvSpPr>
        <p:spPr>
          <a:xfrm>
            <a:off x="3827050" y="4212089"/>
            <a:ext cx="4972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25 kD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D7459E3-4B31-5342-B02B-021D4631E748}"/>
              </a:ext>
            </a:extLst>
          </p:cNvPr>
          <p:cNvGrpSpPr/>
          <p:nvPr/>
        </p:nvGrpSpPr>
        <p:grpSpPr>
          <a:xfrm>
            <a:off x="7365203" y="958031"/>
            <a:ext cx="3906824" cy="5152007"/>
            <a:chOff x="7365203" y="958031"/>
            <a:chExt cx="3906824" cy="5152007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ED61768C-F8CF-934D-B116-4DFD50F3DD5F}"/>
                </a:ext>
              </a:extLst>
            </p:cNvPr>
            <p:cNvGrpSpPr/>
            <p:nvPr/>
          </p:nvGrpSpPr>
          <p:grpSpPr>
            <a:xfrm>
              <a:off x="8490403" y="1028938"/>
              <a:ext cx="2781624" cy="5081100"/>
              <a:chOff x="7690886" y="1208316"/>
              <a:chExt cx="2781624" cy="5081100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ED3AB478-8EF0-2C4D-8934-6E6A76ED3CD9}"/>
                  </a:ext>
                </a:extLst>
              </p:cNvPr>
              <p:cNvGrpSpPr/>
              <p:nvPr/>
            </p:nvGrpSpPr>
            <p:grpSpPr>
              <a:xfrm>
                <a:off x="7690886" y="3927288"/>
                <a:ext cx="2781624" cy="2362128"/>
                <a:chOff x="3384736" y="3685488"/>
                <a:chExt cx="2781624" cy="2362128"/>
              </a:xfrm>
            </p:grpSpPr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D3AAFBE7-8C99-C747-BBC6-9C8F09C22DA2}"/>
                    </a:ext>
                  </a:extLst>
                </p:cNvPr>
                <p:cNvSpPr txBox="1"/>
                <p:nvPr/>
              </p:nvSpPr>
              <p:spPr>
                <a:xfrm rot="17785822">
                  <a:off x="3114099" y="4971866"/>
                  <a:ext cx="814647" cy="2733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NG</a:t>
                  </a: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6432B838-AD7A-9F4A-8133-6CADDC05753F}"/>
                    </a:ext>
                  </a:extLst>
                </p:cNvPr>
                <p:cNvSpPr txBox="1"/>
                <p:nvPr/>
              </p:nvSpPr>
              <p:spPr>
                <a:xfrm rot="17785822">
                  <a:off x="3058558" y="5228921"/>
                  <a:ext cx="1364016" cy="2733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50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Mannitol</a:t>
                  </a: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09127CDB-FB12-8D4B-8168-42A19936F5B1}"/>
                    </a:ext>
                  </a:extLst>
                </p:cNvPr>
                <p:cNvSpPr txBox="1"/>
                <p:nvPr/>
              </p:nvSpPr>
              <p:spPr>
                <a:xfrm rot="17785822">
                  <a:off x="3563179" y="4981134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30 mM HG</a:t>
                  </a: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8F680CA0-53E3-A444-8DA8-A7F6E2AF9EEE}"/>
                    </a:ext>
                  </a:extLst>
                </p:cNvPr>
                <p:cNvSpPr txBox="1"/>
                <p:nvPr/>
              </p:nvSpPr>
              <p:spPr>
                <a:xfrm rot="17785822">
                  <a:off x="4049948" y="4970053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50 mM HG </a:t>
                  </a: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BE928DA7-4130-A941-97E6-8F0427B110E4}"/>
                    </a:ext>
                  </a:extLst>
                </p:cNvPr>
                <p:cNvSpPr txBox="1"/>
                <p:nvPr/>
              </p:nvSpPr>
              <p:spPr>
                <a:xfrm>
                  <a:off x="5295873" y="3685488"/>
                  <a:ext cx="87048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2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200" dirty="0">
                      <a:latin typeface="Arial Black" panose="020B0A04020102020204" pitchFamily="34" charset="0"/>
                    </a:rPr>
                    <a:t>-Actin 43 kD</a:t>
                  </a:r>
                </a:p>
              </p:txBody>
            </p:sp>
            <p:cxnSp>
              <p:nvCxnSpPr>
                <p:cNvPr id="80" name="Straight Arrow Connector 79">
                  <a:extLst>
                    <a:ext uri="{FF2B5EF4-FFF2-40B4-BE49-F238E27FC236}">
                      <a16:creationId xmlns:a16="http://schemas.microsoft.com/office/drawing/2014/main" id="{4A709C4C-1756-8B45-948D-81AE1924CE8E}"/>
                    </a:ext>
                  </a:extLst>
                </p:cNvPr>
                <p:cNvCxnSpPr/>
                <p:nvPr/>
              </p:nvCxnSpPr>
              <p:spPr>
                <a:xfrm flipV="1">
                  <a:off x="4930837" y="3842446"/>
                  <a:ext cx="425871" cy="208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7C3EECE-98AC-4144-85A5-AF7FBA60504D}"/>
                  </a:ext>
                </a:extLst>
              </p:cNvPr>
              <p:cNvSpPr txBox="1"/>
              <p:nvPr/>
            </p:nvSpPr>
            <p:spPr>
              <a:xfrm>
                <a:off x="7735060" y="1208316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200" dirty="0">
                    <a:latin typeface="Arial Black" panose="020B0A04020102020204" pitchFamily="34" charset="0"/>
                  </a:rPr>
                  <a:t>β</a:t>
                </a:r>
                <a:r>
                  <a:rPr lang="en-US" sz="1200" dirty="0">
                    <a:latin typeface="Arial Black" panose="020B0A04020102020204" pitchFamily="34" charset="0"/>
                  </a:rPr>
                  <a:t>-Actin 3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33149E8-5E86-2147-B777-6D13DFC89BF2}"/>
                </a:ext>
              </a:extLst>
            </p:cNvPr>
            <p:cNvGrpSpPr/>
            <p:nvPr/>
          </p:nvGrpSpPr>
          <p:grpSpPr>
            <a:xfrm>
              <a:off x="7365203" y="958031"/>
              <a:ext cx="758040" cy="3386054"/>
              <a:chOff x="7365203" y="958031"/>
              <a:chExt cx="758040" cy="3386054"/>
            </a:xfrm>
          </p:grpSpPr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E5591D15-F6E1-FD4C-92E8-3E00D8AFD35F}"/>
                  </a:ext>
                </a:extLst>
              </p:cNvPr>
              <p:cNvGrpSpPr/>
              <p:nvPr/>
            </p:nvGrpSpPr>
            <p:grpSpPr>
              <a:xfrm>
                <a:off x="7868846" y="1831026"/>
                <a:ext cx="254397" cy="2404783"/>
                <a:chOff x="3066298" y="1815548"/>
                <a:chExt cx="254397" cy="2404783"/>
              </a:xfrm>
            </p:grpSpPr>
            <p:cxnSp>
              <p:nvCxnSpPr>
                <p:cNvPr id="95" name="Straight Connector 94">
                  <a:extLst>
                    <a:ext uri="{FF2B5EF4-FFF2-40B4-BE49-F238E27FC236}">
                      <a16:creationId xmlns:a16="http://schemas.microsoft.com/office/drawing/2014/main" id="{588589B9-1982-AB4B-914E-E7D04B4D7CDD}"/>
                    </a:ext>
                  </a:extLst>
                </p:cNvPr>
                <p:cNvCxnSpPr/>
                <p:nvPr/>
              </p:nvCxnSpPr>
              <p:spPr>
                <a:xfrm>
                  <a:off x="3080155" y="2418317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139998BE-839E-8744-8936-C297A08E13FF}"/>
                    </a:ext>
                  </a:extLst>
                </p:cNvPr>
                <p:cNvGrpSpPr/>
                <p:nvPr/>
              </p:nvGrpSpPr>
              <p:grpSpPr>
                <a:xfrm>
                  <a:off x="3066298" y="1815548"/>
                  <a:ext cx="254397" cy="2404783"/>
                  <a:chOff x="3066298" y="1815548"/>
                  <a:chExt cx="254397" cy="2404783"/>
                </a:xfrm>
              </p:grpSpPr>
              <p:grpSp>
                <p:nvGrpSpPr>
                  <p:cNvPr id="97" name="Group 96">
                    <a:extLst>
                      <a:ext uri="{FF2B5EF4-FFF2-40B4-BE49-F238E27FC236}">
                        <a16:creationId xmlns:a16="http://schemas.microsoft.com/office/drawing/2014/main" id="{1C1E7F7E-F844-6349-87F1-092CDBAB7279}"/>
                      </a:ext>
                    </a:extLst>
                  </p:cNvPr>
                  <p:cNvGrpSpPr/>
                  <p:nvPr/>
                </p:nvGrpSpPr>
                <p:grpSpPr>
                  <a:xfrm>
                    <a:off x="3066298" y="1815548"/>
                    <a:ext cx="254397" cy="2187915"/>
                    <a:chOff x="410842" y="1820165"/>
                    <a:chExt cx="254397" cy="2187915"/>
                  </a:xfrm>
                </p:grpSpPr>
                <p:grpSp>
                  <p:nvGrpSpPr>
                    <p:cNvPr id="99" name="Group 98">
                      <a:extLst>
                        <a:ext uri="{FF2B5EF4-FFF2-40B4-BE49-F238E27FC236}">
                          <a16:creationId xmlns:a16="http://schemas.microsoft.com/office/drawing/2014/main" id="{A58CF2B6-7048-D642-B279-C1A72EEDBF4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0842" y="1820165"/>
                      <a:ext cx="254397" cy="1631516"/>
                      <a:chOff x="9693416" y="1820165"/>
                      <a:chExt cx="254397" cy="1631516"/>
                    </a:xfrm>
                  </p:grpSpPr>
                  <p:cxnSp>
                    <p:nvCxnSpPr>
                      <p:cNvPr id="101" name="Straight Connector 100">
                        <a:extLst>
                          <a:ext uri="{FF2B5EF4-FFF2-40B4-BE49-F238E27FC236}">
                            <a16:creationId xmlns:a16="http://schemas.microsoft.com/office/drawing/2014/main" id="{B45F2841-0339-0F42-9001-570F645B829A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698030" y="1820165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2" name="Straight Connector 101">
                        <a:extLst>
                          <a:ext uri="{FF2B5EF4-FFF2-40B4-BE49-F238E27FC236}">
                            <a16:creationId xmlns:a16="http://schemas.microsoft.com/office/drawing/2014/main" id="{FC3A24A3-BCBE-0C4E-BC24-ACA89D6E27C1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693416" y="2157299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4" name="Straight Connector 103">
                        <a:extLst>
                          <a:ext uri="{FF2B5EF4-FFF2-40B4-BE49-F238E27FC236}">
                            <a16:creationId xmlns:a16="http://schemas.microsoft.com/office/drawing/2014/main" id="{39731C3C-821E-504D-A510-A1348BD4461B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716511" y="2985240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5" name="Straight Connector 104">
                        <a:extLst>
                          <a:ext uri="{FF2B5EF4-FFF2-40B4-BE49-F238E27FC236}">
                            <a16:creationId xmlns:a16="http://schemas.microsoft.com/office/drawing/2014/main" id="{55DC81FA-07F7-1D4C-9465-4E4C2532391B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721130" y="3451681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100" name="Straight Connector 99">
                      <a:extLst>
                        <a:ext uri="{FF2B5EF4-FFF2-40B4-BE49-F238E27FC236}">
                          <a16:creationId xmlns:a16="http://schemas.microsoft.com/office/drawing/2014/main" id="{0A0F255D-F0B6-2644-8D6E-DB628F0D792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3941" y="4008080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98" name="Straight Connector 97">
                    <a:extLst>
                      <a:ext uri="{FF2B5EF4-FFF2-40B4-BE49-F238E27FC236}">
                        <a16:creationId xmlns:a16="http://schemas.microsoft.com/office/drawing/2014/main" id="{03E810B9-AF86-214B-BA5C-853302F1C911}"/>
                      </a:ext>
                    </a:extLst>
                  </p:cNvPr>
                  <p:cNvCxnSpPr/>
                  <p:nvPr/>
                </p:nvCxnSpPr>
                <p:spPr>
                  <a:xfrm>
                    <a:off x="3084778" y="4220331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BA5487C5-5934-2A4F-9148-8E7E1EE6A4A0}"/>
                  </a:ext>
                </a:extLst>
              </p:cNvPr>
              <p:cNvGrpSpPr/>
              <p:nvPr/>
            </p:nvGrpSpPr>
            <p:grpSpPr>
              <a:xfrm>
                <a:off x="7365203" y="958031"/>
                <a:ext cx="611232" cy="3386054"/>
                <a:chOff x="7420067" y="958031"/>
                <a:chExt cx="611232" cy="3386054"/>
              </a:xfrm>
            </p:grpSpPr>
            <p:grpSp>
              <p:nvGrpSpPr>
                <p:cNvPr id="125" name="Group 124">
                  <a:extLst>
                    <a:ext uri="{FF2B5EF4-FFF2-40B4-BE49-F238E27FC236}">
                      <a16:creationId xmlns:a16="http://schemas.microsoft.com/office/drawing/2014/main" id="{8B2F81D4-0EF5-0F43-87C5-A279E526332B}"/>
                    </a:ext>
                  </a:extLst>
                </p:cNvPr>
                <p:cNvGrpSpPr/>
                <p:nvPr/>
              </p:nvGrpSpPr>
              <p:grpSpPr>
                <a:xfrm>
                  <a:off x="7420067" y="958031"/>
                  <a:ext cx="611232" cy="3147646"/>
                  <a:chOff x="8995785" y="795910"/>
                  <a:chExt cx="611232" cy="3147646"/>
                </a:xfrm>
              </p:grpSpPr>
              <p:grpSp>
                <p:nvGrpSpPr>
                  <p:cNvPr id="126" name="Group 125">
                    <a:extLst>
                      <a:ext uri="{FF2B5EF4-FFF2-40B4-BE49-F238E27FC236}">
                        <a16:creationId xmlns:a16="http://schemas.microsoft.com/office/drawing/2014/main" id="{554A143C-082A-214E-8C81-C364A34E1B2C}"/>
                      </a:ext>
                    </a:extLst>
                  </p:cNvPr>
                  <p:cNvGrpSpPr/>
                  <p:nvPr/>
                </p:nvGrpSpPr>
                <p:grpSpPr>
                  <a:xfrm>
                    <a:off x="8995785" y="795910"/>
                    <a:ext cx="611232" cy="2103999"/>
                    <a:chOff x="3171554" y="465417"/>
                    <a:chExt cx="611232" cy="2103999"/>
                  </a:xfrm>
                </p:grpSpPr>
                <p:sp>
                  <p:nvSpPr>
                    <p:cNvPr id="129" name="TextBox 128">
                      <a:extLst>
                        <a:ext uri="{FF2B5EF4-FFF2-40B4-BE49-F238E27FC236}">
                          <a16:creationId xmlns:a16="http://schemas.microsoft.com/office/drawing/2014/main" id="{4932773C-200E-F449-BCA7-E2D6B1C875E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80997" y="1846335"/>
                      <a:ext cx="566181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100 kD</a:t>
                      </a:r>
                    </a:p>
                  </p:txBody>
                </p:sp>
                <p:sp>
                  <p:nvSpPr>
                    <p:cNvPr id="130" name="TextBox 129">
                      <a:extLst>
                        <a:ext uri="{FF2B5EF4-FFF2-40B4-BE49-F238E27FC236}">
                          <a16:creationId xmlns:a16="http://schemas.microsoft.com/office/drawing/2014/main" id="{E227BCE5-4576-EE4C-B86A-2328FED2F60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71554" y="1226296"/>
                      <a:ext cx="566181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250 kD</a:t>
                      </a:r>
                    </a:p>
                  </p:txBody>
                </p:sp>
                <p:sp>
                  <p:nvSpPr>
                    <p:cNvPr id="131" name="TextBox 130">
                      <a:extLst>
                        <a:ext uri="{FF2B5EF4-FFF2-40B4-BE49-F238E27FC236}">
                          <a16:creationId xmlns:a16="http://schemas.microsoft.com/office/drawing/2014/main" id="{9A3357B3-71E7-D34F-80CA-70C0FD53944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86407" y="465417"/>
                      <a:ext cx="596379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132" name="TextBox 131">
                      <a:extLst>
                        <a:ext uri="{FF2B5EF4-FFF2-40B4-BE49-F238E27FC236}">
                          <a16:creationId xmlns:a16="http://schemas.microsoft.com/office/drawing/2014/main" id="{6C1ACD8C-BA29-2C4B-8472-12A878AB7E0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74055" y="2315500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</p:grp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67EB096E-BB44-524E-9D0A-CFA81338A271}"/>
                      </a:ext>
                    </a:extLst>
                  </p:cNvPr>
                  <p:cNvSpPr txBox="1"/>
                  <p:nvPr/>
                </p:nvSpPr>
                <p:spPr>
                  <a:xfrm>
                    <a:off x="9016535" y="3193728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128" name="TextBox 127">
                    <a:extLst>
                      <a:ext uri="{FF2B5EF4-FFF2-40B4-BE49-F238E27FC236}">
                        <a16:creationId xmlns:a16="http://schemas.microsoft.com/office/drawing/2014/main" id="{3FA18CA7-B112-684E-81DF-CF1AD086BD62}"/>
                      </a:ext>
                    </a:extLst>
                  </p:cNvPr>
                  <p:cNvSpPr txBox="1"/>
                  <p:nvPr/>
                </p:nvSpPr>
                <p:spPr>
                  <a:xfrm>
                    <a:off x="9050766" y="3689640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37 kD</a:t>
                    </a:r>
                  </a:p>
                </p:txBody>
              </p:sp>
            </p:grp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BEACD383-E454-AC43-B126-8EF82BF98C9F}"/>
                    </a:ext>
                  </a:extLst>
                </p:cNvPr>
                <p:cNvSpPr txBox="1"/>
                <p:nvPr/>
              </p:nvSpPr>
              <p:spPr>
                <a:xfrm>
                  <a:off x="7490746" y="4090169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 kD</a:t>
                  </a:r>
                </a:p>
              </p:txBody>
            </p:sp>
          </p:grpSp>
        </p:grp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75" y="1441282"/>
            <a:ext cx="2289703" cy="29794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4460" y="1427483"/>
            <a:ext cx="2320654" cy="29932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8502" y="1427483"/>
            <a:ext cx="2286125" cy="298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281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>
            <a:extLst>
              <a:ext uri="{FF2B5EF4-FFF2-40B4-BE49-F238E27FC236}">
                <a16:creationId xmlns:a16="http://schemas.microsoft.com/office/drawing/2014/main" id="{01C02832-658D-D04E-928C-88AB039C1E3D}"/>
              </a:ext>
            </a:extLst>
          </p:cNvPr>
          <p:cNvSpPr txBox="1"/>
          <p:nvPr/>
        </p:nvSpPr>
        <p:spPr>
          <a:xfrm>
            <a:off x="252632" y="223921"/>
            <a:ext cx="1781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Fig. 6 B: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E6DF6D3-3149-BF4B-AEB1-2957C531B345}"/>
              </a:ext>
            </a:extLst>
          </p:cNvPr>
          <p:cNvSpPr txBox="1"/>
          <p:nvPr/>
        </p:nvSpPr>
        <p:spPr>
          <a:xfrm>
            <a:off x="1959619" y="207510"/>
            <a:ext cx="825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Nrf2</a:t>
            </a:r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9BF148F2-3217-0143-9AD1-E1ACF73B4BEE}"/>
              </a:ext>
            </a:extLst>
          </p:cNvPr>
          <p:cNvGrpSpPr/>
          <p:nvPr/>
        </p:nvGrpSpPr>
        <p:grpSpPr>
          <a:xfrm>
            <a:off x="5930358" y="1427803"/>
            <a:ext cx="3470211" cy="4721644"/>
            <a:chOff x="5930358" y="1427803"/>
            <a:chExt cx="3470211" cy="4721644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A673ED66-AD21-9945-9C2C-D0F5A10D987D}"/>
                </a:ext>
              </a:extLst>
            </p:cNvPr>
            <p:cNvGrpSpPr/>
            <p:nvPr/>
          </p:nvGrpSpPr>
          <p:grpSpPr>
            <a:xfrm>
              <a:off x="6688610" y="1427803"/>
              <a:ext cx="2711959" cy="4721644"/>
              <a:chOff x="3474333" y="1103871"/>
              <a:chExt cx="2711959" cy="4721644"/>
            </a:xfrm>
          </p:grpSpPr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F2DBC015-3F5D-8246-B439-A9EE4E52BA55}"/>
                  </a:ext>
                </a:extLst>
              </p:cNvPr>
              <p:cNvGrpSpPr/>
              <p:nvPr/>
            </p:nvGrpSpPr>
            <p:grpSpPr>
              <a:xfrm>
                <a:off x="3474333" y="2311205"/>
                <a:ext cx="2711959" cy="3514310"/>
                <a:chOff x="7048530" y="2724997"/>
                <a:chExt cx="2906585" cy="3514310"/>
              </a:xfrm>
            </p:grpSpPr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2BA1AF94-1034-3A44-8263-EF425A0AE4FE}"/>
                    </a:ext>
                  </a:extLst>
                </p:cNvPr>
                <p:cNvGrpSpPr/>
                <p:nvPr/>
              </p:nvGrpSpPr>
              <p:grpSpPr>
                <a:xfrm>
                  <a:off x="7048530" y="4618235"/>
                  <a:ext cx="1917214" cy="1621072"/>
                  <a:chOff x="1517796" y="4493617"/>
                  <a:chExt cx="1917214" cy="1621072"/>
                </a:xfrm>
              </p:grpSpPr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DA99D600-3C3F-2942-AB9D-93E87063ACEA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248972" y="5037126"/>
                    <a:ext cx="814647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NG</a:t>
                    </a:r>
                  </a:p>
                </p:txBody>
              </p:sp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0A0F6E7D-088C-3D44-A8E4-25BF5ED9B2C7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345243" y="5294181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50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Mannitol</a:t>
                    </a:r>
                  </a:p>
                </p:txBody>
              </p:sp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14516913-E72D-0340-8443-BE9A3B61E44F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121271" y="5048206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30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HG</a:t>
                    </a:r>
                  </a:p>
                </p:txBody>
              </p:sp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A435CF9B-156D-A84D-9263-222912196EC5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614503" y="5037125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50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HG</a:t>
                    </a:r>
                  </a:p>
                </p:txBody>
              </p:sp>
            </p:grpSp>
            <p:grpSp>
              <p:nvGrpSpPr>
                <p:cNvPr id="98" name="Group 97">
                  <a:extLst>
                    <a:ext uri="{FF2B5EF4-FFF2-40B4-BE49-F238E27FC236}">
                      <a16:creationId xmlns:a16="http://schemas.microsoft.com/office/drawing/2014/main" id="{533C3583-37E1-484B-B309-0152334D3078}"/>
                    </a:ext>
                  </a:extLst>
                </p:cNvPr>
                <p:cNvGrpSpPr/>
                <p:nvPr/>
              </p:nvGrpSpPr>
              <p:grpSpPr>
                <a:xfrm>
                  <a:off x="8914091" y="2724997"/>
                  <a:ext cx="1041024" cy="449204"/>
                  <a:chOff x="8934639" y="2406498"/>
                  <a:chExt cx="1041024" cy="449204"/>
                </a:xfrm>
              </p:grpSpPr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9EA42F84-6DBE-9D4A-B6A7-2AB085D63ACF}"/>
                      </a:ext>
                    </a:extLst>
                  </p:cNvPr>
                  <p:cNvSpPr txBox="1"/>
                  <p:nvPr/>
                </p:nvSpPr>
                <p:spPr>
                  <a:xfrm>
                    <a:off x="9093634" y="2406498"/>
                    <a:ext cx="88202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>
                        <a:latin typeface="Arial Black" panose="020B0A04020102020204" pitchFamily="34" charset="0"/>
                      </a:rPr>
                      <a:t>Nrf2</a:t>
                    </a:r>
                  </a:p>
                  <a:p>
                    <a:r>
                      <a:rPr lang="en-US" sz="1000" dirty="0">
                        <a:latin typeface="Arial Black" panose="020B0A04020102020204" pitchFamily="34" charset="0"/>
                      </a:rPr>
                      <a:t>57 kD</a:t>
                    </a:r>
                  </a:p>
                </p:txBody>
              </p:sp>
              <p:cxnSp>
                <p:nvCxnSpPr>
                  <p:cNvPr id="100" name="Straight Arrow Connector 99">
                    <a:extLst>
                      <a:ext uri="{FF2B5EF4-FFF2-40B4-BE49-F238E27FC236}">
                        <a16:creationId xmlns:a16="http://schemas.microsoft.com/office/drawing/2014/main" id="{06F574D8-95AC-434D-96E9-19E99B51D413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8934639" y="2853613"/>
                    <a:ext cx="431520" cy="2089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34CD726C-5283-0E49-9606-61E073A25720}"/>
                  </a:ext>
                </a:extLst>
              </p:cNvPr>
              <p:cNvSpPr txBox="1"/>
              <p:nvPr/>
            </p:nvSpPr>
            <p:spPr>
              <a:xfrm>
                <a:off x="3716307" y="1103871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Arial Black" panose="020B0A04020102020204" pitchFamily="34" charset="0"/>
                  </a:rPr>
                  <a:t>Nrf2 3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58C30BF-B92F-6143-92F9-4B9AB076EA2F}"/>
                </a:ext>
              </a:extLst>
            </p:cNvPr>
            <p:cNvGrpSpPr/>
            <p:nvPr/>
          </p:nvGrpSpPr>
          <p:grpSpPr>
            <a:xfrm>
              <a:off x="5930358" y="1516213"/>
              <a:ext cx="637865" cy="2859659"/>
              <a:chOff x="5930358" y="1516213"/>
              <a:chExt cx="637865" cy="2859659"/>
            </a:xfrm>
          </p:grpSpPr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4DFEC893-424C-EB44-8E55-6CEC61570251}"/>
                  </a:ext>
                </a:extLst>
              </p:cNvPr>
              <p:cNvGrpSpPr/>
              <p:nvPr/>
            </p:nvGrpSpPr>
            <p:grpSpPr>
              <a:xfrm>
                <a:off x="5930358" y="1516213"/>
                <a:ext cx="631087" cy="2380309"/>
                <a:chOff x="9192035" y="1081323"/>
                <a:chExt cx="631087" cy="2380309"/>
              </a:xfrm>
            </p:grpSpPr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ADD7298B-2D22-764B-B3A5-E503A2F65AC3}"/>
                    </a:ext>
                  </a:extLst>
                </p:cNvPr>
                <p:cNvSpPr txBox="1"/>
                <p:nvPr/>
              </p:nvSpPr>
              <p:spPr>
                <a:xfrm>
                  <a:off x="9301539" y="3207716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37 kD</a:t>
                  </a:r>
                </a:p>
              </p:txBody>
            </p: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0281B880-2B1B-3E4A-9246-88738350678D}"/>
                    </a:ext>
                  </a:extLst>
                </p:cNvPr>
                <p:cNvSpPr txBox="1"/>
                <p:nvPr/>
              </p:nvSpPr>
              <p:spPr>
                <a:xfrm>
                  <a:off x="9301540" y="2704110"/>
                  <a:ext cx="5116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065E4197-9582-A846-B35C-AD79C0234027}"/>
                    </a:ext>
                  </a:extLst>
                </p:cNvPr>
                <p:cNvSpPr txBox="1"/>
                <p:nvPr/>
              </p:nvSpPr>
              <p:spPr>
                <a:xfrm>
                  <a:off x="9311443" y="2265816"/>
                  <a:ext cx="5116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0C5687D2-ED10-D847-9A51-060866F22E7D}"/>
                    </a:ext>
                  </a:extLst>
                </p:cNvPr>
                <p:cNvSpPr txBox="1"/>
                <p:nvPr/>
              </p:nvSpPr>
              <p:spPr>
                <a:xfrm>
                  <a:off x="9250737" y="1997651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E042EF32-DC82-4949-9BE1-60526EE224C0}"/>
                    </a:ext>
                  </a:extLst>
                </p:cNvPr>
                <p:cNvSpPr txBox="1"/>
                <p:nvPr/>
              </p:nvSpPr>
              <p:spPr>
                <a:xfrm>
                  <a:off x="9211217" y="1708754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150 kD</a:t>
                  </a:r>
                </a:p>
              </p:txBody>
            </p:sp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73026149-4845-C142-B76A-F7B57C1E5F31}"/>
                    </a:ext>
                  </a:extLst>
                </p:cNvPr>
                <p:cNvSpPr txBox="1"/>
                <p:nvPr/>
              </p:nvSpPr>
              <p:spPr>
                <a:xfrm>
                  <a:off x="9192035" y="1081323"/>
                  <a:ext cx="606255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</p:grp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22DBB55C-9C67-4944-9ED1-0710DD0B86CD}"/>
                  </a:ext>
                </a:extLst>
              </p:cNvPr>
              <p:cNvSpPr txBox="1"/>
              <p:nvPr/>
            </p:nvSpPr>
            <p:spPr>
              <a:xfrm>
                <a:off x="6070971" y="4121956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5AEEC8D7-A3DB-1B4B-AEFC-6A0BDCB98324}"/>
              </a:ext>
            </a:extLst>
          </p:cNvPr>
          <p:cNvGrpSpPr/>
          <p:nvPr/>
        </p:nvGrpSpPr>
        <p:grpSpPr>
          <a:xfrm>
            <a:off x="413701" y="2224071"/>
            <a:ext cx="267878" cy="2331631"/>
            <a:chOff x="3048202" y="1815548"/>
            <a:chExt cx="267878" cy="2331631"/>
          </a:xfrm>
        </p:grpSpPr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AA2F43D9-A6F4-AF43-A6AA-1495CB772A66}"/>
                </a:ext>
              </a:extLst>
            </p:cNvPr>
            <p:cNvCxnSpPr/>
            <p:nvPr/>
          </p:nvCxnSpPr>
          <p:spPr>
            <a:xfrm>
              <a:off x="3080155" y="2857229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02CD7165-9643-5949-BD42-9AF523FF9479}"/>
                </a:ext>
              </a:extLst>
            </p:cNvPr>
            <p:cNvGrpSpPr/>
            <p:nvPr/>
          </p:nvGrpSpPr>
          <p:grpSpPr>
            <a:xfrm>
              <a:off x="3048202" y="1815548"/>
              <a:ext cx="267878" cy="2331631"/>
              <a:chOff x="3048202" y="1815548"/>
              <a:chExt cx="267878" cy="2331631"/>
            </a:xfrm>
          </p:grpSpPr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BF3AF6BE-6151-FC4A-B5B5-FE90FDF7C6C0}"/>
                  </a:ext>
                </a:extLst>
              </p:cNvPr>
              <p:cNvGrpSpPr/>
              <p:nvPr/>
            </p:nvGrpSpPr>
            <p:grpSpPr>
              <a:xfrm>
                <a:off x="3066298" y="1815548"/>
                <a:ext cx="249782" cy="2078187"/>
                <a:chOff x="410842" y="1820165"/>
                <a:chExt cx="249782" cy="2078187"/>
              </a:xfrm>
            </p:grpSpPr>
            <p:grpSp>
              <p:nvGrpSpPr>
                <p:cNvPr id="178" name="Group 177">
                  <a:extLst>
                    <a:ext uri="{FF2B5EF4-FFF2-40B4-BE49-F238E27FC236}">
                      <a16:creationId xmlns:a16="http://schemas.microsoft.com/office/drawing/2014/main" id="{884C1622-72ED-344E-9951-31F222A3EC9F}"/>
                    </a:ext>
                  </a:extLst>
                </p:cNvPr>
                <p:cNvGrpSpPr/>
                <p:nvPr/>
              </p:nvGrpSpPr>
              <p:grpSpPr>
                <a:xfrm>
                  <a:off x="410842" y="1820165"/>
                  <a:ext cx="249778" cy="1567411"/>
                  <a:chOff x="9693416" y="1820165"/>
                  <a:chExt cx="249778" cy="1567411"/>
                </a:xfrm>
              </p:grpSpPr>
              <p:cxnSp>
                <p:nvCxnSpPr>
                  <p:cNvPr id="180" name="Straight Connector 179">
                    <a:extLst>
                      <a:ext uri="{FF2B5EF4-FFF2-40B4-BE49-F238E27FC236}">
                        <a16:creationId xmlns:a16="http://schemas.microsoft.com/office/drawing/2014/main" id="{CCC426A4-98C3-854C-90F5-31DE29486D3D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1" name="Straight Connector 180">
                    <a:extLst>
                      <a:ext uri="{FF2B5EF4-FFF2-40B4-BE49-F238E27FC236}">
                        <a16:creationId xmlns:a16="http://schemas.microsoft.com/office/drawing/2014/main" id="{09001C3A-C697-A64D-AC9C-E75374D1BA53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210243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2" name="Straight Connector 181">
                    <a:extLst>
                      <a:ext uri="{FF2B5EF4-FFF2-40B4-BE49-F238E27FC236}">
                        <a16:creationId xmlns:a16="http://schemas.microsoft.com/office/drawing/2014/main" id="{75E728B9-E963-A64D-87B0-3C9CF0E14B31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35698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3" name="Straight Connector 182">
                    <a:extLst>
                      <a:ext uri="{FF2B5EF4-FFF2-40B4-BE49-F238E27FC236}">
                        <a16:creationId xmlns:a16="http://schemas.microsoft.com/office/drawing/2014/main" id="{3FD9023C-DB3D-7941-9BA8-652497664EEB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38757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79" name="Straight Connector 178">
                  <a:extLst>
                    <a:ext uri="{FF2B5EF4-FFF2-40B4-BE49-F238E27FC236}">
                      <a16:creationId xmlns:a16="http://schemas.microsoft.com/office/drawing/2014/main" id="{0B247AED-E207-5C4F-9E88-0E8EFF153BD8}"/>
                    </a:ext>
                  </a:extLst>
                </p:cNvPr>
                <p:cNvCxnSpPr/>
                <p:nvPr/>
              </p:nvCxnSpPr>
              <p:spPr>
                <a:xfrm>
                  <a:off x="433941" y="3898352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DE96CE6E-358D-7A43-8755-2BAF017F7FE2}"/>
                  </a:ext>
                </a:extLst>
              </p:cNvPr>
              <p:cNvCxnSpPr/>
              <p:nvPr/>
            </p:nvCxnSpPr>
            <p:spPr>
              <a:xfrm>
                <a:off x="3048202" y="4147179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" name="TextBox 184">
            <a:extLst>
              <a:ext uri="{FF2B5EF4-FFF2-40B4-BE49-F238E27FC236}">
                <a16:creationId xmlns:a16="http://schemas.microsoft.com/office/drawing/2014/main" id="{67B09505-A414-C946-82D6-85E6695FA754}"/>
              </a:ext>
            </a:extLst>
          </p:cNvPr>
          <p:cNvSpPr txBox="1"/>
          <p:nvPr/>
        </p:nvSpPr>
        <p:spPr>
          <a:xfrm>
            <a:off x="67002" y="4392731"/>
            <a:ext cx="4972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20 kD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E95A3F9D-F27A-8542-818C-4214C4920845}"/>
              </a:ext>
            </a:extLst>
          </p:cNvPr>
          <p:cNvGrpSpPr/>
          <p:nvPr/>
        </p:nvGrpSpPr>
        <p:grpSpPr>
          <a:xfrm>
            <a:off x="3346080" y="2210510"/>
            <a:ext cx="249782" cy="2331631"/>
            <a:chOff x="3066298" y="1815548"/>
            <a:chExt cx="249782" cy="2331631"/>
          </a:xfrm>
        </p:grpSpPr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45D8460E-99ED-2D4E-B267-C2023C249944}"/>
                </a:ext>
              </a:extLst>
            </p:cNvPr>
            <p:cNvCxnSpPr/>
            <p:nvPr/>
          </p:nvCxnSpPr>
          <p:spPr>
            <a:xfrm>
              <a:off x="3080155" y="2857229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FD389149-D1BF-D949-AF1C-ED0BFE34B2E7}"/>
                </a:ext>
              </a:extLst>
            </p:cNvPr>
            <p:cNvGrpSpPr/>
            <p:nvPr/>
          </p:nvGrpSpPr>
          <p:grpSpPr>
            <a:xfrm>
              <a:off x="3066298" y="1815548"/>
              <a:ext cx="249782" cy="2331631"/>
              <a:chOff x="3066298" y="1815548"/>
              <a:chExt cx="249782" cy="2331631"/>
            </a:xfrm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B24D5E83-042B-6F43-AD58-BC537427C9C5}"/>
                  </a:ext>
                </a:extLst>
              </p:cNvPr>
              <p:cNvGrpSpPr/>
              <p:nvPr/>
            </p:nvGrpSpPr>
            <p:grpSpPr>
              <a:xfrm>
                <a:off x="3066298" y="1815548"/>
                <a:ext cx="249782" cy="2059899"/>
                <a:chOff x="410842" y="1820165"/>
                <a:chExt cx="249782" cy="2059899"/>
              </a:xfrm>
            </p:grpSpPr>
            <p:grpSp>
              <p:nvGrpSpPr>
                <p:cNvPr id="191" name="Group 190">
                  <a:extLst>
                    <a:ext uri="{FF2B5EF4-FFF2-40B4-BE49-F238E27FC236}">
                      <a16:creationId xmlns:a16="http://schemas.microsoft.com/office/drawing/2014/main" id="{77D82EC4-2ABA-DF43-893B-82706A9477CB}"/>
                    </a:ext>
                  </a:extLst>
                </p:cNvPr>
                <p:cNvGrpSpPr/>
                <p:nvPr/>
              </p:nvGrpSpPr>
              <p:grpSpPr>
                <a:xfrm>
                  <a:off x="410842" y="1820165"/>
                  <a:ext cx="249778" cy="1512547"/>
                  <a:chOff x="9693416" y="1820165"/>
                  <a:chExt cx="249778" cy="1512547"/>
                </a:xfrm>
              </p:grpSpPr>
              <p:cxnSp>
                <p:nvCxnSpPr>
                  <p:cNvPr id="193" name="Straight Connector 192">
                    <a:extLst>
                      <a:ext uri="{FF2B5EF4-FFF2-40B4-BE49-F238E27FC236}">
                        <a16:creationId xmlns:a16="http://schemas.microsoft.com/office/drawing/2014/main" id="{CCFD309A-F03A-814F-A53B-A684A7F411E4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4" name="Straight Connector 193">
                    <a:extLst>
                      <a:ext uri="{FF2B5EF4-FFF2-40B4-BE49-F238E27FC236}">
                        <a16:creationId xmlns:a16="http://schemas.microsoft.com/office/drawing/2014/main" id="{24AC4F6D-32DA-2843-844E-C8E9586652EC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210243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5" name="Straight Connector 194">
                    <a:extLst>
                      <a:ext uri="{FF2B5EF4-FFF2-40B4-BE49-F238E27FC236}">
                        <a16:creationId xmlns:a16="http://schemas.microsoft.com/office/drawing/2014/main" id="{38F20639-CB6F-3C49-BBEE-27AEA61EC16E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35698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6" name="Straight Connector 195">
                    <a:extLst>
                      <a:ext uri="{FF2B5EF4-FFF2-40B4-BE49-F238E27FC236}">
                        <a16:creationId xmlns:a16="http://schemas.microsoft.com/office/drawing/2014/main" id="{155E6420-690A-784D-A754-A4B1CB2AB897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33271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92" name="Straight Connector 191">
                  <a:extLst>
                    <a:ext uri="{FF2B5EF4-FFF2-40B4-BE49-F238E27FC236}">
                      <a16:creationId xmlns:a16="http://schemas.microsoft.com/office/drawing/2014/main" id="{826682DF-4202-B947-9094-CA5557C337FA}"/>
                    </a:ext>
                  </a:extLst>
                </p:cNvPr>
                <p:cNvCxnSpPr/>
                <p:nvPr/>
              </p:nvCxnSpPr>
              <p:spPr>
                <a:xfrm>
                  <a:off x="433941" y="3880064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0591D74B-4A7A-3A40-8308-2BB9E8F24FE9}"/>
                  </a:ext>
                </a:extLst>
              </p:cNvPr>
              <p:cNvCxnSpPr/>
              <p:nvPr/>
            </p:nvCxnSpPr>
            <p:spPr>
              <a:xfrm>
                <a:off x="3084778" y="4147179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0EEE6E8D-EF6E-3E4F-A161-CBA0CC28317E}"/>
              </a:ext>
            </a:extLst>
          </p:cNvPr>
          <p:cNvGrpSpPr/>
          <p:nvPr/>
        </p:nvGrpSpPr>
        <p:grpSpPr>
          <a:xfrm>
            <a:off x="6406819" y="2263184"/>
            <a:ext cx="300027" cy="2240191"/>
            <a:chOff x="3066298" y="1815548"/>
            <a:chExt cx="300027" cy="2240191"/>
          </a:xfrm>
        </p:grpSpPr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9033B47F-4ACF-AA46-B5FD-37C50E8E5076}"/>
                </a:ext>
              </a:extLst>
            </p:cNvPr>
            <p:cNvCxnSpPr/>
            <p:nvPr/>
          </p:nvCxnSpPr>
          <p:spPr>
            <a:xfrm>
              <a:off x="3098443" y="2857229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0AEB7332-CF0A-7347-95C8-5D15C39DBC4B}"/>
                </a:ext>
              </a:extLst>
            </p:cNvPr>
            <p:cNvGrpSpPr/>
            <p:nvPr/>
          </p:nvGrpSpPr>
          <p:grpSpPr>
            <a:xfrm>
              <a:off x="3066298" y="1815548"/>
              <a:ext cx="300027" cy="2240191"/>
              <a:chOff x="3066298" y="1815548"/>
              <a:chExt cx="300027" cy="2240191"/>
            </a:xfrm>
          </p:grpSpPr>
          <p:grpSp>
            <p:nvGrpSpPr>
              <p:cNvPr id="200" name="Group 199">
                <a:extLst>
                  <a:ext uri="{FF2B5EF4-FFF2-40B4-BE49-F238E27FC236}">
                    <a16:creationId xmlns:a16="http://schemas.microsoft.com/office/drawing/2014/main" id="{B2BF8B62-6887-6D4F-B17A-126610283684}"/>
                  </a:ext>
                </a:extLst>
              </p:cNvPr>
              <p:cNvGrpSpPr/>
              <p:nvPr/>
            </p:nvGrpSpPr>
            <p:grpSpPr>
              <a:xfrm>
                <a:off x="3066298" y="1815548"/>
                <a:ext cx="249782" cy="2005035"/>
                <a:chOff x="410842" y="1820165"/>
                <a:chExt cx="249782" cy="2005035"/>
              </a:xfrm>
            </p:grpSpPr>
            <p:grpSp>
              <p:nvGrpSpPr>
                <p:cNvPr id="202" name="Group 201">
                  <a:extLst>
                    <a:ext uri="{FF2B5EF4-FFF2-40B4-BE49-F238E27FC236}">
                      <a16:creationId xmlns:a16="http://schemas.microsoft.com/office/drawing/2014/main" id="{323DFA09-15B7-0649-B1FB-A1A8978501EC}"/>
                    </a:ext>
                  </a:extLst>
                </p:cNvPr>
                <p:cNvGrpSpPr/>
                <p:nvPr/>
              </p:nvGrpSpPr>
              <p:grpSpPr>
                <a:xfrm>
                  <a:off x="410842" y="1820165"/>
                  <a:ext cx="249778" cy="1512547"/>
                  <a:chOff x="9693416" y="1820165"/>
                  <a:chExt cx="249778" cy="1512547"/>
                </a:xfrm>
              </p:grpSpPr>
              <p:cxnSp>
                <p:nvCxnSpPr>
                  <p:cNvPr id="206" name="Straight Connector 205">
                    <a:extLst>
                      <a:ext uri="{FF2B5EF4-FFF2-40B4-BE49-F238E27FC236}">
                        <a16:creationId xmlns:a16="http://schemas.microsoft.com/office/drawing/2014/main" id="{7340D2E1-9CD2-5644-9AD0-C91D963E49E7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7" name="Straight Connector 206">
                    <a:extLst>
                      <a:ext uri="{FF2B5EF4-FFF2-40B4-BE49-F238E27FC236}">
                        <a16:creationId xmlns:a16="http://schemas.microsoft.com/office/drawing/2014/main" id="{F3311023-9D4D-6D49-B230-CE747E8D979D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210243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8" name="Straight Connector 207">
                    <a:extLst>
                      <a:ext uri="{FF2B5EF4-FFF2-40B4-BE49-F238E27FC236}">
                        <a16:creationId xmlns:a16="http://schemas.microsoft.com/office/drawing/2014/main" id="{A273F7B0-6862-7A41-85B5-5208163BC0CF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35698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9" name="Straight Connector 208">
                    <a:extLst>
                      <a:ext uri="{FF2B5EF4-FFF2-40B4-BE49-F238E27FC236}">
                        <a16:creationId xmlns:a16="http://schemas.microsoft.com/office/drawing/2014/main" id="{2A49C503-D509-CF40-9171-0FA1A5152B68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33271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03" name="Straight Connector 202">
                  <a:extLst>
                    <a:ext uri="{FF2B5EF4-FFF2-40B4-BE49-F238E27FC236}">
                      <a16:creationId xmlns:a16="http://schemas.microsoft.com/office/drawing/2014/main" id="{0CC52DBE-B12C-C348-8363-CD182A04115D}"/>
                    </a:ext>
                  </a:extLst>
                </p:cNvPr>
                <p:cNvCxnSpPr/>
                <p:nvPr/>
              </p:nvCxnSpPr>
              <p:spPr>
                <a:xfrm>
                  <a:off x="433941" y="3825200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47D1ECDE-9D2A-6543-AFBD-F13B2B54B56A}"/>
                  </a:ext>
                </a:extLst>
              </p:cNvPr>
              <p:cNvCxnSpPr/>
              <p:nvPr/>
            </p:nvCxnSpPr>
            <p:spPr>
              <a:xfrm>
                <a:off x="3139642" y="4055739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D093CA3B-C8A2-8444-8F3A-0ADAEC2B051A}"/>
              </a:ext>
            </a:extLst>
          </p:cNvPr>
          <p:cNvGrpSpPr/>
          <p:nvPr/>
        </p:nvGrpSpPr>
        <p:grpSpPr>
          <a:xfrm>
            <a:off x="9465652" y="2196749"/>
            <a:ext cx="249782" cy="2331631"/>
            <a:chOff x="3066298" y="1815548"/>
            <a:chExt cx="249782" cy="2331631"/>
          </a:xfrm>
        </p:grpSpPr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74FADB48-83DF-4E41-A065-111D34BF425F}"/>
                </a:ext>
              </a:extLst>
            </p:cNvPr>
            <p:cNvCxnSpPr/>
            <p:nvPr/>
          </p:nvCxnSpPr>
          <p:spPr>
            <a:xfrm>
              <a:off x="3080155" y="2784077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79AE7ADD-1041-C14B-A3CB-ADC69540B313}"/>
                </a:ext>
              </a:extLst>
            </p:cNvPr>
            <p:cNvGrpSpPr/>
            <p:nvPr/>
          </p:nvGrpSpPr>
          <p:grpSpPr>
            <a:xfrm>
              <a:off x="3066298" y="1815548"/>
              <a:ext cx="249782" cy="2331631"/>
              <a:chOff x="3066298" y="1815548"/>
              <a:chExt cx="249782" cy="2331631"/>
            </a:xfrm>
          </p:grpSpPr>
          <p:grpSp>
            <p:nvGrpSpPr>
              <p:cNvPr id="213" name="Group 212">
                <a:extLst>
                  <a:ext uri="{FF2B5EF4-FFF2-40B4-BE49-F238E27FC236}">
                    <a16:creationId xmlns:a16="http://schemas.microsoft.com/office/drawing/2014/main" id="{A04268A8-B74E-7241-9749-91BFDB16C01F}"/>
                  </a:ext>
                </a:extLst>
              </p:cNvPr>
              <p:cNvGrpSpPr/>
              <p:nvPr/>
            </p:nvGrpSpPr>
            <p:grpSpPr>
              <a:xfrm>
                <a:off x="3066298" y="1815548"/>
                <a:ext cx="249782" cy="2078187"/>
                <a:chOff x="410842" y="1820165"/>
                <a:chExt cx="249782" cy="2078187"/>
              </a:xfrm>
            </p:grpSpPr>
            <p:grpSp>
              <p:nvGrpSpPr>
                <p:cNvPr id="215" name="Group 214">
                  <a:extLst>
                    <a:ext uri="{FF2B5EF4-FFF2-40B4-BE49-F238E27FC236}">
                      <a16:creationId xmlns:a16="http://schemas.microsoft.com/office/drawing/2014/main" id="{866C0BCD-9C51-9B43-8C16-41537A6F7F6E}"/>
                    </a:ext>
                  </a:extLst>
                </p:cNvPr>
                <p:cNvGrpSpPr/>
                <p:nvPr/>
              </p:nvGrpSpPr>
              <p:grpSpPr>
                <a:xfrm>
                  <a:off x="410842" y="1820165"/>
                  <a:ext cx="249778" cy="1567411"/>
                  <a:chOff x="9693416" y="1820165"/>
                  <a:chExt cx="249778" cy="1567411"/>
                </a:xfrm>
              </p:grpSpPr>
              <p:cxnSp>
                <p:nvCxnSpPr>
                  <p:cNvPr id="217" name="Straight Connector 216">
                    <a:extLst>
                      <a:ext uri="{FF2B5EF4-FFF2-40B4-BE49-F238E27FC236}">
                        <a16:creationId xmlns:a16="http://schemas.microsoft.com/office/drawing/2014/main" id="{2C4EAD98-530F-B54C-BD9E-99E25B844EDC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8" name="Straight Connector 217">
                    <a:extLst>
                      <a:ext uri="{FF2B5EF4-FFF2-40B4-BE49-F238E27FC236}">
                        <a16:creationId xmlns:a16="http://schemas.microsoft.com/office/drawing/2014/main" id="{B247F466-8BB5-AF4A-A9DC-5E47A29CC17E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210243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9" name="Straight Connector 218">
                    <a:extLst>
                      <a:ext uri="{FF2B5EF4-FFF2-40B4-BE49-F238E27FC236}">
                        <a16:creationId xmlns:a16="http://schemas.microsoft.com/office/drawing/2014/main" id="{ECA0182A-4505-AD47-AF4A-C019BA7CA088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35698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0" name="Straight Connector 219">
                    <a:extLst>
                      <a:ext uri="{FF2B5EF4-FFF2-40B4-BE49-F238E27FC236}">
                        <a16:creationId xmlns:a16="http://schemas.microsoft.com/office/drawing/2014/main" id="{3F40697B-3B29-2144-A59D-1DC2E94CDD6A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38757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16" name="Straight Connector 215">
                  <a:extLst>
                    <a:ext uri="{FF2B5EF4-FFF2-40B4-BE49-F238E27FC236}">
                      <a16:creationId xmlns:a16="http://schemas.microsoft.com/office/drawing/2014/main" id="{E976CCD0-6876-4741-A521-62E3BC8B10D8}"/>
                    </a:ext>
                  </a:extLst>
                </p:cNvPr>
                <p:cNvCxnSpPr/>
                <p:nvPr/>
              </p:nvCxnSpPr>
              <p:spPr>
                <a:xfrm>
                  <a:off x="433941" y="3898352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id="{18E84094-DBB7-8646-9E33-6D4097B62547}"/>
                  </a:ext>
                </a:extLst>
              </p:cNvPr>
              <p:cNvCxnSpPr/>
              <p:nvPr/>
            </p:nvCxnSpPr>
            <p:spPr>
              <a:xfrm>
                <a:off x="3084778" y="4147179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33F133F4-8417-D647-99B1-292655EA9D50}"/>
              </a:ext>
            </a:extLst>
          </p:cNvPr>
          <p:cNvGrpSpPr/>
          <p:nvPr/>
        </p:nvGrpSpPr>
        <p:grpSpPr>
          <a:xfrm>
            <a:off x="-35677" y="1429282"/>
            <a:ext cx="3224597" cy="4465644"/>
            <a:chOff x="-42321" y="1418435"/>
            <a:chExt cx="3224597" cy="4465644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C22B2437-9880-ED41-95A0-76B6B86640EE}"/>
                </a:ext>
              </a:extLst>
            </p:cNvPr>
            <p:cNvGrpSpPr/>
            <p:nvPr/>
          </p:nvGrpSpPr>
          <p:grpSpPr>
            <a:xfrm>
              <a:off x="734948" y="1418435"/>
              <a:ext cx="2447328" cy="4465644"/>
              <a:chOff x="187134" y="1082884"/>
              <a:chExt cx="2911601" cy="4903404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222FD200-54CB-EC4C-91DB-594FA0028C49}"/>
                  </a:ext>
                </a:extLst>
              </p:cNvPr>
              <p:cNvGrpSpPr/>
              <p:nvPr/>
            </p:nvGrpSpPr>
            <p:grpSpPr>
              <a:xfrm>
                <a:off x="187134" y="2500730"/>
                <a:ext cx="2911601" cy="3485558"/>
                <a:chOff x="187134" y="2500730"/>
                <a:chExt cx="2911601" cy="3485558"/>
              </a:xfrm>
            </p:grpSpPr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4F302AE-5D06-7142-8E16-1F1D8EA60B87}"/>
                    </a:ext>
                  </a:extLst>
                </p:cNvPr>
                <p:cNvSpPr txBox="1"/>
                <p:nvPr/>
              </p:nvSpPr>
              <p:spPr>
                <a:xfrm>
                  <a:off x="2275767" y="2500730"/>
                  <a:ext cx="822968" cy="43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Arial Black" panose="020B0A04020102020204" pitchFamily="34" charset="0"/>
                    </a:rPr>
                    <a:t>Nrf2</a:t>
                  </a:r>
                </a:p>
                <a:p>
                  <a:r>
                    <a:rPr lang="en-US" sz="1000" dirty="0">
                      <a:latin typeface="Arial Black" panose="020B0A04020102020204" pitchFamily="34" charset="0"/>
                    </a:rPr>
                    <a:t>57 kD</a:t>
                  </a:r>
                </a:p>
              </p:txBody>
            </p:sp>
            <p:cxnSp>
              <p:nvCxnSpPr>
                <p:cNvPr id="73" name="Straight Arrow Connector 72">
                  <a:extLst>
                    <a:ext uri="{FF2B5EF4-FFF2-40B4-BE49-F238E27FC236}">
                      <a16:creationId xmlns:a16="http://schemas.microsoft.com/office/drawing/2014/main" id="{801EBDB3-6C38-8B49-B14B-E00BA5D24CF8}"/>
                    </a:ext>
                  </a:extLst>
                </p:cNvPr>
                <p:cNvCxnSpPr/>
                <p:nvPr/>
              </p:nvCxnSpPr>
              <p:spPr>
                <a:xfrm flipV="1">
                  <a:off x="2133874" y="2950354"/>
                  <a:ext cx="402623" cy="209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ED59E247-65A0-8441-BDBB-7CF5497428A2}"/>
                    </a:ext>
                  </a:extLst>
                </p:cNvPr>
                <p:cNvGrpSpPr/>
                <p:nvPr/>
              </p:nvGrpSpPr>
              <p:grpSpPr>
                <a:xfrm>
                  <a:off x="187134" y="4365215"/>
                  <a:ext cx="1917210" cy="1621073"/>
                  <a:chOff x="1514642" y="4493617"/>
                  <a:chExt cx="1917210" cy="1621073"/>
                </a:xfrm>
              </p:grpSpPr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E23776A2-59CC-774F-8F79-3E6BD877D499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245819" y="5037126"/>
                    <a:ext cx="814647" cy="27700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NG</a:t>
                    </a:r>
                  </a:p>
                </p:txBody>
              </p:sp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1E525E6B-3FA7-B546-84B4-DC7D7F873C9D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342088" y="5294181"/>
                    <a:ext cx="1364016" cy="27700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50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Mannitol</a:t>
                    </a:r>
                  </a:p>
                </p:txBody>
              </p:sp>
              <p:sp>
                <p:nvSpPr>
                  <p:cNvPr id="77" name="TextBox 76">
                    <a:extLst>
                      <a:ext uri="{FF2B5EF4-FFF2-40B4-BE49-F238E27FC236}">
                        <a16:creationId xmlns:a16="http://schemas.microsoft.com/office/drawing/2014/main" id="{7A71FEA4-9CAD-3A46-A875-DA0C793CBB4B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118124" y="5048206"/>
                    <a:ext cx="1364016" cy="27700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30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HG</a:t>
                    </a:r>
                  </a:p>
                </p:txBody>
              </p:sp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58A53F92-E1D6-9F40-A999-73725A592C9D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611345" y="5037125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50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HG</a:t>
                    </a:r>
                  </a:p>
                </p:txBody>
              </p:sp>
            </p:grpSp>
          </p:grp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B41C1AF0-CA43-D54E-9764-6B6673C2B5B7}"/>
                  </a:ext>
                </a:extLst>
              </p:cNvPr>
              <p:cNvSpPr txBox="1"/>
              <p:nvPr/>
            </p:nvSpPr>
            <p:spPr>
              <a:xfrm>
                <a:off x="405129" y="1082884"/>
                <a:ext cx="13395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Arial Black" panose="020B0A04020102020204" pitchFamily="34" charset="0"/>
                  </a:rPr>
                  <a:t>Nrf2 1</a:t>
                </a:r>
              </a:p>
            </p:txBody>
          </p: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19E43FCA-C61B-4944-9D13-D89F3502AE2C}"/>
                </a:ext>
              </a:extLst>
            </p:cNvPr>
            <p:cNvGrpSpPr/>
            <p:nvPr/>
          </p:nvGrpSpPr>
          <p:grpSpPr>
            <a:xfrm>
              <a:off x="-42321" y="1544011"/>
              <a:ext cx="631032" cy="2793085"/>
              <a:chOff x="-42321" y="1544011"/>
              <a:chExt cx="631032" cy="2793085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7BDCBF8A-63D2-8F40-AECE-301997AE1B8E}"/>
                  </a:ext>
                </a:extLst>
              </p:cNvPr>
              <p:cNvGrpSpPr/>
              <p:nvPr/>
            </p:nvGrpSpPr>
            <p:grpSpPr>
              <a:xfrm>
                <a:off x="-42321" y="1544011"/>
                <a:ext cx="631032" cy="2306816"/>
                <a:chOff x="9222122" y="1136187"/>
                <a:chExt cx="631032" cy="2306816"/>
              </a:xfrm>
            </p:grpSpPr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A3379B09-0EF2-EA49-87D8-D82C95FEF057}"/>
                    </a:ext>
                  </a:extLst>
                </p:cNvPr>
                <p:cNvSpPr txBox="1"/>
                <p:nvPr/>
              </p:nvSpPr>
              <p:spPr>
                <a:xfrm>
                  <a:off x="9306981" y="3189087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37 kD</a:t>
                  </a: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9D51B49D-BF15-6D42-A5CE-6D29C5797C55}"/>
                    </a:ext>
                  </a:extLst>
                </p:cNvPr>
                <p:cNvSpPr txBox="1"/>
                <p:nvPr/>
              </p:nvSpPr>
              <p:spPr>
                <a:xfrm>
                  <a:off x="9311447" y="2711361"/>
                  <a:ext cx="5116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7A689FE6-66CB-D043-9783-1993094FE109}"/>
                    </a:ext>
                  </a:extLst>
                </p:cNvPr>
                <p:cNvSpPr txBox="1"/>
                <p:nvPr/>
              </p:nvSpPr>
              <p:spPr>
                <a:xfrm>
                  <a:off x="9289692" y="2180237"/>
                  <a:ext cx="5116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5BE39C61-F792-DE49-95FA-E584565247DB}"/>
                    </a:ext>
                  </a:extLst>
                </p:cNvPr>
                <p:cNvSpPr txBox="1"/>
                <p:nvPr/>
              </p:nvSpPr>
              <p:spPr>
                <a:xfrm>
                  <a:off x="9243498" y="1976552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DBA7C543-DF77-F149-92BA-B42EA1043B93}"/>
                    </a:ext>
                  </a:extLst>
                </p:cNvPr>
                <p:cNvSpPr txBox="1"/>
                <p:nvPr/>
              </p:nvSpPr>
              <p:spPr>
                <a:xfrm>
                  <a:off x="9222122" y="1696499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150 kD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B6B0D67B-88C9-144A-AC48-9E0268C29346}"/>
                    </a:ext>
                  </a:extLst>
                </p:cNvPr>
                <p:cNvSpPr txBox="1"/>
                <p:nvPr/>
              </p:nvSpPr>
              <p:spPr>
                <a:xfrm>
                  <a:off x="9246899" y="1136187"/>
                  <a:ext cx="606255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</p:grp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4366C324-15CC-AA47-B972-BEECB5A2DCD6}"/>
                  </a:ext>
                </a:extLst>
              </p:cNvPr>
              <p:cNvSpPr txBox="1"/>
              <p:nvPr/>
            </p:nvSpPr>
            <p:spPr>
              <a:xfrm>
                <a:off x="54262" y="4083180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279432E-BA91-F349-A460-BB99278CD3C0}"/>
              </a:ext>
            </a:extLst>
          </p:cNvPr>
          <p:cNvGrpSpPr/>
          <p:nvPr/>
        </p:nvGrpSpPr>
        <p:grpSpPr>
          <a:xfrm>
            <a:off x="2869573" y="1462856"/>
            <a:ext cx="3474695" cy="4456574"/>
            <a:chOff x="2869573" y="1462856"/>
            <a:chExt cx="3474695" cy="4456574"/>
          </a:xfrm>
        </p:grpSpPr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C670138F-9218-1345-B8E0-E7EF1C79D6FF}"/>
                </a:ext>
              </a:extLst>
            </p:cNvPr>
            <p:cNvGrpSpPr/>
            <p:nvPr/>
          </p:nvGrpSpPr>
          <p:grpSpPr>
            <a:xfrm>
              <a:off x="2869573" y="1462856"/>
              <a:ext cx="3474695" cy="4456574"/>
              <a:chOff x="2859746" y="1739855"/>
              <a:chExt cx="3474695" cy="4456574"/>
            </a:xfrm>
          </p:grpSpPr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04CDF72E-7A6F-7746-A3F4-1724EA150533}"/>
                  </a:ext>
                </a:extLst>
              </p:cNvPr>
              <p:cNvGrpSpPr/>
              <p:nvPr/>
            </p:nvGrpSpPr>
            <p:grpSpPr>
              <a:xfrm>
                <a:off x="2859746" y="1739855"/>
                <a:ext cx="3474695" cy="4456574"/>
                <a:chOff x="2830818" y="1414401"/>
                <a:chExt cx="3474695" cy="4456574"/>
              </a:xfrm>
            </p:grpSpPr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53EF6214-0280-1F4A-BC19-081E13A9811D}"/>
                    </a:ext>
                  </a:extLst>
                </p:cNvPr>
                <p:cNvGrpSpPr/>
                <p:nvPr/>
              </p:nvGrpSpPr>
              <p:grpSpPr>
                <a:xfrm>
                  <a:off x="3632286" y="1414401"/>
                  <a:ext cx="2673227" cy="4456574"/>
                  <a:chOff x="121430" y="1091223"/>
                  <a:chExt cx="2727233" cy="4762236"/>
                </a:xfrm>
              </p:grpSpPr>
              <p:grpSp>
                <p:nvGrpSpPr>
                  <p:cNvPr id="82" name="Group 81">
                    <a:extLst>
                      <a:ext uri="{FF2B5EF4-FFF2-40B4-BE49-F238E27FC236}">
                        <a16:creationId xmlns:a16="http://schemas.microsoft.com/office/drawing/2014/main" id="{95EA413F-8E43-D341-8DAF-2564750119B4}"/>
                      </a:ext>
                    </a:extLst>
                  </p:cNvPr>
                  <p:cNvGrpSpPr/>
                  <p:nvPr/>
                </p:nvGrpSpPr>
                <p:grpSpPr>
                  <a:xfrm>
                    <a:off x="121430" y="2183490"/>
                    <a:ext cx="2727233" cy="3669969"/>
                    <a:chOff x="7088262" y="2569340"/>
                    <a:chExt cx="2922956" cy="3669969"/>
                  </a:xfrm>
                </p:grpSpPr>
                <p:grpSp>
                  <p:nvGrpSpPr>
                    <p:cNvPr id="84" name="Group 83">
                      <a:extLst>
                        <a:ext uri="{FF2B5EF4-FFF2-40B4-BE49-F238E27FC236}">
                          <a16:creationId xmlns:a16="http://schemas.microsoft.com/office/drawing/2014/main" id="{E812E97C-1235-EF4F-BB92-20AE56387D4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88262" y="4618235"/>
                      <a:ext cx="1917211" cy="1621074"/>
                      <a:chOff x="1557528" y="4493617"/>
                      <a:chExt cx="1917211" cy="1621074"/>
                    </a:xfrm>
                  </p:grpSpPr>
                  <p:sp>
                    <p:nvSpPr>
                      <p:cNvPr id="88" name="TextBox 87">
                        <a:extLst>
                          <a:ext uri="{FF2B5EF4-FFF2-40B4-BE49-F238E27FC236}">
                            <a16:creationId xmlns:a16="http://schemas.microsoft.com/office/drawing/2014/main" id="{87CFC4D1-DD8F-114D-A197-4A14BB568092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288704" y="5037126"/>
                        <a:ext cx="814647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NG</a:t>
                        </a:r>
                      </a:p>
                    </p:txBody>
                  </p:sp>
                  <p:sp>
                    <p:nvSpPr>
                      <p:cNvPr id="89" name="TextBox 88">
                        <a:extLst>
                          <a:ext uri="{FF2B5EF4-FFF2-40B4-BE49-F238E27FC236}">
                            <a16:creationId xmlns:a16="http://schemas.microsoft.com/office/drawing/2014/main" id="{6C6E5C17-3740-2247-B6B2-BF6FECB2C1EE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384976" y="5294183"/>
                        <a:ext cx="1364016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50 </a:t>
                        </a:r>
                        <a:r>
                          <a:rPr lang="en-US" sz="1200" dirty="0" err="1"/>
                          <a:t>mM</a:t>
                        </a:r>
                        <a:r>
                          <a:rPr lang="en-US" sz="1200" dirty="0"/>
                          <a:t> Mannitol</a:t>
                        </a:r>
                      </a:p>
                    </p:txBody>
                  </p:sp>
                  <p:sp>
                    <p:nvSpPr>
                      <p:cNvPr id="90" name="TextBox 89">
                        <a:extLst>
                          <a:ext uri="{FF2B5EF4-FFF2-40B4-BE49-F238E27FC236}">
                            <a16:creationId xmlns:a16="http://schemas.microsoft.com/office/drawing/2014/main" id="{309519F2-6A5C-A34E-BCDF-AF1866E1C9D3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2161011" y="5048206"/>
                        <a:ext cx="1364016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30 </a:t>
                        </a:r>
                        <a:r>
                          <a:rPr lang="en-US" sz="1200" dirty="0" err="1"/>
                          <a:t>mM</a:t>
                        </a:r>
                        <a:r>
                          <a:rPr lang="en-US" sz="1200" dirty="0"/>
                          <a:t> HG</a:t>
                        </a:r>
                      </a:p>
                    </p:txBody>
                  </p:sp>
                  <p:sp>
                    <p:nvSpPr>
                      <p:cNvPr id="91" name="TextBox 90">
                        <a:extLst>
                          <a:ext uri="{FF2B5EF4-FFF2-40B4-BE49-F238E27FC236}">
                            <a16:creationId xmlns:a16="http://schemas.microsoft.com/office/drawing/2014/main" id="{89248411-95A9-F142-9924-94876281E8C0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2654232" y="5037125"/>
                        <a:ext cx="1364016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50 </a:t>
                        </a:r>
                        <a:r>
                          <a:rPr lang="en-US" sz="1200" dirty="0" err="1"/>
                          <a:t>mM</a:t>
                        </a:r>
                        <a:r>
                          <a:rPr lang="en-US" sz="1200" dirty="0"/>
                          <a:t> HG</a:t>
                        </a:r>
                      </a:p>
                    </p:txBody>
                  </p:sp>
                </p:grpSp>
                <p:grpSp>
                  <p:nvGrpSpPr>
                    <p:cNvPr id="85" name="Group 84">
                      <a:extLst>
                        <a:ext uri="{FF2B5EF4-FFF2-40B4-BE49-F238E27FC236}">
                          <a16:creationId xmlns:a16="http://schemas.microsoft.com/office/drawing/2014/main" id="{4F185DFD-01E5-2946-B5D5-C6A65D5B88F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932307" y="2569340"/>
                      <a:ext cx="1078911" cy="455523"/>
                      <a:chOff x="8952855" y="2250841"/>
                      <a:chExt cx="1078911" cy="455523"/>
                    </a:xfrm>
                  </p:grpSpPr>
                  <p:sp>
                    <p:nvSpPr>
                      <p:cNvPr id="86" name="TextBox 85">
                        <a:extLst>
                          <a:ext uri="{FF2B5EF4-FFF2-40B4-BE49-F238E27FC236}">
                            <a16:creationId xmlns:a16="http://schemas.microsoft.com/office/drawing/2014/main" id="{171FD5BE-A7DA-CA41-8D2F-D39DA0F62F6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149736" y="2250841"/>
                        <a:ext cx="882030" cy="42755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000" dirty="0">
                            <a:latin typeface="Arial Black" panose="020B0A04020102020204" pitchFamily="34" charset="0"/>
                          </a:rPr>
                          <a:t>Nrf2</a:t>
                        </a:r>
                      </a:p>
                      <a:p>
                        <a:r>
                          <a:rPr lang="en-US" sz="1000" dirty="0">
                            <a:latin typeface="Arial Black" panose="020B0A04020102020204" pitchFamily="34" charset="0"/>
                          </a:rPr>
                          <a:t>57 kD</a:t>
                        </a:r>
                      </a:p>
                    </p:txBody>
                  </p:sp>
                  <p:cxnSp>
                    <p:nvCxnSpPr>
                      <p:cNvPr id="87" name="Straight Arrow Connector 86">
                        <a:extLst>
                          <a:ext uri="{FF2B5EF4-FFF2-40B4-BE49-F238E27FC236}">
                            <a16:creationId xmlns:a16="http://schemas.microsoft.com/office/drawing/2014/main" id="{B5B8BFB1-DED6-0048-BC54-B48A6E83241D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8952855" y="2704275"/>
                        <a:ext cx="431517" cy="2089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E732BDC3-0B75-E34A-8D03-468919424FB7}"/>
                      </a:ext>
                    </a:extLst>
                  </p:cNvPr>
                  <p:cNvSpPr txBox="1"/>
                  <p:nvPr/>
                </p:nvSpPr>
                <p:spPr>
                  <a:xfrm>
                    <a:off x="270225" y="1091223"/>
                    <a:ext cx="133954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200" dirty="0">
                        <a:latin typeface="Arial Black" panose="020B0A04020102020204" pitchFamily="34" charset="0"/>
                      </a:rPr>
                      <a:t>Nrf2 2</a:t>
                    </a:r>
                  </a:p>
                </p:txBody>
              </p:sp>
            </p:grpSp>
            <p:grpSp>
              <p:nvGrpSpPr>
                <p:cNvPr id="119" name="Group 118">
                  <a:extLst>
                    <a:ext uri="{FF2B5EF4-FFF2-40B4-BE49-F238E27FC236}">
                      <a16:creationId xmlns:a16="http://schemas.microsoft.com/office/drawing/2014/main" id="{711B4396-E8C8-954C-8737-EF176678A568}"/>
                    </a:ext>
                  </a:extLst>
                </p:cNvPr>
                <p:cNvGrpSpPr/>
                <p:nvPr/>
              </p:nvGrpSpPr>
              <p:grpSpPr>
                <a:xfrm>
                  <a:off x="2830818" y="1533833"/>
                  <a:ext cx="631390" cy="2814970"/>
                  <a:chOff x="9221764" y="1136187"/>
                  <a:chExt cx="631390" cy="2814970"/>
                </a:xfrm>
              </p:grpSpPr>
              <p:sp>
                <p:nvSpPr>
                  <p:cNvPr id="120" name="TextBox 119">
                    <a:extLst>
                      <a:ext uri="{FF2B5EF4-FFF2-40B4-BE49-F238E27FC236}">
                        <a16:creationId xmlns:a16="http://schemas.microsoft.com/office/drawing/2014/main" id="{47954B1D-2EF4-F848-A760-2BD45546BA7A}"/>
                      </a:ext>
                    </a:extLst>
                  </p:cNvPr>
                  <p:cNvSpPr txBox="1"/>
                  <p:nvPr/>
                </p:nvSpPr>
                <p:spPr>
                  <a:xfrm>
                    <a:off x="9271784" y="3697241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25 kD</a:t>
                    </a:r>
                  </a:p>
                </p:txBody>
              </p:sp>
              <p:sp>
                <p:nvSpPr>
                  <p:cNvPr id="121" name="TextBox 120">
                    <a:extLst>
                      <a:ext uri="{FF2B5EF4-FFF2-40B4-BE49-F238E27FC236}">
                        <a16:creationId xmlns:a16="http://schemas.microsoft.com/office/drawing/2014/main" id="{0F5F2EA5-7755-AE45-A8C3-24776F009D52}"/>
                      </a:ext>
                    </a:extLst>
                  </p:cNvPr>
                  <p:cNvSpPr txBox="1"/>
                  <p:nvPr/>
                </p:nvSpPr>
                <p:spPr>
                  <a:xfrm>
                    <a:off x="9277629" y="3146268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37 kD</a:t>
                    </a:r>
                  </a:p>
                </p:txBody>
              </p:sp>
              <p:sp>
                <p:nvSpPr>
                  <p:cNvPr id="122" name="TextBox 121">
                    <a:extLst>
                      <a:ext uri="{FF2B5EF4-FFF2-40B4-BE49-F238E27FC236}">
                        <a16:creationId xmlns:a16="http://schemas.microsoft.com/office/drawing/2014/main" id="{38CA24BF-5013-EB44-8A34-010016829DB9}"/>
                      </a:ext>
                    </a:extLst>
                  </p:cNvPr>
                  <p:cNvSpPr txBox="1"/>
                  <p:nvPr/>
                </p:nvSpPr>
                <p:spPr>
                  <a:xfrm>
                    <a:off x="9271784" y="2614927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0C24DE25-DAAC-0947-BAB2-F2572DA0D434}"/>
                      </a:ext>
                    </a:extLst>
                  </p:cNvPr>
                  <p:cNvSpPr txBox="1"/>
                  <p:nvPr/>
                </p:nvSpPr>
                <p:spPr>
                  <a:xfrm>
                    <a:off x="9226620" y="1906799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541354CF-54C1-A74D-AC92-CDC7276B260A}"/>
                      </a:ext>
                    </a:extLst>
                  </p:cNvPr>
                  <p:cNvSpPr txBox="1"/>
                  <p:nvPr/>
                </p:nvSpPr>
                <p:spPr>
                  <a:xfrm>
                    <a:off x="9221764" y="1637057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150 kD</a:t>
                    </a:r>
                  </a:p>
                </p:txBody>
              </p:sp>
              <p:sp>
                <p:nvSpPr>
                  <p:cNvPr id="126" name="TextBox 125">
                    <a:extLst>
                      <a:ext uri="{FF2B5EF4-FFF2-40B4-BE49-F238E27FC236}">
                        <a16:creationId xmlns:a16="http://schemas.microsoft.com/office/drawing/2014/main" id="{2A9895F8-29A0-FF4E-B980-3132EAAA1E57}"/>
                      </a:ext>
                    </a:extLst>
                  </p:cNvPr>
                  <p:cNvSpPr txBox="1"/>
                  <p:nvPr/>
                </p:nvSpPr>
                <p:spPr>
                  <a:xfrm>
                    <a:off x="9246899" y="1136187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</p:grpSp>
          </p:grp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2E2A20F3-5398-F04B-843F-B67D5CDDD7F2}"/>
                  </a:ext>
                </a:extLst>
              </p:cNvPr>
              <p:cNvSpPr txBox="1"/>
              <p:nvPr/>
            </p:nvSpPr>
            <p:spPr>
              <a:xfrm>
                <a:off x="2944099" y="2894461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75 kD</a:t>
                </a:r>
              </a:p>
            </p:txBody>
          </p:sp>
        </p:grp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845304AC-7C39-D944-85A4-973F6C542898}"/>
                </a:ext>
              </a:extLst>
            </p:cNvPr>
            <p:cNvSpPr txBox="1"/>
            <p:nvPr/>
          </p:nvSpPr>
          <p:spPr>
            <a:xfrm>
              <a:off x="2925689" y="4423758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20 kD</a:t>
              </a:r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1CF98B9B-D2EB-3B46-A0B7-2EFC72566362}"/>
              </a:ext>
            </a:extLst>
          </p:cNvPr>
          <p:cNvSpPr txBox="1"/>
          <p:nvPr/>
        </p:nvSpPr>
        <p:spPr>
          <a:xfrm>
            <a:off x="6077067" y="4384084"/>
            <a:ext cx="4972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20 kD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84DC1C3-9930-BC40-B711-1EE3A05DCEE6}"/>
              </a:ext>
            </a:extLst>
          </p:cNvPr>
          <p:cNvGrpSpPr/>
          <p:nvPr/>
        </p:nvGrpSpPr>
        <p:grpSpPr>
          <a:xfrm>
            <a:off x="8928198" y="1462856"/>
            <a:ext cx="3576137" cy="4797172"/>
            <a:chOff x="8928198" y="1462856"/>
            <a:chExt cx="3576137" cy="4797172"/>
          </a:xfrm>
        </p:grpSpPr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5CED84A8-A049-F54F-9015-D2947F3293FE}"/>
                </a:ext>
              </a:extLst>
            </p:cNvPr>
            <p:cNvGrpSpPr/>
            <p:nvPr/>
          </p:nvGrpSpPr>
          <p:grpSpPr>
            <a:xfrm>
              <a:off x="8928198" y="1462856"/>
              <a:ext cx="3576137" cy="4797172"/>
              <a:chOff x="8928198" y="1462856"/>
              <a:chExt cx="3576137" cy="4797172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D21BA26A-0AEB-8B4F-BAAE-12DF45A44D49}"/>
                  </a:ext>
                </a:extLst>
              </p:cNvPr>
              <p:cNvGrpSpPr/>
              <p:nvPr/>
            </p:nvGrpSpPr>
            <p:grpSpPr>
              <a:xfrm>
                <a:off x="9889082" y="1462856"/>
                <a:ext cx="2615253" cy="4797172"/>
                <a:chOff x="7170623" y="1175349"/>
                <a:chExt cx="2615253" cy="4797172"/>
              </a:xfrm>
            </p:grpSpPr>
            <p:grpSp>
              <p:nvGrpSpPr>
                <p:cNvPr id="108" name="Group 107">
                  <a:extLst>
                    <a:ext uri="{FF2B5EF4-FFF2-40B4-BE49-F238E27FC236}">
                      <a16:creationId xmlns:a16="http://schemas.microsoft.com/office/drawing/2014/main" id="{3E2DF525-0650-834F-B0FE-85F9E3DE90E3}"/>
                    </a:ext>
                  </a:extLst>
                </p:cNvPr>
                <p:cNvGrpSpPr/>
                <p:nvPr/>
              </p:nvGrpSpPr>
              <p:grpSpPr>
                <a:xfrm>
                  <a:off x="7293244" y="2387390"/>
                  <a:ext cx="2492632" cy="3585131"/>
                  <a:chOff x="7478990" y="2847607"/>
                  <a:chExt cx="2671515" cy="3585131"/>
                </a:xfrm>
              </p:grpSpPr>
              <p:grpSp>
                <p:nvGrpSpPr>
                  <p:cNvPr id="110" name="Group 109">
                    <a:extLst>
                      <a:ext uri="{FF2B5EF4-FFF2-40B4-BE49-F238E27FC236}">
                        <a16:creationId xmlns:a16="http://schemas.microsoft.com/office/drawing/2014/main" id="{42ADB154-FDDD-3E4A-B470-28FD74914052}"/>
                      </a:ext>
                    </a:extLst>
                  </p:cNvPr>
                  <p:cNvGrpSpPr/>
                  <p:nvPr/>
                </p:nvGrpSpPr>
                <p:grpSpPr>
                  <a:xfrm>
                    <a:off x="7478990" y="4811666"/>
                    <a:ext cx="1917215" cy="1621072"/>
                    <a:chOff x="1948256" y="4687048"/>
                    <a:chExt cx="1917215" cy="1621072"/>
                  </a:xfrm>
                </p:grpSpPr>
                <p:sp>
                  <p:nvSpPr>
                    <p:cNvPr id="114" name="TextBox 113">
                      <a:extLst>
                        <a:ext uri="{FF2B5EF4-FFF2-40B4-BE49-F238E27FC236}">
                          <a16:creationId xmlns:a16="http://schemas.microsoft.com/office/drawing/2014/main" id="{532BE368-8A06-2B4E-A47E-EAD8AE643BFE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679432" y="5230557"/>
                      <a:ext cx="814647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NG</a:t>
                      </a:r>
                    </a:p>
                  </p:txBody>
                </p:sp>
                <p:sp>
                  <p:nvSpPr>
                    <p:cNvPr id="115" name="TextBox 114">
                      <a:extLst>
                        <a:ext uri="{FF2B5EF4-FFF2-40B4-BE49-F238E27FC236}">
                          <a16:creationId xmlns:a16="http://schemas.microsoft.com/office/drawing/2014/main" id="{29A974E4-5748-9E46-954B-977D2319E38D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775706" y="5487612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50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Mannitol</a:t>
                      </a:r>
                    </a:p>
                  </p:txBody>
                </p:sp>
                <p:sp>
                  <p:nvSpPr>
                    <p:cNvPr id="116" name="TextBox 115">
                      <a:extLst>
                        <a:ext uri="{FF2B5EF4-FFF2-40B4-BE49-F238E27FC236}">
                          <a16:creationId xmlns:a16="http://schemas.microsoft.com/office/drawing/2014/main" id="{D79CF15E-EA7F-404B-BA08-FE77FF386DB2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551741" y="5241637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30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HG</a:t>
                      </a:r>
                    </a:p>
                  </p:txBody>
                </p:sp>
                <p:sp>
                  <p:nvSpPr>
                    <p:cNvPr id="117" name="TextBox 116">
                      <a:extLst>
                        <a:ext uri="{FF2B5EF4-FFF2-40B4-BE49-F238E27FC236}">
                          <a16:creationId xmlns:a16="http://schemas.microsoft.com/office/drawing/2014/main" id="{94D95E56-5F0C-0A43-8C1D-11A2CA2B7FEA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3044964" y="5230556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50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HG</a:t>
                      </a:r>
                    </a:p>
                  </p:txBody>
                </p:sp>
              </p:grpSp>
              <p:grpSp>
                <p:nvGrpSpPr>
                  <p:cNvPr id="111" name="Group 110">
                    <a:extLst>
                      <a:ext uri="{FF2B5EF4-FFF2-40B4-BE49-F238E27FC236}">
                        <a16:creationId xmlns:a16="http://schemas.microsoft.com/office/drawing/2014/main" id="{E67769AB-5F27-2B49-BE28-C615E478CC3F}"/>
                      </a:ext>
                    </a:extLst>
                  </p:cNvPr>
                  <p:cNvGrpSpPr/>
                  <p:nvPr/>
                </p:nvGrpSpPr>
                <p:grpSpPr>
                  <a:xfrm>
                    <a:off x="9054560" y="2847607"/>
                    <a:ext cx="1095945" cy="463754"/>
                    <a:chOff x="9075108" y="2529108"/>
                    <a:chExt cx="1095945" cy="463754"/>
                  </a:xfrm>
                </p:grpSpPr>
                <p:sp>
                  <p:nvSpPr>
                    <p:cNvPr id="112" name="TextBox 111">
                      <a:extLst>
                        <a:ext uri="{FF2B5EF4-FFF2-40B4-BE49-F238E27FC236}">
                          <a16:creationId xmlns:a16="http://schemas.microsoft.com/office/drawing/2014/main" id="{A566147A-5F65-6A46-AB9E-05A6FA2D371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89024" y="2529108"/>
                      <a:ext cx="882029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dirty="0">
                          <a:latin typeface="Arial Black" panose="020B0A04020102020204" pitchFamily="34" charset="0"/>
                        </a:rPr>
                        <a:t>Nrf2</a:t>
                      </a:r>
                    </a:p>
                    <a:p>
                      <a:r>
                        <a:rPr lang="en-US" sz="1000" dirty="0">
                          <a:latin typeface="Arial Black" panose="020B0A04020102020204" pitchFamily="34" charset="0"/>
                        </a:rPr>
                        <a:t>57 kD</a:t>
                      </a:r>
                    </a:p>
                  </p:txBody>
                </p:sp>
                <p:cxnSp>
                  <p:nvCxnSpPr>
                    <p:cNvPr id="113" name="Straight Arrow Connector 112">
                      <a:extLst>
                        <a:ext uri="{FF2B5EF4-FFF2-40B4-BE49-F238E27FC236}">
                          <a16:creationId xmlns:a16="http://schemas.microsoft.com/office/drawing/2014/main" id="{4E20ABCE-6F90-C041-9233-C4FAD65F0490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9075108" y="2990773"/>
                      <a:ext cx="431519" cy="2089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996DCC23-3BDA-6E43-9129-DE06FFB42615}"/>
                    </a:ext>
                  </a:extLst>
                </p:cNvPr>
                <p:cNvSpPr txBox="1"/>
                <p:nvPr/>
              </p:nvSpPr>
              <p:spPr>
                <a:xfrm>
                  <a:off x="7170623" y="1175349"/>
                  <a:ext cx="133954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>
                      <a:latin typeface="Arial Black" panose="020B0A04020102020204" pitchFamily="34" charset="0"/>
                    </a:rPr>
                    <a:t>Nrf2 4</a:t>
                  </a:r>
                </a:p>
              </p:txBody>
            </p:sp>
          </p:grp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50F69984-2D73-6A42-A921-872293B71388}"/>
                  </a:ext>
                </a:extLst>
              </p:cNvPr>
              <p:cNvGrpSpPr/>
              <p:nvPr/>
            </p:nvGrpSpPr>
            <p:grpSpPr>
              <a:xfrm>
                <a:off x="8928198" y="1590575"/>
                <a:ext cx="676048" cy="2768219"/>
                <a:chOff x="5912070" y="1571077"/>
                <a:chExt cx="676048" cy="2768219"/>
              </a:xfrm>
            </p:grpSpPr>
            <p:grpSp>
              <p:nvGrpSpPr>
                <p:cNvPr id="138" name="Group 137">
                  <a:extLst>
                    <a:ext uri="{FF2B5EF4-FFF2-40B4-BE49-F238E27FC236}">
                      <a16:creationId xmlns:a16="http://schemas.microsoft.com/office/drawing/2014/main" id="{137F8660-15B5-F745-A1E6-B96F750FE854}"/>
                    </a:ext>
                  </a:extLst>
                </p:cNvPr>
                <p:cNvGrpSpPr/>
                <p:nvPr/>
              </p:nvGrpSpPr>
              <p:grpSpPr>
                <a:xfrm>
                  <a:off x="5912070" y="1571077"/>
                  <a:ext cx="676048" cy="2252293"/>
                  <a:chOff x="9173747" y="1136187"/>
                  <a:chExt cx="676048" cy="2252293"/>
                </a:xfrm>
              </p:grpSpPr>
              <p:sp>
                <p:nvSpPr>
                  <p:cNvPr id="140" name="TextBox 139">
                    <a:extLst>
                      <a:ext uri="{FF2B5EF4-FFF2-40B4-BE49-F238E27FC236}">
                        <a16:creationId xmlns:a16="http://schemas.microsoft.com/office/drawing/2014/main" id="{D02DF2EB-321F-8044-8BDB-1F97A65AF6D1}"/>
                      </a:ext>
                    </a:extLst>
                  </p:cNvPr>
                  <p:cNvSpPr txBox="1"/>
                  <p:nvPr/>
                </p:nvSpPr>
                <p:spPr>
                  <a:xfrm>
                    <a:off x="9301539" y="3134564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37 kD</a:t>
                    </a:r>
                  </a:p>
                </p:txBody>
              </p:sp>
              <p:sp>
                <p:nvSpPr>
                  <p:cNvPr id="141" name="TextBox 140">
                    <a:extLst>
                      <a:ext uri="{FF2B5EF4-FFF2-40B4-BE49-F238E27FC236}">
                        <a16:creationId xmlns:a16="http://schemas.microsoft.com/office/drawing/2014/main" id="{6BA7E217-F60D-CA4E-A453-14D71D78ED4A}"/>
                      </a:ext>
                    </a:extLst>
                  </p:cNvPr>
                  <p:cNvSpPr txBox="1"/>
                  <p:nvPr/>
                </p:nvSpPr>
                <p:spPr>
                  <a:xfrm>
                    <a:off x="9338116" y="2594382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142" name="TextBox 141">
                    <a:extLst>
                      <a:ext uri="{FF2B5EF4-FFF2-40B4-BE49-F238E27FC236}">
                        <a16:creationId xmlns:a16="http://schemas.microsoft.com/office/drawing/2014/main" id="{4036C50F-5AC1-5440-B467-488431A37609}"/>
                      </a:ext>
                    </a:extLst>
                  </p:cNvPr>
                  <p:cNvSpPr txBox="1"/>
                  <p:nvPr/>
                </p:nvSpPr>
                <p:spPr>
                  <a:xfrm>
                    <a:off x="9311443" y="2137800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FF1BD68B-F3CE-F248-ABCD-D2A8F46EAA0B}"/>
                      </a:ext>
                    </a:extLst>
                  </p:cNvPr>
                  <p:cNvSpPr txBox="1"/>
                  <p:nvPr/>
                </p:nvSpPr>
                <p:spPr>
                  <a:xfrm>
                    <a:off x="9250737" y="1906211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  <p:sp>
                <p:nvSpPr>
                  <p:cNvPr id="144" name="TextBox 143">
                    <a:extLst>
                      <a:ext uri="{FF2B5EF4-FFF2-40B4-BE49-F238E27FC236}">
                        <a16:creationId xmlns:a16="http://schemas.microsoft.com/office/drawing/2014/main" id="{007492ED-CE1E-A74B-8C33-9B1BA7F4634A}"/>
                      </a:ext>
                    </a:extLst>
                  </p:cNvPr>
                  <p:cNvSpPr txBox="1"/>
                  <p:nvPr/>
                </p:nvSpPr>
                <p:spPr>
                  <a:xfrm>
                    <a:off x="9245085" y="1610201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150 kD</a:t>
                    </a:r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FBB5CAD2-3047-D345-B676-25DFA8522AE8}"/>
                      </a:ext>
                    </a:extLst>
                  </p:cNvPr>
                  <p:cNvSpPr txBox="1"/>
                  <p:nvPr/>
                </p:nvSpPr>
                <p:spPr>
                  <a:xfrm>
                    <a:off x="9173747" y="1136187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</p:grpSp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9CD4C772-9181-4B44-8F85-785A5A976A46}"/>
                    </a:ext>
                  </a:extLst>
                </p:cNvPr>
                <p:cNvSpPr txBox="1"/>
                <p:nvPr/>
              </p:nvSpPr>
              <p:spPr>
                <a:xfrm>
                  <a:off x="6052683" y="4085380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 kD</a:t>
                  </a:r>
                </a:p>
              </p:txBody>
            </p:sp>
          </p:grpSp>
        </p:grp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DE556254-B43C-574C-A809-A742091AB49E}"/>
                </a:ext>
              </a:extLst>
            </p:cNvPr>
            <p:cNvSpPr txBox="1"/>
            <p:nvPr/>
          </p:nvSpPr>
          <p:spPr>
            <a:xfrm>
              <a:off x="9074907" y="4385294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20 kD</a:t>
              </a: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10" y="1988054"/>
            <a:ext cx="2041222" cy="26686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9350" y="1970935"/>
            <a:ext cx="2056817" cy="26849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011" y="1985745"/>
            <a:ext cx="2049178" cy="26423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4662" y="1988796"/>
            <a:ext cx="2042927" cy="263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913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>
            <a:extLst>
              <a:ext uri="{FF2B5EF4-FFF2-40B4-BE49-F238E27FC236}">
                <a16:creationId xmlns:a16="http://schemas.microsoft.com/office/drawing/2014/main" id="{01C02832-658D-D04E-928C-88AB039C1E3D}"/>
              </a:ext>
            </a:extLst>
          </p:cNvPr>
          <p:cNvSpPr txBox="1"/>
          <p:nvPr/>
        </p:nvSpPr>
        <p:spPr>
          <a:xfrm>
            <a:off x="252632" y="223921"/>
            <a:ext cx="1781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Fig. 6 B: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E6DF6D3-3149-BF4B-AEB1-2957C531B345}"/>
              </a:ext>
            </a:extLst>
          </p:cNvPr>
          <p:cNvSpPr txBox="1"/>
          <p:nvPr/>
        </p:nvSpPr>
        <p:spPr>
          <a:xfrm>
            <a:off x="1973332" y="222118"/>
            <a:ext cx="825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-Actin for Nrf2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3B1EFAC-9625-1B43-B0A5-A2B489641986}"/>
              </a:ext>
            </a:extLst>
          </p:cNvPr>
          <p:cNvGrpSpPr/>
          <p:nvPr/>
        </p:nvGrpSpPr>
        <p:grpSpPr>
          <a:xfrm>
            <a:off x="806355" y="1619532"/>
            <a:ext cx="3033170" cy="4245257"/>
            <a:chOff x="3409" y="1355909"/>
            <a:chExt cx="3070974" cy="4759686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28F161F9-22F8-2444-9153-BC53B7AAED1B}"/>
                </a:ext>
              </a:extLst>
            </p:cNvPr>
            <p:cNvGrpSpPr/>
            <p:nvPr/>
          </p:nvGrpSpPr>
          <p:grpSpPr>
            <a:xfrm>
              <a:off x="1591560" y="2901808"/>
              <a:ext cx="1482823" cy="495292"/>
              <a:chOff x="9166890" y="2879443"/>
              <a:chExt cx="1482823" cy="495292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B8251C8D-3059-094D-A43D-DC67DEC3C225}"/>
                  </a:ext>
                </a:extLst>
              </p:cNvPr>
              <p:cNvSpPr txBox="1"/>
              <p:nvPr/>
            </p:nvSpPr>
            <p:spPr>
              <a:xfrm>
                <a:off x="9310165" y="2879443"/>
                <a:ext cx="1339548" cy="4485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latin typeface="Arial Black" panose="020B0A04020102020204" pitchFamily="34" charset="0"/>
                  </a:rPr>
                  <a:t>β</a:t>
                </a:r>
                <a:r>
                  <a:rPr lang="en-US" sz="1000" dirty="0">
                    <a:latin typeface="Arial Black" panose="020B0A04020102020204" pitchFamily="34" charset="0"/>
                  </a:rPr>
                  <a:t>-Actin </a:t>
                </a:r>
              </a:p>
              <a:p>
                <a:r>
                  <a:rPr lang="en-US" sz="1000" dirty="0">
                    <a:latin typeface="Arial Black" panose="020B0A04020102020204" pitchFamily="34" charset="0"/>
                  </a:rPr>
                  <a:t>43 kD</a:t>
                </a:r>
              </a:p>
            </p:txBody>
          </p: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57532D02-B5E4-9D4A-B494-DE8483761F7E}"/>
                  </a:ext>
                </a:extLst>
              </p:cNvPr>
              <p:cNvCxnSpPr/>
              <p:nvPr/>
            </p:nvCxnSpPr>
            <p:spPr>
              <a:xfrm flipV="1">
                <a:off x="9166890" y="3372646"/>
                <a:ext cx="431518" cy="208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1BA737C3-6FF7-FB4B-A773-3ABE6BB78C1A}"/>
                </a:ext>
              </a:extLst>
            </p:cNvPr>
            <p:cNvGrpSpPr/>
            <p:nvPr/>
          </p:nvGrpSpPr>
          <p:grpSpPr>
            <a:xfrm>
              <a:off x="252113" y="4463432"/>
              <a:ext cx="1917215" cy="1652163"/>
              <a:chOff x="1797483" y="4493617"/>
              <a:chExt cx="1917215" cy="1652163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490F7760-AB85-584E-9433-B4C303C2FB03}"/>
                  </a:ext>
                </a:extLst>
              </p:cNvPr>
              <p:cNvSpPr txBox="1"/>
              <p:nvPr/>
            </p:nvSpPr>
            <p:spPr>
              <a:xfrm rot="17785822">
                <a:off x="1528659" y="5037126"/>
                <a:ext cx="81464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NG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0CEB4DA-3931-4C48-A0A9-024B7BF7F0CF}"/>
                  </a:ext>
                </a:extLst>
              </p:cNvPr>
              <p:cNvSpPr txBox="1"/>
              <p:nvPr/>
            </p:nvSpPr>
            <p:spPr>
              <a:xfrm rot="17785822">
                <a:off x="1643461" y="5275370"/>
                <a:ext cx="1460369" cy="28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50 </a:t>
                </a:r>
                <a:r>
                  <a:rPr lang="en-US" sz="1200" dirty="0" err="1"/>
                  <a:t>mM</a:t>
                </a:r>
                <a:r>
                  <a:rPr lang="en-US" sz="1200" dirty="0"/>
                  <a:t> Mannitol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F385732B-2EBF-884A-B553-1D80AA4038E5}"/>
                  </a:ext>
                </a:extLst>
              </p:cNvPr>
              <p:cNvSpPr txBox="1"/>
              <p:nvPr/>
            </p:nvSpPr>
            <p:spPr>
              <a:xfrm rot="17785822">
                <a:off x="2400968" y="5048206"/>
                <a:ext cx="1364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30 </a:t>
                </a:r>
                <a:r>
                  <a:rPr lang="en-US" sz="1200" dirty="0" err="1"/>
                  <a:t>mM</a:t>
                </a:r>
                <a:r>
                  <a:rPr lang="en-US" sz="1200" dirty="0"/>
                  <a:t> HG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9D834DA-AEB7-7B40-B4B7-08BC4C341A1E}"/>
                  </a:ext>
                </a:extLst>
              </p:cNvPr>
              <p:cNvSpPr txBox="1"/>
              <p:nvPr/>
            </p:nvSpPr>
            <p:spPr>
              <a:xfrm rot="17785822">
                <a:off x="2894191" y="5037125"/>
                <a:ext cx="1364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50 </a:t>
                </a:r>
                <a:r>
                  <a:rPr lang="en-US" sz="1200" dirty="0" err="1"/>
                  <a:t>mM</a:t>
                </a:r>
                <a:r>
                  <a:rPr lang="en-US" sz="1200" dirty="0"/>
                  <a:t> HG</a:t>
                </a:r>
              </a:p>
            </p:txBody>
          </p: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FA191AA-70A0-2941-BC30-903C7DF81E7F}"/>
                </a:ext>
              </a:extLst>
            </p:cNvPr>
            <p:cNvSpPr txBox="1"/>
            <p:nvPr/>
          </p:nvSpPr>
          <p:spPr>
            <a:xfrm>
              <a:off x="3409" y="1355909"/>
              <a:ext cx="1339548" cy="310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1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E3D24A6C-31BF-BD4C-82AF-D509994D18EA}"/>
              </a:ext>
            </a:extLst>
          </p:cNvPr>
          <p:cNvGrpSpPr/>
          <p:nvPr/>
        </p:nvGrpSpPr>
        <p:grpSpPr>
          <a:xfrm>
            <a:off x="6867849" y="1406172"/>
            <a:ext cx="2346334" cy="4365934"/>
            <a:chOff x="6180405" y="1114285"/>
            <a:chExt cx="2658122" cy="4884170"/>
          </a:xfrm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1B043977-738D-BE4E-B517-F57DDBD63426}"/>
                </a:ext>
              </a:extLst>
            </p:cNvPr>
            <p:cNvGrpSpPr/>
            <p:nvPr/>
          </p:nvGrpSpPr>
          <p:grpSpPr>
            <a:xfrm>
              <a:off x="6180405" y="2353256"/>
              <a:ext cx="2658122" cy="3645199"/>
              <a:chOff x="7328219" y="2610337"/>
              <a:chExt cx="2848885" cy="3645199"/>
            </a:xfrm>
          </p:grpSpPr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BE490DBF-C284-7A4C-ABCA-8AB0045FEC61}"/>
                  </a:ext>
                </a:extLst>
              </p:cNvPr>
              <p:cNvGrpSpPr/>
              <p:nvPr/>
            </p:nvGrpSpPr>
            <p:grpSpPr>
              <a:xfrm>
                <a:off x="7328219" y="4618235"/>
                <a:ext cx="1917213" cy="1637301"/>
                <a:chOff x="1797485" y="4493617"/>
                <a:chExt cx="1917213" cy="1637301"/>
              </a:xfrm>
            </p:grpSpPr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7A65DD01-F13C-244A-B68A-B451A7ED8069}"/>
                    </a:ext>
                  </a:extLst>
                </p:cNvPr>
                <p:cNvSpPr txBox="1"/>
                <p:nvPr/>
              </p:nvSpPr>
              <p:spPr>
                <a:xfrm rot="17785822">
                  <a:off x="1528661" y="5037126"/>
                  <a:ext cx="81464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NG</a:t>
                  </a:r>
                </a:p>
              </p:txBody>
            </p:sp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E5882BC4-50FA-0448-B9A9-162B9ABD4155}"/>
                    </a:ext>
                  </a:extLst>
                </p:cNvPr>
                <p:cNvSpPr txBox="1"/>
                <p:nvPr/>
              </p:nvSpPr>
              <p:spPr>
                <a:xfrm rot="17785822">
                  <a:off x="1598974" y="5198346"/>
                  <a:ext cx="1528817" cy="3363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50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Mannitol</a:t>
                  </a:r>
                </a:p>
              </p:txBody>
            </p:sp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A160747B-4965-3446-8428-99A4B7CF3063}"/>
                    </a:ext>
                  </a:extLst>
                </p:cNvPr>
                <p:cNvSpPr txBox="1"/>
                <p:nvPr/>
              </p:nvSpPr>
              <p:spPr>
                <a:xfrm rot="17785822">
                  <a:off x="2400968" y="5048206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30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HG</a:t>
                  </a:r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DADC90FC-ABEF-A94F-BC60-60614F860204}"/>
                    </a:ext>
                  </a:extLst>
                </p:cNvPr>
                <p:cNvSpPr txBox="1"/>
                <p:nvPr/>
              </p:nvSpPr>
              <p:spPr>
                <a:xfrm rot="17785822">
                  <a:off x="2894191" y="5037125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50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HG</a:t>
                  </a:r>
                </a:p>
              </p:txBody>
            </p:sp>
          </p:grp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579D7E4B-F20A-2A45-94E5-7F8ACE590570}"/>
                  </a:ext>
                </a:extLst>
              </p:cNvPr>
              <p:cNvGrpSpPr/>
              <p:nvPr/>
            </p:nvGrpSpPr>
            <p:grpSpPr>
              <a:xfrm>
                <a:off x="9216887" y="2610337"/>
                <a:ext cx="960217" cy="746746"/>
                <a:chOff x="9237435" y="2291838"/>
                <a:chExt cx="960217" cy="746746"/>
              </a:xfrm>
            </p:grpSpPr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B4B7480A-F2A3-1A45-BECD-7C46BBEA5E0C}"/>
                    </a:ext>
                  </a:extLst>
                </p:cNvPr>
                <p:cNvSpPr txBox="1"/>
                <p:nvPr/>
              </p:nvSpPr>
              <p:spPr>
                <a:xfrm>
                  <a:off x="9315622" y="2291838"/>
                  <a:ext cx="882030" cy="4476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-Actin 43 kD</a:t>
                  </a:r>
                </a:p>
              </p:txBody>
            </p:sp>
            <p:cxnSp>
              <p:nvCxnSpPr>
                <p:cNvPr id="111" name="Straight Arrow Connector 110">
                  <a:extLst>
                    <a:ext uri="{FF2B5EF4-FFF2-40B4-BE49-F238E27FC236}">
                      <a16:creationId xmlns:a16="http://schemas.microsoft.com/office/drawing/2014/main" id="{E329229C-DDE3-5248-9EF6-D81EE3551E3D}"/>
                    </a:ext>
                  </a:extLst>
                </p:cNvPr>
                <p:cNvCxnSpPr/>
                <p:nvPr/>
              </p:nvCxnSpPr>
              <p:spPr>
                <a:xfrm flipV="1">
                  <a:off x="9237435" y="3036495"/>
                  <a:ext cx="431518" cy="208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7C695D8-0417-544E-8909-2D5C4FFA0179}"/>
                </a:ext>
              </a:extLst>
            </p:cNvPr>
            <p:cNvSpPr txBox="1"/>
            <p:nvPr/>
          </p:nvSpPr>
          <p:spPr>
            <a:xfrm>
              <a:off x="6653359" y="1114285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3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7C8BAD02-4C6E-1C42-A137-C967C6E7835F}"/>
              </a:ext>
            </a:extLst>
          </p:cNvPr>
          <p:cNvGrpSpPr/>
          <p:nvPr/>
        </p:nvGrpSpPr>
        <p:grpSpPr>
          <a:xfrm>
            <a:off x="5867229" y="1653295"/>
            <a:ext cx="606255" cy="2302866"/>
            <a:chOff x="9244525" y="1136187"/>
            <a:chExt cx="606255" cy="2302866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C362FD0-8D9E-C746-B81E-FE4328AAAE24}"/>
                </a:ext>
              </a:extLst>
            </p:cNvPr>
            <p:cNvSpPr txBox="1"/>
            <p:nvPr/>
          </p:nvSpPr>
          <p:spPr>
            <a:xfrm>
              <a:off x="9310067" y="3185137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25 kD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BE2B4A1C-0000-0A41-9B84-D3D3FC80AF4B}"/>
                </a:ext>
              </a:extLst>
            </p:cNvPr>
            <p:cNvSpPr txBox="1"/>
            <p:nvPr/>
          </p:nvSpPr>
          <p:spPr>
            <a:xfrm>
              <a:off x="9322933" y="2712116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37 kD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B41C0C10-A731-864E-AF45-9FF14CC92960}"/>
                </a:ext>
              </a:extLst>
            </p:cNvPr>
            <p:cNvSpPr txBox="1"/>
            <p:nvPr/>
          </p:nvSpPr>
          <p:spPr>
            <a:xfrm>
              <a:off x="9314667" y="2236000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50 kD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9F78615D-067B-2141-9651-24D234ECA429}"/>
                </a:ext>
              </a:extLst>
            </p:cNvPr>
            <p:cNvSpPr txBox="1"/>
            <p:nvPr/>
          </p:nvSpPr>
          <p:spPr>
            <a:xfrm>
              <a:off x="9270724" y="1520663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100 kD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2B25427A-8209-7D4F-AAD6-C8BF13B8E936}"/>
                </a:ext>
              </a:extLst>
            </p:cNvPr>
            <p:cNvSpPr txBox="1"/>
            <p:nvPr/>
          </p:nvSpPr>
          <p:spPr>
            <a:xfrm>
              <a:off x="9244525" y="1136187"/>
              <a:ext cx="60625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MW </a:t>
              </a:r>
            </a:p>
            <a:p>
              <a:pPr algn="ctr"/>
              <a:r>
                <a:rPr lang="en-US" sz="1100" dirty="0"/>
                <a:t>Marker</a:t>
              </a:r>
            </a:p>
          </p:txBody>
        </p:sp>
      </p:grpSp>
      <p:sp>
        <p:nvSpPr>
          <p:cNvPr id="195" name="TextBox 194">
            <a:extLst>
              <a:ext uri="{FF2B5EF4-FFF2-40B4-BE49-F238E27FC236}">
                <a16:creationId xmlns:a16="http://schemas.microsoft.com/office/drawing/2014/main" id="{8099C66E-2614-7340-9DD3-FC25296DAFBE}"/>
              </a:ext>
            </a:extLst>
          </p:cNvPr>
          <p:cNvSpPr txBox="1"/>
          <p:nvPr/>
        </p:nvSpPr>
        <p:spPr>
          <a:xfrm>
            <a:off x="-10120" y="2271248"/>
            <a:ext cx="5661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100 kD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0831CECD-99B6-3548-9ADF-B10E3B0E49F6}"/>
              </a:ext>
            </a:extLst>
          </p:cNvPr>
          <p:cNvSpPr txBox="1"/>
          <p:nvPr/>
        </p:nvSpPr>
        <p:spPr>
          <a:xfrm>
            <a:off x="5948956" y="2354863"/>
            <a:ext cx="4972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75 kD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78B82E6A-7F56-854B-AF0F-9128E9B71016}"/>
              </a:ext>
            </a:extLst>
          </p:cNvPr>
          <p:cNvSpPr txBox="1"/>
          <p:nvPr/>
        </p:nvSpPr>
        <p:spPr>
          <a:xfrm>
            <a:off x="5941122" y="4318525"/>
            <a:ext cx="4972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20 kD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0AC52465-4264-EC41-9C26-7A854C9AEA5C}"/>
              </a:ext>
            </a:extLst>
          </p:cNvPr>
          <p:cNvSpPr txBox="1"/>
          <p:nvPr/>
        </p:nvSpPr>
        <p:spPr>
          <a:xfrm>
            <a:off x="9009828" y="2222004"/>
            <a:ext cx="5661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100 kD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F6FBC388-F28D-7A43-9BB2-70F03729BC8F}"/>
              </a:ext>
            </a:extLst>
          </p:cNvPr>
          <p:cNvSpPr txBox="1"/>
          <p:nvPr/>
        </p:nvSpPr>
        <p:spPr>
          <a:xfrm>
            <a:off x="-10120" y="2057888"/>
            <a:ext cx="5661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150 kD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8326D90-C84F-D946-B888-A709A7EE9585}"/>
              </a:ext>
            </a:extLst>
          </p:cNvPr>
          <p:cNvGrpSpPr/>
          <p:nvPr/>
        </p:nvGrpSpPr>
        <p:grpSpPr>
          <a:xfrm>
            <a:off x="461449" y="2170549"/>
            <a:ext cx="252788" cy="2247811"/>
            <a:chOff x="568129" y="2170549"/>
            <a:chExt cx="252788" cy="2247811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248C01A1-380D-4D4F-BE46-32F27C372950}"/>
                </a:ext>
              </a:extLst>
            </p:cNvPr>
            <p:cNvGrpSpPr/>
            <p:nvPr/>
          </p:nvGrpSpPr>
          <p:grpSpPr>
            <a:xfrm>
              <a:off x="568129" y="2383909"/>
              <a:ext cx="252788" cy="2034451"/>
              <a:chOff x="3063292" y="2013668"/>
              <a:chExt cx="252788" cy="2034451"/>
            </a:xfrm>
          </p:grpSpPr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81DD4EA5-4CE7-924E-900B-54162B511AD3}"/>
                  </a:ext>
                </a:extLst>
              </p:cNvPr>
              <p:cNvCxnSpPr/>
              <p:nvPr/>
            </p:nvCxnSpPr>
            <p:spPr>
              <a:xfrm>
                <a:off x="3080155" y="2788649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E3D6ADEE-1114-904C-BDB7-CE8E51F8D4C1}"/>
                  </a:ext>
                </a:extLst>
              </p:cNvPr>
              <p:cNvGrpSpPr/>
              <p:nvPr/>
            </p:nvGrpSpPr>
            <p:grpSpPr>
              <a:xfrm>
                <a:off x="3063292" y="2013668"/>
                <a:ext cx="252788" cy="2034451"/>
                <a:chOff x="3063292" y="2013668"/>
                <a:chExt cx="252788" cy="2034451"/>
              </a:xfrm>
            </p:grpSpPr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21E64033-5945-8149-9BD4-616BDF0A29CC}"/>
                    </a:ext>
                  </a:extLst>
                </p:cNvPr>
                <p:cNvGrpSpPr/>
                <p:nvPr/>
              </p:nvGrpSpPr>
              <p:grpSpPr>
                <a:xfrm>
                  <a:off x="3063292" y="2013668"/>
                  <a:ext cx="252788" cy="1686519"/>
                  <a:chOff x="407836" y="2018285"/>
                  <a:chExt cx="252788" cy="1686519"/>
                </a:xfrm>
              </p:grpSpPr>
              <p:grpSp>
                <p:nvGrpSpPr>
                  <p:cNvPr id="168" name="Group 167">
                    <a:extLst>
                      <a:ext uri="{FF2B5EF4-FFF2-40B4-BE49-F238E27FC236}">
                        <a16:creationId xmlns:a16="http://schemas.microsoft.com/office/drawing/2014/main" id="{312267FF-D320-AE4E-8471-8F0E7B78C7A3}"/>
                      </a:ext>
                    </a:extLst>
                  </p:cNvPr>
                  <p:cNvGrpSpPr/>
                  <p:nvPr/>
                </p:nvGrpSpPr>
                <p:grpSpPr>
                  <a:xfrm>
                    <a:off x="407836" y="2018285"/>
                    <a:ext cx="252784" cy="1283947"/>
                    <a:chOff x="9690410" y="2018285"/>
                    <a:chExt cx="252784" cy="1283947"/>
                  </a:xfrm>
                </p:grpSpPr>
                <p:cxnSp>
                  <p:nvCxnSpPr>
                    <p:cNvPr id="170" name="Straight Connector 169">
                      <a:extLst>
                        <a:ext uri="{FF2B5EF4-FFF2-40B4-BE49-F238E27FC236}">
                          <a16:creationId xmlns:a16="http://schemas.microsoft.com/office/drawing/2014/main" id="{1C3CA3B8-8E5E-114F-B928-57AACB785EE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90410" y="201828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2" name="Straight Connector 171">
                      <a:extLst>
                        <a:ext uri="{FF2B5EF4-FFF2-40B4-BE49-F238E27FC236}">
                          <a16:creationId xmlns:a16="http://schemas.microsoft.com/office/drawing/2014/main" id="{0F6DF5E4-54E9-7C4E-9FAE-1A56F67D9C3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07274" y="2356988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3" name="Straight Connector 172">
                      <a:extLst>
                        <a:ext uri="{FF2B5EF4-FFF2-40B4-BE49-F238E27FC236}">
                          <a16:creationId xmlns:a16="http://schemas.microsoft.com/office/drawing/2014/main" id="{AF9442D2-D49B-DE48-9A03-EC772269DF3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16511" y="3302232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69" name="Straight Connector 168">
                    <a:extLst>
                      <a:ext uri="{FF2B5EF4-FFF2-40B4-BE49-F238E27FC236}">
                        <a16:creationId xmlns:a16="http://schemas.microsoft.com/office/drawing/2014/main" id="{837B25DA-5E5F-6943-AFE1-DBE1430521CB}"/>
                      </a:ext>
                    </a:extLst>
                  </p:cNvPr>
                  <p:cNvCxnSpPr/>
                  <p:nvPr/>
                </p:nvCxnSpPr>
                <p:spPr>
                  <a:xfrm>
                    <a:off x="433941" y="370480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67" name="Straight Connector 166">
                  <a:extLst>
                    <a:ext uri="{FF2B5EF4-FFF2-40B4-BE49-F238E27FC236}">
                      <a16:creationId xmlns:a16="http://schemas.microsoft.com/office/drawing/2014/main" id="{9BCC0096-83A6-9C4A-A2DF-21A6057E4C07}"/>
                    </a:ext>
                  </a:extLst>
                </p:cNvPr>
                <p:cNvCxnSpPr/>
                <p:nvPr/>
              </p:nvCxnSpPr>
              <p:spPr>
                <a:xfrm>
                  <a:off x="3084778" y="4048119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85EC85E3-78FF-894F-A55B-40AC169EFDCE}"/>
                </a:ext>
              </a:extLst>
            </p:cNvPr>
            <p:cNvCxnSpPr/>
            <p:nvPr/>
          </p:nvCxnSpPr>
          <p:spPr>
            <a:xfrm>
              <a:off x="568129" y="2170549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5B20A19-F156-FA49-9AD8-2BA1C35A13A5}"/>
              </a:ext>
            </a:extLst>
          </p:cNvPr>
          <p:cNvGrpSpPr/>
          <p:nvPr/>
        </p:nvGrpSpPr>
        <p:grpSpPr>
          <a:xfrm>
            <a:off x="-26536" y="1595674"/>
            <a:ext cx="606255" cy="2963741"/>
            <a:chOff x="-41776" y="1595674"/>
            <a:chExt cx="606255" cy="2963741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896E924F-E782-304A-813B-08B8AF0DB33D}"/>
                </a:ext>
              </a:extLst>
            </p:cNvPr>
            <p:cNvGrpSpPr/>
            <p:nvPr/>
          </p:nvGrpSpPr>
          <p:grpSpPr>
            <a:xfrm>
              <a:off x="-41776" y="1595674"/>
              <a:ext cx="606255" cy="2586129"/>
              <a:chOff x="9231659" y="1136187"/>
              <a:chExt cx="606255" cy="2586129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01AC260-8EA4-2041-8932-A06FBB39A3E2}"/>
                  </a:ext>
                </a:extLst>
              </p:cNvPr>
              <p:cNvSpPr txBox="1"/>
              <p:nvPr/>
            </p:nvSpPr>
            <p:spPr>
              <a:xfrm>
                <a:off x="9305669" y="3468400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0D613A44-7906-844C-AE27-FA7E8399ABAD}"/>
                  </a:ext>
                </a:extLst>
              </p:cNvPr>
              <p:cNvSpPr txBox="1"/>
              <p:nvPr/>
            </p:nvSpPr>
            <p:spPr>
              <a:xfrm>
                <a:off x="9300301" y="3080348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37 kD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4083D37A-BB75-7043-A408-7539128F5BCA}"/>
                  </a:ext>
                </a:extLst>
              </p:cNvPr>
              <p:cNvSpPr txBox="1"/>
              <p:nvPr/>
            </p:nvSpPr>
            <p:spPr>
              <a:xfrm>
                <a:off x="9301415" y="2561069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50 kD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5B55EB07-0531-8646-ABE4-C5E39B9F44BD}"/>
                  </a:ext>
                </a:extLst>
              </p:cNvPr>
              <p:cNvSpPr txBox="1"/>
              <p:nvPr/>
            </p:nvSpPr>
            <p:spPr>
              <a:xfrm>
                <a:off x="9319258" y="2157532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75 kD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F3DB45C8-277A-454F-8E74-D9E705574D18}"/>
                  </a:ext>
                </a:extLst>
              </p:cNvPr>
              <p:cNvSpPr txBox="1"/>
              <p:nvPr/>
            </p:nvSpPr>
            <p:spPr>
              <a:xfrm>
                <a:off x="9231659" y="1136187"/>
                <a:ext cx="60625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/>
                  <a:t>MW </a:t>
                </a:r>
              </a:p>
              <a:p>
                <a:pPr algn="ctr"/>
                <a:r>
                  <a:rPr lang="en-US" sz="1100" dirty="0"/>
                  <a:t>Marker</a:t>
                </a:r>
              </a:p>
            </p:txBody>
          </p:sp>
        </p:grp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25509D15-7248-4D4C-9B25-D56BA13D6C7D}"/>
                </a:ext>
              </a:extLst>
            </p:cNvPr>
            <p:cNvSpPr txBox="1"/>
            <p:nvPr/>
          </p:nvSpPr>
          <p:spPr>
            <a:xfrm>
              <a:off x="51781" y="4305499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20 kD</a:t>
              </a: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6E343121-F601-A54C-8ED5-C6D08EDBB9F9}"/>
              </a:ext>
            </a:extLst>
          </p:cNvPr>
          <p:cNvGrpSpPr/>
          <p:nvPr/>
        </p:nvGrpSpPr>
        <p:grpSpPr>
          <a:xfrm>
            <a:off x="9480451" y="2318208"/>
            <a:ext cx="280524" cy="2124775"/>
            <a:chOff x="3024401" y="2019431"/>
            <a:chExt cx="280524" cy="2124775"/>
          </a:xfrm>
        </p:grpSpPr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EEE57C43-7018-E144-B178-7232430B6B0C}"/>
                </a:ext>
              </a:extLst>
            </p:cNvPr>
            <p:cNvCxnSpPr/>
            <p:nvPr/>
          </p:nvCxnSpPr>
          <p:spPr>
            <a:xfrm>
              <a:off x="3035551" y="2681226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A758495A-E3E5-7E45-BD47-734C2E9113BF}"/>
                </a:ext>
              </a:extLst>
            </p:cNvPr>
            <p:cNvGrpSpPr/>
            <p:nvPr/>
          </p:nvGrpSpPr>
          <p:grpSpPr>
            <a:xfrm>
              <a:off x="3024401" y="2019431"/>
              <a:ext cx="280524" cy="2124775"/>
              <a:chOff x="3024401" y="2019431"/>
              <a:chExt cx="280524" cy="2124775"/>
            </a:xfrm>
          </p:grpSpPr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CE5791D1-4B94-F04E-BE41-7FEE17CA3EAC}"/>
                  </a:ext>
                </a:extLst>
              </p:cNvPr>
              <p:cNvGrpSpPr/>
              <p:nvPr/>
            </p:nvGrpSpPr>
            <p:grpSpPr>
              <a:xfrm>
                <a:off x="3024401" y="2019431"/>
                <a:ext cx="280524" cy="1625001"/>
                <a:chOff x="368945" y="2024048"/>
                <a:chExt cx="280524" cy="1625001"/>
              </a:xfrm>
            </p:grpSpPr>
            <p:grpSp>
              <p:nvGrpSpPr>
                <p:cNvPr id="227" name="Group 226">
                  <a:extLst>
                    <a:ext uri="{FF2B5EF4-FFF2-40B4-BE49-F238E27FC236}">
                      <a16:creationId xmlns:a16="http://schemas.microsoft.com/office/drawing/2014/main" id="{4701E5BE-2EB4-A742-9C10-970B8E4F2FF8}"/>
                    </a:ext>
                  </a:extLst>
                </p:cNvPr>
                <p:cNvGrpSpPr/>
                <p:nvPr/>
              </p:nvGrpSpPr>
              <p:grpSpPr>
                <a:xfrm>
                  <a:off x="368945" y="2024048"/>
                  <a:ext cx="280524" cy="1237669"/>
                  <a:chOff x="9651519" y="2024048"/>
                  <a:chExt cx="280524" cy="1237669"/>
                </a:xfrm>
              </p:grpSpPr>
              <p:cxnSp>
                <p:nvCxnSpPr>
                  <p:cNvPr id="229" name="Straight Connector 228">
                    <a:extLst>
                      <a:ext uri="{FF2B5EF4-FFF2-40B4-BE49-F238E27FC236}">
                        <a16:creationId xmlns:a16="http://schemas.microsoft.com/office/drawing/2014/main" id="{52671510-D71E-AF4F-B602-8DA5424568F3}"/>
                      </a:ext>
                    </a:extLst>
                  </p:cNvPr>
                  <p:cNvCxnSpPr/>
                  <p:nvPr/>
                </p:nvCxnSpPr>
                <p:spPr>
                  <a:xfrm>
                    <a:off x="9656957" y="202404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0" name="Straight Connector 229">
                    <a:extLst>
                      <a:ext uri="{FF2B5EF4-FFF2-40B4-BE49-F238E27FC236}">
                        <a16:creationId xmlns:a16="http://schemas.microsoft.com/office/drawing/2014/main" id="{C17437A9-1871-C74E-9B28-054B1CF6796A}"/>
                      </a:ext>
                    </a:extLst>
                  </p:cNvPr>
                  <p:cNvCxnSpPr/>
                  <p:nvPr/>
                </p:nvCxnSpPr>
                <p:spPr>
                  <a:xfrm>
                    <a:off x="9651519" y="227242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1" name="Straight Connector 230">
                    <a:extLst>
                      <a:ext uri="{FF2B5EF4-FFF2-40B4-BE49-F238E27FC236}">
                        <a16:creationId xmlns:a16="http://schemas.microsoft.com/office/drawing/2014/main" id="{26B09336-F74B-9C4E-9C33-32484351092F}"/>
                      </a:ext>
                    </a:extLst>
                  </p:cNvPr>
                  <p:cNvCxnSpPr/>
                  <p:nvPr/>
                </p:nvCxnSpPr>
                <p:spPr>
                  <a:xfrm>
                    <a:off x="9705360" y="326171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28" name="Straight Connector 227">
                  <a:extLst>
                    <a:ext uri="{FF2B5EF4-FFF2-40B4-BE49-F238E27FC236}">
                      <a16:creationId xmlns:a16="http://schemas.microsoft.com/office/drawing/2014/main" id="{08EF1C4E-18C4-1146-8CF9-A4C7E54CB14A}"/>
                    </a:ext>
                  </a:extLst>
                </p:cNvPr>
                <p:cNvCxnSpPr/>
                <p:nvPr/>
              </p:nvCxnSpPr>
              <p:spPr>
                <a:xfrm>
                  <a:off x="411639" y="3649049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5D820336-A185-2B45-A587-CD93FA0C456D}"/>
                  </a:ext>
                </a:extLst>
              </p:cNvPr>
              <p:cNvCxnSpPr/>
              <p:nvPr/>
            </p:nvCxnSpPr>
            <p:spPr>
              <a:xfrm>
                <a:off x="3062476" y="4144206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25FC061-345A-A840-ADCE-DEE39E93E4AC}"/>
              </a:ext>
            </a:extLst>
          </p:cNvPr>
          <p:cNvGrpSpPr/>
          <p:nvPr/>
        </p:nvGrpSpPr>
        <p:grpSpPr>
          <a:xfrm>
            <a:off x="3007150" y="1607513"/>
            <a:ext cx="3323126" cy="4248483"/>
            <a:chOff x="2923330" y="1607513"/>
            <a:chExt cx="3323126" cy="4248483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CF4E8A76-998E-5440-B495-F1FDF292B3A7}"/>
                </a:ext>
              </a:extLst>
            </p:cNvPr>
            <p:cNvGrpSpPr/>
            <p:nvPr/>
          </p:nvGrpSpPr>
          <p:grpSpPr>
            <a:xfrm>
              <a:off x="3843614" y="1644389"/>
              <a:ext cx="2402842" cy="4211607"/>
              <a:chOff x="3120706" y="1364686"/>
              <a:chExt cx="2598858" cy="4631307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729B4209-B310-924A-B333-7915462C88E2}"/>
                  </a:ext>
                </a:extLst>
              </p:cNvPr>
              <p:cNvGrpSpPr/>
              <p:nvPr/>
            </p:nvGrpSpPr>
            <p:grpSpPr>
              <a:xfrm>
                <a:off x="3120706" y="2702604"/>
                <a:ext cx="2598858" cy="3293389"/>
                <a:chOff x="7394182" y="2945918"/>
                <a:chExt cx="2785371" cy="3293389"/>
              </a:xfrm>
            </p:grpSpPr>
            <p:grpSp>
              <p:nvGrpSpPr>
                <p:cNvPr id="95" name="Group 94">
                  <a:extLst>
                    <a:ext uri="{FF2B5EF4-FFF2-40B4-BE49-F238E27FC236}">
                      <a16:creationId xmlns:a16="http://schemas.microsoft.com/office/drawing/2014/main" id="{2B3A8A0D-03A3-9E42-BD37-92943A8DF5ED}"/>
                    </a:ext>
                  </a:extLst>
                </p:cNvPr>
                <p:cNvGrpSpPr/>
                <p:nvPr/>
              </p:nvGrpSpPr>
              <p:grpSpPr>
                <a:xfrm>
                  <a:off x="7394182" y="4618235"/>
                  <a:ext cx="1917213" cy="1621072"/>
                  <a:chOff x="1863448" y="4493617"/>
                  <a:chExt cx="1917213" cy="1621072"/>
                </a:xfrm>
              </p:grpSpPr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DDBABDDF-3F8C-384D-BD82-824302C4941A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594624" y="5037126"/>
                    <a:ext cx="814647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NG</a:t>
                    </a:r>
                  </a:p>
                </p:txBody>
              </p:sp>
              <p:sp>
                <p:nvSpPr>
                  <p:cNvPr id="100" name="TextBox 99">
                    <a:extLst>
                      <a:ext uri="{FF2B5EF4-FFF2-40B4-BE49-F238E27FC236}">
                        <a16:creationId xmlns:a16="http://schemas.microsoft.com/office/drawing/2014/main" id="{690B81ED-8DE8-9148-A17E-A3174EE305F4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690896" y="5294181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50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Mannitol</a:t>
                    </a:r>
                  </a:p>
                </p:txBody>
              </p:sp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53F94D72-4931-9E4D-906D-168FFF2BFF8C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466931" y="5048206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30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HG</a:t>
                    </a:r>
                  </a:p>
                </p:txBody>
              </p:sp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3399CFFB-163D-AF40-867B-3E1D014AF379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960154" y="5037125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50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HG</a:t>
                    </a:r>
                  </a:p>
                </p:txBody>
              </p:sp>
            </p:grpSp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4114337D-0ABF-FB41-A592-7E2AAD0F94D3}"/>
                    </a:ext>
                  </a:extLst>
                </p:cNvPr>
                <p:cNvGrpSpPr/>
                <p:nvPr/>
              </p:nvGrpSpPr>
              <p:grpSpPr>
                <a:xfrm>
                  <a:off x="9208573" y="2945918"/>
                  <a:ext cx="970980" cy="439983"/>
                  <a:chOff x="9229121" y="2627419"/>
                  <a:chExt cx="970980" cy="439983"/>
                </a:xfrm>
              </p:grpSpPr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A4F6FAAE-A266-0043-B9C9-45C30A1630CB}"/>
                      </a:ext>
                    </a:extLst>
                  </p:cNvPr>
                  <p:cNvSpPr txBox="1"/>
                  <p:nvPr/>
                </p:nvSpPr>
                <p:spPr>
                  <a:xfrm>
                    <a:off x="9318072" y="2627419"/>
                    <a:ext cx="882029" cy="43998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l-GR" sz="1000" dirty="0">
                        <a:latin typeface="Arial Black" panose="020B0A04020102020204" pitchFamily="34" charset="0"/>
                      </a:rPr>
                      <a:t>β</a:t>
                    </a:r>
                    <a:r>
                      <a:rPr lang="en-US" sz="1000" dirty="0">
                        <a:latin typeface="Arial Black" panose="020B0A04020102020204" pitchFamily="34" charset="0"/>
                      </a:rPr>
                      <a:t>-Actin 43 kD</a:t>
                    </a:r>
                  </a:p>
                </p:txBody>
              </p:sp>
              <p:cxnSp>
                <p:nvCxnSpPr>
                  <p:cNvPr id="98" name="Straight Arrow Connector 97">
                    <a:extLst>
                      <a:ext uri="{FF2B5EF4-FFF2-40B4-BE49-F238E27FC236}">
                        <a16:creationId xmlns:a16="http://schemas.microsoft.com/office/drawing/2014/main" id="{1EDB43B0-5C60-EF42-A5CE-1E126F6C600C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9229121" y="3036493"/>
                    <a:ext cx="431519" cy="2089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5E9E0BA3-99DF-4F4C-8E68-0AFF9875EC8B}"/>
                  </a:ext>
                </a:extLst>
              </p:cNvPr>
              <p:cNvSpPr txBox="1"/>
              <p:nvPr/>
            </p:nvSpPr>
            <p:spPr>
              <a:xfrm>
                <a:off x="3207772" y="1364686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200" dirty="0">
                    <a:latin typeface="Arial Black" panose="020B0A04020102020204" pitchFamily="34" charset="0"/>
                  </a:rPr>
                  <a:t>β</a:t>
                </a:r>
                <a:r>
                  <a:rPr lang="en-US" sz="1200" dirty="0">
                    <a:latin typeface="Arial Black" panose="020B0A04020102020204" pitchFamily="34" charset="0"/>
                  </a:rPr>
                  <a:t>-Actin 2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34DC904-6201-0149-87D4-CABE8CA60584}"/>
                </a:ext>
              </a:extLst>
            </p:cNvPr>
            <p:cNvGrpSpPr/>
            <p:nvPr/>
          </p:nvGrpSpPr>
          <p:grpSpPr>
            <a:xfrm>
              <a:off x="2923330" y="1607513"/>
              <a:ext cx="739908" cy="2997983"/>
              <a:chOff x="2923330" y="1607513"/>
              <a:chExt cx="739908" cy="2997983"/>
            </a:xfrm>
          </p:grpSpPr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21B4F370-EA35-A94A-AED0-9CD295A9DA88}"/>
                  </a:ext>
                </a:extLst>
              </p:cNvPr>
              <p:cNvGrpSpPr/>
              <p:nvPr/>
            </p:nvGrpSpPr>
            <p:grpSpPr>
              <a:xfrm>
                <a:off x="3410450" y="2178983"/>
                <a:ext cx="252788" cy="2271002"/>
                <a:chOff x="3063292" y="1906657"/>
                <a:chExt cx="252788" cy="2271002"/>
              </a:xfrm>
            </p:grpSpPr>
            <p:cxnSp>
              <p:nvCxnSpPr>
                <p:cNvPr id="189" name="Straight Connector 188">
                  <a:extLst>
                    <a:ext uri="{FF2B5EF4-FFF2-40B4-BE49-F238E27FC236}">
                      <a16:creationId xmlns:a16="http://schemas.microsoft.com/office/drawing/2014/main" id="{3AE11B40-CB51-7941-9B4E-DE112BE108C6}"/>
                    </a:ext>
                  </a:extLst>
                </p:cNvPr>
                <p:cNvCxnSpPr/>
                <p:nvPr/>
              </p:nvCxnSpPr>
              <p:spPr>
                <a:xfrm>
                  <a:off x="3080155" y="2745830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90" name="Group 189">
                  <a:extLst>
                    <a:ext uri="{FF2B5EF4-FFF2-40B4-BE49-F238E27FC236}">
                      <a16:creationId xmlns:a16="http://schemas.microsoft.com/office/drawing/2014/main" id="{CD65B5CD-B228-5044-ACB5-744B2B52AFCF}"/>
                    </a:ext>
                  </a:extLst>
                </p:cNvPr>
                <p:cNvGrpSpPr/>
                <p:nvPr/>
              </p:nvGrpSpPr>
              <p:grpSpPr>
                <a:xfrm>
                  <a:off x="3063292" y="1906657"/>
                  <a:ext cx="252788" cy="2271002"/>
                  <a:chOff x="3063292" y="1906657"/>
                  <a:chExt cx="252788" cy="2271002"/>
                </a:xfrm>
              </p:grpSpPr>
              <p:grpSp>
                <p:nvGrpSpPr>
                  <p:cNvPr id="191" name="Group 190">
                    <a:extLst>
                      <a:ext uri="{FF2B5EF4-FFF2-40B4-BE49-F238E27FC236}">
                        <a16:creationId xmlns:a16="http://schemas.microsoft.com/office/drawing/2014/main" id="{20FC9C89-7726-3A4F-9EDB-23F262C3ADE5}"/>
                      </a:ext>
                    </a:extLst>
                  </p:cNvPr>
                  <p:cNvGrpSpPr/>
                  <p:nvPr/>
                </p:nvGrpSpPr>
                <p:grpSpPr>
                  <a:xfrm>
                    <a:off x="3063292" y="1906657"/>
                    <a:ext cx="252788" cy="1793530"/>
                    <a:chOff x="407836" y="1911274"/>
                    <a:chExt cx="252788" cy="1793530"/>
                  </a:xfrm>
                </p:grpSpPr>
                <p:grpSp>
                  <p:nvGrpSpPr>
                    <p:cNvPr id="193" name="Group 192">
                      <a:extLst>
                        <a:ext uri="{FF2B5EF4-FFF2-40B4-BE49-F238E27FC236}">
                          <a16:creationId xmlns:a16="http://schemas.microsoft.com/office/drawing/2014/main" id="{FE7B4037-833F-044B-A925-21BBCCA2A91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7836" y="1911274"/>
                      <a:ext cx="252784" cy="1406198"/>
                      <a:chOff x="9690410" y="1911274"/>
                      <a:chExt cx="252784" cy="1406198"/>
                    </a:xfrm>
                  </p:grpSpPr>
                  <p:cxnSp>
                    <p:nvCxnSpPr>
                      <p:cNvPr id="204" name="Straight Connector 203">
                        <a:extLst>
                          <a:ext uri="{FF2B5EF4-FFF2-40B4-BE49-F238E27FC236}">
                            <a16:creationId xmlns:a16="http://schemas.microsoft.com/office/drawing/2014/main" id="{1486127A-228F-484D-946C-9CB832736EEA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690410" y="1911274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5" name="Straight Connector 204">
                        <a:extLst>
                          <a:ext uri="{FF2B5EF4-FFF2-40B4-BE49-F238E27FC236}">
                            <a16:creationId xmlns:a16="http://schemas.microsoft.com/office/drawing/2014/main" id="{185A2591-5D8C-F14A-9C84-E8727E1DAD0E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707274" y="2291722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6" name="Straight Connector 205">
                        <a:extLst>
                          <a:ext uri="{FF2B5EF4-FFF2-40B4-BE49-F238E27FC236}">
                            <a16:creationId xmlns:a16="http://schemas.microsoft.com/office/drawing/2014/main" id="{DB0E178B-D554-2948-8BA9-9A57175359CD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716511" y="3317472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194" name="Straight Connector 193">
                      <a:extLst>
                        <a:ext uri="{FF2B5EF4-FFF2-40B4-BE49-F238E27FC236}">
                          <a16:creationId xmlns:a16="http://schemas.microsoft.com/office/drawing/2014/main" id="{85895A89-453A-0340-A42E-4337278448E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3941" y="3704804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92" name="Straight Connector 191">
                    <a:extLst>
                      <a:ext uri="{FF2B5EF4-FFF2-40B4-BE49-F238E27FC236}">
                        <a16:creationId xmlns:a16="http://schemas.microsoft.com/office/drawing/2014/main" id="{713BC416-4649-374D-A977-D9F1D6D1CF39}"/>
                      </a:ext>
                    </a:extLst>
                  </p:cNvPr>
                  <p:cNvCxnSpPr/>
                  <p:nvPr/>
                </p:nvCxnSpPr>
                <p:spPr>
                  <a:xfrm>
                    <a:off x="3084778" y="4177659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3A5990AE-9588-0848-A955-E5C9EAD90CCC}"/>
                  </a:ext>
                </a:extLst>
              </p:cNvPr>
              <p:cNvGrpSpPr/>
              <p:nvPr/>
            </p:nvGrpSpPr>
            <p:grpSpPr>
              <a:xfrm>
                <a:off x="2923330" y="1607513"/>
                <a:ext cx="606255" cy="2997983"/>
                <a:chOff x="2923330" y="1607513"/>
                <a:chExt cx="606255" cy="2997983"/>
              </a:xfrm>
            </p:grpSpPr>
            <p:sp>
              <p:nvSpPr>
                <p:cNvPr id="197" name="TextBox 196">
                  <a:extLst>
                    <a:ext uri="{FF2B5EF4-FFF2-40B4-BE49-F238E27FC236}">
                      <a16:creationId xmlns:a16="http://schemas.microsoft.com/office/drawing/2014/main" id="{AE6AD119-2747-364C-AE0D-95A131974D70}"/>
                    </a:ext>
                  </a:extLst>
                </p:cNvPr>
                <p:cNvSpPr txBox="1"/>
                <p:nvPr/>
              </p:nvSpPr>
              <p:spPr>
                <a:xfrm>
                  <a:off x="2942419" y="2063637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  <p:grpSp>
              <p:nvGrpSpPr>
                <p:cNvPr id="3" name="Group 2">
                  <a:extLst>
                    <a:ext uri="{FF2B5EF4-FFF2-40B4-BE49-F238E27FC236}">
                      <a16:creationId xmlns:a16="http://schemas.microsoft.com/office/drawing/2014/main" id="{2AFA8BEF-FDB9-2F4B-BDDA-58ABC5CB06FB}"/>
                    </a:ext>
                  </a:extLst>
                </p:cNvPr>
                <p:cNvGrpSpPr/>
                <p:nvPr/>
              </p:nvGrpSpPr>
              <p:grpSpPr>
                <a:xfrm>
                  <a:off x="2923330" y="1607513"/>
                  <a:ext cx="606255" cy="2997983"/>
                  <a:chOff x="2923330" y="1607513"/>
                  <a:chExt cx="606255" cy="2997983"/>
                </a:xfrm>
              </p:grpSpPr>
              <p:grpSp>
                <p:nvGrpSpPr>
                  <p:cNvPr id="130" name="Group 129">
                    <a:extLst>
                      <a:ext uri="{FF2B5EF4-FFF2-40B4-BE49-F238E27FC236}">
                        <a16:creationId xmlns:a16="http://schemas.microsoft.com/office/drawing/2014/main" id="{66BA3312-4E59-D347-ABCF-580E0237E997}"/>
                      </a:ext>
                    </a:extLst>
                  </p:cNvPr>
                  <p:cNvGrpSpPr/>
                  <p:nvPr/>
                </p:nvGrpSpPr>
                <p:grpSpPr>
                  <a:xfrm>
                    <a:off x="2923330" y="1607513"/>
                    <a:ext cx="606255" cy="2106488"/>
                    <a:chOff x="9277379" y="1090467"/>
                    <a:chExt cx="606255" cy="2106488"/>
                  </a:xfrm>
                </p:grpSpPr>
                <p:sp>
                  <p:nvSpPr>
                    <p:cNvPr id="131" name="TextBox 130">
                      <a:extLst>
                        <a:ext uri="{FF2B5EF4-FFF2-40B4-BE49-F238E27FC236}">
                          <a16:creationId xmlns:a16="http://schemas.microsoft.com/office/drawing/2014/main" id="{CA800175-6DB9-F94C-8E60-D0D1FEF89DA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355823" y="2943039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132" name="TextBox 131">
                      <a:extLst>
                        <a:ext uri="{FF2B5EF4-FFF2-40B4-BE49-F238E27FC236}">
                          <a16:creationId xmlns:a16="http://schemas.microsoft.com/office/drawing/2014/main" id="{BD061FF3-B503-7744-B414-CE2A7E2DFF3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363360" y="2364235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133" name="TextBox 132">
                      <a:extLst>
                        <a:ext uri="{FF2B5EF4-FFF2-40B4-BE49-F238E27FC236}">
                          <a16:creationId xmlns:a16="http://schemas.microsoft.com/office/drawing/2014/main" id="{1769483C-F610-974F-9409-05E3FA3ACEA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353142" y="1895558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135" name="TextBox 134">
                      <a:extLst>
                        <a:ext uri="{FF2B5EF4-FFF2-40B4-BE49-F238E27FC236}">
                          <a16:creationId xmlns:a16="http://schemas.microsoft.com/office/drawing/2014/main" id="{65ECA4FA-20AB-D941-BF77-B13541476F6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77379" y="1090467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</p:grp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E70BA7FB-6808-6C49-98E9-3497520492D5}"/>
                      </a:ext>
                    </a:extLst>
                  </p:cNvPr>
                  <p:cNvSpPr txBox="1"/>
                  <p:nvPr/>
                </p:nvSpPr>
                <p:spPr>
                  <a:xfrm>
                    <a:off x="3009311" y="4351580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20 kD</a:t>
                    </a:r>
                  </a:p>
                </p:txBody>
              </p:sp>
              <p:sp>
                <p:nvSpPr>
                  <p:cNvPr id="198" name="TextBox 197">
                    <a:extLst>
                      <a:ext uri="{FF2B5EF4-FFF2-40B4-BE49-F238E27FC236}">
                        <a16:creationId xmlns:a16="http://schemas.microsoft.com/office/drawing/2014/main" id="{74C12BCB-7D3F-194C-95F9-C73A3067D984}"/>
                      </a:ext>
                    </a:extLst>
                  </p:cNvPr>
                  <p:cNvSpPr txBox="1"/>
                  <p:nvPr/>
                </p:nvSpPr>
                <p:spPr>
                  <a:xfrm>
                    <a:off x="3002554" y="3850025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25 kD</a:t>
                    </a:r>
                  </a:p>
                </p:txBody>
              </p:sp>
            </p:grpSp>
          </p:grpSp>
        </p:grp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DE5F89CA-F077-2D4F-A632-BE67AF120673}"/>
              </a:ext>
            </a:extLst>
          </p:cNvPr>
          <p:cNvGrpSpPr/>
          <p:nvPr/>
        </p:nvGrpSpPr>
        <p:grpSpPr>
          <a:xfrm>
            <a:off x="6361036" y="2174096"/>
            <a:ext cx="240909" cy="2292838"/>
            <a:chOff x="568129" y="2278812"/>
            <a:chExt cx="240909" cy="2292838"/>
          </a:xfrm>
        </p:grpSpPr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B24D96F3-F8C4-4341-95F7-FB3746CE0B00}"/>
                </a:ext>
              </a:extLst>
            </p:cNvPr>
            <p:cNvGrpSpPr/>
            <p:nvPr/>
          </p:nvGrpSpPr>
          <p:grpSpPr>
            <a:xfrm>
              <a:off x="568129" y="2602414"/>
              <a:ext cx="240909" cy="1969236"/>
              <a:chOff x="3063292" y="2232173"/>
              <a:chExt cx="240909" cy="1969236"/>
            </a:xfrm>
          </p:grpSpPr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C8FD69CF-226A-BA4F-B8DB-90278FFC91AA}"/>
                  </a:ext>
                </a:extLst>
              </p:cNvPr>
              <p:cNvCxnSpPr/>
              <p:nvPr/>
            </p:nvCxnSpPr>
            <p:spPr>
              <a:xfrm>
                <a:off x="3068280" y="2637139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2" name="Group 211">
                <a:extLst>
                  <a:ext uri="{FF2B5EF4-FFF2-40B4-BE49-F238E27FC236}">
                    <a16:creationId xmlns:a16="http://schemas.microsoft.com/office/drawing/2014/main" id="{825ED0DF-5B10-ED47-BDA6-74FB29ADC1D2}"/>
                  </a:ext>
                </a:extLst>
              </p:cNvPr>
              <p:cNvGrpSpPr/>
              <p:nvPr/>
            </p:nvGrpSpPr>
            <p:grpSpPr>
              <a:xfrm>
                <a:off x="3063292" y="2232173"/>
                <a:ext cx="240909" cy="1969236"/>
                <a:chOff x="3063292" y="2232173"/>
                <a:chExt cx="240909" cy="1969236"/>
              </a:xfrm>
            </p:grpSpPr>
            <p:grpSp>
              <p:nvGrpSpPr>
                <p:cNvPr id="213" name="Group 212">
                  <a:extLst>
                    <a:ext uri="{FF2B5EF4-FFF2-40B4-BE49-F238E27FC236}">
                      <a16:creationId xmlns:a16="http://schemas.microsoft.com/office/drawing/2014/main" id="{63BDC6EA-3193-B443-9DF1-3700B9072AC2}"/>
                    </a:ext>
                  </a:extLst>
                </p:cNvPr>
                <p:cNvGrpSpPr/>
                <p:nvPr/>
              </p:nvGrpSpPr>
              <p:grpSpPr>
                <a:xfrm>
                  <a:off x="3063292" y="2232173"/>
                  <a:ext cx="240909" cy="1340949"/>
                  <a:chOff x="407836" y="2236790"/>
                  <a:chExt cx="240909" cy="1340949"/>
                </a:xfrm>
              </p:grpSpPr>
              <p:grpSp>
                <p:nvGrpSpPr>
                  <p:cNvPr id="215" name="Group 214">
                    <a:extLst>
                      <a:ext uri="{FF2B5EF4-FFF2-40B4-BE49-F238E27FC236}">
                        <a16:creationId xmlns:a16="http://schemas.microsoft.com/office/drawing/2014/main" id="{98FCB012-8F2E-6343-AC48-CA5EDDDCB687}"/>
                      </a:ext>
                    </a:extLst>
                  </p:cNvPr>
                  <p:cNvGrpSpPr/>
                  <p:nvPr/>
                </p:nvGrpSpPr>
                <p:grpSpPr>
                  <a:xfrm>
                    <a:off x="407836" y="2236790"/>
                    <a:ext cx="240909" cy="863957"/>
                    <a:chOff x="9690410" y="2236790"/>
                    <a:chExt cx="240909" cy="863957"/>
                  </a:xfrm>
                </p:grpSpPr>
                <p:cxnSp>
                  <p:nvCxnSpPr>
                    <p:cNvPr id="217" name="Straight Connector 216">
                      <a:extLst>
                        <a:ext uri="{FF2B5EF4-FFF2-40B4-BE49-F238E27FC236}">
                          <a16:creationId xmlns:a16="http://schemas.microsoft.com/office/drawing/2014/main" id="{1C5D1DB4-9F06-584B-8EB8-958E0C3296D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90410" y="2236790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9" name="Straight Connector 218">
                      <a:extLst>
                        <a:ext uri="{FF2B5EF4-FFF2-40B4-BE49-F238E27FC236}">
                          <a16:creationId xmlns:a16="http://schemas.microsoft.com/office/drawing/2014/main" id="{8E401C7C-F1B0-9047-9F7A-A6D14F20E8D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04636" y="3100747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16" name="Straight Connector 215">
                    <a:extLst>
                      <a:ext uri="{FF2B5EF4-FFF2-40B4-BE49-F238E27FC236}">
                        <a16:creationId xmlns:a16="http://schemas.microsoft.com/office/drawing/2014/main" id="{051726F7-A911-C24A-983B-C2E3AE029644}"/>
                      </a:ext>
                    </a:extLst>
                  </p:cNvPr>
                  <p:cNvCxnSpPr/>
                  <p:nvPr/>
                </p:nvCxnSpPr>
                <p:spPr>
                  <a:xfrm>
                    <a:off x="410191" y="3577739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14" name="Straight Connector 213">
                  <a:extLst>
                    <a:ext uri="{FF2B5EF4-FFF2-40B4-BE49-F238E27FC236}">
                      <a16:creationId xmlns:a16="http://schemas.microsoft.com/office/drawing/2014/main" id="{180D5E60-A364-9C40-A2D1-702101909BC6}"/>
                    </a:ext>
                  </a:extLst>
                </p:cNvPr>
                <p:cNvCxnSpPr/>
                <p:nvPr/>
              </p:nvCxnSpPr>
              <p:spPr>
                <a:xfrm>
                  <a:off x="3072903" y="4201409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FA5B03E7-2D2A-D747-AA2A-743850CF04AE}"/>
                </a:ext>
              </a:extLst>
            </p:cNvPr>
            <p:cNvCxnSpPr/>
            <p:nvPr/>
          </p:nvCxnSpPr>
          <p:spPr>
            <a:xfrm>
              <a:off x="568129" y="2278812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784D211-31F5-9C49-B219-CF7881E1C842}"/>
              </a:ext>
            </a:extLst>
          </p:cNvPr>
          <p:cNvGrpSpPr/>
          <p:nvPr/>
        </p:nvGrpSpPr>
        <p:grpSpPr>
          <a:xfrm>
            <a:off x="8937435" y="1409070"/>
            <a:ext cx="3393498" cy="4511949"/>
            <a:chOff x="8937435" y="1409070"/>
            <a:chExt cx="3393498" cy="4511949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34BE6351-A671-CF41-AE1D-41A79E4D1004}"/>
                </a:ext>
              </a:extLst>
            </p:cNvPr>
            <p:cNvGrpSpPr/>
            <p:nvPr/>
          </p:nvGrpSpPr>
          <p:grpSpPr>
            <a:xfrm>
              <a:off x="9993251" y="1409070"/>
              <a:ext cx="2337682" cy="4511949"/>
              <a:chOff x="9242569" y="907806"/>
              <a:chExt cx="2812827" cy="5067299"/>
            </a:xfrm>
          </p:grpSpPr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00F6B43E-DB71-5B4B-83BA-BC300A72A3BE}"/>
                  </a:ext>
                </a:extLst>
              </p:cNvPr>
              <p:cNvGrpSpPr/>
              <p:nvPr/>
            </p:nvGrpSpPr>
            <p:grpSpPr>
              <a:xfrm>
                <a:off x="9242569" y="2430909"/>
                <a:ext cx="2812827" cy="3544196"/>
                <a:chOff x="7328219" y="2706926"/>
                <a:chExt cx="3014692" cy="3544196"/>
              </a:xfrm>
            </p:grpSpPr>
            <p:grpSp>
              <p:nvGrpSpPr>
                <p:cNvPr id="121" name="Group 120">
                  <a:extLst>
                    <a:ext uri="{FF2B5EF4-FFF2-40B4-BE49-F238E27FC236}">
                      <a16:creationId xmlns:a16="http://schemas.microsoft.com/office/drawing/2014/main" id="{3798694D-937E-7149-B6A1-4EF54E65A17E}"/>
                    </a:ext>
                  </a:extLst>
                </p:cNvPr>
                <p:cNvGrpSpPr/>
                <p:nvPr/>
              </p:nvGrpSpPr>
              <p:grpSpPr>
                <a:xfrm>
                  <a:off x="7328219" y="4597939"/>
                  <a:ext cx="1917213" cy="1653183"/>
                  <a:chOff x="1797485" y="4473321"/>
                  <a:chExt cx="1917213" cy="1653183"/>
                </a:xfrm>
              </p:grpSpPr>
              <p:sp>
                <p:nvSpPr>
                  <p:cNvPr id="125" name="TextBox 124">
                    <a:extLst>
                      <a:ext uri="{FF2B5EF4-FFF2-40B4-BE49-F238E27FC236}">
                        <a16:creationId xmlns:a16="http://schemas.microsoft.com/office/drawing/2014/main" id="{49925D6D-2A8C-B943-B3F6-2922DC5758A1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528661" y="5037126"/>
                    <a:ext cx="814647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NG</a:t>
                    </a:r>
                  </a:p>
                </p:txBody>
              </p:sp>
              <p:sp>
                <p:nvSpPr>
                  <p:cNvPr id="126" name="TextBox 125">
                    <a:extLst>
                      <a:ext uri="{FF2B5EF4-FFF2-40B4-BE49-F238E27FC236}">
                        <a16:creationId xmlns:a16="http://schemas.microsoft.com/office/drawing/2014/main" id="{582FD169-54B0-CB4E-92CA-C0FA5AFF0013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546636" y="5121303"/>
                    <a:ext cx="1653183" cy="357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50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Mannitol</a:t>
                    </a:r>
                  </a:p>
                </p:txBody>
              </p: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FC1166F5-2A07-7646-B2DB-F67774D5C2E9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400968" y="5048206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30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HG</a:t>
                    </a:r>
                  </a:p>
                </p:txBody>
              </p:sp>
              <p:sp>
                <p:nvSpPr>
                  <p:cNvPr id="128" name="TextBox 127">
                    <a:extLst>
                      <a:ext uri="{FF2B5EF4-FFF2-40B4-BE49-F238E27FC236}">
                        <a16:creationId xmlns:a16="http://schemas.microsoft.com/office/drawing/2014/main" id="{74BDE6C4-528F-8241-BBF3-4B88633415C2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894191" y="5037125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50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HG</a:t>
                    </a:r>
                  </a:p>
                </p:txBody>
              </p:sp>
            </p:grpSp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89B440C5-E7AF-6A4D-85E6-01DE6B3C882B}"/>
                    </a:ext>
                  </a:extLst>
                </p:cNvPr>
                <p:cNvGrpSpPr/>
                <p:nvPr/>
              </p:nvGrpSpPr>
              <p:grpSpPr>
                <a:xfrm>
                  <a:off x="9332235" y="2706926"/>
                  <a:ext cx="1010676" cy="449357"/>
                  <a:chOff x="9352783" y="2388427"/>
                  <a:chExt cx="1010676" cy="449357"/>
                </a:xfrm>
              </p:grpSpPr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DDFF57CA-4CCD-1342-9CDD-A29B705020BD}"/>
                      </a:ext>
                    </a:extLst>
                  </p:cNvPr>
                  <p:cNvSpPr txBox="1"/>
                  <p:nvPr/>
                </p:nvSpPr>
                <p:spPr>
                  <a:xfrm>
                    <a:off x="9481430" y="2388427"/>
                    <a:ext cx="882029" cy="44935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l-GR" sz="1000" dirty="0">
                        <a:latin typeface="Arial Black" panose="020B0A04020102020204" pitchFamily="34" charset="0"/>
                      </a:rPr>
                      <a:t>β</a:t>
                    </a:r>
                    <a:r>
                      <a:rPr lang="en-US" sz="1000" dirty="0">
                        <a:latin typeface="Arial Black" panose="020B0A04020102020204" pitchFamily="34" charset="0"/>
                      </a:rPr>
                      <a:t>-Actin 43 kD</a:t>
                    </a:r>
                  </a:p>
                </p:txBody>
              </p:sp>
              <p:cxnSp>
                <p:nvCxnSpPr>
                  <p:cNvPr id="124" name="Straight Arrow Connector 123">
                    <a:extLst>
                      <a:ext uri="{FF2B5EF4-FFF2-40B4-BE49-F238E27FC236}">
                        <a16:creationId xmlns:a16="http://schemas.microsoft.com/office/drawing/2014/main" id="{0512A07C-3521-1145-A7CD-462E627B350B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9352783" y="2798365"/>
                    <a:ext cx="431518" cy="2089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7516B6D0-808D-9142-8031-C274062680D4}"/>
                  </a:ext>
                </a:extLst>
              </p:cNvPr>
              <p:cNvSpPr txBox="1"/>
              <p:nvPr/>
            </p:nvSpPr>
            <p:spPr>
              <a:xfrm>
                <a:off x="9543392" y="907806"/>
                <a:ext cx="133954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200" dirty="0">
                    <a:latin typeface="Arial Black" panose="020B0A04020102020204" pitchFamily="34" charset="0"/>
                  </a:rPr>
                  <a:t>β</a:t>
                </a:r>
                <a:r>
                  <a:rPr lang="en-US" sz="1200" dirty="0">
                    <a:latin typeface="Arial Black" panose="020B0A04020102020204" pitchFamily="34" charset="0"/>
                  </a:rPr>
                  <a:t>-Actin 4</a:t>
                </a:r>
              </a:p>
            </p:txBody>
          </p: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20B00EEE-2CAD-F940-9CB8-9116E26FA44F}"/>
                </a:ext>
              </a:extLst>
            </p:cNvPr>
            <p:cNvGrpSpPr/>
            <p:nvPr/>
          </p:nvGrpSpPr>
          <p:grpSpPr>
            <a:xfrm>
              <a:off x="8937435" y="1658410"/>
              <a:ext cx="638377" cy="2441444"/>
              <a:chOff x="9244671" y="1136187"/>
              <a:chExt cx="638377" cy="2441444"/>
            </a:xfrm>
          </p:grpSpPr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B1A52C96-0BBA-3B44-AD25-CF1FBB8990C4}"/>
                  </a:ext>
                </a:extLst>
              </p:cNvPr>
              <p:cNvSpPr txBox="1"/>
              <p:nvPr/>
            </p:nvSpPr>
            <p:spPr>
              <a:xfrm>
                <a:off x="9376106" y="3323715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AEFCAF1A-BA70-0043-A7D6-9676D47AEEC9}"/>
                  </a:ext>
                </a:extLst>
              </p:cNvPr>
              <p:cNvSpPr txBox="1"/>
              <p:nvPr/>
            </p:nvSpPr>
            <p:spPr>
              <a:xfrm>
                <a:off x="9385796" y="2893551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37 kD</a:t>
                </a: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B6CEEAC1-CD0F-764C-96B7-A558FA3E981E}"/>
                  </a:ext>
                </a:extLst>
              </p:cNvPr>
              <p:cNvSpPr txBox="1"/>
              <p:nvPr/>
            </p:nvSpPr>
            <p:spPr>
              <a:xfrm>
                <a:off x="9364848" y="2326547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50 kD</a:t>
                </a: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6C127FBA-72E5-7243-8057-5AA933C672B1}"/>
                  </a:ext>
                </a:extLst>
              </p:cNvPr>
              <p:cNvSpPr txBox="1"/>
              <p:nvPr/>
            </p:nvSpPr>
            <p:spPr>
              <a:xfrm>
                <a:off x="9346291" y="1935687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75 kD</a:t>
                </a: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085E55CC-4641-C043-98AD-41562488FA3E}"/>
                  </a:ext>
                </a:extLst>
              </p:cNvPr>
              <p:cNvSpPr txBox="1"/>
              <p:nvPr/>
            </p:nvSpPr>
            <p:spPr>
              <a:xfrm>
                <a:off x="9244671" y="1136187"/>
                <a:ext cx="60625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/>
                  <a:t>MW </a:t>
                </a:r>
              </a:p>
              <a:p>
                <a:pPr algn="ctr"/>
                <a:r>
                  <a:rPr lang="en-US" sz="1100" dirty="0"/>
                  <a:t>Marker</a:t>
                </a:r>
              </a:p>
            </p:txBody>
          </p:sp>
        </p:grp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36764518-3A84-1B42-9B29-21D77C5E9AC8}"/>
                </a:ext>
              </a:extLst>
            </p:cNvPr>
            <p:cNvSpPr txBox="1"/>
            <p:nvPr/>
          </p:nvSpPr>
          <p:spPr>
            <a:xfrm>
              <a:off x="9069028" y="4340207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20 kD</a:t>
              </a: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9" y="2044790"/>
            <a:ext cx="2041275" cy="26103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4668" y="2057888"/>
            <a:ext cx="2037187" cy="259725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751" y="2045718"/>
            <a:ext cx="2076629" cy="262050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7907" y="2063638"/>
            <a:ext cx="2067306" cy="260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325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>
            <a:extLst>
              <a:ext uri="{FF2B5EF4-FFF2-40B4-BE49-F238E27FC236}">
                <a16:creationId xmlns:a16="http://schemas.microsoft.com/office/drawing/2014/main" id="{01C02832-658D-D04E-928C-88AB039C1E3D}"/>
              </a:ext>
            </a:extLst>
          </p:cNvPr>
          <p:cNvSpPr txBox="1"/>
          <p:nvPr/>
        </p:nvSpPr>
        <p:spPr>
          <a:xfrm>
            <a:off x="252632" y="223921"/>
            <a:ext cx="1781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Fig. 6 C: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E6DF6D3-3149-BF4B-AEB1-2957C531B345}"/>
              </a:ext>
            </a:extLst>
          </p:cNvPr>
          <p:cNvSpPr txBox="1"/>
          <p:nvPr/>
        </p:nvSpPr>
        <p:spPr>
          <a:xfrm>
            <a:off x="1898523" y="253564"/>
            <a:ext cx="825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82FCDCB-E285-2949-A9BE-0166DB128D1C}"/>
              </a:ext>
            </a:extLst>
          </p:cNvPr>
          <p:cNvGrpSpPr/>
          <p:nvPr/>
        </p:nvGrpSpPr>
        <p:grpSpPr>
          <a:xfrm>
            <a:off x="2963337" y="1066727"/>
            <a:ext cx="3751820" cy="5052720"/>
            <a:chOff x="2956022" y="1400841"/>
            <a:chExt cx="3751820" cy="4521807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FB93D001-416B-924D-9F0F-A3996D0237CD}"/>
                </a:ext>
              </a:extLst>
            </p:cNvPr>
            <p:cNvGrpSpPr/>
            <p:nvPr/>
          </p:nvGrpSpPr>
          <p:grpSpPr>
            <a:xfrm>
              <a:off x="3638620" y="1400841"/>
              <a:ext cx="3069222" cy="4521807"/>
              <a:chOff x="2920503" y="729615"/>
              <a:chExt cx="3359641" cy="5147428"/>
            </a:xfrm>
          </p:grpSpPr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9D124BE9-3AAF-604A-8BA1-C31FC787EF78}"/>
                  </a:ext>
                </a:extLst>
              </p:cNvPr>
              <p:cNvGrpSpPr/>
              <p:nvPr/>
            </p:nvGrpSpPr>
            <p:grpSpPr>
              <a:xfrm>
                <a:off x="2920503" y="2081315"/>
                <a:ext cx="3359641" cy="3795728"/>
                <a:chOff x="3335462" y="2104337"/>
                <a:chExt cx="3359641" cy="3795728"/>
              </a:xfrm>
            </p:grpSpPr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F813ECFB-D31C-3D47-9A6A-0744B85EACF9}"/>
                    </a:ext>
                  </a:extLst>
                </p:cNvPr>
                <p:cNvSpPr txBox="1"/>
                <p:nvPr/>
              </p:nvSpPr>
              <p:spPr>
                <a:xfrm>
                  <a:off x="5531242" y="2104337"/>
                  <a:ext cx="1163861" cy="407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 smtClean="0">
                      <a:latin typeface="Arial Black" panose="020B0A04020102020204" pitchFamily="34" charset="0"/>
                    </a:rPr>
                    <a:t>ER </a:t>
                  </a:r>
                  <a:r>
                    <a:rPr lang="el-GR" sz="1000" dirty="0">
                      <a:latin typeface="Arial Black" panose="020B0A04020102020204" pitchFamily="34" charset="0"/>
                    </a:rPr>
                    <a:t>α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 </a:t>
                  </a:r>
                </a:p>
                <a:p>
                  <a:r>
                    <a:rPr lang="en-US" sz="1000" dirty="0">
                      <a:latin typeface="Arial Black" panose="020B0A04020102020204" pitchFamily="34" charset="0"/>
                    </a:rPr>
                    <a:t>67 kD</a:t>
                  </a:r>
                </a:p>
              </p:txBody>
            </p:sp>
            <p:cxnSp>
              <p:nvCxnSpPr>
                <p:cNvPr id="91" name="Straight Arrow Connector 90">
                  <a:extLst>
                    <a:ext uri="{FF2B5EF4-FFF2-40B4-BE49-F238E27FC236}">
                      <a16:creationId xmlns:a16="http://schemas.microsoft.com/office/drawing/2014/main" id="{5556F4E7-79D9-4441-8190-12ED0F69FCA7}"/>
                    </a:ext>
                  </a:extLst>
                </p:cNvPr>
                <p:cNvCxnSpPr/>
                <p:nvPr/>
              </p:nvCxnSpPr>
              <p:spPr>
                <a:xfrm flipV="1">
                  <a:off x="5444442" y="2495492"/>
                  <a:ext cx="431518" cy="208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6257382A-65C0-4546-993B-37BE0545216D}"/>
                    </a:ext>
                  </a:extLst>
                </p:cNvPr>
                <p:cNvSpPr txBox="1"/>
                <p:nvPr/>
              </p:nvSpPr>
              <p:spPr>
                <a:xfrm rot="17785822">
                  <a:off x="3066638" y="4822502"/>
                  <a:ext cx="814647" cy="277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NG</a:t>
                  </a:r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277B57E9-4A5F-B54E-A011-438A79D23EF4}"/>
                    </a:ext>
                  </a:extLst>
                </p:cNvPr>
                <p:cNvSpPr txBox="1"/>
                <p:nvPr/>
              </p:nvSpPr>
              <p:spPr>
                <a:xfrm rot="17785822">
                  <a:off x="3162922" y="5079557"/>
                  <a:ext cx="1364016" cy="277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50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Mannitol</a:t>
                  </a:r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FEC6051C-6A9D-354F-80F1-CDF164C05F2D}"/>
                    </a:ext>
                  </a:extLst>
                </p:cNvPr>
                <p:cNvSpPr txBox="1"/>
                <p:nvPr/>
              </p:nvSpPr>
              <p:spPr>
                <a:xfrm rot="17785822">
                  <a:off x="3938957" y="4833582"/>
                  <a:ext cx="1364016" cy="277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30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HG</a:t>
                  </a: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8D103AD2-8343-AE45-AE8D-DF6B4F09E5C1}"/>
                    </a:ext>
                  </a:extLst>
                </p:cNvPr>
                <p:cNvSpPr txBox="1"/>
                <p:nvPr/>
              </p:nvSpPr>
              <p:spPr>
                <a:xfrm rot="17785822">
                  <a:off x="4432180" y="4822501"/>
                  <a:ext cx="1364016" cy="277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50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HG</a:t>
                  </a:r>
                </a:p>
              </p:txBody>
            </p:sp>
          </p:grp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D042B5C-1B2E-5349-A6CF-BFE0002516E2}"/>
                  </a:ext>
                </a:extLst>
              </p:cNvPr>
              <p:cNvSpPr txBox="1"/>
              <p:nvPr/>
            </p:nvSpPr>
            <p:spPr>
              <a:xfrm>
                <a:off x="3679589" y="729615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Arial Black" panose="020B0A04020102020204" pitchFamily="34" charset="0"/>
                  </a:rPr>
                  <a:t>ER𝝰 2</a:t>
                </a:r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4435AE4B-CAE2-1442-8EFA-1BB45607C77A}"/>
                </a:ext>
              </a:extLst>
            </p:cNvPr>
            <p:cNvGrpSpPr/>
            <p:nvPr/>
          </p:nvGrpSpPr>
          <p:grpSpPr>
            <a:xfrm>
              <a:off x="2956022" y="1520952"/>
              <a:ext cx="611186" cy="2807723"/>
              <a:chOff x="9227719" y="1374723"/>
              <a:chExt cx="611186" cy="2807723"/>
            </a:xfrm>
          </p:grpSpPr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2968992E-98CB-D244-9E31-9176B2862505}"/>
                  </a:ext>
                </a:extLst>
              </p:cNvPr>
              <p:cNvSpPr txBox="1"/>
              <p:nvPr/>
            </p:nvSpPr>
            <p:spPr>
              <a:xfrm>
                <a:off x="9306981" y="3955210"/>
                <a:ext cx="497252" cy="227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61420389-7085-8B44-A696-BCF4F8D2BDBB}"/>
                  </a:ext>
                </a:extLst>
              </p:cNvPr>
              <p:cNvSpPr txBox="1"/>
              <p:nvPr/>
            </p:nvSpPr>
            <p:spPr>
              <a:xfrm>
                <a:off x="9311447" y="3268769"/>
                <a:ext cx="497252" cy="227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37 kD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14F7A1E7-E4CA-594C-8950-0B1AFAB6AEB0}"/>
                  </a:ext>
                </a:extLst>
              </p:cNvPr>
              <p:cNvSpPr txBox="1"/>
              <p:nvPr/>
            </p:nvSpPr>
            <p:spPr>
              <a:xfrm>
                <a:off x="9301415" y="2924393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50 kD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C3F3C28E-C931-4847-84D2-411EBABD286F}"/>
                  </a:ext>
                </a:extLst>
              </p:cNvPr>
              <p:cNvSpPr txBox="1"/>
              <p:nvPr/>
            </p:nvSpPr>
            <p:spPr>
              <a:xfrm>
                <a:off x="9280074" y="2427635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75 kD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82C7F073-2D20-3449-80C6-91DE6B66A8A4}"/>
                  </a:ext>
                </a:extLst>
              </p:cNvPr>
              <p:cNvSpPr txBox="1"/>
              <p:nvPr/>
            </p:nvSpPr>
            <p:spPr>
              <a:xfrm>
                <a:off x="9227719" y="2283541"/>
                <a:ext cx="566181" cy="227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AC4EC2BF-B349-2841-A196-C7BAA68A4B87}"/>
                  </a:ext>
                </a:extLst>
              </p:cNvPr>
              <p:cNvSpPr txBox="1"/>
              <p:nvPr/>
            </p:nvSpPr>
            <p:spPr>
              <a:xfrm>
                <a:off x="9235974" y="2126136"/>
                <a:ext cx="566181" cy="227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150 kD</a:t>
                </a: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A191019A-4D33-8F45-AAF8-6E390C0CF16D}"/>
                  </a:ext>
                </a:extLst>
              </p:cNvPr>
              <p:cNvSpPr txBox="1"/>
              <p:nvPr/>
            </p:nvSpPr>
            <p:spPr>
              <a:xfrm>
                <a:off x="9232650" y="1374723"/>
                <a:ext cx="60625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/>
                  <a:t>MW </a:t>
                </a:r>
              </a:p>
              <a:p>
                <a:pPr algn="ctr"/>
                <a:r>
                  <a:rPr lang="en-US" sz="1100" dirty="0"/>
                  <a:t>Marker</a:t>
                </a:r>
              </a:p>
            </p:txBody>
          </p:sp>
        </p:grpSp>
      </p:grpSp>
      <p:sp>
        <p:nvSpPr>
          <p:cNvPr id="178" name="TextBox 177">
            <a:extLst>
              <a:ext uri="{FF2B5EF4-FFF2-40B4-BE49-F238E27FC236}">
                <a16:creationId xmlns:a16="http://schemas.microsoft.com/office/drawing/2014/main" id="{EF55AF43-699C-0642-9549-F580B8C6CF9B}"/>
              </a:ext>
            </a:extLst>
          </p:cNvPr>
          <p:cNvSpPr txBox="1"/>
          <p:nvPr/>
        </p:nvSpPr>
        <p:spPr>
          <a:xfrm>
            <a:off x="6090511" y="1852683"/>
            <a:ext cx="5661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250 kD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077B74B0-DD57-DC41-AE4A-7C2A9581D8C4}"/>
              </a:ext>
            </a:extLst>
          </p:cNvPr>
          <p:cNvSpPr txBox="1"/>
          <p:nvPr/>
        </p:nvSpPr>
        <p:spPr>
          <a:xfrm>
            <a:off x="3044869" y="4414898"/>
            <a:ext cx="4972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20 kD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1272BA01-4F47-D447-8AFA-D23B2D716061}"/>
              </a:ext>
            </a:extLst>
          </p:cNvPr>
          <p:cNvSpPr txBox="1"/>
          <p:nvPr/>
        </p:nvSpPr>
        <p:spPr>
          <a:xfrm>
            <a:off x="2968206" y="1888180"/>
            <a:ext cx="5661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250 kD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CDF45075-05B8-C743-8E32-4D8A6333B1EC}"/>
              </a:ext>
            </a:extLst>
          </p:cNvPr>
          <p:cNvSpPr txBox="1"/>
          <p:nvPr/>
        </p:nvSpPr>
        <p:spPr>
          <a:xfrm>
            <a:off x="77715" y="4346401"/>
            <a:ext cx="4972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20 kD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2FB4C922-3D61-FC41-809A-2336FF603182}"/>
              </a:ext>
            </a:extLst>
          </p:cNvPr>
          <p:cNvSpPr txBox="1"/>
          <p:nvPr/>
        </p:nvSpPr>
        <p:spPr>
          <a:xfrm>
            <a:off x="22484" y="1793148"/>
            <a:ext cx="5661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250 kD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FC7E6A1-5E5B-DD47-9DD3-F28A46C5693E}"/>
              </a:ext>
            </a:extLst>
          </p:cNvPr>
          <p:cNvGrpSpPr/>
          <p:nvPr/>
        </p:nvGrpSpPr>
        <p:grpSpPr>
          <a:xfrm>
            <a:off x="3445490" y="1997753"/>
            <a:ext cx="254397" cy="2571673"/>
            <a:chOff x="3564244" y="1950253"/>
            <a:chExt cx="254397" cy="2571673"/>
          </a:xfrm>
        </p:grpSpPr>
        <p:grpSp>
          <p:nvGrpSpPr>
            <p:cNvPr id="132" name="Group 131"/>
            <p:cNvGrpSpPr/>
            <p:nvPr/>
          </p:nvGrpSpPr>
          <p:grpSpPr>
            <a:xfrm>
              <a:off x="3564244" y="1950253"/>
              <a:ext cx="254397" cy="2205517"/>
              <a:chOff x="3066298" y="1815548"/>
              <a:chExt cx="254397" cy="2205517"/>
            </a:xfrm>
          </p:grpSpPr>
          <p:grpSp>
            <p:nvGrpSpPr>
              <p:cNvPr id="133" name="Group 132"/>
              <p:cNvGrpSpPr/>
              <p:nvPr/>
            </p:nvGrpSpPr>
            <p:grpSpPr>
              <a:xfrm>
                <a:off x="3066298" y="1815548"/>
                <a:ext cx="254397" cy="1520047"/>
                <a:chOff x="410842" y="1820165"/>
                <a:chExt cx="254397" cy="1520047"/>
              </a:xfrm>
            </p:grpSpPr>
            <p:grpSp>
              <p:nvGrpSpPr>
                <p:cNvPr id="135" name="Group 134"/>
                <p:cNvGrpSpPr/>
                <p:nvPr/>
              </p:nvGrpSpPr>
              <p:grpSpPr>
                <a:xfrm>
                  <a:off x="410842" y="1820165"/>
                  <a:ext cx="254397" cy="1106394"/>
                  <a:chOff x="9693416" y="1820165"/>
                  <a:chExt cx="254397" cy="1106394"/>
                </a:xfrm>
              </p:grpSpPr>
              <p:cxnSp>
                <p:nvCxnSpPr>
                  <p:cNvPr id="137" name="Straight Connector 136"/>
                  <p:cNvCxnSpPr/>
                  <p:nvPr/>
                </p:nvCxnSpPr>
                <p:spPr>
                  <a:xfrm>
                    <a:off x="9698030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" name="Straight Connector 137"/>
                  <p:cNvCxnSpPr/>
                  <p:nvPr/>
                </p:nvCxnSpPr>
                <p:spPr>
                  <a:xfrm>
                    <a:off x="9693416" y="200292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" name="Straight Connector 138"/>
                  <p:cNvCxnSpPr/>
                  <p:nvPr/>
                </p:nvCxnSpPr>
                <p:spPr>
                  <a:xfrm>
                    <a:off x="9707274" y="246671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0" name="Straight Connector 139"/>
                  <p:cNvCxnSpPr/>
                  <p:nvPr/>
                </p:nvCxnSpPr>
                <p:spPr>
                  <a:xfrm>
                    <a:off x="9716511" y="217510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1" name="Straight Connector 140"/>
                  <p:cNvCxnSpPr/>
                  <p:nvPr/>
                </p:nvCxnSpPr>
                <p:spPr>
                  <a:xfrm>
                    <a:off x="9721130" y="2926559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36" name="Straight Connector 135"/>
                <p:cNvCxnSpPr/>
                <p:nvPr/>
              </p:nvCxnSpPr>
              <p:spPr>
                <a:xfrm>
                  <a:off x="433941" y="3340212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4" name="Straight Connector 133"/>
              <p:cNvCxnSpPr/>
              <p:nvPr/>
            </p:nvCxnSpPr>
            <p:spPr>
              <a:xfrm>
                <a:off x="3084778" y="4021065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67304EE2-EA00-CB4A-9D22-13A0B842CBCB}"/>
                </a:ext>
              </a:extLst>
            </p:cNvPr>
            <p:cNvCxnSpPr/>
            <p:nvPr/>
          </p:nvCxnSpPr>
          <p:spPr>
            <a:xfrm>
              <a:off x="3580744" y="4521926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5D568F34-3A5F-4645-92DD-1CE1FB85F904}"/>
              </a:ext>
            </a:extLst>
          </p:cNvPr>
          <p:cNvGrpSpPr/>
          <p:nvPr/>
        </p:nvGrpSpPr>
        <p:grpSpPr>
          <a:xfrm>
            <a:off x="6567170" y="1977332"/>
            <a:ext cx="254397" cy="2464798"/>
            <a:chOff x="3564244" y="1950253"/>
            <a:chExt cx="254397" cy="2464798"/>
          </a:xfrm>
        </p:grpSpPr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9CEB3649-9644-1347-8471-9CE0276FA40E}"/>
                </a:ext>
              </a:extLst>
            </p:cNvPr>
            <p:cNvGrpSpPr/>
            <p:nvPr/>
          </p:nvGrpSpPr>
          <p:grpSpPr>
            <a:xfrm>
              <a:off x="3564244" y="1950253"/>
              <a:ext cx="254397" cy="1674425"/>
              <a:chOff x="410842" y="1820165"/>
              <a:chExt cx="254397" cy="1674425"/>
            </a:xfrm>
          </p:grpSpPr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4FF62E97-867D-7645-8436-DA0B68BE1BB1}"/>
                  </a:ext>
                </a:extLst>
              </p:cNvPr>
              <p:cNvGrpSpPr/>
              <p:nvPr/>
            </p:nvGrpSpPr>
            <p:grpSpPr>
              <a:xfrm>
                <a:off x="410842" y="1820165"/>
                <a:ext cx="254397" cy="1201395"/>
                <a:chOff x="9693416" y="1820165"/>
                <a:chExt cx="254397" cy="1201395"/>
              </a:xfrm>
            </p:grpSpPr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9D30D1E0-C34C-EA4E-B8B2-9885204401C6}"/>
                    </a:ext>
                  </a:extLst>
                </p:cNvPr>
                <p:cNvCxnSpPr/>
                <p:nvPr/>
              </p:nvCxnSpPr>
              <p:spPr>
                <a:xfrm>
                  <a:off x="9698030" y="182016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>
                  <a:extLst>
                    <a:ext uri="{FF2B5EF4-FFF2-40B4-BE49-F238E27FC236}">
                      <a16:creationId xmlns:a16="http://schemas.microsoft.com/office/drawing/2014/main" id="{7879F0C6-7A1F-044A-BCBB-F620C16A79B6}"/>
                    </a:ext>
                  </a:extLst>
                </p:cNvPr>
                <p:cNvCxnSpPr/>
                <p:nvPr/>
              </p:nvCxnSpPr>
              <p:spPr>
                <a:xfrm>
                  <a:off x="9693416" y="2109801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D81F47EE-AEF6-B140-BDA1-F0E341862F1D}"/>
                    </a:ext>
                  </a:extLst>
                </p:cNvPr>
                <p:cNvCxnSpPr/>
                <p:nvPr/>
              </p:nvCxnSpPr>
              <p:spPr>
                <a:xfrm>
                  <a:off x="9707274" y="2561718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D6956133-5739-A648-BA6D-35FBBBE06E03}"/>
                    </a:ext>
                  </a:extLst>
                </p:cNvPr>
                <p:cNvCxnSpPr/>
                <p:nvPr/>
              </p:nvCxnSpPr>
              <p:spPr>
                <a:xfrm>
                  <a:off x="9716511" y="2281981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67DEA4E5-8354-6B44-8E2A-705C2DECE3B4}"/>
                    </a:ext>
                  </a:extLst>
                </p:cNvPr>
                <p:cNvCxnSpPr/>
                <p:nvPr/>
              </p:nvCxnSpPr>
              <p:spPr>
                <a:xfrm>
                  <a:off x="9721130" y="3021560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01A507B8-20A9-5146-A3CD-91211B1B4322}"/>
                  </a:ext>
                </a:extLst>
              </p:cNvPr>
              <p:cNvCxnSpPr/>
              <p:nvPr/>
            </p:nvCxnSpPr>
            <p:spPr>
              <a:xfrm>
                <a:off x="433941" y="3494590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603C7839-CD1C-F74F-ACC5-689A44B2DB24}"/>
                </a:ext>
              </a:extLst>
            </p:cNvPr>
            <p:cNvCxnSpPr/>
            <p:nvPr/>
          </p:nvCxnSpPr>
          <p:spPr>
            <a:xfrm>
              <a:off x="3580744" y="4415051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70A092-D6F4-864C-96ED-93F4F78DD3D8}"/>
              </a:ext>
            </a:extLst>
          </p:cNvPr>
          <p:cNvGrpSpPr/>
          <p:nvPr/>
        </p:nvGrpSpPr>
        <p:grpSpPr>
          <a:xfrm>
            <a:off x="6079870" y="1089160"/>
            <a:ext cx="3564364" cy="5219140"/>
            <a:chOff x="6057925" y="1423275"/>
            <a:chExt cx="3564364" cy="467074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6394A856-D144-CB4D-AE5B-2F55F10DB4B5}"/>
                </a:ext>
              </a:extLst>
            </p:cNvPr>
            <p:cNvGrpSpPr/>
            <p:nvPr/>
          </p:nvGrpSpPr>
          <p:grpSpPr>
            <a:xfrm>
              <a:off x="6992162" y="1423275"/>
              <a:ext cx="2630127" cy="4670740"/>
              <a:chOff x="6395217" y="688740"/>
              <a:chExt cx="3170096" cy="5206897"/>
            </a:xfrm>
          </p:grpSpPr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8ABEC700-29E3-2849-ABBD-8D7F26A4A41B}"/>
                  </a:ext>
                </a:extLst>
              </p:cNvPr>
              <p:cNvGrpSpPr/>
              <p:nvPr/>
            </p:nvGrpSpPr>
            <p:grpSpPr>
              <a:xfrm>
                <a:off x="6395217" y="1928024"/>
                <a:ext cx="3170096" cy="3967613"/>
                <a:chOff x="3964750" y="1932452"/>
                <a:chExt cx="3170096" cy="3967613"/>
              </a:xfrm>
            </p:grpSpPr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0D80DBD0-00D3-C64C-9E50-4620BA341B91}"/>
                    </a:ext>
                  </a:extLst>
                </p:cNvPr>
                <p:cNvSpPr txBox="1"/>
                <p:nvPr/>
              </p:nvSpPr>
              <p:spPr>
                <a:xfrm>
                  <a:off x="5970986" y="1932452"/>
                  <a:ext cx="1163860" cy="3991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Arial Black" panose="020B0A04020102020204" pitchFamily="34" charset="0"/>
                    </a:rPr>
                    <a:t>ER </a:t>
                  </a:r>
                  <a:r>
                    <a:rPr lang="el-GR" sz="1000" dirty="0">
                      <a:latin typeface="Arial Black" panose="020B0A04020102020204" pitchFamily="34" charset="0"/>
                    </a:rPr>
                    <a:t>α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 </a:t>
                  </a:r>
                </a:p>
                <a:p>
                  <a:r>
                    <a:rPr lang="en-US" sz="1000" dirty="0">
                      <a:latin typeface="Arial Black" panose="020B0A04020102020204" pitchFamily="34" charset="0"/>
                    </a:rPr>
                    <a:t>67 kD</a:t>
                  </a:r>
                </a:p>
              </p:txBody>
            </p:sp>
            <p:cxnSp>
              <p:nvCxnSpPr>
                <p:cNvPr id="81" name="Straight Arrow Connector 80">
                  <a:extLst>
                    <a:ext uri="{FF2B5EF4-FFF2-40B4-BE49-F238E27FC236}">
                      <a16:creationId xmlns:a16="http://schemas.microsoft.com/office/drawing/2014/main" id="{1E77BC60-B2C2-AA49-9AFA-68F71E78CBC9}"/>
                    </a:ext>
                  </a:extLst>
                </p:cNvPr>
                <p:cNvCxnSpPr/>
                <p:nvPr/>
              </p:nvCxnSpPr>
              <p:spPr>
                <a:xfrm flipV="1">
                  <a:off x="5759635" y="2344637"/>
                  <a:ext cx="431518" cy="208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A7AAEEE2-E2FA-904C-A225-E581D417C5DC}"/>
                    </a:ext>
                  </a:extLst>
                </p:cNvPr>
                <p:cNvSpPr txBox="1"/>
                <p:nvPr/>
              </p:nvSpPr>
              <p:spPr>
                <a:xfrm rot="17785822">
                  <a:off x="3695926" y="4822502"/>
                  <a:ext cx="81464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NG</a:t>
                  </a: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ADF7C61B-7DAB-3043-912C-F6C7E7A43BA6}"/>
                    </a:ext>
                  </a:extLst>
                </p:cNvPr>
                <p:cNvSpPr txBox="1"/>
                <p:nvPr/>
              </p:nvSpPr>
              <p:spPr>
                <a:xfrm rot="17785822">
                  <a:off x="3792208" y="5079557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50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Mannitol</a:t>
                  </a: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D3F9383C-D40C-164A-A612-08A5AC26F2EE}"/>
                    </a:ext>
                  </a:extLst>
                </p:cNvPr>
                <p:cNvSpPr txBox="1"/>
                <p:nvPr/>
              </p:nvSpPr>
              <p:spPr>
                <a:xfrm rot="17785822">
                  <a:off x="4568243" y="4833582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30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HG</a:t>
                  </a: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C9094C25-9248-5342-A532-629C7D1DBF93}"/>
                    </a:ext>
                  </a:extLst>
                </p:cNvPr>
                <p:cNvSpPr txBox="1"/>
                <p:nvPr/>
              </p:nvSpPr>
              <p:spPr>
                <a:xfrm rot="17785822">
                  <a:off x="5061467" y="4822501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50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HG</a:t>
                  </a:r>
                </a:p>
              </p:txBody>
            </p:sp>
          </p:grp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801E293-CDC0-B945-811B-8BA7ABF67CBC}"/>
                  </a:ext>
                </a:extLst>
              </p:cNvPr>
              <p:cNvSpPr txBox="1"/>
              <p:nvPr/>
            </p:nvSpPr>
            <p:spPr>
              <a:xfrm>
                <a:off x="6898146" y="688740"/>
                <a:ext cx="133954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Arial Black" panose="020B0A04020102020204" pitchFamily="34" charset="0"/>
                  </a:rPr>
                  <a:t>ER𝝰 3</a:t>
                </a:r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7ABE9EF6-D0F9-084C-B0B3-A72803273497}"/>
                </a:ext>
              </a:extLst>
            </p:cNvPr>
            <p:cNvGrpSpPr/>
            <p:nvPr/>
          </p:nvGrpSpPr>
          <p:grpSpPr>
            <a:xfrm>
              <a:off x="6057925" y="1555411"/>
              <a:ext cx="617980" cy="2988028"/>
              <a:chOff x="9270640" y="1374723"/>
              <a:chExt cx="617980" cy="2988028"/>
            </a:xfrm>
          </p:grpSpPr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871D231B-D50C-6347-BBFE-2BE26912E016}"/>
                  </a:ext>
                </a:extLst>
              </p:cNvPr>
              <p:cNvSpPr txBox="1"/>
              <p:nvPr/>
            </p:nvSpPr>
            <p:spPr>
              <a:xfrm>
                <a:off x="9367237" y="4135515"/>
                <a:ext cx="521383" cy="2272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6CDC0B5A-2DF5-F94E-889E-7DD288D92126}"/>
                  </a:ext>
                </a:extLst>
              </p:cNvPr>
              <p:cNvSpPr txBox="1"/>
              <p:nvPr/>
            </p:nvSpPr>
            <p:spPr>
              <a:xfrm>
                <a:off x="9347480" y="3456675"/>
                <a:ext cx="497252" cy="227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37 kD</a:t>
                </a: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DEF15E58-16D3-CD4C-B52D-203FA04040A2}"/>
                  </a:ext>
                </a:extLst>
              </p:cNvPr>
              <p:cNvSpPr txBox="1"/>
              <p:nvPr/>
            </p:nvSpPr>
            <p:spPr>
              <a:xfrm>
                <a:off x="9330675" y="2924393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50 kD</a:t>
                </a:r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3938DB51-7BFE-F044-8406-BF2C21FD9B4F}"/>
                  </a:ext>
                </a:extLst>
              </p:cNvPr>
              <p:cNvSpPr txBox="1"/>
              <p:nvPr/>
            </p:nvSpPr>
            <p:spPr>
              <a:xfrm>
                <a:off x="9350593" y="2597045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75 kD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3BEF7180-5EF5-8441-8BBD-04BA3B3D36BA}"/>
                  </a:ext>
                </a:extLst>
              </p:cNvPr>
              <p:cNvSpPr txBox="1"/>
              <p:nvPr/>
            </p:nvSpPr>
            <p:spPr>
              <a:xfrm>
                <a:off x="9291796" y="2369809"/>
                <a:ext cx="566181" cy="227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5A670DE7-F778-F041-AB0D-4800C069BE27}"/>
                  </a:ext>
                </a:extLst>
              </p:cNvPr>
              <p:cNvSpPr txBox="1"/>
              <p:nvPr/>
            </p:nvSpPr>
            <p:spPr>
              <a:xfrm>
                <a:off x="9270640" y="2161936"/>
                <a:ext cx="566181" cy="227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150 kD</a:t>
                </a:r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5D180651-F1BE-AA43-8050-D7A4473A43FC}"/>
                  </a:ext>
                </a:extLst>
              </p:cNvPr>
              <p:cNvSpPr txBox="1"/>
              <p:nvPr/>
            </p:nvSpPr>
            <p:spPr>
              <a:xfrm>
                <a:off x="9271696" y="1374723"/>
                <a:ext cx="60625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/>
                  <a:t>MW </a:t>
                </a:r>
              </a:p>
              <a:p>
                <a:pPr algn="ctr"/>
                <a:r>
                  <a:rPr lang="en-US" sz="1100" dirty="0"/>
                  <a:t>Marker</a:t>
                </a: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7660443-6AA6-0846-A0C9-057AA14A2C1A}"/>
              </a:ext>
            </a:extLst>
          </p:cNvPr>
          <p:cNvGrpSpPr/>
          <p:nvPr/>
        </p:nvGrpSpPr>
        <p:grpSpPr>
          <a:xfrm>
            <a:off x="9093267" y="1875247"/>
            <a:ext cx="720886" cy="2518396"/>
            <a:chOff x="9093267" y="1875247"/>
            <a:chExt cx="720886" cy="2518396"/>
          </a:xfrm>
        </p:grpSpPr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842CD123-F745-D34A-A40E-CC4A0B6EBEEE}"/>
                </a:ext>
              </a:extLst>
            </p:cNvPr>
            <p:cNvSpPr txBox="1"/>
            <p:nvPr/>
          </p:nvSpPr>
          <p:spPr>
            <a:xfrm>
              <a:off x="9093267" y="1875247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250 kD</a:t>
              </a:r>
            </a:p>
          </p:txBody>
        </p: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7F12AA28-94FC-8C4E-B5E1-665BB32FE587}"/>
                </a:ext>
              </a:extLst>
            </p:cNvPr>
            <p:cNvGrpSpPr/>
            <p:nvPr/>
          </p:nvGrpSpPr>
          <p:grpSpPr>
            <a:xfrm>
              <a:off x="9559756" y="2005044"/>
              <a:ext cx="254397" cy="2388599"/>
              <a:chOff x="3564244" y="2026452"/>
              <a:chExt cx="254397" cy="2388599"/>
            </a:xfrm>
          </p:grpSpPr>
          <p:grpSp>
            <p:nvGrpSpPr>
              <p:cNvPr id="162" name="Group 161">
                <a:extLst>
                  <a:ext uri="{FF2B5EF4-FFF2-40B4-BE49-F238E27FC236}">
                    <a16:creationId xmlns:a16="http://schemas.microsoft.com/office/drawing/2014/main" id="{D807722A-32A7-C74A-94E8-51CE56F517C8}"/>
                  </a:ext>
                </a:extLst>
              </p:cNvPr>
              <p:cNvGrpSpPr/>
              <p:nvPr/>
            </p:nvGrpSpPr>
            <p:grpSpPr>
              <a:xfrm>
                <a:off x="3564244" y="2026452"/>
                <a:ext cx="254397" cy="1598226"/>
                <a:chOff x="410842" y="1896364"/>
                <a:chExt cx="254397" cy="1598226"/>
              </a:xfrm>
            </p:grpSpPr>
            <p:grpSp>
              <p:nvGrpSpPr>
                <p:cNvPr id="164" name="Group 163">
                  <a:extLst>
                    <a:ext uri="{FF2B5EF4-FFF2-40B4-BE49-F238E27FC236}">
                      <a16:creationId xmlns:a16="http://schemas.microsoft.com/office/drawing/2014/main" id="{12BBE520-E00F-C24E-85C8-FC7B918E32AE}"/>
                    </a:ext>
                  </a:extLst>
                </p:cNvPr>
                <p:cNvGrpSpPr/>
                <p:nvPr/>
              </p:nvGrpSpPr>
              <p:grpSpPr>
                <a:xfrm>
                  <a:off x="410842" y="1896364"/>
                  <a:ext cx="254397" cy="1125196"/>
                  <a:chOff x="9693416" y="1896364"/>
                  <a:chExt cx="254397" cy="1125196"/>
                </a:xfrm>
              </p:grpSpPr>
              <p:cxnSp>
                <p:nvCxnSpPr>
                  <p:cNvPr id="166" name="Straight Connector 165">
                    <a:extLst>
                      <a:ext uri="{FF2B5EF4-FFF2-40B4-BE49-F238E27FC236}">
                        <a16:creationId xmlns:a16="http://schemas.microsoft.com/office/drawing/2014/main" id="{AFC4B876-2C77-EA45-9389-22F0AD0D501D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89636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7" name="Straight Connector 166">
                    <a:extLst>
                      <a:ext uri="{FF2B5EF4-FFF2-40B4-BE49-F238E27FC236}">
                        <a16:creationId xmlns:a16="http://schemas.microsoft.com/office/drawing/2014/main" id="{8D7ED0C7-0551-5F46-B70A-3973411BBEF5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2109801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8" name="Straight Connector 167">
                    <a:extLst>
                      <a:ext uri="{FF2B5EF4-FFF2-40B4-BE49-F238E27FC236}">
                        <a16:creationId xmlns:a16="http://schemas.microsoft.com/office/drawing/2014/main" id="{82C8F94E-840D-F042-9C2D-C60548CDF1A6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52015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9" name="Straight Connector 168">
                    <a:extLst>
                      <a:ext uri="{FF2B5EF4-FFF2-40B4-BE49-F238E27FC236}">
                        <a16:creationId xmlns:a16="http://schemas.microsoft.com/office/drawing/2014/main" id="{F6D84F40-D36E-D54E-9E45-EBD419825BF9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2281981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Straight Connector 169">
                    <a:extLst>
                      <a:ext uri="{FF2B5EF4-FFF2-40B4-BE49-F238E27FC236}">
                        <a16:creationId xmlns:a16="http://schemas.microsoft.com/office/drawing/2014/main" id="{BEE6263F-1708-E944-B91E-2C5D9470017B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02156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65" name="Straight Connector 164">
                  <a:extLst>
                    <a:ext uri="{FF2B5EF4-FFF2-40B4-BE49-F238E27FC236}">
                      <a16:creationId xmlns:a16="http://schemas.microsoft.com/office/drawing/2014/main" id="{E3BC1005-3CA3-DF41-98FF-14FDEC546E12}"/>
                    </a:ext>
                  </a:extLst>
                </p:cNvPr>
                <p:cNvCxnSpPr/>
                <p:nvPr/>
              </p:nvCxnSpPr>
              <p:spPr>
                <a:xfrm>
                  <a:off x="433941" y="3494590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8BC8B0E0-DC64-B147-8A94-13F0783D8929}"/>
                  </a:ext>
                </a:extLst>
              </p:cNvPr>
              <p:cNvCxnSpPr/>
              <p:nvPr/>
            </p:nvCxnSpPr>
            <p:spPr>
              <a:xfrm>
                <a:off x="3580744" y="4415051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2B93CAB-1C8A-8C46-91D3-3DBA11FCD6C0}"/>
              </a:ext>
            </a:extLst>
          </p:cNvPr>
          <p:cNvGrpSpPr/>
          <p:nvPr/>
        </p:nvGrpSpPr>
        <p:grpSpPr>
          <a:xfrm>
            <a:off x="9113332" y="1089467"/>
            <a:ext cx="3555918" cy="5046913"/>
            <a:chOff x="8945170" y="1423582"/>
            <a:chExt cx="3680190" cy="4516610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A9CE0499-28DE-354D-9BA5-3E6D66961702}"/>
                </a:ext>
              </a:extLst>
            </p:cNvPr>
            <p:cNvGrpSpPr/>
            <p:nvPr/>
          </p:nvGrpSpPr>
          <p:grpSpPr>
            <a:xfrm>
              <a:off x="9825468" y="1423582"/>
              <a:ext cx="2799892" cy="4516610"/>
              <a:chOff x="9161991" y="671183"/>
              <a:chExt cx="3332062" cy="5266447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85949059-AC34-A847-A820-262DE619ECD9}"/>
                  </a:ext>
                </a:extLst>
              </p:cNvPr>
              <p:cNvGrpSpPr/>
              <p:nvPr/>
            </p:nvGrpSpPr>
            <p:grpSpPr>
              <a:xfrm>
                <a:off x="9161991" y="1937614"/>
                <a:ext cx="3332062" cy="4000016"/>
                <a:chOff x="3551376" y="1900049"/>
                <a:chExt cx="3332062" cy="4000016"/>
              </a:xfrm>
            </p:grpSpPr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B13C9822-2EDE-084D-8FBC-F9AC015671AD}"/>
                    </a:ext>
                  </a:extLst>
                </p:cNvPr>
                <p:cNvSpPr txBox="1"/>
                <p:nvPr/>
              </p:nvSpPr>
              <p:spPr>
                <a:xfrm>
                  <a:off x="5719578" y="1900049"/>
                  <a:ext cx="1163860" cy="4175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Arial Black" panose="020B0A04020102020204" pitchFamily="34" charset="0"/>
                    </a:rPr>
                    <a:t>ER </a:t>
                  </a:r>
                  <a:r>
                    <a:rPr lang="el-GR" sz="1000" dirty="0">
                      <a:latin typeface="Arial Black" panose="020B0A04020102020204" pitchFamily="34" charset="0"/>
                    </a:rPr>
                    <a:t>α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 </a:t>
                  </a:r>
                </a:p>
                <a:p>
                  <a:r>
                    <a:rPr lang="en-US" sz="1000" dirty="0">
                      <a:latin typeface="Arial Black" panose="020B0A04020102020204" pitchFamily="34" charset="0"/>
                    </a:rPr>
                    <a:t>67 kD</a:t>
                  </a:r>
                </a:p>
              </p:txBody>
            </p:sp>
            <p:cxnSp>
              <p:nvCxnSpPr>
                <p:cNvPr id="101" name="Straight Arrow Connector 100">
                  <a:extLst>
                    <a:ext uri="{FF2B5EF4-FFF2-40B4-BE49-F238E27FC236}">
                      <a16:creationId xmlns:a16="http://schemas.microsoft.com/office/drawing/2014/main" id="{5677D00E-186C-CA43-8D25-3A1F44C1A0EF}"/>
                    </a:ext>
                  </a:extLst>
                </p:cNvPr>
                <p:cNvCxnSpPr/>
                <p:nvPr/>
              </p:nvCxnSpPr>
              <p:spPr>
                <a:xfrm flipV="1">
                  <a:off x="5495866" y="2344637"/>
                  <a:ext cx="431518" cy="208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82EF4C1F-4696-8942-97D9-CAC288EC55D4}"/>
                    </a:ext>
                  </a:extLst>
                </p:cNvPr>
                <p:cNvSpPr txBox="1"/>
                <p:nvPr/>
              </p:nvSpPr>
              <p:spPr>
                <a:xfrm rot="17785822">
                  <a:off x="3282552" y="4822502"/>
                  <a:ext cx="81464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NG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783A8E3A-B897-5D4C-8262-176237D65EB0}"/>
                    </a:ext>
                  </a:extLst>
                </p:cNvPr>
                <p:cNvSpPr txBox="1"/>
                <p:nvPr/>
              </p:nvSpPr>
              <p:spPr>
                <a:xfrm rot="17785822">
                  <a:off x="3378832" y="5079557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50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Mannitol</a:t>
                  </a: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6B690F25-811E-A84D-A29F-8D53D33B1A15}"/>
                    </a:ext>
                  </a:extLst>
                </p:cNvPr>
                <p:cNvSpPr txBox="1"/>
                <p:nvPr/>
              </p:nvSpPr>
              <p:spPr>
                <a:xfrm rot="17785822">
                  <a:off x="4154867" y="4833582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30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HG</a:t>
                  </a: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B113BCFA-1537-1240-B9EB-2D16FAA6BEAC}"/>
                    </a:ext>
                  </a:extLst>
                </p:cNvPr>
                <p:cNvSpPr txBox="1"/>
                <p:nvPr/>
              </p:nvSpPr>
              <p:spPr>
                <a:xfrm rot="17785822">
                  <a:off x="4648089" y="4822501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50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HG</a:t>
                  </a:r>
                </a:p>
              </p:txBody>
            </p:sp>
          </p:grp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B08A51BD-A8C4-0C4F-AAA2-50F4F8DDA14B}"/>
                  </a:ext>
                </a:extLst>
              </p:cNvPr>
              <p:cNvSpPr txBox="1"/>
              <p:nvPr/>
            </p:nvSpPr>
            <p:spPr>
              <a:xfrm>
                <a:off x="9878480" y="671183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Arial Black" panose="020B0A04020102020204" pitchFamily="34" charset="0"/>
                  </a:rPr>
                  <a:t>ER𝝰 4</a:t>
                </a:r>
              </a:p>
            </p:txBody>
          </p: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996B8DB1-606B-624D-BCB5-89B57B5A98F1}"/>
                </a:ext>
              </a:extLst>
            </p:cNvPr>
            <p:cNvGrpSpPr/>
            <p:nvPr/>
          </p:nvGrpSpPr>
          <p:grpSpPr>
            <a:xfrm>
              <a:off x="8945170" y="1542362"/>
              <a:ext cx="606255" cy="2932548"/>
              <a:chOff x="9240957" y="1374723"/>
              <a:chExt cx="606255" cy="2932548"/>
            </a:xfrm>
          </p:grpSpPr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3AD0632E-0871-CA46-9485-5FDB64E07E06}"/>
                  </a:ext>
                </a:extLst>
              </p:cNvPr>
              <p:cNvSpPr txBox="1"/>
              <p:nvPr/>
            </p:nvSpPr>
            <p:spPr>
              <a:xfrm>
                <a:off x="9306981" y="4080035"/>
                <a:ext cx="497252" cy="227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1E7BFF65-F105-0540-A425-271FA1A6EB69}"/>
                  </a:ext>
                </a:extLst>
              </p:cNvPr>
              <p:cNvSpPr txBox="1"/>
              <p:nvPr/>
            </p:nvSpPr>
            <p:spPr>
              <a:xfrm>
                <a:off x="9311447" y="3450616"/>
                <a:ext cx="497252" cy="227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37 kD</a:t>
                </a: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BA388E68-573F-8E46-823B-7F9A0CEFCDCD}"/>
                  </a:ext>
                </a:extLst>
              </p:cNvPr>
              <p:cNvSpPr txBox="1"/>
              <p:nvPr/>
            </p:nvSpPr>
            <p:spPr>
              <a:xfrm>
                <a:off x="9301415" y="3021379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50 kD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AC93DA0A-F879-E34D-BDC2-89727911446F}"/>
                  </a:ext>
                </a:extLst>
              </p:cNvPr>
              <p:cNvSpPr txBox="1"/>
              <p:nvPr/>
            </p:nvSpPr>
            <p:spPr>
              <a:xfrm>
                <a:off x="9306578" y="2573115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75 kD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DA6C5847-E191-DE40-A88B-7C37AE15CF17}"/>
                  </a:ext>
                </a:extLst>
              </p:cNvPr>
              <p:cNvSpPr txBox="1"/>
              <p:nvPr/>
            </p:nvSpPr>
            <p:spPr>
              <a:xfrm>
                <a:off x="9246741" y="2350218"/>
                <a:ext cx="566181" cy="227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1073A860-F5D9-D34F-8527-57B3FD23D827}"/>
                  </a:ext>
                </a:extLst>
              </p:cNvPr>
              <p:cNvSpPr txBox="1"/>
              <p:nvPr/>
            </p:nvSpPr>
            <p:spPr>
              <a:xfrm>
                <a:off x="9260995" y="2132326"/>
                <a:ext cx="566181" cy="227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150 kD</a:t>
                </a: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DE67B8B0-C055-2040-84BD-CAF74F18C036}"/>
                  </a:ext>
                </a:extLst>
              </p:cNvPr>
              <p:cNvSpPr txBox="1"/>
              <p:nvPr/>
            </p:nvSpPr>
            <p:spPr>
              <a:xfrm>
                <a:off x="9240957" y="1374723"/>
                <a:ext cx="60625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/>
                  <a:t>MW </a:t>
                </a:r>
              </a:p>
              <a:p>
                <a:pPr algn="ctr"/>
                <a:r>
                  <a:rPr lang="en-US" sz="1100" dirty="0"/>
                  <a:t>Marker</a:t>
                </a: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A0B29D1-965F-7B46-B698-2EF59A7F6CD9}"/>
              </a:ext>
            </a:extLst>
          </p:cNvPr>
          <p:cNvGrpSpPr/>
          <p:nvPr/>
        </p:nvGrpSpPr>
        <p:grpSpPr>
          <a:xfrm>
            <a:off x="-11610" y="1064578"/>
            <a:ext cx="3538230" cy="4956472"/>
            <a:chOff x="-11610" y="1398693"/>
            <a:chExt cx="3538230" cy="4435672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4D447BDC-DF16-AB4E-B428-8D5489356F1E}"/>
                </a:ext>
              </a:extLst>
            </p:cNvPr>
            <p:cNvGrpSpPr/>
            <p:nvPr/>
          </p:nvGrpSpPr>
          <p:grpSpPr>
            <a:xfrm>
              <a:off x="-11610" y="1555743"/>
              <a:ext cx="606255" cy="2662582"/>
              <a:chOff x="9221960" y="1374723"/>
              <a:chExt cx="606255" cy="2662582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0883E6C-30C5-454E-AD1F-E2AB25BAE33D}"/>
                  </a:ext>
                </a:extLst>
              </p:cNvPr>
              <p:cNvSpPr txBox="1"/>
              <p:nvPr/>
            </p:nvSpPr>
            <p:spPr>
              <a:xfrm>
                <a:off x="9306981" y="3810069"/>
                <a:ext cx="497252" cy="227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3E57A23-5C97-654C-8045-754BA404DE5A}"/>
                  </a:ext>
                </a:extLst>
              </p:cNvPr>
              <p:cNvSpPr txBox="1"/>
              <p:nvPr/>
            </p:nvSpPr>
            <p:spPr>
              <a:xfrm>
                <a:off x="9311447" y="3255540"/>
                <a:ext cx="497252" cy="227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37 kD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0D37846-473A-CC45-8529-6258904DDF4A}"/>
                  </a:ext>
                </a:extLst>
              </p:cNvPr>
              <p:cNvSpPr txBox="1"/>
              <p:nvPr/>
            </p:nvSpPr>
            <p:spPr>
              <a:xfrm>
                <a:off x="9301415" y="2894635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50 kD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A8E1F222-481F-B04B-B33A-450297BAAA2D}"/>
                  </a:ext>
                </a:extLst>
              </p:cNvPr>
              <p:cNvSpPr txBox="1"/>
              <p:nvPr/>
            </p:nvSpPr>
            <p:spPr>
              <a:xfrm>
                <a:off x="9296700" y="2457393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75 kD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95C6AF6-1186-D646-AF72-862524191FAC}"/>
                  </a:ext>
                </a:extLst>
              </p:cNvPr>
              <p:cNvSpPr txBox="1"/>
              <p:nvPr/>
            </p:nvSpPr>
            <p:spPr>
              <a:xfrm>
                <a:off x="9227002" y="2229816"/>
                <a:ext cx="566181" cy="227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BC7E9A1-E507-0F43-A304-48BE55DDD480}"/>
                  </a:ext>
                </a:extLst>
              </p:cNvPr>
              <p:cNvSpPr txBox="1"/>
              <p:nvPr/>
            </p:nvSpPr>
            <p:spPr>
              <a:xfrm>
                <a:off x="9229987" y="2040173"/>
                <a:ext cx="566181" cy="227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150 kD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A073845-1E59-1848-99D2-9D58F639E398}"/>
                  </a:ext>
                </a:extLst>
              </p:cNvPr>
              <p:cNvSpPr txBox="1"/>
              <p:nvPr/>
            </p:nvSpPr>
            <p:spPr>
              <a:xfrm>
                <a:off x="9221960" y="1374723"/>
                <a:ext cx="60625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/>
                  <a:t>MW </a:t>
                </a:r>
              </a:p>
              <a:p>
                <a:pPr algn="ctr"/>
                <a:r>
                  <a:rPr lang="en-US" sz="1100" dirty="0"/>
                  <a:t>Marker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4F2C9029-0CE0-3442-AB51-402B34322B9A}"/>
                </a:ext>
              </a:extLst>
            </p:cNvPr>
            <p:cNvGrpSpPr/>
            <p:nvPr/>
          </p:nvGrpSpPr>
          <p:grpSpPr>
            <a:xfrm>
              <a:off x="988519" y="1398693"/>
              <a:ext cx="2538101" cy="4435672"/>
              <a:chOff x="273857" y="749796"/>
              <a:chExt cx="3018544" cy="5024873"/>
            </a:xfrm>
          </p:grpSpPr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BDB8E55F-F2B6-AB4B-9685-55885BCA8796}"/>
                  </a:ext>
                </a:extLst>
              </p:cNvPr>
              <p:cNvGrpSpPr/>
              <p:nvPr/>
            </p:nvGrpSpPr>
            <p:grpSpPr>
              <a:xfrm>
                <a:off x="273857" y="1825269"/>
                <a:ext cx="3018544" cy="3949400"/>
                <a:chOff x="2603817" y="2256729"/>
                <a:chExt cx="3018544" cy="3949400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9E86E81D-CE38-7746-9BA2-F4060FEB528D}"/>
                    </a:ext>
                  </a:extLst>
                </p:cNvPr>
                <p:cNvGrpSpPr/>
                <p:nvPr/>
              </p:nvGrpSpPr>
              <p:grpSpPr>
                <a:xfrm>
                  <a:off x="4333238" y="2256729"/>
                  <a:ext cx="1289123" cy="504269"/>
                  <a:chOff x="4333238" y="2256729"/>
                  <a:chExt cx="1289123" cy="504269"/>
                </a:xfrm>
              </p:grpSpPr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758EB83A-56F7-874E-B330-FEEEF8E35425}"/>
                      </a:ext>
                    </a:extLst>
                  </p:cNvPr>
                  <p:cNvSpPr txBox="1"/>
                  <p:nvPr/>
                </p:nvSpPr>
                <p:spPr>
                  <a:xfrm>
                    <a:off x="4458501" y="2256729"/>
                    <a:ext cx="1163860" cy="4532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 err="1">
                        <a:latin typeface="Arial Black" panose="020B0A04020102020204" pitchFamily="34" charset="0"/>
                      </a:rPr>
                      <a:t>Er</a:t>
                    </a:r>
                    <a:r>
                      <a:rPr lang="en-US" sz="1000" dirty="0">
                        <a:latin typeface="Arial Black" panose="020B0A04020102020204" pitchFamily="34" charset="0"/>
                      </a:rPr>
                      <a:t> </a:t>
                    </a:r>
                    <a:r>
                      <a:rPr lang="el-GR" sz="1000" dirty="0">
                        <a:latin typeface="Arial Black" panose="020B0A04020102020204" pitchFamily="34" charset="0"/>
                      </a:rPr>
                      <a:t>α</a:t>
                    </a:r>
                    <a:r>
                      <a:rPr lang="en-US" sz="1000" dirty="0">
                        <a:latin typeface="Arial Black" panose="020B0A04020102020204" pitchFamily="34" charset="0"/>
                      </a:rPr>
                      <a:t> </a:t>
                    </a:r>
                  </a:p>
                  <a:p>
                    <a:r>
                      <a:rPr lang="en-US" sz="1000" dirty="0">
                        <a:latin typeface="Arial Black" panose="020B0A04020102020204" pitchFamily="34" charset="0"/>
                      </a:rPr>
                      <a:t>67 kD</a:t>
                    </a:r>
                  </a:p>
                </p:txBody>
              </p:sp>
              <p:cxnSp>
                <p:nvCxnSpPr>
                  <p:cNvPr id="75" name="Straight Arrow Connector 74">
                    <a:extLst>
                      <a:ext uri="{FF2B5EF4-FFF2-40B4-BE49-F238E27FC236}">
                        <a16:creationId xmlns:a16="http://schemas.microsoft.com/office/drawing/2014/main" id="{33D95C4C-60A7-074F-8968-114C3E376243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4333238" y="2758909"/>
                    <a:ext cx="431518" cy="2089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9C6799E4-7F26-DD45-8056-3093E40AA898}"/>
                    </a:ext>
                  </a:extLst>
                </p:cNvPr>
                <p:cNvGrpSpPr/>
                <p:nvPr/>
              </p:nvGrpSpPr>
              <p:grpSpPr>
                <a:xfrm>
                  <a:off x="2603817" y="4585057"/>
                  <a:ext cx="1917215" cy="1621072"/>
                  <a:chOff x="1797483" y="4493617"/>
                  <a:chExt cx="1917215" cy="1621072"/>
                </a:xfrm>
              </p:grpSpPr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679AF4B4-6117-664D-963B-0D047B1AB859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528659" y="5037126"/>
                    <a:ext cx="814647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NG</a:t>
                    </a: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E2C84B34-F1C0-3E4A-B104-D87CA45A0471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624933" y="5294181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50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Mannitol</a:t>
                    </a:r>
                  </a:p>
                </p:txBody>
              </p:sp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9DC99E78-4534-5047-B29A-91B2FAC5DF50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400968" y="5048206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30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HG</a:t>
                    </a:r>
                  </a:p>
                </p:txBody>
              </p:sp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D730DCB3-B146-DC4A-9AB3-25AA0FD3C89F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894191" y="5037125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50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HG</a:t>
                    </a:r>
                  </a:p>
                </p:txBody>
              </p:sp>
            </p:grpSp>
          </p:grp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AFA2060-BA82-1647-A3F6-4EF347AB3679}"/>
                  </a:ext>
                </a:extLst>
              </p:cNvPr>
              <p:cNvSpPr txBox="1"/>
              <p:nvPr/>
            </p:nvSpPr>
            <p:spPr>
              <a:xfrm>
                <a:off x="497881" y="749796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Arial Black" panose="020B0A04020102020204" pitchFamily="34" charset="0"/>
                  </a:rPr>
                  <a:t>ER𝝰 1</a:t>
                </a:r>
              </a:p>
            </p:txBody>
          </p: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C411EF33-F300-6F42-9F6D-04FB1D4EAB32}"/>
              </a:ext>
            </a:extLst>
          </p:cNvPr>
          <p:cNvGrpSpPr/>
          <p:nvPr/>
        </p:nvGrpSpPr>
        <p:grpSpPr>
          <a:xfrm>
            <a:off x="483143" y="1948260"/>
            <a:ext cx="254397" cy="2530108"/>
            <a:chOff x="3564244" y="1950253"/>
            <a:chExt cx="254397" cy="2530108"/>
          </a:xfrm>
        </p:grpSpPr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115D4330-A508-A545-9215-BB78421C24C4}"/>
                </a:ext>
              </a:extLst>
            </p:cNvPr>
            <p:cNvCxnSpPr/>
            <p:nvPr/>
          </p:nvCxnSpPr>
          <p:spPr>
            <a:xfrm>
              <a:off x="3580744" y="4480361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0B65DCDC-5CD6-164D-81F5-F1CDEA0C142C}"/>
                </a:ext>
              </a:extLst>
            </p:cNvPr>
            <p:cNvGrpSpPr/>
            <p:nvPr/>
          </p:nvGrpSpPr>
          <p:grpSpPr>
            <a:xfrm>
              <a:off x="3564244" y="1950253"/>
              <a:ext cx="254397" cy="2155639"/>
              <a:chOff x="3066298" y="1815548"/>
              <a:chExt cx="254397" cy="2155639"/>
            </a:xfrm>
          </p:grpSpPr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55E57C63-FBA7-C946-8A81-E33DCD25A015}"/>
                  </a:ext>
                </a:extLst>
              </p:cNvPr>
              <p:cNvCxnSpPr/>
              <p:nvPr/>
            </p:nvCxnSpPr>
            <p:spPr>
              <a:xfrm>
                <a:off x="3076465" y="3971187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9C092192-0532-174B-966B-8738F4F7B636}"/>
                  </a:ext>
                </a:extLst>
              </p:cNvPr>
              <p:cNvGrpSpPr/>
              <p:nvPr/>
            </p:nvGrpSpPr>
            <p:grpSpPr>
              <a:xfrm>
                <a:off x="3066298" y="1815548"/>
                <a:ext cx="254397" cy="1520047"/>
                <a:chOff x="410842" y="1820165"/>
                <a:chExt cx="254397" cy="1520047"/>
              </a:xfrm>
            </p:grpSpPr>
            <p:cxnSp>
              <p:nvCxnSpPr>
                <p:cNvPr id="148" name="Straight Connector 147">
                  <a:extLst>
                    <a:ext uri="{FF2B5EF4-FFF2-40B4-BE49-F238E27FC236}">
                      <a16:creationId xmlns:a16="http://schemas.microsoft.com/office/drawing/2014/main" id="{EDBB30C0-1CCB-A643-8B2B-5F76DFEF372C}"/>
                    </a:ext>
                  </a:extLst>
                </p:cNvPr>
                <p:cNvCxnSpPr/>
                <p:nvPr/>
              </p:nvCxnSpPr>
              <p:spPr>
                <a:xfrm>
                  <a:off x="433941" y="3340212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47" name="Group 146">
                  <a:extLst>
                    <a:ext uri="{FF2B5EF4-FFF2-40B4-BE49-F238E27FC236}">
                      <a16:creationId xmlns:a16="http://schemas.microsoft.com/office/drawing/2014/main" id="{CFD4C12C-3045-994F-840A-4340D5D018B6}"/>
                    </a:ext>
                  </a:extLst>
                </p:cNvPr>
                <p:cNvGrpSpPr/>
                <p:nvPr/>
              </p:nvGrpSpPr>
              <p:grpSpPr>
                <a:xfrm>
                  <a:off x="410842" y="1820165"/>
                  <a:ext cx="254397" cy="1106394"/>
                  <a:chOff x="9693416" y="1820165"/>
                  <a:chExt cx="254397" cy="1106394"/>
                </a:xfrm>
              </p:grpSpPr>
              <p:cxnSp>
                <p:nvCxnSpPr>
                  <p:cNvPr id="150" name="Straight Connector 149">
                    <a:extLst>
                      <a:ext uri="{FF2B5EF4-FFF2-40B4-BE49-F238E27FC236}">
                        <a16:creationId xmlns:a16="http://schemas.microsoft.com/office/drawing/2014/main" id="{20122638-9D55-DD47-8EB3-B397C4F1250E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3" name="Straight Connector 152">
                    <a:extLst>
                      <a:ext uri="{FF2B5EF4-FFF2-40B4-BE49-F238E27FC236}">
                        <a16:creationId xmlns:a16="http://schemas.microsoft.com/office/drawing/2014/main" id="{D369D91B-C784-9A44-B8D2-92E87BCAF13E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200292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1" name="Straight Connector 170">
                    <a:extLst>
                      <a:ext uri="{FF2B5EF4-FFF2-40B4-BE49-F238E27FC236}">
                        <a16:creationId xmlns:a16="http://schemas.microsoft.com/office/drawing/2014/main" id="{CCF0ABD0-7E2D-D444-9B89-B9DF810D57EE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46671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2" name="Straight Connector 171">
                    <a:extLst>
                      <a:ext uri="{FF2B5EF4-FFF2-40B4-BE49-F238E27FC236}">
                        <a16:creationId xmlns:a16="http://schemas.microsoft.com/office/drawing/2014/main" id="{408297DE-11FC-714B-B0E7-3FEB68FAB30F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220835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3" name="Straight Connector 172">
                    <a:extLst>
                      <a:ext uri="{FF2B5EF4-FFF2-40B4-BE49-F238E27FC236}">
                        <a16:creationId xmlns:a16="http://schemas.microsoft.com/office/drawing/2014/main" id="{053C0EF7-736F-7743-BAA6-CF067C9D6E12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2926559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71" y="1853924"/>
            <a:ext cx="2107369" cy="27287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0087" y="1876499"/>
            <a:ext cx="2135532" cy="27369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8499" y="1838077"/>
            <a:ext cx="2124996" cy="27587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1329" y="1826836"/>
            <a:ext cx="2121177" cy="277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1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01C02832-658D-D04E-928C-88AB039C1E3D}"/>
              </a:ext>
            </a:extLst>
          </p:cNvPr>
          <p:cNvSpPr txBox="1"/>
          <p:nvPr/>
        </p:nvSpPr>
        <p:spPr>
          <a:xfrm>
            <a:off x="252632" y="223921"/>
            <a:ext cx="1781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Fig. 6 C: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E6DF6D3-3149-BF4B-AEB1-2957C531B345}"/>
              </a:ext>
            </a:extLst>
          </p:cNvPr>
          <p:cNvSpPr txBox="1"/>
          <p:nvPr/>
        </p:nvSpPr>
        <p:spPr>
          <a:xfrm>
            <a:off x="2395363" y="204534"/>
            <a:ext cx="825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-Actin for ER</a:t>
            </a:r>
            <a: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1F1DCB4-6C56-B64E-AB76-9717F8F9A2A9}"/>
              </a:ext>
            </a:extLst>
          </p:cNvPr>
          <p:cNvGrpSpPr/>
          <p:nvPr/>
        </p:nvGrpSpPr>
        <p:grpSpPr>
          <a:xfrm>
            <a:off x="1012222" y="1396358"/>
            <a:ext cx="2209912" cy="4527292"/>
            <a:chOff x="357407" y="1048877"/>
            <a:chExt cx="2639859" cy="5306196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61362AC-BD18-FD43-BE0F-5281FA8CD384}"/>
                </a:ext>
              </a:extLst>
            </p:cNvPr>
            <p:cNvGrpSpPr/>
            <p:nvPr/>
          </p:nvGrpSpPr>
          <p:grpSpPr>
            <a:xfrm>
              <a:off x="357407" y="2840769"/>
              <a:ext cx="2639859" cy="3514304"/>
              <a:chOff x="7328217" y="2897487"/>
              <a:chExt cx="2829311" cy="3514303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9354C6F9-3207-D047-9D98-5EBFD92C6475}"/>
                  </a:ext>
                </a:extLst>
              </p:cNvPr>
              <p:cNvGrpSpPr/>
              <p:nvPr/>
            </p:nvGrpSpPr>
            <p:grpSpPr>
              <a:xfrm>
                <a:off x="7328217" y="4618235"/>
                <a:ext cx="1917215" cy="1793555"/>
                <a:chOff x="1797483" y="4493617"/>
                <a:chExt cx="1917215" cy="1793555"/>
              </a:xfrm>
            </p:grpSpPr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DB79E57F-C225-DA48-837C-6ADD22AD96E6}"/>
                    </a:ext>
                  </a:extLst>
                </p:cNvPr>
                <p:cNvSpPr txBox="1"/>
                <p:nvPr/>
              </p:nvSpPr>
              <p:spPr>
                <a:xfrm rot="17785822">
                  <a:off x="1528659" y="5037126"/>
                  <a:ext cx="81464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NG</a:t>
                  </a: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6ED8244B-6326-694B-9023-D5CDC7E8739E}"/>
                    </a:ext>
                  </a:extLst>
                </p:cNvPr>
                <p:cNvSpPr txBox="1"/>
                <p:nvPr/>
              </p:nvSpPr>
              <p:spPr>
                <a:xfrm rot="17785822">
                  <a:off x="1489692" y="5336848"/>
                  <a:ext cx="1546011" cy="3546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50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Mannitol</a:t>
                  </a: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4E46AB63-4853-D146-8455-A74665928609}"/>
                    </a:ext>
                  </a:extLst>
                </p:cNvPr>
                <p:cNvSpPr txBox="1"/>
                <p:nvPr/>
              </p:nvSpPr>
              <p:spPr>
                <a:xfrm rot="17785822">
                  <a:off x="2400968" y="5048206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30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HG</a:t>
                  </a: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0F6117A7-19A0-2F4B-8504-3AA744503F41}"/>
                    </a:ext>
                  </a:extLst>
                </p:cNvPr>
                <p:cNvSpPr txBox="1"/>
                <p:nvPr/>
              </p:nvSpPr>
              <p:spPr>
                <a:xfrm rot="17785822">
                  <a:off x="2894191" y="5037125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50 </a:t>
                  </a:r>
                  <a:r>
                    <a:rPr lang="en-US" sz="1200" dirty="0" err="1"/>
                    <a:t>mM</a:t>
                  </a:r>
                  <a:r>
                    <a:rPr lang="en-US" sz="1200" dirty="0"/>
                    <a:t> HG</a:t>
                  </a:r>
                </a:p>
              </p:txBody>
            </p: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19FA4323-DFA9-FD4E-8475-5CEB1E3D4CBA}"/>
                  </a:ext>
                </a:extLst>
              </p:cNvPr>
              <p:cNvGrpSpPr/>
              <p:nvPr/>
            </p:nvGrpSpPr>
            <p:grpSpPr>
              <a:xfrm>
                <a:off x="9240415" y="2897487"/>
                <a:ext cx="917113" cy="468947"/>
                <a:chOff x="9260963" y="2578988"/>
                <a:chExt cx="917113" cy="468947"/>
              </a:xfrm>
            </p:grpSpPr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DEEAD5EB-04E5-3442-A24F-1F75BD3D59EF}"/>
                    </a:ext>
                  </a:extLst>
                </p:cNvPr>
                <p:cNvSpPr txBox="1"/>
                <p:nvPr/>
              </p:nvSpPr>
              <p:spPr>
                <a:xfrm>
                  <a:off x="9296048" y="2578988"/>
                  <a:ext cx="882028" cy="4689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-Actin 43 kD</a:t>
                  </a:r>
                </a:p>
              </p:txBody>
            </p:sp>
            <p:cxnSp>
              <p:nvCxnSpPr>
                <p:cNvPr id="74" name="Straight Arrow Connector 73">
                  <a:extLst>
                    <a:ext uri="{FF2B5EF4-FFF2-40B4-BE49-F238E27FC236}">
                      <a16:creationId xmlns:a16="http://schemas.microsoft.com/office/drawing/2014/main" id="{4F74B67F-7AC0-6741-8215-850381DC33FB}"/>
                    </a:ext>
                  </a:extLst>
                </p:cNvPr>
                <p:cNvCxnSpPr/>
                <p:nvPr/>
              </p:nvCxnSpPr>
              <p:spPr>
                <a:xfrm flipV="1">
                  <a:off x="9260963" y="3015478"/>
                  <a:ext cx="431518" cy="208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ADB37F6-ADB7-4448-BEE8-2D6C227AA956}"/>
                </a:ext>
              </a:extLst>
            </p:cNvPr>
            <p:cNvSpPr txBox="1"/>
            <p:nvPr/>
          </p:nvSpPr>
          <p:spPr>
            <a:xfrm>
              <a:off x="505817" y="1048877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1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CD003FD-7297-8740-AB44-4D90C9ED3502}"/>
              </a:ext>
            </a:extLst>
          </p:cNvPr>
          <p:cNvGrpSpPr/>
          <p:nvPr/>
        </p:nvGrpSpPr>
        <p:grpSpPr>
          <a:xfrm>
            <a:off x="-16397" y="1636015"/>
            <a:ext cx="760387" cy="2862491"/>
            <a:chOff x="-16397" y="1595674"/>
            <a:chExt cx="760387" cy="2862491"/>
          </a:xfrm>
        </p:grpSpPr>
        <p:grpSp>
          <p:nvGrpSpPr>
            <p:cNvPr id="119" name="Group 118"/>
            <p:cNvGrpSpPr/>
            <p:nvPr/>
          </p:nvGrpSpPr>
          <p:grpSpPr>
            <a:xfrm>
              <a:off x="489593" y="2247171"/>
              <a:ext cx="254397" cy="2078187"/>
              <a:chOff x="3066298" y="1815548"/>
              <a:chExt cx="254397" cy="2078187"/>
            </a:xfrm>
          </p:grpSpPr>
          <p:cxnSp>
            <p:nvCxnSpPr>
              <p:cNvPr id="120" name="Straight Connector 119"/>
              <p:cNvCxnSpPr/>
              <p:nvPr/>
            </p:nvCxnSpPr>
            <p:spPr>
              <a:xfrm>
                <a:off x="3080155" y="2656061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2" name="Group 121"/>
              <p:cNvGrpSpPr/>
              <p:nvPr/>
            </p:nvGrpSpPr>
            <p:grpSpPr>
              <a:xfrm>
                <a:off x="3066298" y="1815548"/>
                <a:ext cx="254397" cy="2078187"/>
                <a:chOff x="410842" y="1820165"/>
                <a:chExt cx="254397" cy="2078187"/>
              </a:xfrm>
            </p:grpSpPr>
            <p:grpSp>
              <p:nvGrpSpPr>
                <p:cNvPr id="124" name="Group 123"/>
                <p:cNvGrpSpPr/>
                <p:nvPr/>
              </p:nvGrpSpPr>
              <p:grpSpPr>
                <a:xfrm>
                  <a:off x="410842" y="1820165"/>
                  <a:ext cx="254397" cy="1759532"/>
                  <a:chOff x="9693416" y="1820165"/>
                  <a:chExt cx="254397" cy="1759532"/>
                </a:xfrm>
              </p:grpSpPr>
              <p:cxnSp>
                <p:nvCxnSpPr>
                  <p:cNvPr id="126" name="Straight Connector 125"/>
                  <p:cNvCxnSpPr/>
                  <p:nvPr/>
                </p:nvCxnSpPr>
                <p:spPr>
                  <a:xfrm>
                    <a:off x="9698030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7" name="Straight Connector 126"/>
                  <p:cNvCxnSpPr/>
                  <p:nvPr/>
                </p:nvCxnSpPr>
                <p:spPr>
                  <a:xfrm>
                    <a:off x="9693416" y="221108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9" name="Straight Connector 128"/>
                  <p:cNvCxnSpPr/>
                  <p:nvPr/>
                </p:nvCxnSpPr>
                <p:spPr>
                  <a:xfrm>
                    <a:off x="9716511" y="311325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0" name="Straight Connector 129"/>
                  <p:cNvCxnSpPr/>
                  <p:nvPr/>
                </p:nvCxnSpPr>
                <p:spPr>
                  <a:xfrm>
                    <a:off x="9721130" y="357969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25" name="Straight Connector 124"/>
                <p:cNvCxnSpPr/>
                <p:nvPr/>
              </p:nvCxnSpPr>
              <p:spPr>
                <a:xfrm>
                  <a:off x="433941" y="3898352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E6BC39F-64E2-BE42-A6D2-7CFA278AA207}"/>
                </a:ext>
              </a:extLst>
            </p:cNvPr>
            <p:cNvGrpSpPr/>
            <p:nvPr/>
          </p:nvGrpSpPr>
          <p:grpSpPr>
            <a:xfrm>
              <a:off x="-16397" y="1595674"/>
              <a:ext cx="634943" cy="2862491"/>
              <a:chOff x="-70185" y="1595674"/>
              <a:chExt cx="634943" cy="286249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43EA2BE-0292-9B40-B9A5-60FF48709FE2}"/>
                  </a:ext>
                </a:extLst>
              </p:cNvPr>
              <p:cNvGrpSpPr/>
              <p:nvPr/>
            </p:nvGrpSpPr>
            <p:grpSpPr>
              <a:xfrm>
                <a:off x="-41497" y="1595674"/>
                <a:ext cx="606255" cy="2862491"/>
                <a:chOff x="-41497" y="1595674"/>
                <a:chExt cx="606255" cy="2862491"/>
              </a:xfrm>
            </p:grpSpPr>
            <p:grpSp>
              <p:nvGrpSpPr>
                <p:cNvPr id="113" name="Group 112">
                  <a:extLst>
                    <a:ext uri="{FF2B5EF4-FFF2-40B4-BE49-F238E27FC236}">
                      <a16:creationId xmlns:a16="http://schemas.microsoft.com/office/drawing/2014/main" id="{C513D537-386C-8442-B930-8F2A53420BD2}"/>
                    </a:ext>
                  </a:extLst>
                </p:cNvPr>
                <p:cNvGrpSpPr/>
                <p:nvPr/>
              </p:nvGrpSpPr>
              <p:grpSpPr>
                <a:xfrm>
                  <a:off x="-41497" y="1595674"/>
                  <a:ext cx="606255" cy="2862491"/>
                  <a:chOff x="9303378" y="1136187"/>
                  <a:chExt cx="606255" cy="2532602"/>
                </a:xfrm>
              </p:grpSpPr>
              <p:sp>
                <p:nvSpPr>
                  <p:cNvPr id="114" name="TextBox 113">
                    <a:extLst>
                      <a:ext uri="{FF2B5EF4-FFF2-40B4-BE49-F238E27FC236}">
                        <a16:creationId xmlns:a16="http://schemas.microsoft.com/office/drawing/2014/main" id="{4C3C320C-BBC9-7C47-962E-E3DD8D42F278}"/>
                      </a:ext>
                    </a:extLst>
                  </p:cNvPr>
                  <p:cNvSpPr txBox="1"/>
                  <p:nvPr/>
                </p:nvSpPr>
                <p:spPr>
                  <a:xfrm>
                    <a:off x="9326625" y="3444136"/>
                    <a:ext cx="497252" cy="22465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20 kD</a:t>
                    </a:r>
                  </a:p>
                </p:txBody>
              </p:sp>
              <p:sp>
                <p:nvSpPr>
                  <p:cNvPr id="115" name="TextBox 114">
                    <a:extLst>
                      <a:ext uri="{FF2B5EF4-FFF2-40B4-BE49-F238E27FC236}">
                        <a16:creationId xmlns:a16="http://schemas.microsoft.com/office/drawing/2014/main" id="{7A66ED76-1D63-5041-BA09-2409DF008DAA}"/>
                      </a:ext>
                    </a:extLst>
                  </p:cNvPr>
                  <p:cNvSpPr txBox="1"/>
                  <p:nvPr/>
                </p:nvSpPr>
                <p:spPr>
                  <a:xfrm>
                    <a:off x="9328877" y="3165499"/>
                    <a:ext cx="497252" cy="22465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25 kD</a:t>
                    </a:r>
                  </a:p>
                </p:txBody>
              </p:sp>
              <p:sp>
                <p:nvSpPr>
                  <p:cNvPr id="116" name="TextBox 115">
                    <a:extLst>
                      <a:ext uri="{FF2B5EF4-FFF2-40B4-BE49-F238E27FC236}">
                        <a16:creationId xmlns:a16="http://schemas.microsoft.com/office/drawing/2014/main" id="{ED97E954-D257-E34D-A492-0EEC2141F320}"/>
                      </a:ext>
                    </a:extLst>
                  </p:cNvPr>
                  <p:cNvSpPr txBox="1"/>
                  <p:nvPr/>
                </p:nvSpPr>
                <p:spPr>
                  <a:xfrm>
                    <a:off x="9328167" y="2341762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117" name="TextBox 116">
                    <a:extLst>
                      <a:ext uri="{FF2B5EF4-FFF2-40B4-BE49-F238E27FC236}">
                        <a16:creationId xmlns:a16="http://schemas.microsoft.com/office/drawing/2014/main" id="{791D5157-771B-E640-9B1C-05B5A72A6E10}"/>
                      </a:ext>
                    </a:extLst>
                  </p:cNvPr>
                  <p:cNvSpPr txBox="1"/>
                  <p:nvPr/>
                </p:nvSpPr>
                <p:spPr>
                  <a:xfrm>
                    <a:off x="9340679" y="1948485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  <p:sp>
                <p:nvSpPr>
                  <p:cNvPr id="118" name="TextBox 117">
                    <a:extLst>
                      <a:ext uri="{FF2B5EF4-FFF2-40B4-BE49-F238E27FC236}">
                        <a16:creationId xmlns:a16="http://schemas.microsoft.com/office/drawing/2014/main" id="{286C9701-7DC8-C245-8528-450B8497E843}"/>
                      </a:ext>
                    </a:extLst>
                  </p:cNvPr>
                  <p:cNvSpPr txBox="1"/>
                  <p:nvPr/>
                </p:nvSpPr>
                <p:spPr>
                  <a:xfrm>
                    <a:off x="9303378" y="1136187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</p:grp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9303677E-62DB-234A-8E0F-9533CBE43E17}"/>
                    </a:ext>
                  </a:extLst>
                </p:cNvPr>
                <p:cNvSpPr txBox="1"/>
                <p:nvPr/>
              </p:nvSpPr>
              <p:spPr>
                <a:xfrm>
                  <a:off x="-21057" y="3419330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37 kD</a:t>
                  </a:r>
                </a:p>
              </p:txBody>
            </p:sp>
          </p:grpSp>
          <p:sp>
            <p:nvSpPr>
              <p:cNvPr id="222" name="TextBox 221">
                <a:extLst>
                  <a:ext uri="{FF2B5EF4-FFF2-40B4-BE49-F238E27FC236}">
                    <a16:creationId xmlns:a16="http://schemas.microsoft.com/office/drawing/2014/main" id="{84BCD57E-4B3A-AD46-9BD5-D38C23F3EFEB}"/>
                  </a:ext>
                </a:extLst>
              </p:cNvPr>
              <p:cNvSpPr txBox="1"/>
              <p:nvPr/>
            </p:nvSpPr>
            <p:spPr>
              <a:xfrm>
                <a:off x="-70185" y="2090188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430575F-DA1D-CC42-8085-884B34603CE9}"/>
              </a:ext>
            </a:extLst>
          </p:cNvPr>
          <p:cNvGrpSpPr/>
          <p:nvPr/>
        </p:nvGrpSpPr>
        <p:grpSpPr>
          <a:xfrm>
            <a:off x="6037412" y="1591771"/>
            <a:ext cx="606255" cy="2902835"/>
            <a:chOff x="6037412" y="1591771"/>
            <a:chExt cx="606255" cy="2902835"/>
          </a:xfrm>
        </p:grpSpPr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B7C3D34A-AE5B-1D4E-A8F7-261B88D51AED}"/>
                </a:ext>
              </a:extLst>
            </p:cNvPr>
            <p:cNvGrpSpPr/>
            <p:nvPr/>
          </p:nvGrpSpPr>
          <p:grpSpPr>
            <a:xfrm>
              <a:off x="6037412" y="1591771"/>
              <a:ext cx="606255" cy="2902835"/>
              <a:chOff x="-55896" y="1595674"/>
              <a:chExt cx="606255" cy="2902835"/>
            </a:xfrm>
          </p:grpSpPr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DD14D2C6-8D9E-B740-800E-891EC4EC109A}"/>
                  </a:ext>
                </a:extLst>
              </p:cNvPr>
              <p:cNvGrpSpPr/>
              <p:nvPr/>
            </p:nvGrpSpPr>
            <p:grpSpPr>
              <a:xfrm>
                <a:off x="-55896" y="1595674"/>
                <a:ext cx="606255" cy="2902835"/>
                <a:chOff x="9288979" y="1136187"/>
                <a:chExt cx="606255" cy="2568296"/>
              </a:xfrm>
            </p:grpSpPr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786433A2-619A-5B45-9EC8-778BE0E7CAE5}"/>
                    </a:ext>
                  </a:extLst>
                </p:cNvPr>
                <p:cNvSpPr txBox="1"/>
                <p:nvPr/>
              </p:nvSpPr>
              <p:spPr>
                <a:xfrm>
                  <a:off x="9326625" y="3479830"/>
                  <a:ext cx="497252" cy="2246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20 kD</a:t>
                  </a:r>
                </a:p>
              </p:txBody>
            </p: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DC41B341-0358-8842-B590-9EB73671D53F}"/>
                    </a:ext>
                  </a:extLst>
                </p:cNvPr>
                <p:cNvSpPr txBox="1"/>
                <p:nvPr/>
              </p:nvSpPr>
              <p:spPr>
                <a:xfrm>
                  <a:off x="9337964" y="3138682"/>
                  <a:ext cx="497252" cy="2246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 kD</a:t>
                  </a:r>
                </a:p>
              </p:txBody>
            </p:sp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0E8EAB84-A045-9B48-8AA1-7D93A77E6DEE}"/>
                    </a:ext>
                  </a:extLst>
                </p:cNvPr>
                <p:cNvSpPr txBox="1"/>
                <p:nvPr/>
              </p:nvSpPr>
              <p:spPr>
                <a:xfrm>
                  <a:off x="9366511" y="2285247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4A305EE8-A790-3545-86E4-B21BAE0A2F6D}"/>
                    </a:ext>
                  </a:extLst>
                </p:cNvPr>
                <p:cNvSpPr txBox="1"/>
                <p:nvPr/>
              </p:nvSpPr>
              <p:spPr>
                <a:xfrm>
                  <a:off x="9354747" y="1894524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945FA08D-6E8A-3B43-8FA8-B771188ED9AF}"/>
                    </a:ext>
                  </a:extLst>
                </p:cNvPr>
                <p:cNvSpPr txBox="1"/>
                <p:nvPr/>
              </p:nvSpPr>
              <p:spPr>
                <a:xfrm>
                  <a:off x="9288979" y="1136187"/>
                  <a:ext cx="606255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</p:grp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7885A985-1B54-0945-8660-1C026B265757}"/>
                  </a:ext>
                </a:extLst>
              </p:cNvPr>
              <p:cNvSpPr txBox="1"/>
              <p:nvPr/>
            </p:nvSpPr>
            <p:spPr>
              <a:xfrm>
                <a:off x="-165" y="3487485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37 kD</a:t>
                </a:r>
              </a:p>
            </p:txBody>
          </p:sp>
        </p:grp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1CC932F9-0A41-D047-9943-178DBF834F8B}"/>
                </a:ext>
              </a:extLst>
            </p:cNvPr>
            <p:cNvSpPr txBox="1"/>
            <p:nvPr/>
          </p:nvSpPr>
          <p:spPr>
            <a:xfrm>
              <a:off x="6043135" y="2047970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100 kD</a:t>
              </a:r>
            </a:p>
          </p:txBody>
        </p:sp>
      </p:grpSp>
      <p:sp>
        <p:nvSpPr>
          <p:cNvPr id="226" name="TextBox 225">
            <a:extLst>
              <a:ext uri="{FF2B5EF4-FFF2-40B4-BE49-F238E27FC236}">
                <a16:creationId xmlns:a16="http://schemas.microsoft.com/office/drawing/2014/main" id="{D4B09C95-131F-9044-AA1A-8A7C9B6DBEB4}"/>
              </a:ext>
            </a:extLst>
          </p:cNvPr>
          <p:cNvSpPr txBox="1"/>
          <p:nvPr/>
        </p:nvSpPr>
        <p:spPr>
          <a:xfrm>
            <a:off x="9077877" y="3923087"/>
            <a:ext cx="4972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25 kD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10E6D84-8562-9049-8CB4-B798773F4EC1}"/>
              </a:ext>
            </a:extLst>
          </p:cNvPr>
          <p:cNvGrpSpPr/>
          <p:nvPr/>
        </p:nvGrpSpPr>
        <p:grpSpPr>
          <a:xfrm>
            <a:off x="2920781" y="1579490"/>
            <a:ext cx="756375" cy="2970140"/>
            <a:chOff x="2815585" y="1595674"/>
            <a:chExt cx="756375" cy="297014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028CD9F-6371-F745-BFD6-B67A60375C08}"/>
                </a:ext>
              </a:extLst>
            </p:cNvPr>
            <p:cNvGrpSpPr/>
            <p:nvPr/>
          </p:nvGrpSpPr>
          <p:grpSpPr>
            <a:xfrm>
              <a:off x="2815585" y="1595674"/>
              <a:ext cx="626918" cy="2970140"/>
              <a:chOff x="2815585" y="1595674"/>
              <a:chExt cx="626918" cy="2970140"/>
            </a:xfrm>
          </p:grpSpPr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4001BA37-C915-4144-A198-49ECEB736F98}"/>
                  </a:ext>
                </a:extLst>
              </p:cNvPr>
              <p:cNvGrpSpPr/>
              <p:nvPr/>
            </p:nvGrpSpPr>
            <p:grpSpPr>
              <a:xfrm>
                <a:off x="2815585" y="1595674"/>
                <a:ext cx="626162" cy="2473762"/>
                <a:chOff x="-39712" y="1595674"/>
                <a:chExt cx="626162" cy="2473762"/>
              </a:xfrm>
            </p:grpSpPr>
            <p:grpSp>
              <p:nvGrpSpPr>
                <p:cNvPr id="140" name="Group 139">
                  <a:extLst>
                    <a:ext uri="{FF2B5EF4-FFF2-40B4-BE49-F238E27FC236}">
                      <a16:creationId xmlns:a16="http://schemas.microsoft.com/office/drawing/2014/main" id="{B9D18CDB-16D5-2C44-B433-DACF5AA826C8}"/>
                    </a:ext>
                  </a:extLst>
                </p:cNvPr>
                <p:cNvGrpSpPr/>
                <p:nvPr/>
              </p:nvGrpSpPr>
              <p:grpSpPr>
                <a:xfrm>
                  <a:off x="-39712" y="1595674"/>
                  <a:ext cx="626162" cy="2473762"/>
                  <a:chOff x="9305163" y="1136187"/>
                  <a:chExt cx="626162" cy="2188672"/>
                </a:xfrm>
              </p:grpSpPr>
              <p:sp>
                <p:nvSpPr>
                  <p:cNvPr id="142" name="TextBox 141">
                    <a:extLst>
                      <a:ext uri="{FF2B5EF4-FFF2-40B4-BE49-F238E27FC236}">
                        <a16:creationId xmlns:a16="http://schemas.microsoft.com/office/drawing/2014/main" id="{A9635DE9-1086-EE4B-AB9D-65380F8765F7}"/>
                      </a:ext>
                    </a:extLst>
                  </p:cNvPr>
                  <p:cNvSpPr txBox="1"/>
                  <p:nvPr/>
                </p:nvSpPr>
                <p:spPr>
                  <a:xfrm>
                    <a:off x="9423729" y="3100206"/>
                    <a:ext cx="497252" cy="22465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25 kD</a:t>
                    </a:r>
                  </a:p>
                </p:txBody>
              </p:sp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805E4A91-6242-1C43-8D85-9578A169D8D0}"/>
                      </a:ext>
                    </a:extLst>
                  </p:cNvPr>
                  <p:cNvSpPr txBox="1"/>
                  <p:nvPr/>
                </p:nvSpPr>
                <p:spPr>
                  <a:xfrm>
                    <a:off x="9434073" y="2769504"/>
                    <a:ext cx="497252" cy="22465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37 kD</a:t>
                    </a:r>
                  </a:p>
                </p:txBody>
              </p:sp>
              <p:sp>
                <p:nvSpPr>
                  <p:cNvPr id="144" name="TextBox 143">
                    <a:extLst>
                      <a:ext uri="{FF2B5EF4-FFF2-40B4-BE49-F238E27FC236}">
                        <a16:creationId xmlns:a16="http://schemas.microsoft.com/office/drawing/2014/main" id="{E3AA85E6-22D7-8343-ACA1-7E924F1C0E04}"/>
                      </a:ext>
                    </a:extLst>
                  </p:cNvPr>
                  <p:cNvSpPr txBox="1"/>
                  <p:nvPr/>
                </p:nvSpPr>
                <p:spPr>
                  <a:xfrm>
                    <a:off x="9392903" y="1843674"/>
                    <a:ext cx="497252" cy="22465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8D3D465C-A244-A844-9707-862580866387}"/>
                      </a:ext>
                    </a:extLst>
                  </p:cNvPr>
                  <p:cNvSpPr txBox="1"/>
                  <p:nvPr/>
                </p:nvSpPr>
                <p:spPr>
                  <a:xfrm>
                    <a:off x="9340679" y="1567220"/>
                    <a:ext cx="566181" cy="22465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  <p:sp>
                <p:nvSpPr>
                  <p:cNvPr id="146" name="TextBox 145">
                    <a:extLst>
                      <a:ext uri="{FF2B5EF4-FFF2-40B4-BE49-F238E27FC236}">
                        <a16:creationId xmlns:a16="http://schemas.microsoft.com/office/drawing/2014/main" id="{FA414587-75F9-1F4B-AE4B-9CF33D434514}"/>
                      </a:ext>
                    </a:extLst>
                  </p:cNvPr>
                  <p:cNvSpPr txBox="1"/>
                  <p:nvPr/>
                </p:nvSpPr>
                <p:spPr>
                  <a:xfrm>
                    <a:off x="9305163" y="1136187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</p:grpSp>
            <p:sp>
              <p:nvSpPr>
                <p:cNvPr id="141" name="TextBox 140">
                  <a:extLst>
                    <a:ext uri="{FF2B5EF4-FFF2-40B4-BE49-F238E27FC236}">
                      <a16:creationId xmlns:a16="http://schemas.microsoft.com/office/drawing/2014/main" id="{D4741D87-B04B-9245-B74B-6F815548CB7C}"/>
                    </a:ext>
                  </a:extLst>
                </p:cNvPr>
                <p:cNvSpPr txBox="1"/>
                <p:nvPr/>
              </p:nvSpPr>
              <p:spPr>
                <a:xfrm>
                  <a:off x="67955" y="2840277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</p:grpSp>
          <p:sp>
            <p:nvSpPr>
              <p:cNvPr id="223" name="TextBox 222">
                <a:extLst>
                  <a:ext uri="{FF2B5EF4-FFF2-40B4-BE49-F238E27FC236}">
                    <a16:creationId xmlns:a16="http://schemas.microsoft.com/office/drawing/2014/main" id="{5D8CAC14-0C7E-FD46-8706-40868E3B62B4}"/>
                  </a:ext>
                </a:extLst>
              </p:cNvPr>
              <p:cNvSpPr txBox="1"/>
              <p:nvPr/>
            </p:nvSpPr>
            <p:spPr>
              <a:xfrm>
                <a:off x="2945251" y="4311898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20 kD</a:t>
                </a:r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57B89845-EAC7-B540-B818-07D0362F750D}"/>
                </a:ext>
              </a:extLst>
            </p:cNvPr>
            <p:cNvGrpSpPr/>
            <p:nvPr/>
          </p:nvGrpSpPr>
          <p:grpSpPr>
            <a:xfrm>
              <a:off x="3317563" y="2185146"/>
              <a:ext cx="254397" cy="2240027"/>
              <a:chOff x="3066298" y="1815548"/>
              <a:chExt cx="254397" cy="2240027"/>
            </a:xfrm>
          </p:grpSpPr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61FCAD18-5ADB-C042-89C8-9E7E1E1956E6}"/>
                  </a:ext>
                </a:extLst>
              </p:cNvPr>
              <p:cNvCxnSpPr/>
              <p:nvPr/>
            </p:nvCxnSpPr>
            <p:spPr>
              <a:xfrm>
                <a:off x="3080155" y="2631785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E4CFFA83-3EAE-F542-BCC8-DE10645C3A7E}"/>
                  </a:ext>
                </a:extLst>
              </p:cNvPr>
              <p:cNvGrpSpPr/>
              <p:nvPr/>
            </p:nvGrpSpPr>
            <p:grpSpPr>
              <a:xfrm>
                <a:off x="3066298" y="1815548"/>
                <a:ext cx="254397" cy="2240027"/>
                <a:chOff x="410842" y="1820165"/>
                <a:chExt cx="254397" cy="2240027"/>
              </a:xfrm>
            </p:grpSpPr>
            <p:grpSp>
              <p:nvGrpSpPr>
                <p:cNvPr id="134" name="Group 133">
                  <a:extLst>
                    <a:ext uri="{FF2B5EF4-FFF2-40B4-BE49-F238E27FC236}">
                      <a16:creationId xmlns:a16="http://schemas.microsoft.com/office/drawing/2014/main" id="{56F133FF-B172-3140-B032-602B064EECE9}"/>
                    </a:ext>
                  </a:extLst>
                </p:cNvPr>
                <p:cNvGrpSpPr/>
                <p:nvPr/>
              </p:nvGrpSpPr>
              <p:grpSpPr>
                <a:xfrm>
                  <a:off x="410842" y="1820165"/>
                  <a:ext cx="254397" cy="1759532"/>
                  <a:chOff x="9693416" y="1820165"/>
                  <a:chExt cx="254397" cy="1759532"/>
                </a:xfrm>
              </p:grpSpPr>
              <p:cxnSp>
                <p:nvCxnSpPr>
                  <p:cNvPr id="136" name="Straight Connector 135">
                    <a:extLst>
                      <a:ext uri="{FF2B5EF4-FFF2-40B4-BE49-F238E27FC236}">
                        <a16:creationId xmlns:a16="http://schemas.microsoft.com/office/drawing/2014/main" id="{BF658EFD-C16E-734A-BD56-CCCCDB651F37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6" name="Straight Connector 165">
                    <a:extLst>
                      <a:ext uri="{FF2B5EF4-FFF2-40B4-BE49-F238E27FC236}">
                        <a16:creationId xmlns:a16="http://schemas.microsoft.com/office/drawing/2014/main" id="{EA15BA67-2726-724D-92EA-F514CB4D89FF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216253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7" name="Straight Connector 166">
                    <a:extLst>
                      <a:ext uri="{FF2B5EF4-FFF2-40B4-BE49-F238E27FC236}">
                        <a16:creationId xmlns:a16="http://schemas.microsoft.com/office/drawing/2014/main" id="{D73A373A-A840-5A49-96C4-6A3B70B6D828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20226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8" name="Straight Connector 167">
                    <a:extLst>
                      <a:ext uri="{FF2B5EF4-FFF2-40B4-BE49-F238E27FC236}">
                        <a16:creationId xmlns:a16="http://schemas.microsoft.com/office/drawing/2014/main" id="{9E1A95C0-2735-4142-B523-FBA503D18D91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57969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9964C2EB-EE5F-ED42-908C-B4C1D8858711}"/>
                    </a:ext>
                  </a:extLst>
                </p:cNvPr>
                <p:cNvCxnSpPr/>
                <p:nvPr/>
              </p:nvCxnSpPr>
              <p:spPr>
                <a:xfrm>
                  <a:off x="433941" y="4060192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0C492AB-EB3A-C143-980C-267D273DD4A7}"/>
              </a:ext>
            </a:extLst>
          </p:cNvPr>
          <p:cNvGrpSpPr/>
          <p:nvPr/>
        </p:nvGrpSpPr>
        <p:grpSpPr>
          <a:xfrm>
            <a:off x="8970334" y="1632163"/>
            <a:ext cx="756459" cy="2917321"/>
            <a:chOff x="8970334" y="1632163"/>
            <a:chExt cx="756459" cy="2917321"/>
          </a:xfrm>
        </p:grpSpPr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676A5F6E-33CA-BF45-A6C1-9BBFEC5F10F0}"/>
                </a:ext>
              </a:extLst>
            </p:cNvPr>
            <p:cNvGrpSpPr/>
            <p:nvPr/>
          </p:nvGrpSpPr>
          <p:grpSpPr>
            <a:xfrm>
              <a:off x="8970334" y="1632163"/>
              <a:ext cx="605901" cy="2917321"/>
              <a:chOff x="-110474" y="1540724"/>
              <a:chExt cx="605901" cy="2917321"/>
            </a:xfrm>
          </p:grpSpPr>
          <p:grpSp>
            <p:nvGrpSpPr>
              <p:cNvPr id="159" name="Group 158">
                <a:extLst>
                  <a:ext uri="{FF2B5EF4-FFF2-40B4-BE49-F238E27FC236}">
                    <a16:creationId xmlns:a16="http://schemas.microsoft.com/office/drawing/2014/main" id="{DC2CF070-385D-B548-8F12-A7884C080350}"/>
                  </a:ext>
                </a:extLst>
              </p:cNvPr>
              <p:cNvGrpSpPr/>
              <p:nvPr/>
            </p:nvGrpSpPr>
            <p:grpSpPr>
              <a:xfrm>
                <a:off x="-110474" y="1540724"/>
                <a:ext cx="605901" cy="2917321"/>
                <a:chOff x="9234401" y="1087569"/>
                <a:chExt cx="605901" cy="2581114"/>
              </a:xfrm>
            </p:grpSpPr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5333B6D2-F3F8-4E4A-A8E0-9B4C58721A92}"/>
                    </a:ext>
                  </a:extLst>
                </p:cNvPr>
                <p:cNvSpPr txBox="1"/>
                <p:nvPr/>
              </p:nvSpPr>
              <p:spPr>
                <a:xfrm>
                  <a:off x="9326625" y="3444030"/>
                  <a:ext cx="497252" cy="2246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20 kD</a:t>
                  </a:r>
                </a:p>
              </p:txBody>
            </p:sp>
            <p:sp>
              <p:nvSpPr>
                <p:cNvPr id="162" name="TextBox 161">
                  <a:extLst>
                    <a:ext uri="{FF2B5EF4-FFF2-40B4-BE49-F238E27FC236}">
                      <a16:creationId xmlns:a16="http://schemas.microsoft.com/office/drawing/2014/main" id="{A647D9DD-F417-3A4F-B796-41C074EFD70D}"/>
                    </a:ext>
                  </a:extLst>
                </p:cNvPr>
                <p:cNvSpPr txBox="1"/>
                <p:nvPr/>
              </p:nvSpPr>
              <p:spPr>
                <a:xfrm>
                  <a:off x="9309958" y="2746166"/>
                  <a:ext cx="497252" cy="2246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37 kD</a:t>
                  </a:r>
                </a:p>
              </p:txBody>
            </p:sp>
            <p:sp>
              <p:nvSpPr>
                <p:cNvPr id="163" name="TextBox 162">
                  <a:extLst>
                    <a:ext uri="{FF2B5EF4-FFF2-40B4-BE49-F238E27FC236}">
                      <a16:creationId xmlns:a16="http://schemas.microsoft.com/office/drawing/2014/main" id="{C15E3FC3-C2BB-C640-B5DB-C1A694562280}"/>
                    </a:ext>
                  </a:extLst>
                </p:cNvPr>
                <p:cNvSpPr txBox="1"/>
                <p:nvPr/>
              </p:nvSpPr>
              <p:spPr>
                <a:xfrm>
                  <a:off x="9289422" y="1833300"/>
                  <a:ext cx="497252" cy="2246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  <p:sp>
              <p:nvSpPr>
                <p:cNvPr id="164" name="TextBox 163">
                  <a:extLst>
                    <a:ext uri="{FF2B5EF4-FFF2-40B4-BE49-F238E27FC236}">
                      <a16:creationId xmlns:a16="http://schemas.microsoft.com/office/drawing/2014/main" id="{B3DD06D6-A965-4C4D-B624-76FE079D42D8}"/>
                    </a:ext>
                  </a:extLst>
                </p:cNvPr>
                <p:cNvSpPr txBox="1"/>
                <p:nvPr/>
              </p:nvSpPr>
              <p:spPr>
                <a:xfrm>
                  <a:off x="9255440" y="1457827"/>
                  <a:ext cx="566181" cy="2246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3041ED5A-FC6D-7E4D-8DC1-7627364F70CD}"/>
                    </a:ext>
                  </a:extLst>
                </p:cNvPr>
                <p:cNvSpPr txBox="1"/>
                <p:nvPr/>
              </p:nvSpPr>
              <p:spPr>
                <a:xfrm>
                  <a:off x="9234401" y="1087569"/>
                  <a:ext cx="605901" cy="3812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</p:grp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FD2E61BF-9A6D-F748-85F4-F40DB9CA3E00}"/>
                  </a:ext>
                </a:extLst>
              </p:cNvPr>
              <p:cNvSpPr txBox="1"/>
              <p:nvPr/>
            </p:nvSpPr>
            <p:spPr>
              <a:xfrm>
                <a:off x="-28806" y="2838375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50 kD</a:t>
                </a:r>
              </a:p>
            </p:txBody>
          </p:sp>
        </p:grp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C60A43EB-F94D-D949-BDC9-D6501088544C}"/>
                </a:ext>
              </a:extLst>
            </p:cNvPr>
            <p:cNvGrpSpPr/>
            <p:nvPr/>
          </p:nvGrpSpPr>
          <p:grpSpPr>
            <a:xfrm>
              <a:off x="9472396" y="2181904"/>
              <a:ext cx="254397" cy="2231935"/>
              <a:chOff x="3066298" y="1791272"/>
              <a:chExt cx="254397" cy="2231935"/>
            </a:xfrm>
          </p:grpSpPr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183A5373-7C45-6545-B11F-0AFE354A6E78}"/>
                  </a:ext>
                </a:extLst>
              </p:cNvPr>
              <p:cNvCxnSpPr/>
              <p:nvPr/>
            </p:nvCxnSpPr>
            <p:spPr>
              <a:xfrm>
                <a:off x="3080155" y="2656061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EC9991DD-3C07-E649-8A4F-F701B6080E36}"/>
                  </a:ext>
                </a:extLst>
              </p:cNvPr>
              <p:cNvGrpSpPr/>
              <p:nvPr/>
            </p:nvGrpSpPr>
            <p:grpSpPr>
              <a:xfrm>
                <a:off x="3066298" y="1791272"/>
                <a:ext cx="254397" cy="2231935"/>
                <a:chOff x="410842" y="1795889"/>
                <a:chExt cx="254397" cy="2231935"/>
              </a:xfrm>
            </p:grpSpPr>
            <p:grpSp>
              <p:nvGrpSpPr>
                <p:cNvPr id="181" name="Group 180">
                  <a:extLst>
                    <a:ext uri="{FF2B5EF4-FFF2-40B4-BE49-F238E27FC236}">
                      <a16:creationId xmlns:a16="http://schemas.microsoft.com/office/drawing/2014/main" id="{ADCCCC7E-BDB2-024B-A913-CAD54359CA67}"/>
                    </a:ext>
                  </a:extLst>
                </p:cNvPr>
                <p:cNvGrpSpPr/>
                <p:nvPr/>
              </p:nvGrpSpPr>
              <p:grpSpPr>
                <a:xfrm>
                  <a:off x="410842" y="1795889"/>
                  <a:ext cx="254397" cy="1880912"/>
                  <a:chOff x="9693416" y="1795889"/>
                  <a:chExt cx="254397" cy="1880912"/>
                </a:xfrm>
              </p:grpSpPr>
              <p:cxnSp>
                <p:nvCxnSpPr>
                  <p:cNvPr id="183" name="Straight Connector 182">
                    <a:extLst>
                      <a:ext uri="{FF2B5EF4-FFF2-40B4-BE49-F238E27FC236}">
                        <a16:creationId xmlns:a16="http://schemas.microsoft.com/office/drawing/2014/main" id="{5E7D076D-A81C-6745-8FE6-27808141FC51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795889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4" name="Straight Connector 183">
                    <a:extLst>
                      <a:ext uri="{FF2B5EF4-FFF2-40B4-BE49-F238E27FC236}">
                        <a16:creationId xmlns:a16="http://schemas.microsoft.com/office/drawing/2014/main" id="{D919397A-DE52-BE45-9A10-B88F26CE217E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221108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5" name="Straight Connector 184">
                    <a:extLst>
                      <a:ext uri="{FF2B5EF4-FFF2-40B4-BE49-F238E27FC236}">
                        <a16:creationId xmlns:a16="http://schemas.microsoft.com/office/drawing/2014/main" id="{609467DB-13E1-A249-8DB0-711281E32CB9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25891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6" name="Straight Connector 185">
                    <a:extLst>
                      <a:ext uri="{FF2B5EF4-FFF2-40B4-BE49-F238E27FC236}">
                        <a16:creationId xmlns:a16="http://schemas.microsoft.com/office/drawing/2014/main" id="{AB762760-7478-D349-AFF8-8F4236683432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676801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82" name="Straight Connector 181">
                  <a:extLst>
                    <a:ext uri="{FF2B5EF4-FFF2-40B4-BE49-F238E27FC236}">
                      <a16:creationId xmlns:a16="http://schemas.microsoft.com/office/drawing/2014/main" id="{D9060311-113C-D94A-9443-F0477CE68A1E}"/>
                    </a:ext>
                  </a:extLst>
                </p:cNvPr>
                <p:cNvCxnSpPr/>
                <p:nvPr/>
              </p:nvCxnSpPr>
              <p:spPr>
                <a:xfrm>
                  <a:off x="433941" y="4027824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187" name="Picture 186">
            <a:extLst>
              <a:ext uri="{FF2B5EF4-FFF2-40B4-BE49-F238E27FC236}">
                <a16:creationId xmlns:a16="http://schemas.microsoft.com/office/drawing/2014/main" id="{FDAB8E08-786A-9247-9BA4-709AEEE32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654" y="2103801"/>
            <a:ext cx="2046638" cy="2571689"/>
          </a:xfrm>
          <a:prstGeom prst="rect">
            <a:avLst/>
          </a:prstGeom>
        </p:spPr>
      </p:pic>
      <p:grpSp>
        <p:nvGrpSpPr>
          <p:cNvPr id="90" name="Group 89">
            <a:extLst>
              <a:ext uri="{FF2B5EF4-FFF2-40B4-BE49-F238E27FC236}">
                <a16:creationId xmlns:a16="http://schemas.microsoft.com/office/drawing/2014/main" id="{A246D4C5-B3DA-3E40-9D3A-526862DA60DC}"/>
              </a:ext>
            </a:extLst>
          </p:cNvPr>
          <p:cNvGrpSpPr/>
          <p:nvPr/>
        </p:nvGrpSpPr>
        <p:grpSpPr>
          <a:xfrm>
            <a:off x="3489965" y="1395825"/>
            <a:ext cx="2842807" cy="4445575"/>
            <a:chOff x="3372089" y="1016728"/>
            <a:chExt cx="2984847" cy="5210417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BD33604B-ECEB-0D4B-9C8C-70355A468206}"/>
                </a:ext>
              </a:extLst>
            </p:cNvPr>
            <p:cNvGrpSpPr/>
            <p:nvPr/>
          </p:nvGrpSpPr>
          <p:grpSpPr>
            <a:xfrm>
              <a:off x="3372089" y="1016728"/>
              <a:ext cx="2984847" cy="5210417"/>
              <a:chOff x="3541157" y="1016727"/>
              <a:chExt cx="3017081" cy="5210417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42D23E1A-27B4-2A48-92B2-4264E9538EA6}"/>
                  </a:ext>
                </a:extLst>
              </p:cNvPr>
              <p:cNvGrpSpPr/>
              <p:nvPr/>
            </p:nvGrpSpPr>
            <p:grpSpPr>
              <a:xfrm>
                <a:off x="3541157" y="2708086"/>
                <a:ext cx="3017081" cy="3519058"/>
                <a:chOff x="7328217" y="2906847"/>
                <a:chExt cx="3233606" cy="3519058"/>
              </a:xfrm>
            </p:grpSpPr>
            <p:grpSp>
              <p:nvGrpSpPr>
                <p:cNvPr id="95" name="Group 94">
                  <a:extLst>
                    <a:ext uri="{FF2B5EF4-FFF2-40B4-BE49-F238E27FC236}">
                      <a16:creationId xmlns:a16="http://schemas.microsoft.com/office/drawing/2014/main" id="{BE864B37-D34F-F846-84CE-DE899391E13A}"/>
                    </a:ext>
                  </a:extLst>
                </p:cNvPr>
                <p:cNvGrpSpPr/>
                <p:nvPr/>
              </p:nvGrpSpPr>
              <p:grpSpPr>
                <a:xfrm>
                  <a:off x="7328217" y="4618235"/>
                  <a:ext cx="1917215" cy="1807670"/>
                  <a:chOff x="1797483" y="4493617"/>
                  <a:chExt cx="1917215" cy="1807670"/>
                </a:xfrm>
              </p:grpSpPr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5023C4F3-A709-E44B-972C-2DB5F944A226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528659" y="5037126"/>
                    <a:ext cx="814647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NG</a:t>
                    </a:r>
                  </a:p>
                </p:txBody>
              </p:sp>
              <p:sp>
                <p:nvSpPr>
                  <p:cNvPr id="100" name="TextBox 99">
                    <a:extLst>
                      <a:ext uri="{FF2B5EF4-FFF2-40B4-BE49-F238E27FC236}">
                        <a16:creationId xmlns:a16="http://schemas.microsoft.com/office/drawing/2014/main" id="{FC019773-9904-5D45-8286-31E919C0D573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555613" y="5413331"/>
                    <a:ext cx="1460834" cy="31507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50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Mannitol</a:t>
                    </a:r>
                  </a:p>
                </p:txBody>
              </p:sp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B38A12A7-BF87-5F45-BA1F-BF8DEE165B7A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400968" y="5048206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30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HG</a:t>
                    </a:r>
                  </a:p>
                </p:txBody>
              </p:sp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E4D92DC6-F5CC-EB42-B59D-D08C291EE92B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894191" y="5037125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50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HG</a:t>
                    </a:r>
                  </a:p>
                </p:txBody>
              </p:sp>
            </p:grpSp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825F43E6-E6D2-DC4B-B176-C6152D733D2D}"/>
                    </a:ext>
                  </a:extLst>
                </p:cNvPr>
                <p:cNvGrpSpPr/>
                <p:nvPr/>
              </p:nvGrpSpPr>
              <p:grpSpPr>
                <a:xfrm>
                  <a:off x="9517859" y="2906847"/>
                  <a:ext cx="1043964" cy="468947"/>
                  <a:chOff x="9538407" y="2588348"/>
                  <a:chExt cx="1043964" cy="468947"/>
                </a:xfrm>
              </p:grpSpPr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A7ABEFC7-9675-5144-8DA0-2F713838BFC3}"/>
                      </a:ext>
                    </a:extLst>
                  </p:cNvPr>
                  <p:cNvSpPr txBox="1"/>
                  <p:nvPr/>
                </p:nvSpPr>
                <p:spPr>
                  <a:xfrm>
                    <a:off x="9700341" y="2588348"/>
                    <a:ext cx="882030" cy="46894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l-GR" sz="1000" dirty="0">
                        <a:latin typeface="Arial Black" panose="020B0A04020102020204" pitchFamily="34" charset="0"/>
                      </a:rPr>
                      <a:t>β</a:t>
                    </a:r>
                    <a:r>
                      <a:rPr lang="en-US" sz="1000" dirty="0">
                        <a:latin typeface="Arial Black" panose="020B0A04020102020204" pitchFamily="34" charset="0"/>
                      </a:rPr>
                      <a:t>-Actin 43 kD</a:t>
                    </a:r>
                  </a:p>
                </p:txBody>
              </p:sp>
              <p:cxnSp>
                <p:nvCxnSpPr>
                  <p:cNvPr id="98" name="Straight Arrow Connector 97">
                    <a:extLst>
                      <a:ext uri="{FF2B5EF4-FFF2-40B4-BE49-F238E27FC236}">
                        <a16:creationId xmlns:a16="http://schemas.microsoft.com/office/drawing/2014/main" id="{20986A10-D428-1E40-8D58-CFE33855065A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9538407" y="3036493"/>
                    <a:ext cx="431517" cy="2089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A3ABC82B-7036-864D-89D0-F73068FD0848}"/>
                  </a:ext>
                </a:extLst>
              </p:cNvPr>
              <p:cNvSpPr txBox="1"/>
              <p:nvPr/>
            </p:nvSpPr>
            <p:spPr>
              <a:xfrm>
                <a:off x="4092438" y="1016727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200" dirty="0">
                    <a:latin typeface="Arial Black" panose="020B0A04020102020204" pitchFamily="34" charset="0"/>
                  </a:rPr>
                  <a:t>β</a:t>
                </a:r>
                <a:r>
                  <a:rPr lang="en-US" sz="1200" dirty="0">
                    <a:latin typeface="Arial Black" panose="020B0A04020102020204" pitchFamily="34" charset="0"/>
                  </a:rPr>
                  <a:t>-Actin 2</a:t>
                </a:r>
              </a:p>
            </p:txBody>
          </p:sp>
        </p:grpSp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525BB289-4C2D-D14B-B0E6-F7CA1ACCD8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1555"/>
            <a:stretch/>
          </p:blipFill>
          <p:spPr>
            <a:xfrm>
              <a:off x="3387949" y="1869035"/>
              <a:ext cx="2228070" cy="2991610"/>
            </a:xfrm>
            <a:prstGeom prst="rect">
              <a:avLst/>
            </a:prstGeom>
          </p:spPr>
        </p:pic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1FD86BF-214D-A64A-ADEB-DC4BC6575605}"/>
              </a:ext>
            </a:extLst>
          </p:cNvPr>
          <p:cNvGrpSpPr/>
          <p:nvPr/>
        </p:nvGrpSpPr>
        <p:grpSpPr>
          <a:xfrm>
            <a:off x="6563876" y="2146676"/>
            <a:ext cx="254397" cy="2231935"/>
            <a:chOff x="410842" y="1820165"/>
            <a:chExt cx="254397" cy="2231935"/>
          </a:xfrm>
        </p:grpSpPr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8576A368-F2CE-864C-9F5F-98A7F201229F}"/>
                </a:ext>
              </a:extLst>
            </p:cNvPr>
            <p:cNvGrpSpPr/>
            <p:nvPr/>
          </p:nvGrpSpPr>
          <p:grpSpPr>
            <a:xfrm>
              <a:off x="410842" y="1820165"/>
              <a:ext cx="254397" cy="1799992"/>
              <a:chOff x="9693416" y="1820165"/>
              <a:chExt cx="254397" cy="1799992"/>
            </a:xfrm>
          </p:grpSpPr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BA26DD39-C6A7-FC43-9CD1-B8CA58CE67A2}"/>
                  </a:ext>
                </a:extLst>
              </p:cNvPr>
              <p:cNvCxnSpPr/>
              <p:nvPr/>
            </p:nvCxnSpPr>
            <p:spPr>
              <a:xfrm>
                <a:off x="9698030" y="1820165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1D38B623-8CC4-774F-89F1-1939DFCC5A2B}"/>
                  </a:ext>
                </a:extLst>
              </p:cNvPr>
              <p:cNvCxnSpPr/>
              <p:nvPr/>
            </p:nvCxnSpPr>
            <p:spPr>
              <a:xfrm>
                <a:off x="9693416" y="2227271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0D774824-D19F-D541-BFDC-569D04347350}"/>
                  </a:ext>
                </a:extLst>
              </p:cNvPr>
              <p:cNvCxnSpPr/>
              <p:nvPr/>
            </p:nvCxnSpPr>
            <p:spPr>
              <a:xfrm>
                <a:off x="9716511" y="3291280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0D894950-5072-3A41-A99B-6422F8500409}"/>
                  </a:ext>
                </a:extLst>
              </p:cNvPr>
              <p:cNvCxnSpPr/>
              <p:nvPr/>
            </p:nvCxnSpPr>
            <p:spPr>
              <a:xfrm>
                <a:off x="9721130" y="3620157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067B285-5D9B-5445-ABB6-7C777277483B}"/>
                </a:ext>
              </a:extLst>
            </p:cNvPr>
            <p:cNvCxnSpPr/>
            <p:nvPr/>
          </p:nvCxnSpPr>
          <p:spPr>
            <a:xfrm>
              <a:off x="433941" y="4052100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58839B24-1D41-CC4B-8E20-9250E05A6B3A}"/>
              </a:ext>
            </a:extLst>
          </p:cNvPr>
          <p:cNvCxnSpPr/>
          <p:nvPr/>
        </p:nvCxnSpPr>
        <p:spPr>
          <a:xfrm>
            <a:off x="6585623" y="3009543"/>
            <a:ext cx="2266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2C519D6-44F2-4B48-AB88-39E2FBF561B2}"/>
              </a:ext>
            </a:extLst>
          </p:cNvPr>
          <p:cNvGrpSpPr/>
          <p:nvPr/>
        </p:nvGrpSpPr>
        <p:grpSpPr>
          <a:xfrm>
            <a:off x="6651039" y="1514173"/>
            <a:ext cx="2744135" cy="4266263"/>
            <a:chOff x="6185050" y="1113422"/>
            <a:chExt cx="2893223" cy="5000259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E287B40E-F5C2-1D40-8630-23587635CCF0}"/>
                </a:ext>
              </a:extLst>
            </p:cNvPr>
            <p:cNvGrpSpPr/>
            <p:nvPr/>
          </p:nvGrpSpPr>
          <p:grpSpPr>
            <a:xfrm>
              <a:off x="6306711" y="1113422"/>
              <a:ext cx="2771562" cy="5000259"/>
              <a:chOff x="6517723" y="1113422"/>
              <a:chExt cx="2771562" cy="5000259"/>
            </a:xfrm>
          </p:grpSpPr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3D91DBAA-D2E9-4248-ACCA-F8CAF9D49AF7}"/>
                  </a:ext>
                </a:extLst>
              </p:cNvPr>
              <p:cNvSpPr txBox="1"/>
              <p:nvPr/>
            </p:nvSpPr>
            <p:spPr>
              <a:xfrm rot="17785822">
                <a:off x="6239625" y="4953754"/>
                <a:ext cx="814647" cy="258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NG</a:t>
                </a: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4F9A17D7-6EAD-A244-97A2-926144952635}"/>
                  </a:ext>
                </a:extLst>
              </p:cNvPr>
              <p:cNvSpPr txBox="1"/>
              <p:nvPr/>
            </p:nvSpPr>
            <p:spPr>
              <a:xfrm rot="17785822">
                <a:off x="6243354" y="5237303"/>
                <a:ext cx="1460709" cy="292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50 </a:t>
                </a:r>
                <a:r>
                  <a:rPr lang="en-US" sz="1200" dirty="0" err="1"/>
                  <a:t>mM</a:t>
                </a:r>
                <a:r>
                  <a:rPr lang="en-US" sz="1200" dirty="0"/>
                  <a:t> Mannitol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EBCEDEF5-3CB2-EC43-832B-310F725B9D8D}"/>
                  </a:ext>
                </a:extLst>
              </p:cNvPr>
              <p:cNvSpPr txBox="1"/>
              <p:nvPr/>
            </p:nvSpPr>
            <p:spPr>
              <a:xfrm rot="17785822">
                <a:off x="7035131" y="4964834"/>
                <a:ext cx="1364016" cy="258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30 </a:t>
                </a:r>
                <a:r>
                  <a:rPr lang="en-US" sz="1200" dirty="0" err="1"/>
                  <a:t>mM</a:t>
                </a:r>
                <a:r>
                  <a:rPr lang="en-US" sz="1200" dirty="0"/>
                  <a:t> HG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D41D9C0-0777-4A42-9747-227106E225DE}"/>
                  </a:ext>
                </a:extLst>
              </p:cNvPr>
              <p:cNvSpPr txBox="1"/>
              <p:nvPr/>
            </p:nvSpPr>
            <p:spPr>
              <a:xfrm rot="17785822">
                <a:off x="7495327" y="4953753"/>
                <a:ext cx="1364016" cy="258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50 </a:t>
                </a:r>
                <a:r>
                  <a:rPr lang="en-US" sz="1200" dirty="0" err="1"/>
                  <a:t>mM</a:t>
                </a:r>
                <a:r>
                  <a:rPr lang="en-US" sz="1200" dirty="0"/>
                  <a:t> HG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A3D7976B-DC86-654B-9D1F-99664CB09DCB}"/>
                  </a:ext>
                </a:extLst>
              </p:cNvPr>
              <p:cNvSpPr txBox="1"/>
              <p:nvPr/>
            </p:nvSpPr>
            <p:spPr>
              <a:xfrm>
                <a:off x="8466317" y="2635132"/>
                <a:ext cx="822968" cy="4689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latin typeface="Arial Black" panose="020B0A04020102020204" pitchFamily="34" charset="0"/>
                  </a:rPr>
                  <a:t>β</a:t>
                </a:r>
                <a:r>
                  <a:rPr lang="en-US" sz="1000" dirty="0">
                    <a:latin typeface="Arial Black" panose="020B0A04020102020204" pitchFamily="34" charset="0"/>
                  </a:rPr>
                  <a:t>-Actin 43 kD</a:t>
                </a:r>
              </a:p>
            </p:txBody>
          </p:sp>
          <p:cxnSp>
            <p:nvCxnSpPr>
              <p:cNvPr id="111" name="Straight Arrow Connector 110">
                <a:extLst>
                  <a:ext uri="{FF2B5EF4-FFF2-40B4-BE49-F238E27FC236}">
                    <a16:creationId xmlns:a16="http://schemas.microsoft.com/office/drawing/2014/main" id="{017DB2CB-357F-0D4E-8F4B-76F068D15644}"/>
                  </a:ext>
                </a:extLst>
              </p:cNvPr>
              <p:cNvCxnSpPr/>
              <p:nvPr/>
            </p:nvCxnSpPr>
            <p:spPr>
              <a:xfrm flipV="1">
                <a:off x="8387551" y="3137728"/>
                <a:ext cx="402623" cy="208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7775D125-9753-3D43-8A9C-719979E55459}"/>
                  </a:ext>
                </a:extLst>
              </p:cNvPr>
              <p:cNvSpPr txBox="1"/>
              <p:nvPr/>
            </p:nvSpPr>
            <p:spPr>
              <a:xfrm>
                <a:off x="6894340" y="1113422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200" dirty="0">
                    <a:latin typeface="Arial Black" panose="020B0A04020102020204" pitchFamily="34" charset="0"/>
                  </a:rPr>
                  <a:t>β</a:t>
                </a:r>
                <a:r>
                  <a:rPr lang="en-US" sz="1200" dirty="0">
                    <a:latin typeface="Arial Black" panose="020B0A04020102020204" pitchFamily="34" charset="0"/>
                  </a:rPr>
                  <a:t>-Actin 3</a:t>
                </a:r>
              </a:p>
            </p:txBody>
          </p:sp>
        </p:grpSp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8A79B873-C821-C244-9285-C015003B5B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-405"/>
            <a:stretch/>
          </p:blipFill>
          <p:spPr>
            <a:xfrm>
              <a:off x="6185050" y="1798910"/>
              <a:ext cx="2143125" cy="2930923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E8AB882-F5B5-9C41-8977-77FB4F90F115}"/>
              </a:ext>
            </a:extLst>
          </p:cNvPr>
          <p:cNvGrpSpPr/>
          <p:nvPr/>
        </p:nvGrpSpPr>
        <p:grpSpPr>
          <a:xfrm>
            <a:off x="9767230" y="1431088"/>
            <a:ext cx="2612976" cy="4521304"/>
            <a:chOff x="9459791" y="971549"/>
            <a:chExt cx="2695327" cy="5299177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58648955-0F57-BA47-BB0C-D3C82562270B}"/>
                </a:ext>
              </a:extLst>
            </p:cNvPr>
            <p:cNvGrpSpPr/>
            <p:nvPr/>
          </p:nvGrpSpPr>
          <p:grpSpPr>
            <a:xfrm>
              <a:off x="9459791" y="4392179"/>
              <a:ext cx="1788837" cy="1878547"/>
              <a:chOff x="9292738" y="4400971"/>
              <a:chExt cx="1788837" cy="1878547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7BD1DBFA-5D73-9F4D-868E-5CD6F8C88419}"/>
                  </a:ext>
                </a:extLst>
              </p:cNvPr>
              <p:cNvSpPr txBox="1"/>
              <p:nvPr/>
            </p:nvSpPr>
            <p:spPr>
              <a:xfrm rot="17785822">
                <a:off x="9014640" y="4953754"/>
                <a:ext cx="814647" cy="258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NG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5B4B2CF1-4919-5F46-B002-4C243A2D6674}"/>
                  </a:ext>
                </a:extLst>
              </p:cNvPr>
              <p:cNvSpPr txBox="1"/>
              <p:nvPr/>
            </p:nvSpPr>
            <p:spPr>
              <a:xfrm rot="17785822">
                <a:off x="8888615" y="5296228"/>
                <a:ext cx="1635691" cy="3308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50 </a:t>
                </a:r>
                <a:r>
                  <a:rPr lang="en-US" sz="1200" dirty="0" err="1"/>
                  <a:t>mM</a:t>
                </a:r>
                <a:r>
                  <a:rPr lang="en-US" sz="1200" dirty="0"/>
                  <a:t> Mannitol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185AD2F-F8F3-FC45-A31C-9914D1EB647B}"/>
                  </a:ext>
                </a:extLst>
              </p:cNvPr>
              <p:cNvSpPr txBox="1"/>
              <p:nvPr/>
            </p:nvSpPr>
            <p:spPr>
              <a:xfrm rot="17785822">
                <a:off x="9810146" y="4964834"/>
                <a:ext cx="1364016" cy="258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30 </a:t>
                </a:r>
                <a:r>
                  <a:rPr lang="en-US" sz="1200" dirty="0" err="1"/>
                  <a:t>mM</a:t>
                </a:r>
                <a:r>
                  <a:rPr lang="en-US" sz="1200" dirty="0"/>
                  <a:t> HG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2204F01-51D9-D948-AC3C-CF6F774EDA52}"/>
                  </a:ext>
                </a:extLst>
              </p:cNvPr>
              <p:cNvSpPr txBox="1"/>
              <p:nvPr/>
            </p:nvSpPr>
            <p:spPr>
              <a:xfrm rot="17785822">
                <a:off x="10270342" y="4953753"/>
                <a:ext cx="1364016" cy="258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50 </a:t>
                </a:r>
                <a:r>
                  <a:rPr lang="en-US" sz="1200" dirty="0" err="1"/>
                  <a:t>mM</a:t>
                </a:r>
                <a:r>
                  <a:rPr lang="en-US" sz="1200" dirty="0"/>
                  <a:t> HG</a:t>
                </a: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E6AD874C-21A7-F842-A46F-4D0384E363DB}"/>
                </a:ext>
              </a:extLst>
            </p:cNvPr>
            <p:cNvGrpSpPr/>
            <p:nvPr/>
          </p:nvGrpSpPr>
          <p:grpSpPr>
            <a:xfrm>
              <a:off x="9836264" y="971549"/>
              <a:ext cx="2318854" cy="2161406"/>
              <a:chOff x="9836264" y="971549"/>
              <a:chExt cx="2318854" cy="2161406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50010C34-F79C-734D-B8C7-C3A6160510D1}"/>
                  </a:ext>
                </a:extLst>
              </p:cNvPr>
              <p:cNvSpPr txBox="1"/>
              <p:nvPr/>
            </p:nvSpPr>
            <p:spPr>
              <a:xfrm>
                <a:off x="11332150" y="2617126"/>
                <a:ext cx="822968" cy="468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latin typeface="Arial Black" panose="020B0A04020102020204" pitchFamily="34" charset="0"/>
                  </a:rPr>
                  <a:t>β</a:t>
                </a:r>
                <a:r>
                  <a:rPr lang="en-US" sz="1000" dirty="0">
                    <a:latin typeface="Arial Black" panose="020B0A04020102020204" pitchFamily="34" charset="0"/>
                  </a:rPr>
                  <a:t>-Actin 43 kD</a:t>
                </a:r>
              </a:p>
            </p:txBody>
          </p: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9B55A76E-1BED-D849-AA60-D987A4BED6C4}"/>
                  </a:ext>
                </a:extLst>
              </p:cNvPr>
              <p:cNvCxnSpPr/>
              <p:nvPr/>
            </p:nvCxnSpPr>
            <p:spPr>
              <a:xfrm flipV="1">
                <a:off x="11213071" y="3130866"/>
                <a:ext cx="402623" cy="208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4D2C33C5-F94C-D64B-A620-68190004D11D}"/>
                  </a:ext>
                </a:extLst>
              </p:cNvPr>
              <p:cNvSpPr txBox="1"/>
              <p:nvPr/>
            </p:nvSpPr>
            <p:spPr>
              <a:xfrm>
                <a:off x="9836264" y="971549"/>
                <a:ext cx="1339548" cy="324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200" dirty="0">
                    <a:latin typeface="Arial Black" panose="020B0A04020102020204" pitchFamily="34" charset="0"/>
                  </a:rPr>
                  <a:t>β</a:t>
                </a:r>
                <a:r>
                  <a:rPr lang="en-US" sz="1200" dirty="0">
                    <a:latin typeface="Arial Black" panose="020B0A04020102020204" pitchFamily="34" charset="0"/>
                  </a:rPr>
                  <a:t>-Actin 4</a:t>
                </a:r>
              </a:p>
            </p:txBody>
          </p:sp>
        </p:grp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4967" y="2103801"/>
            <a:ext cx="2147235" cy="257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588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D65CF2E8-CC48-9844-80AC-ACE43CA1B177}"/>
              </a:ext>
            </a:extLst>
          </p:cNvPr>
          <p:cNvSpPr txBox="1"/>
          <p:nvPr/>
        </p:nvSpPr>
        <p:spPr>
          <a:xfrm>
            <a:off x="277389" y="223087"/>
            <a:ext cx="3223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Fig. 6 D: nNOS𝝰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B6DEE04-9C34-C04E-8787-F8DA3B7535D2}"/>
              </a:ext>
            </a:extLst>
          </p:cNvPr>
          <p:cNvGrpSpPr/>
          <p:nvPr/>
        </p:nvGrpSpPr>
        <p:grpSpPr>
          <a:xfrm>
            <a:off x="-22279" y="1607620"/>
            <a:ext cx="733236" cy="2922882"/>
            <a:chOff x="-22279" y="1607620"/>
            <a:chExt cx="733236" cy="2922882"/>
          </a:xfrm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67AF623A-DEBD-0145-AB30-F73085E49816}"/>
                </a:ext>
              </a:extLst>
            </p:cNvPr>
            <p:cNvGrpSpPr/>
            <p:nvPr/>
          </p:nvGrpSpPr>
          <p:grpSpPr>
            <a:xfrm>
              <a:off x="-22279" y="1607620"/>
              <a:ext cx="654096" cy="2922882"/>
              <a:chOff x="2872587" y="978400"/>
              <a:chExt cx="654096" cy="2922882"/>
            </a:xfrm>
          </p:grpSpPr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753F3081-8B61-3248-A0AA-D074B340C40C}"/>
                  </a:ext>
                </a:extLst>
              </p:cNvPr>
              <p:cNvGrpSpPr/>
              <p:nvPr/>
            </p:nvGrpSpPr>
            <p:grpSpPr>
              <a:xfrm>
                <a:off x="2872587" y="978400"/>
                <a:ext cx="654096" cy="2922882"/>
                <a:chOff x="2872587" y="978400"/>
                <a:chExt cx="654096" cy="2922882"/>
              </a:xfrm>
            </p:grpSpPr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590F178F-4E34-2F42-AD91-932377F9A3E2}"/>
                    </a:ext>
                  </a:extLst>
                </p:cNvPr>
                <p:cNvGrpSpPr/>
                <p:nvPr/>
              </p:nvGrpSpPr>
              <p:grpSpPr>
                <a:xfrm>
                  <a:off x="2889157" y="978400"/>
                  <a:ext cx="637526" cy="2922882"/>
                  <a:chOff x="3054375" y="992253"/>
                  <a:chExt cx="618249" cy="2922882"/>
                </a:xfrm>
              </p:grpSpPr>
              <p:sp>
                <p:nvSpPr>
                  <p:cNvPr id="144" name="TextBox 143">
                    <a:extLst>
                      <a:ext uri="{FF2B5EF4-FFF2-40B4-BE49-F238E27FC236}">
                        <a16:creationId xmlns:a16="http://schemas.microsoft.com/office/drawing/2014/main" id="{765429A3-9F7B-C145-A202-FD1BE1C95574}"/>
                      </a:ext>
                    </a:extLst>
                  </p:cNvPr>
                  <p:cNvSpPr txBox="1"/>
                  <p:nvPr/>
                </p:nvSpPr>
                <p:spPr>
                  <a:xfrm>
                    <a:off x="3066369" y="992253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  <p:sp>
                <p:nvSpPr>
                  <p:cNvPr id="146" name="TextBox 145">
                    <a:extLst>
                      <a:ext uri="{FF2B5EF4-FFF2-40B4-BE49-F238E27FC236}">
                        <a16:creationId xmlns:a16="http://schemas.microsoft.com/office/drawing/2014/main" id="{27B29321-2C89-0046-B0AC-9FEC3116D9E9}"/>
                      </a:ext>
                    </a:extLst>
                  </p:cNvPr>
                  <p:cNvSpPr txBox="1"/>
                  <p:nvPr/>
                </p:nvSpPr>
                <p:spPr>
                  <a:xfrm>
                    <a:off x="3111395" y="3653525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147" name="TextBox 146">
                    <a:extLst>
                      <a:ext uri="{FF2B5EF4-FFF2-40B4-BE49-F238E27FC236}">
                        <a16:creationId xmlns:a16="http://schemas.microsoft.com/office/drawing/2014/main" id="{7F35E4CD-7B86-0A43-8340-898D607EDB4E}"/>
                      </a:ext>
                    </a:extLst>
                  </p:cNvPr>
                  <p:cNvSpPr txBox="1"/>
                  <p:nvPr/>
                </p:nvSpPr>
                <p:spPr>
                  <a:xfrm>
                    <a:off x="3101505" y="3335985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  <p:sp>
                <p:nvSpPr>
                  <p:cNvPr id="148" name="TextBox 147">
                    <a:extLst>
                      <a:ext uri="{FF2B5EF4-FFF2-40B4-BE49-F238E27FC236}">
                        <a16:creationId xmlns:a16="http://schemas.microsoft.com/office/drawing/2014/main" id="{2BFEF032-A1F4-0744-8180-1A41CC578619}"/>
                      </a:ext>
                    </a:extLst>
                  </p:cNvPr>
                  <p:cNvSpPr txBox="1"/>
                  <p:nvPr/>
                </p:nvSpPr>
                <p:spPr>
                  <a:xfrm>
                    <a:off x="3054375" y="2209025"/>
                    <a:ext cx="549059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150 kD</a:t>
                    </a:r>
                  </a:p>
                </p:txBody>
              </p:sp>
            </p:grpSp>
            <p:sp>
              <p:nvSpPr>
                <p:cNvPr id="141" name="TextBox 140">
                  <a:extLst>
                    <a:ext uri="{FF2B5EF4-FFF2-40B4-BE49-F238E27FC236}">
                      <a16:creationId xmlns:a16="http://schemas.microsoft.com/office/drawing/2014/main" id="{9F6AA0B3-CD2B-864D-B3DB-F77722023BF9}"/>
                    </a:ext>
                  </a:extLst>
                </p:cNvPr>
                <p:cNvSpPr txBox="1"/>
                <p:nvPr/>
              </p:nvSpPr>
              <p:spPr>
                <a:xfrm>
                  <a:off x="2872587" y="2843964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</p:grp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C7B2C620-3F18-074A-9E64-C5FF318C0E95}"/>
                  </a:ext>
                </a:extLst>
              </p:cNvPr>
              <p:cNvSpPr txBox="1"/>
              <p:nvPr/>
            </p:nvSpPr>
            <p:spPr>
              <a:xfrm>
                <a:off x="2881341" y="1566387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250 kD</a:t>
                </a:r>
              </a:p>
            </p:txBody>
          </p:sp>
        </p:grpSp>
        <p:grpSp>
          <p:nvGrpSpPr>
            <p:cNvPr id="117" name="Group 116"/>
            <p:cNvGrpSpPr/>
            <p:nvPr/>
          </p:nvGrpSpPr>
          <p:grpSpPr>
            <a:xfrm>
              <a:off x="465789" y="2314759"/>
              <a:ext cx="245168" cy="2078187"/>
              <a:chOff x="415456" y="1820165"/>
              <a:chExt cx="245168" cy="2078187"/>
            </a:xfrm>
          </p:grpSpPr>
          <p:grpSp>
            <p:nvGrpSpPr>
              <p:cNvPr id="119" name="Group 118"/>
              <p:cNvGrpSpPr/>
              <p:nvPr/>
            </p:nvGrpSpPr>
            <p:grpSpPr>
              <a:xfrm>
                <a:off x="415456" y="1820165"/>
                <a:ext cx="245164" cy="1759532"/>
                <a:chOff x="9698030" y="1820165"/>
                <a:chExt cx="245164" cy="1759532"/>
              </a:xfrm>
            </p:grpSpPr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9698030" y="182016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>
                  <a:off x="9707274" y="2466716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>
                <a:xfrm>
                  <a:off x="9716511" y="3113256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>
                <a:xfrm>
                  <a:off x="9705088" y="3579697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0" name="Straight Connector 119"/>
              <p:cNvCxnSpPr/>
              <p:nvPr/>
            </p:nvCxnSpPr>
            <p:spPr>
              <a:xfrm>
                <a:off x="433941" y="3898352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0" name="Group 59"/>
          <p:cNvGrpSpPr/>
          <p:nvPr/>
        </p:nvGrpSpPr>
        <p:grpSpPr>
          <a:xfrm>
            <a:off x="570226" y="1417529"/>
            <a:ext cx="2784173" cy="4795983"/>
            <a:chOff x="236531" y="1256396"/>
            <a:chExt cx="2718484" cy="4795983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5D24940F-BADC-3C4D-9287-528E30316122}"/>
                </a:ext>
              </a:extLst>
            </p:cNvPr>
            <p:cNvGrpSpPr/>
            <p:nvPr/>
          </p:nvGrpSpPr>
          <p:grpSpPr>
            <a:xfrm>
              <a:off x="236531" y="2269734"/>
              <a:ext cx="2718484" cy="3782645"/>
              <a:chOff x="1245147" y="2259357"/>
              <a:chExt cx="3104311" cy="4733450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B82B77D0-FD5F-2242-942B-2B0E9F93AE32}"/>
                  </a:ext>
                </a:extLst>
              </p:cNvPr>
              <p:cNvGrpSpPr/>
              <p:nvPr/>
            </p:nvGrpSpPr>
            <p:grpSpPr>
              <a:xfrm>
                <a:off x="3378417" y="2259357"/>
                <a:ext cx="971041" cy="539195"/>
                <a:chOff x="3450336" y="2187438"/>
                <a:chExt cx="971041" cy="539195"/>
              </a:xfrm>
            </p:grpSpPr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55D7F249-F55D-D349-9464-DFEC06156337}"/>
                    </a:ext>
                  </a:extLst>
                </p:cNvPr>
                <p:cNvSpPr txBox="1"/>
                <p:nvPr/>
              </p:nvSpPr>
              <p:spPr>
                <a:xfrm>
                  <a:off x="3450336" y="2187438"/>
                  <a:ext cx="971041" cy="5391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>
                      <a:latin typeface="Arial Black" panose="020B0A04020102020204" pitchFamily="34" charset="0"/>
                    </a:rPr>
                    <a:t>nNOS </a:t>
                  </a:r>
                  <a:r>
                    <a:rPr lang="el-GR" sz="1100" dirty="0">
                      <a:latin typeface="Arial Black" panose="020B0A04020102020204" pitchFamily="34" charset="0"/>
                    </a:rPr>
                    <a:t>α</a:t>
                  </a:r>
                  <a:r>
                    <a:rPr lang="en-US" sz="1100" dirty="0">
                      <a:latin typeface="Arial Black" panose="020B0A04020102020204" pitchFamily="34" charset="0"/>
                    </a:rPr>
                    <a:t> 155 kD</a:t>
                  </a:r>
                </a:p>
              </p:txBody>
            </p:sp>
            <p:cxnSp>
              <p:nvCxnSpPr>
                <p:cNvPr id="73" name="Straight Arrow Connector 72">
                  <a:extLst>
                    <a:ext uri="{FF2B5EF4-FFF2-40B4-BE49-F238E27FC236}">
                      <a16:creationId xmlns:a16="http://schemas.microsoft.com/office/drawing/2014/main" id="{385D5E8F-167A-2541-9D48-D5E1DE7BA4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507373" y="2712049"/>
                  <a:ext cx="324829" cy="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597FCAC1-53F3-6C44-BCC5-2AEE2F787FF4}"/>
                  </a:ext>
                </a:extLst>
              </p:cNvPr>
              <p:cNvGrpSpPr/>
              <p:nvPr/>
            </p:nvGrpSpPr>
            <p:grpSpPr>
              <a:xfrm>
                <a:off x="1245147" y="4965724"/>
                <a:ext cx="1733190" cy="2027083"/>
                <a:chOff x="4156645" y="4629382"/>
                <a:chExt cx="1733190" cy="2027083"/>
              </a:xfrm>
            </p:grpSpPr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1AACA5BA-9F53-7A4C-B22F-AE1395F5E081}"/>
                    </a:ext>
                  </a:extLst>
                </p:cNvPr>
                <p:cNvSpPr txBox="1"/>
                <p:nvPr/>
              </p:nvSpPr>
              <p:spPr>
                <a:xfrm rot="17785822">
                  <a:off x="4154595" y="5307413"/>
                  <a:ext cx="814648" cy="2987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</a:t>
                  </a: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B33A0C38-370F-D543-B446-D3AFE8F91411}"/>
                    </a:ext>
                  </a:extLst>
                </p:cNvPr>
                <p:cNvSpPr txBox="1"/>
                <p:nvPr/>
              </p:nvSpPr>
              <p:spPr>
                <a:xfrm rot="17785822">
                  <a:off x="3898691" y="5307413"/>
                  <a:ext cx="814648" cy="2987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NG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96C12A2F-9644-B749-A383-8CB2F073B5FF}"/>
                    </a:ext>
                  </a:extLst>
                </p:cNvPr>
                <p:cNvSpPr txBox="1"/>
                <p:nvPr/>
              </p:nvSpPr>
              <p:spPr>
                <a:xfrm rot="17785822">
                  <a:off x="3922965" y="5402539"/>
                  <a:ext cx="1579547" cy="2987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7B987A0C-E5B5-A444-9CEC-BF888668B297}"/>
                    </a:ext>
                  </a:extLst>
                </p:cNvPr>
                <p:cNvSpPr txBox="1"/>
                <p:nvPr/>
              </p:nvSpPr>
              <p:spPr>
                <a:xfrm rot="17785822">
                  <a:off x="3960471" y="5493554"/>
                  <a:ext cx="2027083" cy="2987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26A55CB-21FF-254C-A1E3-A27FA87CAF1D}"/>
                    </a:ext>
                  </a:extLst>
                </p:cNvPr>
                <p:cNvSpPr txBox="1"/>
                <p:nvPr/>
              </p:nvSpPr>
              <p:spPr>
                <a:xfrm rot="17785822">
                  <a:off x="4423044" y="5460184"/>
                  <a:ext cx="1879463" cy="2987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(1.0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5A3525EA-E0DA-A94E-A4CA-5D37DF21D989}"/>
                    </a:ext>
                  </a:extLst>
                </p:cNvPr>
                <p:cNvSpPr txBox="1"/>
                <p:nvPr/>
              </p:nvSpPr>
              <p:spPr>
                <a:xfrm rot="17785822">
                  <a:off x="4763738" y="5508319"/>
                  <a:ext cx="1953454" cy="2987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</p:grp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C4B7E5F-BCA0-3940-AB2E-B315B7C66423}"/>
                </a:ext>
              </a:extLst>
            </p:cNvPr>
            <p:cNvSpPr txBox="1"/>
            <p:nvPr/>
          </p:nvSpPr>
          <p:spPr>
            <a:xfrm>
              <a:off x="474658" y="1256396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 Black" panose="020B0A04020102020204" pitchFamily="34" charset="0"/>
                </a:rPr>
                <a:t>nNOS𝝰 1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3942F2FC-2FB4-F042-98AC-FBC08F01FB15}"/>
              </a:ext>
            </a:extLst>
          </p:cNvPr>
          <p:cNvGrpSpPr/>
          <p:nvPr/>
        </p:nvGrpSpPr>
        <p:grpSpPr>
          <a:xfrm>
            <a:off x="3058613" y="1603008"/>
            <a:ext cx="733236" cy="2922882"/>
            <a:chOff x="-22279" y="1607620"/>
            <a:chExt cx="733236" cy="2922882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D1BAB9B4-9431-4E4F-8A57-459A6C4EA1A6}"/>
                </a:ext>
              </a:extLst>
            </p:cNvPr>
            <p:cNvGrpSpPr/>
            <p:nvPr/>
          </p:nvGrpSpPr>
          <p:grpSpPr>
            <a:xfrm>
              <a:off x="-22279" y="1607620"/>
              <a:ext cx="654096" cy="2922882"/>
              <a:chOff x="2872587" y="978400"/>
              <a:chExt cx="654096" cy="2922882"/>
            </a:xfrm>
          </p:grpSpPr>
          <p:grpSp>
            <p:nvGrpSpPr>
              <p:cNvPr id="162" name="Group 161">
                <a:extLst>
                  <a:ext uri="{FF2B5EF4-FFF2-40B4-BE49-F238E27FC236}">
                    <a16:creationId xmlns:a16="http://schemas.microsoft.com/office/drawing/2014/main" id="{7CBAF4DB-027B-5E4D-9F1F-EFCA7A2AFE76}"/>
                  </a:ext>
                </a:extLst>
              </p:cNvPr>
              <p:cNvGrpSpPr/>
              <p:nvPr/>
            </p:nvGrpSpPr>
            <p:grpSpPr>
              <a:xfrm>
                <a:off x="2872587" y="978400"/>
                <a:ext cx="654096" cy="2922882"/>
                <a:chOff x="2872587" y="978400"/>
                <a:chExt cx="654096" cy="2922882"/>
              </a:xfrm>
            </p:grpSpPr>
            <p:grpSp>
              <p:nvGrpSpPr>
                <p:cNvPr id="169" name="Group 168">
                  <a:extLst>
                    <a:ext uri="{FF2B5EF4-FFF2-40B4-BE49-F238E27FC236}">
                      <a16:creationId xmlns:a16="http://schemas.microsoft.com/office/drawing/2014/main" id="{E122BDC8-839D-7946-82EA-DA1263BD12F3}"/>
                    </a:ext>
                  </a:extLst>
                </p:cNvPr>
                <p:cNvGrpSpPr/>
                <p:nvPr/>
              </p:nvGrpSpPr>
              <p:grpSpPr>
                <a:xfrm>
                  <a:off x="2889157" y="978400"/>
                  <a:ext cx="637526" cy="2922882"/>
                  <a:chOff x="3054375" y="992253"/>
                  <a:chExt cx="618249" cy="2922882"/>
                </a:xfrm>
              </p:grpSpPr>
              <p:sp>
                <p:nvSpPr>
                  <p:cNvPr id="175" name="TextBox 174">
                    <a:extLst>
                      <a:ext uri="{FF2B5EF4-FFF2-40B4-BE49-F238E27FC236}">
                        <a16:creationId xmlns:a16="http://schemas.microsoft.com/office/drawing/2014/main" id="{958C753B-D900-EB4E-BA07-6698625AC714}"/>
                      </a:ext>
                    </a:extLst>
                  </p:cNvPr>
                  <p:cNvSpPr txBox="1"/>
                  <p:nvPr/>
                </p:nvSpPr>
                <p:spPr>
                  <a:xfrm>
                    <a:off x="3066369" y="992253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  <p:sp>
                <p:nvSpPr>
                  <p:cNvPr id="177" name="TextBox 176">
                    <a:extLst>
                      <a:ext uri="{FF2B5EF4-FFF2-40B4-BE49-F238E27FC236}">
                        <a16:creationId xmlns:a16="http://schemas.microsoft.com/office/drawing/2014/main" id="{ABFA7CD4-5516-B445-8C9E-D00841BDB3E6}"/>
                      </a:ext>
                    </a:extLst>
                  </p:cNvPr>
                  <p:cNvSpPr txBox="1"/>
                  <p:nvPr/>
                </p:nvSpPr>
                <p:spPr>
                  <a:xfrm>
                    <a:off x="3111395" y="3653525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178" name="TextBox 177">
                    <a:extLst>
                      <a:ext uri="{FF2B5EF4-FFF2-40B4-BE49-F238E27FC236}">
                        <a16:creationId xmlns:a16="http://schemas.microsoft.com/office/drawing/2014/main" id="{9956D353-417E-F84E-AFD0-46C0AD3A1C82}"/>
                      </a:ext>
                    </a:extLst>
                  </p:cNvPr>
                  <p:cNvSpPr txBox="1"/>
                  <p:nvPr/>
                </p:nvSpPr>
                <p:spPr>
                  <a:xfrm>
                    <a:off x="3101505" y="3239733"/>
                    <a:ext cx="511753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75 kD </a:t>
                    </a:r>
                  </a:p>
                </p:txBody>
              </p:sp>
              <p:sp>
                <p:nvSpPr>
                  <p:cNvPr id="179" name="TextBox 178">
                    <a:extLst>
                      <a:ext uri="{FF2B5EF4-FFF2-40B4-BE49-F238E27FC236}">
                        <a16:creationId xmlns:a16="http://schemas.microsoft.com/office/drawing/2014/main" id="{1BA1ECFA-5EE5-1548-A85B-C7618F8E1AB5}"/>
                      </a:ext>
                    </a:extLst>
                  </p:cNvPr>
                  <p:cNvSpPr txBox="1"/>
                  <p:nvPr/>
                </p:nvSpPr>
                <p:spPr>
                  <a:xfrm>
                    <a:off x="3054375" y="2321319"/>
                    <a:ext cx="549059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150 kD</a:t>
                    </a:r>
                  </a:p>
                </p:txBody>
              </p:sp>
            </p:grp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24B44903-51B6-9941-979F-7403A059A3ED}"/>
                    </a:ext>
                  </a:extLst>
                </p:cNvPr>
                <p:cNvSpPr txBox="1"/>
                <p:nvPr/>
              </p:nvSpPr>
              <p:spPr>
                <a:xfrm>
                  <a:off x="2872587" y="2843964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</p:grp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814AD8E8-1A58-7D43-82DB-42ABDE823529}"/>
                  </a:ext>
                </a:extLst>
              </p:cNvPr>
              <p:cNvSpPr txBox="1"/>
              <p:nvPr/>
            </p:nvSpPr>
            <p:spPr>
              <a:xfrm>
                <a:off x="2881341" y="1630555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250 kD</a:t>
                </a:r>
              </a:p>
            </p:txBody>
          </p:sp>
        </p:grp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2335C00A-346D-A547-9CB3-2B09794F86E3}"/>
                </a:ext>
              </a:extLst>
            </p:cNvPr>
            <p:cNvGrpSpPr/>
            <p:nvPr/>
          </p:nvGrpSpPr>
          <p:grpSpPr>
            <a:xfrm>
              <a:off x="465789" y="2378927"/>
              <a:ext cx="245168" cy="2014019"/>
              <a:chOff x="415456" y="1884333"/>
              <a:chExt cx="245168" cy="2014019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8F957EE4-D2C7-8F45-89AB-9A778588C9B1}"/>
                  </a:ext>
                </a:extLst>
              </p:cNvPr>
              <p:cNvGrpSpPr/>
              <p:nvPr/>
            </p:nvGrpSpPr>
            <p:grpSpPr>
              <a:xfrm>
                <a:off x="415456" y="1884333"/>
                <a:ext cx="245164" cy="1599112"/>
                <a:chOff x="9698030" y="1884333"/>
                <a:chExt cx="245164" cy="1599112"/>
              </a:xfrm>
            </p:grpSpPr>
            <p:cxnSp>
              <p:nvCxnSpPr>
                <p:cNvPr id="149" name="Straight Connector 148">
                  <a:extLst>
                    <a:ext uri="{FF2B5EF4-FFF2-40B4-BE49-F238E27FC236}">
                      <a16:creationId xmlns:a16="http://schemas.microsoft.com/office/drawing/2014/main" id="{0F98FE82-C3D2-6143-9028-B066D1F5F4AD}"/>
                    </a:ext>
                  </a:extLst>
                </p:cNvPr>
                <p:cNvCxnSpPr/>
                <p:nvPr/>
              </p:nvCxnSpPr>
              <p:spPr>
                <a:xfrm>
                  <a:off x="9698030" y="1884333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EF96B96B-5558-CC46-B5B7-40366ED3544E}"/>
                    </a:ext>
                  </a:extLst>
                </p:cNvPr>
                <p:cNvCxnSpPr/>
                <p:nvPr/>
              </p:nvCxnSpPr>
              <p:spPr>
                <a:xfrm>
                  <a:off x="9707274" y="2579010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3ABEA2CE-367C-C64E-86D0-93052938ABF2}"/>
                    </a:ext>
                  </a:extLst>
                </p:cNvPr>
                <p:cNvCxnSpPr/>
                <p:nvPr/>
              </p:nvCxnSpPr>
              <p:spPr>
                <a:xfrm>
                  <a:off x="9716511" y="3113256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26C25D22-11F3-0841-BB99-B809C72EF38C}"/>
                    </a:ext>
                  </a:extLst>
                </p:cNvPr>
                <p:cNvCxnSpPr/>
                <p:nvPr/>
              </p:nvCxnSpPr>
              <p:spPr>
                <a:xfrm>
                  <a:off x="9705088" y="348344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549563BE-C182-1B43-AFDB-4C1C32FD257D}"/>
                  </a:ext>
                </a:extLst>
              </p:cNvPr>
              <p:cNvCxnSpPr/>
              <p:nvPr/>
            </p:nvCxnSpPr>
            <p:spPr>
              <a:xfrm>
                <a:off x="433941" y="3898352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598642E5-0B9A-EC49-9120-08426CBDF875}"/>
              </a:ext>
            </a:extLst>
          </p:cNvPr>
          <p:cNvGrpSpPr/>
          <p:nvPr/>
        </p:nvGrpSpPr>
        <p:grpSpPr>
          <a:xfrm>
            <a:off x="6078031" y="1590375"/>
            <a:ext cx="733236" cy="2922882"/>
            <a:chOff x="-22279" y="1607620"/>
            <a:chExt cx="733236" cy="2922882"/>
          </a:xfrm>
        </p:grpSpPr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6F79BC14-7F64-9F42-8CB7-936D2195608F}"/>
                </a:ext>
              </a:extLst>
            </p:cNvPr>
            <p:cNvGrpSpPr/>
            <p:nvPr/>
          </p:nvGrpSpPr>
          <p:grpSpPr>
            <a:xfrm>
              <a:off x="-22279" y="1607620"/>
              <a:ext cx="654096" cy="2922882"/>
              <a:chOff x="2872587" y="978400"/>
              <a:chExt cx="654096" cy="2922882"/>
            </a:xfrm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855807D0-C75A-FE43-8CF2-49672D9982FF}"/>
                  </a:ext>
                </a:extLst>
              </p:cNvPr>
              <p:cNvGrpSpPr/>
              <p:nvPr/>
            </p:nvGrpSpPr>
            <p:grpSpPr>
              <a:xfrm>
                <a:off x="2872587" y="978400"/>
                <a:ext cx="654096" cy="2922882"/>
                <a:chOff x="2872587" y="978400"/>
                <a:chExt cx="654096" cy="2922882"/>
              </a:xfrm>
            </p:grpSpPr>
            <p:grpSp>
              <p:nvGrpSpPr>
                <p:cNvPr id="191" name="Group 190">
                  <a:extLst>
                    <a:ext uri="{FF2B5EF4-FFF2-40B4-BE49-F238E27FC236}">
                      <a16:creationId xmlns:a16="http://schemas.microsoft.com/office/drawing/2014/main" id="{D419A157-F07C-8143-9611-D58708A7E7B0}"/>
                    </a:ext>
                  </a:extLst>
                </p:cNvPr>
                <p:cNvGrpSpPr/>
                <p:nvPr/>
              </p:nvGrpSpPr>
              <p:grpSpPr>
                <a:xfrm>
                  <a:off x="2889157" y="978400"/>
                  <a:ext cx="637526" cy="2922882"/>
                  <a:chOff x="3054375" y="992253"/>
                  <a:chExt cx="618249" cy="2922882"/>
                </a:xfrm>
              </p:grpSpPr>
              <p:sp>
                <p:nvSpPr>
                  <p:cNvPr id="193" name="TextBox 192">
                    <a:extLst>
                      <a:ext uri="{FF2B5EF4-FFF2-40B4-BE49-F238E27FC236}">
                        <a16:creationId xmlns:a16="http://schemas.microsoft.com/office/drawing/2014/main" id="{37EFCD47-238A-5A44-B850-CE174BF78FDA}"/>
                      </a:ext>
                    </a:extLst>
                  </p:cNvPr>
                  <p:cNvSpPr txBox="1"/>
                  <p:nvPr/>
                </p:nvSpPr>
                <p:spPr>
                  <a:xfrm>
                    <a:off x="3066369" y="992253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  <p:sp>
                <p:nvSpPr>
                  <p:cNvPr id="194" name="TextBox 193">
                    <a:extLst>
                      <a:ext uri="{FF2B5EF4-FFF2-40B4-BE49-F238E27FC236}">
                        <a16:creationId xmlns:a16="http://schemas.microsoft.com/office/drawing/2014/main" id="{CC2BBF7D-828C-B442-9A87-20D18019573F}"/>
                      </a:ext>
                    </a:extLst>
                  </p:cNvPr>
                  <p:cNvSpPr txBox="1"/>
                  <p:nvPr/>
                </p:nvSpPr>
                <p:spPr>
                  <a:xfrm>
                    <a:off x="3111395" y="3653525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195" name="TextBox 194">
                    <a:extLst>
                      <a:ext uri="{FF2B5EF4-FFF2-40B4-BE49-F238E27FC236}">
                        <a16:creationId xmlns:a16="http://schemas.microsoft.com/office/drawing/2014/main" id="{98281BCF-0DBB-8148-9F1C-81A188176643}"/>
                      </a:ext>
                    </a:extLst>
                  </p:cNvPr>
                  <p:cNvSpPr txBox="1"/>
                  <p:nvPr/>
                </p:nvSpPr>
                <p:spPr>
                  <a:xfrm>
                    <a:off x="3101505" y="3215670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  <p:sp>
                <p:nvSpPr>
                  <p:cNvPr id="196" name="TextBox 195">
                    <a:extLst>
                      <a:ext uri="{FF2B5EF4-FFF2-40B4-BE49-F238E27FC236}">
                        <a16:creationId xmlns:a16="http://schemas.microsoft.com/office/drawing/2014/main" id="{B7D737F9-9CEE-AB4E-AB28-2A0B0A0612EF}"/>
                      </a:ext>
                    </a:extLst>
                  </p:cNvPr>
                  <p:cNvSpPr txBox="1"/>
                  <p:nvPr/>
                </p:nvSpPr>
                <p:spPr>
                  <a:xfrm>
                    <a:off x="3054375" y="2209025"/>
                    <a:ext cx="549059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150 kD</a:t>
                    </a:r>
                  </a:p>
                </p:txBody>
              </p:sp>
            </p:grpSp>
            <p:sp>
              <p:nvSpPr>
                <p:cNvPr id="192" name="TextBox 191">
                  <a:extLst>
                    <a:ext uri="{FF2B5EF4-FFF2-40B4-BE49-F238E27FC236}">
                      <a16:creationId xmlns:a16="http://schemas.microsoft.com/office/drawing/2014/main" id="{8C01766F-A3D3-3E42-9A08-6A218A64BDA2}"/>
                    </a:ext>
                  </a:extLst>
                </p:cNvPr>
                <p:cNvSpPr txBox="1"/>
                <p:nvPr/>
              </p:nvSpPr>
              <p:spPr>
                <a:xfrm>
                  <a:off x="2872587" y="2779796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</p:grpSp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6A7BBA03-7E1B-5F49-BEC7-504EF9D79E92}"/>
                  </a:ext>
                </a:extLst>
              </p:cNvPr>
              <p:cNvSpPr txBox="1"/>
              <p:nvPr/>
            </p:nvSpPr>
            <p:spPr>
              <a:xfrm>
                <a:off x="2881341" y="1590450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250 kD</a:t>
                </a:r>
              </a:p>
            </p:txBody>
          </p:sp>
        </p:grp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C23DB662-0F4F-CB45-87F8-80C02D3DE493}"/>
                </a:ext>
              </a:extLst>
            </p:cNvPr>
            <p:cNvGrpSpPr/>
            <p:nvPr/>
          </p:nvGrpSpPr>
          <p:grpSpPr>
            <a:xfrm>
              <a:off x="465789" y="2338822"/>
              <a:ext cx="245168" cy="2054124"/>
              <a:chOff x="415456" y="1844228"/>
              <a:chExt cx="245168" cy="2054124"/>
            </a:xfrm>
          </p:grpSpPr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86005FA3-F3BE-E04A-9AD6-8E522F1A4BDE}"/>
                  </a:ext>
                </a:extLst>
              </p:cNvPr>
              <p:cNvGrpSpPr/>
              <p:nvPr/>
            </p:nvGrpSpPr>
            <p:grpSpPr>
              <a:xfrm>
                <a:off x="415456" y="1844228"/>
                <a:ext cx="245164" cy="1615154"/>
                <a:chOff x="9698030" y="1844228"/>
                <a:chExt cx="245164" cy="1615154"/>
              </a:xfrm>
            </p:grpSpPr>
            <p:cxnSp>
              <p:nvCxnSpPr>
                <p:cNvPr id="185" name="Straight Connector 184">
                  <a:extLst>
                    <a:ext uri="{FF2B5EF4-FFF2-40B4-BE49-F238E27FC236}">
                      <a16:creationId xmlns:a16="http://schemas.microsoft.com/office/drawing/2014/main" id="{9D9F24E9-447C-2145-BC4D-9B08B2E8516D}"/>
                    </a:ext>
                  </a:extLst>
                </p:cNvPr>
                <p:cNvCxnSpPr/>
                <p:nvPr/>
              </p:nvCxnSpPr>
              <p:spPr>
                <a:xfrm>
                  <a:off x="9698030" y="1844228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Connector 185">
                  <a:extLst>
                    <a:ext uri="{FF2B5EF4-FFF2-40B4-BE49-F238E27FC236}">
                      <a16:creationId xmlns:a16="http://schemas.microsoft.com/office/drawing/2014/main" id="{37EA5CFA-548F-9A4B-A3B1-5452BE981468}"/>
                    </a:ext>
                  </a:extLst>
                </p:cNvPr>
                <p:cNvCxnSpPr/>
                <p:nvPr/>
              </p:nvCxnSpPr>
              <p:spPr>
                <a:xfrm>
                  <a:off x="9707274" y="2466716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>
                  <a:extLst>
                    <a:ext uri="{FF2B5EF4-FFF2-40B4-BE49-F238E27FC236}">
                      <a16:creationId xmlns:a16="http://schemas.microsoft.com/office/drawing/2014/main" id="{536146C6-BE0A-5341-966E-4BE23D4BF9AE}"/>
                    </a:ext>
                  </a:extLst>
                </p:cNvPr>
                <p:cNvCxnSpPr/>
                <p:nvPr/>
              </p:nvCxnSpPr>
              <p:spPr>
                <a:xfrm>
                  <a:off x="9716511" y="3049088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Connector 187">
                  <a:extLst>
                    <a:ext uri="{FF2B5EF4-FFF2-40B4-BE49-F238E27FC236}">
                      <a16:creationId xmlns:a16="http://schemas.microsoft.com/office/drawing/2014/main" id="{B9BA565B-E849-8A40-9B85-6892C9DC270A}"/>
                    </a:ext>
                  </a:extLst>
                </p:cNvPr>
                <p:cNvCxnSpPr/>
                <p:nvPr/>
              </p:nvCxnSpPr>
              <p:spPr>
                <a:xfrm>
                  <a:off x="9705088" y="3459382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1E24D147-F092-2541-BE33-3A08BF2DF9C8}"/>
                  </a:ext>
                </a:extLst>
              </p:cNvPr>
              <p:cNvCxnSpPr/>
              <p:nvPr/>
            </p:nvCxnSpPr>
            <p:spPr>
              <a:xfrm>
                <a:off x="433941" y="3898352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DCABDDAE-E938-A14A-9155-1EDE04786386}"/>
              </a:ext>
            </a:extLst>
          </p:cNvPr>
          <p:cNvGrpSpPr/>
          <p:nvPr/>
        </p:nvGrpSpPr>
        <p:grpSpPr>
          <a:xfrm>
            <a:off x="9161462" y="1606064"/>
            <a:ext cx="733236" cy="2874756"/>
            <a:chOff x="-22279" y="1607620"/>
            <a:chExt cx="733236" cy="2874756"/>
          </a:xfrm>
        </p:grpSpPr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2242E245-FF69-224C-91DD-6300F27C4BDF}"/>
                </a:ext>
              </a:extLst>
            </p:cNvPr>
            <p:cNvGrpSpPr/>
            <p:nvPr/>
          </p:nvGrpSpPr>
          <p:grpSpPr>
            <a:xfrm>
              <a:off x="-22279" y="1607620"/>
              <a:ext cx="654096" cy="2874756"/>
              <a:chOff x="2872587" y="978400"/>
              <a:chExt cx="654096" cy="2874756"/>
            </a:xfrm>
          </p:grpSpPr>
          <p:grpSp>
            <p:nvGrpSpPr>
              <p:cNvPr id="206" name="Group 205">
                <a:extLst>
                  <a:ext uri="{FF2B5EF4-FFF2-40B4-BE49-F238E27FC236}">
                    <a16:creationId xmlns:a16="http://schemas.microsoft.com/office/drawing/2014/main" id="{661AA31A-345E-044B-90EA-A3EEEA4A7F53}"/>
                  </a:ext>
                </a:extLst>
              </p:cNvPr>
              <p:cNvGrpSpPr/>
              <p:nvPr/>
            </p:nvGrpSpPr>
            <p:grpSpPr>
              <a:xfrm>
                <a:off x="2872587" y="978400"/>
                <a:ext cx="654096" cy="2874756"/>
                <a:chOff x="2872587" y="978400"/>
                <a:chExt cx="654096" cy="2874756"/>
              </a:xfrm>
            </p:grpSpPr>
            <p:grpSp>
              <p:nvGrpSpPr>
                <p:cNvPr id="208" name="Group 207">
                  <a:extLst>
                    <a:ext uri="{FF2B5EF4-FFF2-40B4-BE49-F238E27FC236}">
                      <a16:creationId xmlns:a16="http://schemas.microsoft.com/office/drawing/2014/main" id="{81B076B2-3053-8A48-BBA9-20EA499952B9}"/>
                    </a:ext>
                  </a:extLst>
                </p:cNvPr>
                <p:cNvGrpSpPr/>
                <p:nvPr/>
              </p:nvGrpSpPr>
              <p:grpSpPr>
                <a:xfrm>
                  <a:off x="2889157" y="978400"/>
                  <a:ext cx="637526" cy="2874756"/>
                  <a:chOff x="3054375" y="992253"/>
                  <a:chExt cx="618249" cy="2874756"/>
                </a:xfrm>
              </p:grpSpPr>
              <p:sp>
                <p:nvSpPr>
                  <p:cNvPr id="210" name="TextBox 209">
                    <a:extLst>
                      <a:ext uri="{FF2B5EF4-FFF2-40B4-BE49-F238E27FC236}">
                        <a16:creationId xmlns:a16="http://schemas.microsoft.com/office/drawing/2014/main" id="{F8D68714-1861-4D4C-AC27-B288410B4B6B}"/>
                      </a:ext>
                    </a:extLst>
                  </p:cNvPr>
                  <p:cNvSpPr txBox="1"/>
                  <p:nvPr/>
                </p:nvSpPr>
                <p:spPr>
                  <a:xfrm>
                    <a:off x="3066369" y="992253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  <p:sp>
                <p:nvSpPr>
                  <p:cNvPr id="211" name="TextBox 210">
                    <a:extLst>
                      <a:ext uri="{FF2B5EF4-FFF2-40B4-BE49-F238E27FC236}">
                        <a16:creationId xmlns:a16="http://schemas.microsoft.com/office/drawing/2014/main" id="{8012C484-26DB-4741-A8B4-03F9C168F05D}"/>
                      </a:ext>
                    </a:extLst>
                  </p:cNvPr>
                  <p:cNvSpPr txBox="1"/>
                  <p:nvPr/>
                </p:nvSpPr>
                <p:spPr>
                  <a:xfrm>
                    <a:off x="3111395" y="3605399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212" name="TextBox 211">
                    <a:extLst>
                      <a:ext uri="{FF2B5EF4-FFF2-40B4-BE49-F238E27FC236}">
                        <a16:creationId xmlns:a16="http://schemas.microsoft.com/office/drawing/2014/main" id="{D9BDC4DC-B41F-7C43-98CB-7A1E1D49D183}"/>
                      </a:ext>
                    </a:extLst>
                  </p:cNvPr>
                  <p:cNvSpPr txBox="1"/>
                  <p:nvPr/>
                </p:nvSpPr>
                <p:spPr>
                  <a:xfrm>
                    <a:off x="3101505" y="3215670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  <p:sp>
                <p:nvSpPr>
                  <p:cNvPr id="213" name="TextBox 212">
                    <a:extLst>
                      <a:ext uri="{FF2B5EF4-FFF2-40B4-BE49-F238E27FC236}">
                        <a16:creationId xmlns:a16="http://schemas.microsoft.com/office/drawing/2014/main" id="{316BB797-FEC5-984F-914A-ADF737019487}"/>
                      </a:ext>
                    </a:extLst>
                  </p:cNvPr>
                  <p:cNvSpPr txBox="1"/>
                  <p:nvPr/>
                </p:nvSpPr>
                <p:spPr>
                  <a:xfrm>
                    <a:off x="3054375" y="2136836"/>
                    <a:ext cx="549059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150 kD</a:t>
                    </a:r>
                  </a:p>
                </p:txBody>
              </p:sp>
            </p:grpSp>
            <p:sp>
              <p:nvSpPr>
                <p:cNvPr id="209" name="TextBox 208">
                  <a:extLst>
                    <a:ext uri="{FF2B5EF4-FFF2-40B4-BE49-F238E27FC236}">
                      <a16:creationId xmlns:a16="http://schemas.microsoft.com/office/drawing/2014/main" id="{A926AE90-EAF7-E744-BE4A-202D4791B9C8}"/>
                    </a:ext>
                  </a:extLst>
                </p:cNvPr>
                <p:cNvSpPr txBox="1"/>
                <p:nvPr/>
              </p:nvSpPr>
              <p:spPr>
                <a:xfrm>
                  <a:off x="2872587" y="2771775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</p:grp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131D5B13-A0DF-9B49-AAB4-25C636639FF1}"/>
                  </a:ext>
                </a:extLst>
              </p:cNvPr>
              <p:cNvSpPr txBox="1"/>
              <p:nvPr/>
            </p:nvSpPr>
            <p:spPr>
              <a:xfrm>
                <a:off x="2881341" y="1566387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250 kD</a:t>
                </a:r>
              </a:p>
            </p:txBody>
          </p:sp>
        </p:grp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16393A86-F809-7546-9E6A-39193D1B9931}"/>
                </a:ext>
              </a:extLst>
            </p:cNvPr>
            <p:cNvGrpSpPr/>
            <p:nvPr/>
          </p:nvGrpSpPr>
          <p:grpSpPr>
            <a:xfrm>
              <a:off x="465789" y="2314759"/>
              <a:ext cx="245168" cy="2030061"/>
              <a:chOff x="415456" y="1820165"/>
              <a:chExt cx="245168" cy="2030061"/>
            </a:xfrm>
          </p:grpSpPr>
          <p:grpSp>
            <p:nvGrpSpPr>
              <p:cNvPr id="200" name="Group 199">
                <a:extLst>
                  <a:ext uri="{FF2B5EF4-FFF2-40B4-BE49-F238E27FC236}">
                    <a16:creationId xmlns:a16="http://schemas.microsoft.com/office/drawing/2014/main" id="{94ED68FE-BEEC-A34C-9C3C-7AB50358AFE4}"/>
                  </a:ext>
                </a:extLst>
              </p:cNvPr>
              <p:cNvGrpSpPr/>
              <p:nvPr/>
            </p:nvGrpSpPr>
            <p:grpSpPr>
              <a:xfrm>
                <a:off x="415456" y="1820165"/>
                <a:ext cx="245164" cy="1639217"/>
                <a:chOff x="9698030" y="1820165"/>
                <a:chExt cx="245164" cy="1639217"/>
              </a:xfrm>
            </p:grpSpPr>
            <p:cxnSp>
              <p:nvCxnSpPr>
                <p:cNvPr id="202" name="Straight Connector 201">
                  <a:extLst>
                    <a:ext uri="{FF2B5EF4-FFF2-40B4-BE49-F238E27FC236}">
                      <a16:creationId xmlns:a16="http://schemas.microsoft.com/office/drawing/2014/main" id="{E6F0FCFC-EBBE-4444-B69A-B00543293F56}"/>
                    </a:ext>
                  </a:extLst>
                </p:cNvPr>
                <p:cNvCxnSpPr/>
                <p:nvPr/>
              </p:nvCxnSpPr>
              <p:spPr>
                <a:xfrm>
                  <a:off x="9698030" y="182016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3" name="Straight Connector 202">
                  <a:extLst>
                    <a:ext uri="{FF2B5EF4-FFF2-40B4-BE49-F238E27FC236}">
                      <a16:creationId xmlns:a16="http://schemas.microsoft.com/office/drawing/2014/main" id="{5C2C2DA3-60BB-804E-A4CF-E3BF022087F5}"/>
                    </a:ext>
                  </a:extLst>
                </p:cNvPr>
                <p:cNvCxnSpPr/>
                <p:nvPr/>
              </p:nvCxnSpPr>
              <p:spPr>
                <a:xfrm>
                  <a:off x="9707274" y="2394527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" name="Straight Connector 203">
                  <a:extLst>
                    <a:ext uri="{FF2B5EF4-FFF2-40B4-BE49-F238E27FC236}">
                      <a16:creationId xmlns:a16="http://schemas.microsoft.com/office/drawing/2014/main" id="{9C980E65-EE23-4946-BC15-2231C0FBFFB8}"/>
                    </a:ext>
                  </a:extLst>
                </p:cNvPr>
                <p:cNvCxnSpPr/>
                <p:nvPr/>
              </p:nvCxnSpPr>
              <p:spPr>
                <a:xfrm>
                  <a:off x="9716511" y="3041067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Straight Connector 204">
                  <a:extLst>
                    <a:ext uri="{FF2B5EF4-FFF2-40B4-BE49-F238E27FC236}">
                      <a16:creationId xmlns:a16="http://schemas.microsoft.com/office/drawing/2014/main" id="{1921ED38-DAC7-9F40-A451-7D6C97057FC6}"/>
                    </a:ext>
                  </a:extLst>
                </p:cNvPr>
                <p:cNvCxnSpPr/>
                <p:nvPr/>
              </p:nvCxnSpPr>
              <p:spPr>
                <a:xfrm>
                  <a:off x="9705088" y="3459382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91B16529-9F9B-A040-A2B5-791F5D0DB77C}"/>
                  </a:ext>
                </a:extLst>
              </p:cNvPr>
              <p:cNvCxnSpPr/>
              <p:nvPr/>
            </p:nvCxnSpPr>
            <p:spPr>
              <a:xfrm>
                <a:off x="433941" y="3850226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Group 73"/>
          <p:cNvGrpSpPr/>
          <p:nvPr/>
        </p:nvGrpSpPr>
        <p:grpSpPr>
          <a:xfrm>
            <a:off x="3611578" y="1449420"/>
            <a:ext cx="2810132" cy="4728690"/>
            <a:chOff x="3236892" y="1288287"/>
            <a:chExt cx="2757180" cy="4728690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F4E22ED9-6B31-1448-AE9C-C3AAB382EB4E}"/>
                </a:ext>
              </a:extLst>
            </p:cNvPr>
            <p:cNvGrpSpPr/>
            <p:nvPr/>
          </p:nvGrpSpPr>
          <p:grpSpPr>
            <a:xfrm>
              <a:off x="3236892" y="2159909"/>
              <a:ext cx="2757180" cy="3857068"/>
              <a:chOff x="1662586" y="2134579"/>
              <a:chExt cx="3222988" cy="4545007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95A53738-CBC8-CB47-9C2D-83526DB35C22}"/>
                  </a:ext>
                </a:extLst>
              </p:cNvPr>
              <p:cNvGrpSpPr/>
              <p:nvPr/>
            </p:nvGrpSpPr>
            <p:grpSpPr>
              <a:xfrm>
                <a:off x="1662586" y="4570130"/>
                <a:ext cx="1920210" cy="2109456"/>
                <a:chOff x="244761" y="4570748"/>
                <a:chExt cx="1920210" cy="2109456"/>
              </a:xfrm>
            </p:grpSpPr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BD06A3C6-4170-624D-BC4D-54A539E6D2AF}"/>
                    </a:ext>
                  </a:extLst>
                </p:cNvPr>
                <p:cNvSpPr txBox="1"/>
                <p:nvPr/>
              </p:nvSpPr>
              <p:spPr>
                <a:xfrm rot="17785822">
                  <a:off x="241316" y="5498385"/>
                  <a:ext cx="814647" cy="2959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</a:t>
                  </a: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92B655B2-0E7F-0E4C-A4D5-C5B345A280A4}"/>
                    </a:ext>
                  </a:extLst>
                </p:cNvPr>
                <p:cNvSpPr txBox="1"/>
                <p:nvPr/>
              </p:nvSpPr>
              <p:spPr>
                <a:xfrm rot="17785822">
                  <a:off x="-14588" y="5498385"/>
                  <a:ext cx="814647" cy="2959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NG</a:t>
                  </a: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5E27B38E-2503-FF42-A238-01F732E18824}"/>
                    </a:ext>
                  </a:extLst>
                </p:cNvPr>
                <p:cNvSpPr txBox="1"/>
                <p:nvPr/>
              </p:nvSpPr>
              <p:spPr>
                <a:xfrm rot="17785822">
                  <a:off x="-19875" y="5713164"/>
                  <a:ext cx="1638131" cy="2959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0BA55832-DCEF-0644-9782-02B9872F6653}"/>
                    </a:ext>
                  </a:extLst>
                </p:cNvPr>
                <p:cNvSpPr txBox="1"/>
                <p:nvPr/>
              </p:nvSpPr>
              <p:spPr>
                <a:xfrm rot="17785822">
                  <a:off x="288981" y="5474714"/>
                  <a:ext cx="2103881" cy="2959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EA698D40-D5E4-8D4F-BDA4-6260F4655A2B}"/>
                    </a:ext>
                  </a:extLst>
                </p:cNvPr>
                <p:cNvSpPr txBox="1"/>
                <p:nvPr/>
              </p:nvSpPr>
              <p:spPr>
                <a:xfrm rot="17785822">
                  <a:off x="804215" y="5751545"/>
                  <a:ext cx="1558001" cy="2959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(1.0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69B7EB9F-3818-434D-A6FD-36E2220B4F37}"/>
                    </a:ext>
                  </a:extLst>
                </p:cNvPr>
                <p:cNvSpPr txBox="1"/>
                <p:nvPr/>
              </p:nvSpPr>
              <p:spPr>
                <a:xfrm rot="17785822">
                  <a:off x="1158242" y="5587773"/>
                  <a:ext cx="1717509" cy="2959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A73B92E7-7EF4-2341-9DFD-AEB8F94520C1}"/>
                  </a:ext>
                </a:extLst>
              </p:cNvPr>
              <p:cNvGrpSpPr/>
              <p:nvPr/>
            </p:nvGrpSpPr>
            <p:grpSpPr>
              <a:xfrm>
                <a:off x="3787569" y="2134579"/>
                <a:ext cx="1098005" cy="632440"/>
                <a:chOff x="2366105" y="1956233"/>
                <a:chExt cx="1098005" cy="632440"/>
              </a:xfrm>
            </p:grpSpPr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1A3BAE00-215D-9244-B5E7-F11F684053C7}"/>
                    </a:ext>
                  </a:extLst>
                </p:cNvPr>
                <p:cNvSpPr txBox="1"/>
                <p:nvPr/>
              </p:nvSpPr>
              <p:spPr>
                <a:xfrm>
                  <a:off x="2453782" y="1956233"/>
                  <a:ext cx="1010328" cy="5077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>
                      <a:latin typeface="Arial Black" panose="020B0A04020102020204" pitchFamily="34" charset="0"/>
                    </a:rPr>
                    <a:t>nNOS </a:t>
                  </a:r>
                  <a:r>
                    <a:rPr lang="el-GR" sz="1100" dirty="0">
                      <a:latin typeface="Arial Black" panose="020B0A04020102020204" pitchFamily="34" charset="0"/>
                    </a:rPr>
                    <a:t>α</a:t>
                  </a:r>
                  <a:r>
                    <a:rPr lang="en-US" sz="1100" dirty="0">
                      <a:latin typeface="Arial Black" panose="020B0A04020102020204" pitchFamily="34" charset="0"/>
                    </a:rPr>
                    <a:t> 155 kD</a:t>
                  </a:r>
                </a:p>
              </p:txBody>
            </p:sp>
            <p:cxnSp>
              <p:nvCxnSpPr>
                <p:cNvPr id="81" name="Straight Arrow Connector 80">
                  <a:extLst>
                    <a:ext uri="{FF2B5EF4-FFF2-40B4-BE49-F238E27FC236}">
                      <a16:creationId xmlns:a16="http://schemas.microsoft.com/office/drawing/2014/main" id="{E0C2CC8D-A0B6-8849-B906-28CAC621E23D}"/>
                    </a:ext>
                  </a:extLst>
                </p:cNvPr>
                <p:cNvCxnSpPr/>
                <p:nvPr/>
              </p:nvCxnSpPr>
              <p:spPr>
                <a:xfrm flipV="1">
                  <a:off x="2366105" y="2586584"/>
                  <a:ext cx="383892" cy="208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26CE6F5-22B5-DB4A-8D70-C0FC1FAF1DBC}"/>
                </a:ext>
              </a:extLst>
            </p:cNvPr>
            <p:cNvSpPr txBox="1"/>
            <p:nvPr/>
          </p:nvSpPr>
          <p:spPr>
            <a:xfrm>
              <a:off x="3464168" y="1288287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 Black" panose="020B0A04020102020204" pitchFamily="34" charset="0"/>
                </a:rPr>
                <a:t>nNOS𝝰 2</a:t>
              </a: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678923" y="1426520"/>
            <a:ext cx="2843607" cy="4851643"/>
            <a:chOff x="6245032" y="1256595"/>
            <a:chExt cx="2867669" cy="485164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7F89C9D-247E-254D-93D5-53440EF5FCFC}"/>
                </a:ext>
              </a:extLst>
            </p:cNvPr>
            <p:cNvSpPr txBox="1"/>
            <p:nvPr/>
          </p:nvSpPr>
          <p:spPr>
            <a:xfrm>
              <a:off x="6562872" y="1256595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 Black" panose="020B0A04020102020204" pitchFamily="34" charset="0"/>
                </a:rPr>
                <a:t>nNOS𝝰 3</a:t>
              </a:r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4656FC68-0B45-8442-9529-8FBE9FDCF091}"/>
                </a:ext>
              </a:extLst>
            </p:cNvPr>
            <p:cNvGrpSpPr/>
            <p:nvPr/>
          </p:nvGrpSpPr>
          <p:grpSpPr>
            <a:xfrm>
              <a:off x="6245032" y="2135095"/>
              <a:ext cx="2867669" cy="3973143"/>
              <a:chOff x="4965587" y="2179339"/>
              <a:chExt cx="3278012" cy="4579992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C8523ABF-88B5-E24D-9BBB-F69712657889}"/>
                  </a:ext>
                </a:extLst>
              </p:cNvPr>
              <p:cNvSpPr txBox="1"/>
              <p:nvPr/>
            </p:nvSpPr>
            <p:spPr>
              <a:xfrm>
                <a:off x="7233269" y="2179339"/>
                <a:ext cx="1010330" cy="461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 Black" panose="020B0A04020102020204" pitchFamily="34" charset="0"/>
                  </a:rPr>
                  <a:t>nNOS </a:t>
                </a:r>
                <a:r>
                  <a:rPr lang="el-GR" sz="1000" dirty="0">
                    <a:latin typeface="Arial Black" panose="020B0A04020102020204" pitchFamily="34" charset="0"/>
                  </a:rPr>
                  <a:t>α</a:t>
                </a:r>
                <a:r>
                  <a:rPr lang="en-US" sz="1000" dirty="0">
                    <a:latin typeface="Arial Black" panose="020B0A04020102020204" pitchFamily="34" charset="0"/>
                  </a:rPr>
                  <a:t> 155 kD</a:t>
                </a:r>
              </a:p>
            </p:txBody>
          </p:sp>
          <p:cxnSp>
            <p:nvCxnSpPr>
              <p:cNvPr id="93" name="Straight Arrow Connector 92">
                <a:extLst>
                  <a:ext uri="{FF2B5EF4-FFF2-40B4-BE49-F238E27FC236}">
                    <a16:creationId xmlns:a16="http://schemas.microsoft.com/office/drawing/2014/main" id="{42162227-0759-F949-AB68-9C854505E76A}"/>
                  </a:ext>
                </a:extLst>
              </p:cNvPr>
              <p:cNvCxnSpPr/>
              <p:nvPr/>
            </p:nvCxnSpPr>
            <p:spPr>
              <a:xfrm flipV="1">
                <a:off x="7073138" y="2611311"/>
                <a:ext cx="383892" cy="208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6EE6A870-A37D-CB4D-8860-B5DDA1C9CF79}"/>
                  </a:ext>
                </a:extLst>
              </p:cNvPr>
              <p:cNvGrpSpPr/>
              <p:nvPr/>
            </p:nvGrpSpPr>
            <p:grpSpPr>
              <a:xfrm>
                <a:off x="4965587" y="4802752"/>
                <a:ext cx="1946867" cy="1956579"/>
                <a:chOff x="243213" y="4250204"/>
                <a:chExt cx="1946867" cy="1956579"/>
              </a:xfrm>
            </p:grpSpPr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69140EE0-A381-994A-A61C-D120DB7386E8}"/>
                    </a:ext>
                  </a:extLst>
                </p:cNvPr>
                <p:cNvSpPr txBox="1"/>
                <p:nvPr/>
              </p:nvSpPr>
              <p:spPr>
                <a:xfrm rot="17785822">
                  <a:off x="241315" y="5019661"/>
                  <a:ext cx="814648" cy="2990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</a:t>
                  </a:r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26D7EC35-631B-B74C-AA04-89C8559D90B8}"/>
                    </a:ext>
                  </a:extLst>
                </p:cNvPr>
                <p:cNvSpPr txBox="1"/>
                <p:nvPr/>
              </p:nvSpPr>
              <p:spPr>
                <a:xfrm rot="17785822">
                  <a:off x="-14588" y="5019661"/>
                  <a:ext cx="814648" cy="2990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NG</a:t>
                  </a: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2D2AD89F-EEBC-7A48-833B-AE5CB3268218}"/>
                    </a:ext>
                  </a:extLst>
                </p:cNvPr>
                <p:cNvSpPr txBox="1"/>
                <p:nvPr/>
              </p:nvSpPr>
              <p:spPr>
                <a:xfrm rot="17785822">
                  <a:off x="101762" y="5129750"/>
                  <a:ext cx="1645796" cy="2990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428B1FE6-D4FA-7B4F-8B15-233FFF48C8D6}"/>
                    </a:ext>
                  </a:extLst>
                </p:cNvPr>
                <p:cNvSpPr txBox="1"/>
                <p:nvPr/>
              </p:nvSpPr>
              <p:spPr>
                <a:xfrm rot="17785822">
                  <a:off x="369781" y="5102122"/>
                  <a:ext cx="1832464" cy="2990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4DB1CB60-7DA8-B54B-935C-B15616ED0F55}"/>
                    </a:ext>
                  </a:extLst>
                </p:cNvPr>
                <p:cNvSpPr txBox="1"/>
                <p:nvPr/>
              </p:nvSpPr>
              <p:spPr>
                <a:xfrm rot="17785822">
                  <a:off x="694044" y="5078971"/>
                  <a:ext cx="1956579" cy="2990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(1.0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6B23471E-33D8-4A45-938A-C68E467DF028}"/>
                    </a:ext>
                  </a:extLst>
                </p:cNvPr>
                <p:cNvSpPr txBox="1"/>
                <p:nvPr/>
              </p:nvSpPr>
              <p:spPr>
                <a:xfrm rot="17785822">
                  <a:off x="1133846" y="5143068"/>
                  <a:ext cx="1813423" cy="2990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</p:grpSp>
        </p:grpSp>
      </p:grpSp>
      <p:grpSp>
        <p:nvGrpSpPr>
          <p:cNvPr id="101" name="Group 100"/>
          <p:cNvGrpSpPr/>
          <p:nvPr/>
        </p:nvGrpSpPr>
        <p:grpSpPr>
          <a:xfrm>
            <a:off x="9675733" y="1417729"/>
            <a:ext cx="2698582" cy="4719523"/>
            <a:chOff x="9116573" y="1256596"/>
            <a:chExt cx="2773258" cy="471952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2703DE5-8BEB-4B46-9F1F-3D7E7EAC0099}"/>
                </a:ext>
              </a:extLst>
            </p:cNvPr>
            <p:cNvSpPr txBox="1"/>
            <p:nvPr/>
          </p:nvSpPr>
          <p:spPr>
            <a:xfrm>
              <a:off x="9774105" y="1256596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 Black" panose="020B0A04020102020204" pitchFamily="34" charset="0"/>
                </a:rPr>
                <a:t>nNOS𝝰 4</a:t>
              </a:r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8B00C57F-F299-EA4F-8E64-B87FD8422B43}"/>
                </a:ext>
              </a:extLst>
            </p:cNvPr>
            <p:cNvGrpSpPr/>
            <p:nvPr/>
          </p:nvGrpSpPr>
          <p:grpSpPr>
            <a:xfrm>
              <a:off x="9116573" y="2107080"/>
              <a:ext cx="2773258" cy="3869039"/>
              <a:chOff x="8763867" y="2228866"/>
              <a:chExt cx="3154630" cy="4432692"/>
            </a:xfrm>
          </p:grpSpPr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3C80DEDD-FE78-6C4A-B659-41326508F9FF}"/>
                  </a:ext>
                </a:extLst>
              </p:cNvPr>
              <p:cNvSpPr txBox="1"/>
              <p:nvPr/>
            </p:nvSpPr>
            <p:spPr>
              <a:xfrm>
                <a:off x="10993279" y="2228866"/>
                <a:ext cx="925218" cy="500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 Black" panose="020B0A04020102020204" pitchFamily="34" charset="0"/>
                  </a:rPr>
                  <a:t>nNOS </a:t>
                </a:r>
                <a:r>
                  <a:rPr lang="el-GR" sz="1000" dirty="0">
                    <a:latin typeface="Arial Black" panose="020B0A04020102020204" pitchFamily="34" charset="0"/>
                  </a:rPr>
                  <a:t>α</a:t>
                </a:r>
                <a:r>
                  <a:rPr lang="en-US" sz="1000" dirty="0">
                    <a:latin typeface="Arial Black" panose="020B0A04020102020204" pitchFamily="34" charset="0"/>
                  </a:rPr>
                  <a:t> 155 kD</a:t>
                </a:r>
              </a:p>
            </p:txBody>
          </p:sp>
          <p:cxnSp>
            <p:nvCxnSpPr>
              <p:cNvPr id="106" name="Straight Arrow Connector 105">
                <a:extLst>
                  <a:ext uri="{FF2B5EF4-FFF2-40B4-BE49-F238E27FC236}">
                    <a16:creationId xmlns:a16="http://schemas.microsoft.com/office/drawing/2014/main" id="{17E68ABB-3EFC-6D40-B57B-938A7F9AD80E}"/>
                  </a:ext>
                </a:extLst>
              </p:cNvPr>
              <p:cNvCxnSpPr/>
              <p:nvPr/>
            </p:nvCxnSpPr>
            <p:spPr>
              <a:xfrm flipV="1">
                <a:off x="11018699" y="2638508"/>
                <a:ext cx="383892" cy="208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A1C70931-BABC-824B-940B-FA92F43A0E6B}"/>
                  </a:ext>
                </a:extLst>
              </p:cNvPr>
              <p:cNvGrpSpPr/>
              <p:nvPr/>
            </p:nvGrpSpPr>
            <p:grpSpPr>
              <a:xfrm>
                <a:off x="8763867" y="4689979"/>
                <a:ext cx="1929572" cy="1971579"/>
                <a:chOff x="243943" y="4228961"/>
                <a:chExt cx="1929572" cy="1971579"/>
              </a:xfrm>
            </p:grpSpPr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99519DF7-BBC8-2D45-A190-675D5E2317EE}"/>
                    </a:ext>
                  </a:extLst>
                </p:cNvPr>
                <p:cNvSpPr txBox="1"/>
                <p:nvPr/>
              </p:nvSpPr>
              <p:spPr>
                <a:xfrm rot="17785822">
                  <a:off x="241316" y="5020391"/>
                  <a:ext cx="814647" cy="2975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</a:t>
                  </a:r>
                </a:p>
              </p:txBody>
            </p: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440ECCD8-C010-D647-B173-A8FDA4571718}"/>
                    </a:ext>
                  </a:extLst>
                </p:cNvPr>
                <p:cNvSpPr txBox="1"/>
                <p:nvPr/>
              </p:nvSpPr>
              <p:spPr>
                <a:xfrm rot="17785822">
                  <a:off x="-14588" y="5020391"/>
                  <a:ext cx="814647" cy="2975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NG</a:t>
                  </a:r>
                </a:p>
              </p:txBody>
            </p:sp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239FF6A3-B9B1-7B45-A2F9-602E380D219B}"/>
                    </a:ext>
                  </a:extLst>
                </p:cNvPr>
                <p:cNvSpPr txBox="1"/>
                <p:nvPr/>
              </p:nvSpPr>
              <p:spPr>
                <a:xfrm rot="17785822">
                  <a:off x="34887" y="5023044"/>
                  <a:ext cx="1885751" cy="2975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1E79D332-19F7-C343-B427-FB7AF207791D}"/>
                    </a:ext>
                  </a:extLst>
                </p:cNvPr>
                <p:cNvSpPr txBox="1"/>
                <p:nvPr/>
              </p:nvSpPr>
              <p:spPr>
                <a:xfrm rot="17785822">
                  <a:off x="398203" y="5148263"/>
                  <a:ext cx="1731041" cy="2975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100EC662-9D36-B447-AD26-31779EAF5533}"/>
                    </a:ext>
                  </a:extLst>
                </p:cNvPr>
                <p:cNvSpPr txBox="1"/>
                <p:nvPr/>
              </p:nvSpPr>
              <p:spPr>
                <a:xfrm rot="17785822">
                  <a:off x="727535" y="5133192"/>
                  <a:ext cx="1837111" cy="2975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(1.0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33391433-E38E-0F49-85D4-2437F33076C0}"/>
                    </a:ext>
                  </a:extLst>
                </p:cNvPr>
                <p:cNvSpPr txBox="1"/>
                <p:nvPr/>
              </p:nvSpPr>
              <p:spPr>
                <a:xfrm rot="17785822">
                  <a:off x="1154118" y="5176133"/>
                  <a:ext cx="1741208" cy="2975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</p:grpSp>
        </p:grp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38" y="2095045"/>
            <a:ext cx="2027162" cy="24977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990" y="2109348"/>
            <a:ext cx="2006764" cy="24917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025" y="2095045"/>
            <a:ext cx="2049127" cy="24977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7643" y="2085520"/>
            <a:ext cx="1938973" cy="249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227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D345C9-C887-7049-ABAD-85DC6669EB63}"/>
              </a:ext>
            </a:extLst>
          </p:cNvPr>
          <p:cNvSpPr txBox="1"/>
          <p:nvPr/>
        </p:nvSpPr>
        <p:spPr>
          <a:xfrm>
            <a:off x="252632" y="223921"/>
            <a:ext cx="3397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Fig. 6D : 𝝱-Actin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0A8B440-D973-5C4D-8C4C-A4E6043F9ACC}"/>
              </a:ext>
            </a:extLst>
          </p:cNvPr>
          <p:cNvGrpSpPr/>
          <p:nvPr/>
        </p:nvGrpSpPr>
        <p:grpSpPr>
          <a:xfrm>
            <a:off x="-66031" y="1154514"/>
            <a:ext cx="713706" cy="3060328"/>
            <a:chOff x="-95527" y="1154514"/>
            <a:chExt cx="713706" cy="306032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F88D043-A238-5B43-ABFD-575C4DBE0305}"/>
                </a:ext>
              </a:extLst>
            </p:cNvPr>
            <p:cNvGrpSpPr/>
            <p:nvPr/>
          </p:nvGrpSpPr>
          <p:grpSpPr>
            <a:xfrm>
              <a:off x="-95527" y="1154514"/>
              <a:ext cx="630789" cy="3060328"/>
              <a:chOff x="-95527" y="1154514"/>
              <a:chExt cx="630789" cy="3060328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68EFC9B0-9053-364D-BF38-1387DC075DDC}"/>
                  </a:ext>
                </a:extLst>
              </p:cNvPr>
              <p:cNvGrpSpPr/>
              <p:nvPr/>
            </p:nvGrpSpPr>
            <p:grpSpPr>
              <a:xfrm>
                <a:off x="-95527" y="1154514"/>
                <a:ext cx="630789" cy="2505263"/>
                <a:chOff x="2860398" y="978400"/>
                <a:chExt cx="630789" cy="2505263"/>
              </a:xfrm>
            </p:grpSpPr>
            <p:grpSp>
              <p:nvGrpSpPr>
                <p:cNvPr id="79" name="Group 78">
                  <a:extLst>
                    <a:ext uri="{FF2B5EF4-FFF2-40B4-BE49-F238E27FC236}">
                      <a16:creationId xmlns:a16="http://schemas.microsoft.com/office/drawing/2014/main" id="{3E182875-C35F-5046-BE44-BFFBD8588F16}"/>
                    </a:ext>
                  </a:extLst>
                </p:cNvPr>
                <p:cNvGrpSpPr/>
                <p:nvPr/>
              </p:nvGrpSpPr>
              <p:grpSpPr>
                <a:xfrm>
                  <a:off x="2860398" y="978400"/>
                  <a:ext cx="630789" cy="2505263"/>
                  <a:chOff x="2860398" y="978400"/>
                  <a:chExt cx="630789" cy="2505263"/>
                </a:xfrm>
              </p:grpSpPr>
              <p:grpSp>
                <p:nvGrpSpPr>
                  <p:cNvPr id="81" name="Group 80">
                    <a:extLst>
                      <a:ext uri="{FF2B5EF4-FFF2-40B4-BE49-F238E27FC236}">
                        <a16:creationId xmlns:a16="http://schemas.microsoft.com/office/drawing/2014/main" id="{CA6D6B3E-55A6-3C43-BC7C-536EE710C283}"/>
                      </a:ext>
                    </a:extLst>
                  </p:cNvPr>
                  <p:cNvGrpSpPr/>
                  <p:nvPr/>
                </p:nvGrpSpPr>
                <p:grpSpPr>
                  <a:xfrm>
                    <a:off x="2866020" y="978400"/>
                    <a:ext cx="625167" cy="2505263"/>
                    <a:chOff x="3031900" y="992253"/>
                    <a:chExt cx="606255" cy="2505263"/>
                  </a:xfrm>
                </p:grpSpPr>
                <p:sp>
                  <p:nvSpPr>
                    <p:cNvPr id="83" name="TextBox 82">
                      <a:extLst>
                        <a:ext uri="{FF2B5EF4-FFF2-40B4-BE49-F238E27FC236}">
                          <a16:creationId xmlns:a16="http://schemas.microsoft.com/office/drawing/2014/main" id="{4AC5E3F8-A564-9449-9D69-EC6742BCF26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1900" y="992253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76A35668-B7BA-994A-9004-40988F4BA91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6995" y="3243600"/>
                      <a:ext cx="482215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85" name="TextBox 84">
                      <a:extLst>
                        <a:ext uri="{FF2B5EF4-FFF2-40B4-BE49-F238E27FC236}">
                          <a16:creationId xmlns:a16="http://schemas.microsoft.com/office/drawing/2014/main" id="{732D0593-9DB9-744A-AD0B-003C72802B1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88060" y="2650314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86" name="TextBox 85">
                      <a:extLst>
                        <a:ext uri="{FF2B5EF4-FFF2-40B4-BE49-F238E27FC236}">
                          <a16:creationId xmlns:a16="http://schemas.microsoft.com/office/drawing/2014/main" id="{500FF662-E3D8-4447-AA74-560A1234EE9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8489" y="2032019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87" name="TextBox 86">
                      <a:extLst>
                        <a:ext uri="{FF2B5EF4-FFF2-40B4-BE49-F238E27FC236}">
                          <a16:creationId xmlns:a16="http://schemas.microsoft.com/office/drawing/2014/main" id="{8C75E8B0-8157-554C-8718-BE0EFB48128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2940" y="1591371"/>
                      <a:ext cx="549059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</p:grp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A4AE73BF-0C88-8B42-A741-D94E5BF51B61}"/>
                      </a:ext>
                    </a:extLst>
                  </p:cNvPr>
                  <p:cNvSpPr txBox="1"/>
                  <p:nvPr/>
                </p:nvSpPr>
                <p:spPr>
                  <a:xfrm>
                    <a:off x="2860398" y="1816786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A3E22BC1-1588-5D4F-9D6E-D8513A6774FC}"/>
                    </a:ext>
                  </a:extLst>
                </p:cNvPr>
                <p:cNvSpPr txBox="1"/>
                <p:nvPr/>
              </p:nvSpPr>
              <p:spPr>
                <a:xfrm>
                  <a:off x="2867060" y="1391115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</p:grp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6A35668-B7BA-994A-9004-40988F4BA919}"/>
                  </a:ext>
                </a:extLst>
              </p:cNvPr>
              <p:cNvSpPr txBox="1"/>
              <p:nvPr/>
            </p:nvSpPr>
            <p:spPr>
              <a:xfrm>
                <a:off x="-33664" y="3960926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C0F37628-79B3-7A43-B8D8-6001A1425AAC}"/>
                </a:ext>
              </a:extLst>
            </p:cNvPr>
            <p:cNvGrpSpPr/>
            <p:nvPr/>
          </p:nvGrpSpPr>
          <p:grpSpPr>
            <a:xfrm>
              <a:off x="363782" y="1683676"/>
              <a:ext cx="254397" cy="2384922"/>
              <a:chOff x="3066298" y="1815548"/>
              <a:chExt cx="254397" cy="2384922"/>
            </a:xfrm>
          </p:grpSpPr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D52C2D3C-26CA-9047-AB02-C78965E4953D}"/>
                  </a:ext>
                </a:extLst>
              </p:cNvPr>
              <p:cNvCxnSpPr/>
              <p:nvPr/>
            </p:nvCxnSpPr>
            <p:spPr>
              <a:xfrm>
                <a:off x="3080155" y="2449583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C628C0F0-B33D-2445-8EFF-6561CA177FAA}"/>
                  </a:ext>
                </a:extLst>
              </p:cNvPr>
              <p:cNvGrpSpPr/>
              <p:nvPr/>
            </p:nvGrpSpPr>
            <p:grpSpPr>
              <a:xfrm>
                <a:off x="3066298" y="1815548"/>
                <a:ext cx="254397" cy="2384922"/>
                <a:chOff x="3066298" y="1815548"/>
                <a:chExt cx="254397" cy="2384922"/>
              </a:xfrm>
            </p:grpSpPr>
            <p:grpSp>
              <p:nvGrpSpPr>
                <p:cNvPr id="168" name="Group 167">
                  <a:extLst>
                    <a:ext uri="{FF2B5EF4-FFF2-40B4-BE49-F238E27FC236}">
                      <a16:creationId xmlns:a16="http://schemas.microsoft.com/office/drawing/2014/main" id="{65BBF039-A971-7146-A3F9-7D14B9355442}"/>
                    </a:ext>
                  </a:extLst>
                </p:cNvPr>
                <p:cNvGrpSpPr/>
                <p:nvPr/>
              </p:nvGrpSpPr>
              <p:grpSpPr>
                <a:xfrm>
                  <a:off x="3066298" y="1815548"/>
                  <a:ext cx="254397" cy="1857852"/>
                  <a:chOff x="9693416" y="1820165"/>
                  <a:chExt cx="254397" cy="1857852"/>
                </a:xfrm>
              </p:grpSpPr>
              <p:cxnSp>
                <p:nvCxnSpPr>
                  <p:cNvPr id="170" name="Straight Connector 169">
                    <a:extLst>
                      <a:ext uri="{FF2B5EF4-FFF2-40B4-BE49-F238E27FC236}">
                        <a16:creationId xmlns:a16="http://schemas.microsoft.com/office/drawing/2014/main" id="{6F461F35-5F6C-7A45-B49A-FC9FA4CA24B9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1" name="Straight Connector 170">
                    <a:extLst>
                      <a:ext uri="{FF2B5EF4-FFF2-40B4-BE49-F238E27FC236}">
                        <a16:creationId xmlns:a16="http://schemas.microsoft.com/office/drawing/2014/main" id="{6FF883CE-8D5F-254C-88F1-79C88E52AA88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201964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2" name="Straight Connector 171">
                    <a:extLst>
                      <a:ext uri="{FF2B5EF4-FFF2-40B4-BE49-F238E27FC236}">
                        <a16:creationId xmlns:a16="http://schemas.microsoft.com/office/drawing/2014/main" id="{E390283A-2844-344C-A498-DED56D58F7EB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24057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3" name="Straight Connector 172">
                    <a:extLst>
                      <a:ext uri="{FF2B5EF4-FFF2-40B4-BE49-F238E27FC236}">
                        <a16:creationId xmlns:a16="http://schemas.microsoft.com/office/drawing/2014/main" id="{330A0550-AA76-D64E-ACF3-E2A5314C89BA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08376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4" name="Straight Connector 173">
                    <a:extLst>
                      <a:ext uri="{FF2B5EF4-FFF2-40B4-BE49-F238E27FC236}">
                        <a16:creationId xmlns:a16="http://schemas.microsoft.com/office/drawing/2014/main" id="{D8F080D5-2D12-0A4F-BCDD-93BD1452465B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67801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67" name="Straight Connector 166">
                  <a:extLst>
                    <a:ext uri="{FF2B5EF4-FFF2-40B4-BE49-F238E27FC236}">
                      <a16:creationId xmlns:a16="http://schemas.microsoft.com/office/drawing/2014/main" id="{A410A7B8-C687-DC4E-B41F-2DAF49837C53}"/>
                    </a:ext>
                  </a:extLst>
                </p:cNvPr>
                <p:cNvCxnSpPr/>
                <p:nvPr/>
              </p:nvCxnSpPr>
              <p:spPr>
                <a:xfrm>
                  <a:off x="3084778" y="4200470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8C008FB-2B60-0B47-AE0C-F3FEC6145AAD}"/>
              </a:ext>
            </a:extLst>
          </p:cNvPr>
          <p:cNvGrpSpPr/>
          <p:nvPr/>
        </p:nvGrpSpPr>
        <p:grpSpPr>
          <a:xfrm>
            <a:off x="252632" y="1143127"/>
            <a:ext cx="3751767" cy="4694189"/>
            <a:chOff x="547677" y="1143127"/>
            <a:chExt cx="3083114" cy="4694189"/>
          </a:xfrm>
        </p:grpSpPr>
        <p:grpSp>
          <p:nvGrpSpPr>
            <p:cNvPr id="35" name="Group 34"/>
            <p:cNvGrpSpPr/>
            <p:nvPr/>
          </p:nvGrpSpPr>
          <p:grpSpPr>
            <a:xfrm>
              <a:off x="547677" y="1143127"/>
              <a:ext cx="3083114" cy="2061941"/>
              <a:chOff x="510143" y="1143127"/>
              <a:chExt cx="3083114" cy="2061941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5DC4F09-E14F-2240-8E20-0E69339C66E0}"/>
                  </a:ext>
                </a:extLst>
              </p:cNvPr>
              <p:cNvSpPr txBox="1"/>
              <p:nvPr/>
            </p:nvSpPr>
            <p:spPr>
              <a:xfrm>
                <a:off x="510143" y="1143127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>
                    <a:latin typeface="Arial Black" panose="020B0A04020102020204" pitchFamily="34" charset="0"/>
                  </a:rPr>
                  <a:t>β</a:t>
                </a:r>
                <a:r>
                  <a:rPr lang="en-US" sz="1200" dirty="0">
                    <a:latin typeface="Arial Black" panose="020B0A04020102020204" pitchFamily="34" charset="0"/>
                  </a:rPr>
                  <a:t>-Actin 1</a:t>
                </a:r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D2157AC2-CC99-064C-9CAC-D71C0F35A85C}"/>
                  </a:ext>
                </a:extLst>
              </p:cNvPr>
              <p:cNvGrpSpPr/>
              <p:nvPr/>
            </p:nvGrpSpPr>
            <p:grpSpPr>
              <a:xfrm>
                <a:off x="2206583" y="2688261"/>
                <a:ext cx="1386674" cy="516807"/>
                <a:chOff x="10979059" y="3179078"/>
                <a:chExt cx="1386674" cy="516807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81AC7F3C-2B89-F943-8430-F0A54735EF91}"/>
                    </a:ext>
                  </a:extLst>
                </p:cNvPr>
                <p:cNvSpPr txBox="1"/>
                <p:nvPr/>
              </p:nvSpPr>
              <p:spPr>
                <a:xfrm>
                  <a:off x="11026185" y="3179078"/>
                  <a:ext cx="133954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-Actin </a:t>
                  </a:r>
                </a:p>
                <a:p>
                  <a:r>
                    <a:rPr lang="en-US" sz="1000" dirty="0">
                      <a:latin typeface="Arial Black" panose="020B0A04020102020204" pitchFamily="34" charset="0"/>
                    </a:rPr>
                    <a:t>43 kD</a:t>
                  </a:r>
                </a:p>
              </p:txBody>
            </p:sp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id="{89DE6D2C-0050-034E-8C00-8F37CCB6B2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979059" y="3695885"/>
                  <a:ext cx="28552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" name="Group 11"/>
            <p:cNvGrpSpPr/>
            <p:nvPr/>
          </p:nvGrpSpPr>
          <p:grpSpPr>
            <a:xfrm>
              <a:off x="709390" y="4159956"/>
              <a:ext cx="1579705" cy="1677360"/>
              <a:chOff x="709390" y="4159956"/>
              <a:chExt cx="1579705" cy="1677360"/>
            </a:xfrm>
          </p:grpSpPr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B7E592A8-1CC6-634F-A420-E464CEA879E8}"/>
                  </a:ext>
                </a:extLst>
              </p:cNvPr>
              <p:cNvSpPr txBox="1"/>
              <p:nvPr/>
            </p:nvSpPr>
            <p:spPr>
              <a:xfrm rot="17785822">
                <a:off x="733697" y="4673898"/>
                <a:ext cx="64695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HG</a:t>
                </a: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A8B279EC-3B9C-3745-BC4C-AF7EF69DA7E8}"/>
                  </a:ext>
                </a:extLst>
              </p:cNvPr>
              <p:cNvSpPr txBox="1"/>
              <p:nvPr/>
            </p:nvSpPr>
            <p:spPr>
              <a:xfrm rot="17785822">
                <a:off x="509022" y="4673897"/>
                <a:ext cx="64695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NG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0818BF66-D156-D749-808E-BD598F1D2072}"/>
                  </a:ext>
                </a:extLst>
              </p:cNvPr>
              <p:cNvSpPr txBox="1"/>
              <p:nvPr/>
            </p:nvSpPr>
            <p:spPr>
              <a:xfrm rot="17785822">
                <a:off x="551022" y="4767180"/>
                <a:ext cx="146067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HG + PPT (10 </a:t>
                </a:r>
                <a:r>
                  <a:rPr lang="en-US" sz="1000" dirty="0" err="1"/>
                  <a:t>nM</a:t>
                </a:r>
                <a:r>
                  <a:rPr lang="en-US" sz="1000" dirty="0"/>
                  <a:t>)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1EF3FF69-D7D3-D04F-A664-65BFC8EC62D4}"/>
                  </a:ext>
                </a:extLst>
              </p:cNvPr>
              <p:cNvSpPr txBox="1"/>
              <p:nvPr/>
            </p:nvSpPr>
            <p:spPr>
              <a:xfrm rot="17785822">
                <a:off x="895180" y="4907660"/>
                <a:ext cx="138399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HG + PPT (100 </a:t>
                </a:r>
                <a:r>
                  <a:rPr lang="en-US" sz="1000" dirty="0" err="1"/>
                  <a:t>nM</a:t>
                </a:r>
                <a:r>
                  <a:rPr lang="en-US" sz="1000" dirty="0"/>
                  <a:t>)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A318DE6F-9970-1D45-A722-444A8063D02C}"/>
                  </a:ext>
                </a:extLst>
              </p:cNvPr>
              <p:cNvSpPr txBox="1"/>
              <p:nvPr/>
            </p:nvSpPr>
            <p:spPr>
              <a:xfrm rot="17785822">
                <a:off x="1083146" y="4898124"/>
                <a:ext cx="162054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HG + DPN (1.0 </a:t>
                </a:r>
                <a:r>
                  <a:rPr lang="el-GR" sz="1000" dirty="0"/>
                  <a:t>μ</a:t>
                </a:r>
                <a:r>
                  <a:rPr lang="en-US" sz="1000" dirty="0"/>
                  <a:t>M)</a:t>
                </a: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33E6F99A-D694-DB4A-A792-446286B57123}"/>
                  </a:ext>
                </a:extLst>
              </p:cNvPr>
              <p:cNvSpPr txBox="1"/>
              <p:nvPr/>
            </p:nvSpPr>
            <p:spPr>
              <a:xfrm rot="17785822">
                <a:off x="1446473" y="4994694"/>
                <a:ext cx="143902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HG + DPN (10 </a:t>
                </a:r>
                <a:r>
                  <a:rPr lang="el-GR" sz="1000" dirty="0"/>
                  <a:t>μ</a:t>
                </a:r>
                <a:r>
                  <a:rPr lang="en-US" sz="1000" dirty="0"/>
                  <a:t>M)</a:t>
                </a:r>
              </a:p>
            </p:txBody>
          </p:sp>
        </p:grp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94F92FCB-558A-3A40-BDA5-500115F68E8D}"/>
              </a:ext>
            </a:extLst>
          </p:cNvPr>
          <p:cNvGrpSpPr/>
          <p:nvPr/>
        </p:nvGrpSpPr>
        <p:grpSpPr>
          <a:xfrm>
            <a:off x="2578229" y="1158097"/>
            <a:ext cx="713706" cy="3079992"/>
            <a:chOff x="-95527" y="1154514"/>
            <a:chExt cx="713706" cy="3079992"/>
          </a:xfrm>
        </p:grpSpPr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D98A9F4A-8D04-A947-8F50-159E83D2C094}"/>
                </a:ext>
              </a:extLst>
            </p:cNvPr>
            <p:cNvGrpSpPr/>
            <p:nvPr/>
          </p:nvGrpSpPr>
          <p:grpSpPr>
            <a:xfrm>
              <a:off x="-95527" y="1154514"/>
              <a:ext cx="630789" cy="3079992"/>
              <a:chOff x="-95527" y="1154514"/>
              <a:chExt cx="630789" cy="3079992"/>
            </a:xfrm>
          </p:grpSpPr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71B33F8E-900C-3642-B070-B9C097018E97}"/>
                  </a:ext>
                </a:extLst>
              </p:cNvPr>
              <p:cNvGrpSpPr/>
              <p:nvPr/>
            </p:nvGrpSpPr>
            <p:grpSpPr>
              <a:xfrm>
                <a:off x="-95527" y="1154514"/>
                <a:ext cx="630789" cy="2524927"/>
                <a:chOff x="2860398" y="978400"/>
                <a:chExt cx="630789" cy="2524927"/>
              </a:xfrm>
            </p:grpSpPr>
            <p:grpSp>
              <p:nvGrpSpPr>
                <p:cNvPr id="189" name="Group 188">
                  <a:extLst>
                    <a:ext uri="{FF2B5EF4-FFF2-40B4-BE49-F238E27FC236}">
                      <a16:creationId xmlns:a16="http://schemas.microsoft.com/office/drawing/2014/main" id="{EC9CC8A7-CE39-C34D-942E-1F7FB9D9B6F5}"/>
                    </a:ext>
                  </a:extLst>
                </p:cNvPr>
                <p:cNvGrpSpPr/>
                <p:nvPr/>
              </p:nvGrpSpPr>
              <p:grpSpPr>
                <a:xfrm>
                  <a:off x="2860398" y="978400"/>
                  <a:ext cx="630789" cy="2524927"/>
                  <a:chOff x="2860398" y="978400"/>
                  <a:chExt cx="630789" cy="2524927"/>
                </a:xfrm>
              </p:grpSpPr>
              <p:grpSp>
                <p:nvGrpSpPr>
                  <p:cNvPr id="191" name="Group 190">
                    <a:extLst>
                      <a:ext uri="{FF2B5EF4-FFF2-40B4-BE49-F238E27FC236}">
                        <a16:creationId xmlns:a16="http://schemas.microsoft.com/office/drawing/2014/main" id="{1161C18A-138D-7B4F-AD31-AB60B57B1192}"/>
                      </a:ext>
                    </a:extLst>
                  </p:cNvPr>
                  <p:cNvGrpSpPr/>
                  <p:nvPr/>
                </p:nvGrpSpPr>
                <p:grpSpPr>
                  <a:xfrm>
                    <a:off x="2866020" y="978400"/>
                    <a:ext cx="625167" cy="2524927"/>
                    <a:chOff x="3031900" y="992253"/>
                    <a:chExt cx="606255" cy="2524927"/>
                  </a:xfrm>
                </p:grpSpPr>
                <p:sp>
                  <p:nvSpPr>
                    <p:cNvPr id="193" name="TextBox 192">
                      <a:extLst>
                        <a:ext uri="{FF2B5EF4-FFF2-40B4-BE49-F238E27FC236}">
                          <a16:creationId xmlns:a16="http://schemas.microsoft.com/office/drawing/2014/main" id="{C2867C9F-F96B-2744-B94E-699B77B3E05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1900" y="992253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194" name="TextBox 193">
                      <a:extLst>
                        <a:ext uri="{FF2B5EF4-FFF2-40B4-BE49-F238E27FC236}">
                          <a16:creationId xmlns:a16="http://schemas.microsoft.com/office/drawing/2014/main" id="{A3937519-C371-5C40-BB00-7280B2438C4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6995" y="3263264"/>
                      <a:ext cx="482215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195" name="TextBox 194">
                      <a:extLst>
                        <a:ext uri="{FF2B5EF4-FFF2-40B4-BE49-F238E27FC236}">
                          <a16:creationId xmlns:a16="http://schemas.microsoft.com/office/drawing/2014/main" id="{728A21CD-32C0-2346-8194-B7F9E0F316B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88060" y="2709306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196" name="TextBox 195">
                      <a:extLst>
                        <a:ext uri="{FF2B5EF4-FFF2-40B4-BE49-F238E27FC236}">
                          <a16:creationId xmlns:a16="http://schemas.microsoft.com/office/drawing/2014/main" id="{59F54E7B-4B28-C848-AF09-6B875440E7F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8489" y="2071347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197" name="TextBox 196">
                      <a:extLst>
                        <a:ext uri="{FF2B5EF4-FFF2-40B4-BE49-F238E27FC236}">
                          <a16:creationId xmlns:a16="http://schemas.microsoft.com/office/drawing/2014/main" id="{5FAC84F6-3EA6-C145-920F-882FF575EB8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2940" y="1620867"/>
                      <a:ext cx="549059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</p:grpSp>
              <p:sp>
                <p:nvSpPr>
                  <p:cNvPr id="192" name="TextBox 191">
                    <a:extLst>
                      <a:ext uri="{FF2B5EF4-FFF2-40B4-BE49-F238E27FC236}">
                        <a16:creationId xmlns:a16="http://schemas.microsoft.com/office/drawing/2014/main" id="{064F8A60-CEE6-2E47-9B10-AEB36BD1BF4A}"/>
                      </a:ext>
                    </a:extLst>
                  </p:cNvPr>
                  <p:cNvSpPr txBox="1"/>
                  <p:nvPr/>
                </p:nvSpPr>
                <p:spPr>
                  <a:xfrm>
                    <a:off x="2860398" y="1787290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190" name="TextBox 189">
                  <a:extLst>
                    <a:ext uri="{FF2B5EF4-FFF2-40B4-BE49-F238E27FC236}">
                      <a16:creationId xmlns:a16="http://schemas.microsoft.com/office/drawing/2014/main" id="{643177EE-BE84-2E41-B082-FB666D954C0D}"/>
                    </a:ext>
                  </a:extLst>
                </p:cNvPr>
                <p:cNvSpPr txBox="1"/>
                <p:nvPr/>
              </p:nvSpPr>
              <p:spPr>
                <a:xfrm>
                  <a:off x="2867060" y="1420611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</p:grp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B9A79F5C-9244-7345-97F7-DD2B7EDADBE7}"/>
                  </a:ext>
                </a:extLst>
              </p:cNvPr>
              <p:cNvSpPr txBox="1"/>
              <p:nvPr/>
            </p:nvSpPr>
            <p:spPr>
              <a:xfrm>
                <a:off x="-33664" y="3980590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EA3A6358-064C-C84D-910D-911D2F364BD0}"/>
                </a:ext>
              </a:extLst>
            </p:cNvPr>
            <p:cNvGrpSpPr/>
            <p:nvPr/>
          </p:nvGrpSpPr>
          <p:grpSpPr>
            <a:xfrm>
              <a:off x="363782" y="1713172"/>
              <a:ext cx="254397" cy="2375090"/>
              <a:chOff x="3066298" y="1845044"/>
              <a:chExt cx="254397" cy="2375090"/>
            </a:xfrm>
          </p:grpSpPr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F5708FCB-432E-3449-8320-17858FE9E18B}"/>
                  </a:ext>
                </a:extLst>
              </p:cNvPr>
              <p:cNvCxnSpPr/>
              <p:nvPr/>
            </p:nvCxnSpPr>
            <p:spPr>
              <a:xfrm>
                <a:off x="3080155" y="2488911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FE4AE2AA-B4A1-8546-9B54-C62E2576A31D}"/>
                  </a:ext>
                </a:extLst>
              </p:cNvPr>
              <p:cNvGrpSpPr/>
              <p:nvPr/>
            </p:nvGrpSpPr>
            <p:grpSpPr>
              <a:xfrm>
                <a:off x="3066298" y="1845044"/>
                <a:ext cx="254397" cy="2375090"/>
                <a:chOff x="3066298" y="1845044"/>
                <a:chExt cx="254397" cy="2375090"/>
              </a:xfrm>
            </p:grpSpPr>
            <p:grpSp>
              <p:nvGrpSpPr>
                <p:cNvPr id="180" name="Group 179">
                  <a:extLst>
                    <a:ext uri="{FF2B5EF4-FFF2-40B4-BE49-F238E27FC236}">
                      <a16:creationId xmlns:a16="http://schemas.microsoft.com/office/drawing/2014/main" id="{2E65F77E-7266-F74F-9635-8EF0C988D3F6}"/>
                    </a:ext>
                  </a:extLst>
                </p:cNvPr>
                <p:cNvGrpSpPr/>
                <p:nvPr/>
              </p:nvGrpSpPr>
              <p:grpSpPr>
                <a:xfrm>
                  <a:off x="3066298" y="1845044"/>
                  <a:ext cx="254397" cy="1848020"/>
                  <a:chOff x="9693416" y="1849661"/>
                  <a:chExt cx="254397" cy="1848020"/>
                </a:xfrm>
              </p:grpSpPr>
              <p:cxnSp>
                <p:nvCxnSpPr>
                  <p:cNvPr id="182" name="Straight Connector 181">
                    <a:extLst>
                      <a:ext uri="{FF2B5EF4-FFF2-40B4-BE49-F238E27FC236}">
                        <a16:creationId xmlns:a16="http://schemas.microsoft.com/office/drawing/2014/main" id="{E2E42417-31EB-B243-A7A0-178005659037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849661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3" name="Straight Connector 182">
                    <a:extLst>
                      <a:ext uri="{FF2B5EF4-FFF2-40B4-BE49-F238E27FC236}">
                        <a16:creationId xmlns:a16="http://schemas.microsoft.com/office/drawing/2014/main" id="{8A95B561-C9A0-4A48-B196-6243696C9CFF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204914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4" name="Straight Connector 183">
                    <a:extLst>
                      <a:ext uri="{FF2B5EF4-FFF2-40B4-BE49-F238E27FC236}">
                        <a16:creationId xmlns:a16="http://schemas.microsoft.com/office/drawing/2014/main" id="{AF662942-C611-874D-ACFA-8AB830D03FDF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24057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5" name="Straight Connector 184">
                    <a:extLst>
                      <a:ext uri="{FF2B5EF4-FFF2-40B4-BE49-F238E27FC236}">
                        <a16:creationId xmlns:a16="http://schemas.microsoft.com/office/drawing/2014/main" id="{1AE0F2DE-9D1A-C24B-B1E3-62E9E35E2E90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14275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6" name="Straight Connector 185">
                    <a:extLst>
                      <a:ext uri="{FF2B5EF4-FFF2-40B4-BE49-F238E27FC236}">
                        <a16:creationId xmlns:a16="http://schemas.microsoft.com/office/drawing/2014/main" id="{5418FA6C-74D4-AF4E-B7D4-62F46010EB81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697681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81" name="Straight Connector 180">
                  <a:extLst>
                    <a:ext uri="{FF2B5EF4-FFF2-40B4-BE49-F238E27FC236}">
                      <a16:creationId xmlns:a16="http://schemas.microsoft.com/office/drawing/2014/main" id="{E6EF1A20-CA3E-E945-ADBA-DAD448654CF1}"/>
                    </a:ext>
                  </a:extLst>
                </p:cNvPr>
                <p:cNvCxnSpPr/>
                <p:nvPr/>
              </p:nvCxnSpPr>
              <p:spPr>
                <a:xfrm>
                  <a:off x="3084778" y="4220134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F243692-3399-6B45-81A0-7E5940F2B1D1}"/>
              </a:ext>
            </a:extLst>
          </p:cNvPr>
          <p:cNvGrpSpPr/>
          <p:nvPr/>
        </p:nvGrpSpPr>
        <p:grpSpPr>
          <a:xfrm>
            <a:off x="3121124" y="971453"/>
            <a:ext cx="3502598" cy="4788265"/>
            <a:chOff x="3429652" y="971453"/>
            <a:chExt cx="3174645" cy="4788265"/>
          </a:xfrm>
        </p:grpSpPr>
        <p:grpSp>
          <p:nvGrpSpPr>
            <p:cNvPr id="49" name="Group 48"/>
            <p:cNvGrpSpPr/>
            <p:nvPr/>
          </p:nvGrpSpPr>
          <p:grpSpPr>
            <a:xfrm>
              <a:off x="3541797" y="971453"/>
              <a:ext cx="3062500" cy="2382294"/>
              <a:chOff x="3330693" y="1119930"/>
              <a:chExt cx="3062500" cy="2382294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ED54AE8-3B16-A24F-B199-8C447F70C43E}"/>
                  </a:ext>
                </a:extLst>
              </p:cNvPr>
              <p:cNvSpPr txBox="1"/>
              <p:nvPr/>
            </p:nvSpPr>
            <p:spPr>
              <a:xfrm>
                <a:off x="3330693" y="1119930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>
                    <a:latin typeface="Arial Black" panose="020B0A04020102020204" pitchFamily="34" charset="0"/>
                  </a:rPr>
                  <a:t>β</a:t>
                </a:r>
                <a:r>
                  <a:rPr lang="en-US" sz="1200" dirty="0">
                    <a:latin typeface="Arial Black" panose="020B0A04020102020204" pitchFamily="34" charset="0"/>
                  </a:rPr>
                  <a:t>-Actin 2</a:t>
                </a:r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ECA2F614-2A0F-C141-BE90-EB99A5E4D936}"/>
                  </a:ext>
                </a:extLst>
              </p:cNvPr>
              <p:cNvGrpSpPr/>
              <p:nvPr/>
            </p:nvGrpSpPr>
            <p:grpSpPr>
              <a:xfrm>
                <a:off x="5008314" y="3025381"/>
                <a:ext cx="1384879" cy="476843"/>
                <a:chOff x="11072664" y="3277995"/>
                <a:chExt cx="1384879" cy="476843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33F50B20-7CF9-6D4F-B4C9-452116F11ED7}"/>
                    </a:ext>
                  </a:extLst>
                </p:cNvPr>
                <p:cNvSpPr txBox="1"/>
                <p:nvPr/>
              </p:nvSpPr>
              <p:spPr>
                <a:xfrm>
                  <a:off x="11117995" y="3277995"/>
                  <a:ext cx="133954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-Actin </a:t>
                  </a:r>
                </a:p>
                <a:p>
                  <a:r>
                    <a:rPr lang="en-US" sz="1000" dirty="0">
                      <a:latin typeface="Arial Black" panose="020B0A04020102020204" pitchFamily="34" charset="0"/>
                    </a:rPr>
                    <a:t>43 kD</a:t>
                  </a:r>
                </a:p>
              </p:txBody>
            </p:sp>
            <p:cxnSp>
              <p:nvCxnSpPr>
                <p:cNvPr id="55" name="Straight Arrow Connector 54">
                  <a:extLst>
                    <a:ext uri="{FF2B5EF4-FFF2-40B4-BE49-F238E27FC236}">
                      <a16:creationId xmlns:a16="http://schemas.microsoft.com/office/drawing/2014/main" id="{A2EBAA39-9B53-B84A-B07E-39986F1897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072664" y="3754838"/>
                  <a:ext cx="28552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5" name="Group 144"/>
            <p:cNvGrpSpPr/>
            <p:nvPr/>
          </p:nvGrpSpPr>
          <p:grpSpPr>
            <a:xfrm>
              <a:off x="3429652" y="4082358"/>
              <a:ext cx="1579705" cy="1677360"/>
              <a:chOff x="709390" y="4159956"/>
              <a:chExt cx="1579705" cy="1677360"/>
            </a:xfrm>
          </p:grpSpPr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B7E592A8-1CC6-634F-A420-E464CEA879E8}"/>
                  </a:ext>
                </a:extLst>
              </p:cNvPr>
              <p:cNvSpPr txBox="1"/>
              <p:nvPr/>
            </p:nvSpPr>
            <p:spPr>
              <a:xfrm rot="17785822">
                <a:off x="733697" y="4673898"/>
                <a:ext cx="64695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HG</a:t>
                </a: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A8B279EC-3B9C-3745-BC4C-AF7EF69DA7E8}"/>
                  </a:ext>
                </a:extLst>
              </p:cNvPr>
              <p:cNvSpPr txBox="1"/>
              <p:nvPr/>
            </p:nvSpPr>
            <p:spPr>
              <a:xfrm rot="17785822">
                <a:off x="509022" y="4673897"/>
                <a:ext cx="64695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NG</a:t>
                </a:r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0818BF66-D156-D749-808E-BD598F1D2072}"/>
                  </a:ext>
                </a:extLst>
              </p:cNvPr>
              <p:cNvSpPr txBox="1"/>
              <p:nvPr/>
            </p:nvSpPr>
            <p:spPr>
              <a:xfrm rot="17785822">
                <a:off x="551022" y="4767180"/>
                <a:ext cx="146067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HG + PPT (10 </a:t>
                </a:r>
                <a:r>
                  <a:rPr lang="en-US" sz="1000" dirty="0" err="1"/>
                  <a:t>nM</a:t>
                </a:r>
                <a:r>
                  <a:rPr lang="en-US" sz="1000" dirty="0"/>
                  <a:t>)</a:t>
                </a: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1EF3FF69-D7D3-D04F-A664-65BFC8EC62D4}"/>
                  </a:ext>
                </a:extLst>
              </p:cNvPr>
              <p:cNvSpPr txBox="1"/>
              <p:nvPr/>
            </p:nvSpPr>
            <p:spPr>
              <a:xfrm rot="17785822">
                <a:off x="895180" y="4907660"/>
                <a:ext cx="138399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HG + PPT (100 </a:t>
                </a:r>
                <a:r>
                  <a:rPr lang="en-US" sz="1000" dirty="0" err="1"/>
                  <a:t>nM</a:t>
                </a:r>
                <a:r>
                  <a:rPr lang="en-US" sz="1000" dirty="0"/>
                  <a:t>)</a:t>
                </a:r>
              </a:p>
            </p:txBody>
          </p: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A318DE6F-9970-1D45-A722-444A8063D02C}"/>
                  </a:ext>
                </a:extLst>
              </p:cNvPr>
              <p:cNvSpPr txBox="1"/>
              <p:nvPr/>
            </p:nvSpPr>
            <p:spPr>
              <a:xfrm rot="17785822">
                <a:off x="1083146" y="4898124"/>
                <a:ext cx="162054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HG + DPN (1.0 </a:t>
                </a:r>
                <a:r>
                  <a:rPr lang="el-GR" sz="1000" dirty="0"/>
                  <a:t>μ</a:t>
                </a:r>
                <a:r>
                  <a:rPr lang="en-US" sz="1000" dirty="0"/>
                  <a:t>M)</a:t>
                </a:r>
              </a:p>
            </p:txBody>
          </p: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33E6F99A-D694-DB4A-A792-446286B57123}"/>
                  </a:ext>
                </a:extLst>
              </p:cNvPr>
              <p:cNvSpPr txBox="1"/>
              <p:nvPr/>
            </p:nvSpPr>
            <p:spPr>
              <a:xfrm rot="17785822">
                <a:off x="1446473" y="4994694"/>
                <a:ext cx="143902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HG + DPN (10 </a:t>
                </a:r>
                <a:r>
                  <a:rPr lang="el-GR" sz="1000" dirty="0"/>
                  <a:t>μ</a:t>
                </a:r>
                <a:r>
                  <a:rPr lang="en-US" sz="1000" dirty="0"/>
                  <a:t>M)</a:t>
                </a:r>
              </a:p>
            </p:txBody>
          </p:sp>
        </p:grp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B09465A5-1553-2B4E-852B-1CDBDE27C9B9}"/>
              </a:ext>
            </a:extLst>
          </p:cNvPr>
          <p:cNvGrpSpPr/>
          <p:nvPr/>
        </p:nvGrpSpPr>
        <p:grpSpPr>
          <a:xfrm>
            <a:off x="5635566" y="1163013"/>
            <a:ext cx="713706" cy="3021000"/>
            <a:chOff x="-95527" y="1154514"/>
            <a:chExt cx="713706" cy="3021000"/>
          </a:xfrm>
        </p:grpSpPr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D6A9C8BB-272C-0146-867C-18FF5B57D02A}"/>
                </a:ext>
              </a:extLst>
            </p:cNvPr>
            <p:cNvGrpSpPr/>
            <p:nvPr/>
          </p:nvGrpSpPr>
          <p:grpSpPr>
            <a:xfrm>
              <a:off x="-95527" y="1154514"/>
              <a:ext cx="630789" cy="3021000"/>
              <a:chOff x="-95527" y="1154514"/>
              <a:chExt cx="630789" cy="3021000"/>
            </a:xfrm>
          </p:grpSpPr>
          <p:grpSp>
            <p:nvGrpSpPr>
              <p:cNvPr id="210" name="Group 209">
                <a:extLst>
                  <a:ext uri="{FF2B5EF4-FFF2-40B4-BE49-F238E27FC236}">
                    <a16:creationId xmlns:a16="http://schemas.microsoft.com/office/drawing/2014/main" id="{E0537B8D-08F5-BD47-8236-B0B14E321CD0}"/>
                  </a:ext>
                </a:extLst>
              </p:cNvPr>
              <p:cNvGrpSpPr/>
              <p:nvPr/>
            </p:nvGrpSpPr>
            <p:grpSpPr>
              <a:xfrm>
                <a:off x="-95527" y="1154514"/>
                <a:ext cx="630789" cy="2534759"/>
                <a:chOff x="2860398" y="978400"/>
                <a:chExt cx="630789" cy="2534759"/>
              </a:xfrm>
            </p:grpSpPr>
            <p:grpSp>
              <p:nvGrpSpPr>
                <p:cNvPr id="212" name="Group 211">
                  <a:extLst>
                    <a:ext uri="{FF2B5EF4-FFF2-40B4-BE49-F238E27FC236}">
                      <a16:creationId xmlns:a16="http://schemas.microsoft.com/office/drawing/2014/main" id="{EC2AD865-7125-2E49-B3A8-8AEF597913C7}"/>
                    </a:ext>
                  </a:extLst>
                </p:cNvPr>
                <p:cNvGrpSpPr/>
                <p:nvPr/>
              </p:nvGrpSpPr>
              <p:grpSpPr>
                <a:xfrm>
                  <a:off x="2860398" y="978400"/>
                  <a:ext cx="630789" cy="2534759"/>
                  <a:chOff x="2860398" y="978400"/>
                  <a:chExt cx="630789" cy="2534759"/>
                </a:xfrm>
              </p:grpSpPr>
              <p:grpSp>
                <p:nvGrpSpPr>
                  <p:cNvPr id="214" name="Group 213">
                    <a:extLst>
                      <a:ext uri="{FF2B5EF4-FFF2-40B4-BE49-F238E27FC236}">
                        <a16:creationId xmlns:a16="http://schemas.microsoft.com/office/drawing/2014/main" id="{24DB5DF9-B1D9-B04B-AFCC-9F4A1A5C48B4}"/>
                      </a:ext>
                    </a:extLst>
                  </p:cNvPr>
                  <p:cNvGrpSpPr/>
                  <p:nvPr/>
                </p:nvGrpSpPr>
                <p:grpSpPr>
                  <a:xfrm>
                    <a:off x="2866020" y="978400"/>
                    <a:ext cx="625167" cy="2534759"/>
                    <a:chOff x="3031900" y="992253"/>
                    <a:chExt cx="606255" cy="2534759"/>
                  </a:xfrm>
                </p:grpSpPr>
                <p:sp>
                  <p:nvSpPr>
                    <p:cNvPr id="216" name="TextBox 215">
                      <a:extLst>
                        <a:ext uri="{FF2B5EF4-FFF2-40B4-BE49-F238E27FC236}">
                          <a16:creationId xmlns:a16="http://schemas.microsoft.com/office/drawing/2014/main" id="{0333B543-F2CD-3B43-AE0C-13E586AE97B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1900" y="992253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217" name="TextBox 216">
                      <a:extLst>
                        <a:ext uri="{FF2B5EF4-FFF2-40B4-BE49-F238E27FC236}">
                          <a16:creationId xmlns:a16="http://schemas.microsoft.com/office/drawing/2014/main" id="{AB40EB6A-2957-5540-9736-01C85DA1A65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6995" y="3273096"/>
                      <a:ext cx="482215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218" name="TextBox 217">
                      <a:extLst>
                        <a:ext uri="{FF2B5EF4-FFF2-40B4-BE49-F238E27FC236}">
                          <a16:creationId xmlns:a16="http://schemas.microsoft.com/office/drawing/2014/main" id="{AA0FF7C5-2BAF-2B41-9328-92032A37531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88060" y="2620818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219" name="TextBox 218">
                      <a:extLst>
                        <a:ext uri="{FF2B5EF4-FFF2-40B4-BE49-F238E27FC236}">
                          <a16:creationId xmlns:a16="http://schemas.microsoft.com/office/drawing/2014/main" id="{6F35C3D0-7196-C644-981C-1CF9F1DD284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8489" y="2150003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220" name="TextBox 219">
                      <a:extLst>
                        <a:ext uri="{FF2B5EF4-FFF2-40B4-BE49-F238E27FC236}">
                          <a16:creationId xmlns:a16="http://schemas.microsoft.com/office/drawing/2014/main" id="{06A533B1-2AE9-794E-93C1-2374F6A233E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2940" y="1670027"/>
                      <a:ext cx="549059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</p:grpSp>
              <p:sp>
                <p:nvSpPr>
                  <p:cNvPr id="215" name="TextBox 214">
                    <a:extLst>
                      <a:ext uri="{FF2B5EF4-FFF2-40B4-BE49-F238E27FC236}">
                        <a16:creationId xmlns:a16="http://schemas.microsoft.com/office/drawing/2014/main" id="{752ACD79-9CD4-FF43-A860-1CA12860A0BF}"/>
                      </a:ext>
                    </a:extLst>
                  </p:cNvPr>
                  <p:cNvSpPr txBox="1"/>
                  <p:nvPr/>
                </p:nvSpPr>
                <p:spPr>
                  <a:xfrm>
                    <a:off x="2860398" y="1846282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213" name="TextBox 212">
                  <a:extLst>
                    <a:ext uri="{FF2B5EF4-FFF2-40B4-BE49-F238E27FC236}">
                      <a16:creationId xmlns:a16="http://schemas.microsoft.com/office/drawing/2014/main" id="{50966F36-51A2-BF43-B6B3-A8565579E26E}"/>
                    </a:ext>
                  </a:extLst>
                </p:cNvPr>
                <p:cNvSpPr txBox="1"/>
                <p:nvPr/>
              </p:nvSpPr>
              <p:spPr>
                <a:xfrm>
                  <a:off x="2867060" y="1420611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</p:grpSp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6F6C0AB5-6A0F-1146-BBD8-E29FFC1D9134}"/>
                  </a:ext>
                </a:extLst>
              </p:cNvPr>
              <p:cNvSpPr txBox="1"/>
              <p:nvPr/>
            </p:nvSpPr>
            <p:spPr>
              <a:xfrm>
                <a:off x="-33664" y="3921598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42C2F356-948D-9C4C-9F80-83DCA6481AA1}"/>
                </a:ext>
              </a:extLst>
            </p:cNvPr>
            <p:cNvGrpSpPr/>
            <p:nvPr/>
          </p:nvGrpSpPr>
          <p:grpSpPr>
            <a:xfrm>
              <a:off x="363782" y="1713172"/>
              <a:ext cx="254397" cy="2316098"/>
              <a:chOff x="3066298" y="1845044"/>
              <a:chExt cx="254397" cy="2316098"/>
            </a:xfrm>
          </p:grpSpPr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71FFC3F8-29D9-C741-871A-DC2E030FE60B}"/>
                  </a:ext>
                </a:extLst>
              </p:cNvPr>
              <p:cNvCxnSpPr/>
              <p:nvPr/>
            </p:nvCxnSpPr>
            <p:spPr>
              <a:xfrm>
                <a:off x="3080155" y="2567567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2" name="Group 201">
                <a:extLst>
                  <a:ext uri="{FF2B5EF4-FFF2-40B4-BE49-F238E27FC236}">
                    <a16:creationId xmlns:a16="http://schemas.microsoft.com/office/drawing/2014/main" id="{5B8C7635-D8BC-D141-B4B9-76FCAF22EFD2}"/>
                  </a:ext>
                </a:extLst>
              </p:cNvPr>
              <p:cNvGrpSpPr/>
              <p:nvPr/>
            </p:nvGrpSpPr>
            <p:grpSpPr>
              <a:xfrm>
                <a:off x="3066298" y="1845044"/>
                <a:ext cx="254397" cy="2316098"/>
                <a:chOff x="3066298" y="1845044"/>
                <a:chExt cx="254397" cy="2316098"/>
              </a:xfrm>
            </p:grpSpPr>
            <p:grpSp>
              <p:nvGrpSpPr>
                <p:cNvPr id="203" name="Group 202">
                  <a:extLst>
                    <a:ext uri="{FF2B5EF4-FFF2-40B4-BE49-F238E27FC236}">
                      <a16:creationId xmlns:a16="http://schemas.microsoft.com/office/drawing/2014/main" id="{DF110803-33D1-4147-A726-8A1EF8044B06}"/>
                    </a:ext>
                  </a:extLst>
                </p:cNvPr>
                <p:cNvGrpSpPr/>
                <p:nvPr/>
              </p:nvGrpSpPr>
              <p:grpSpPr>
                <a:xfrm>
                  <a:off x="3066298" y="1845044"/>
                  <a:ext cx="254397" cy="1857852"/>
                  <a:chOff x="9693416" y="1849661"/>
                  <a:chExt cx="254397" cy="1857852"/>
                </a:xfrm>
              </p:grpSpPr>
              <p:cxnSp>
                <p:nvCxnSpPr>
                  <p:cNvPr id="205" name="Straight Connector 204">
                    <a:extLst>
                      <a:ext uri="{FF2B5EF4-FFF2-40B4-BE49-F238E27FC236}">
                        <a16:creationId xmlns:a16="http://schemas.microsoft.com/office/drawing/2014/main" id="{5889995C-EB9A-AB48-A17A-9E0674CE5E2E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849661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6" name="Straight Connector 205">
                    <a:extLst>
                      <a:ext uri="{FF2B5EF4-FFF2-40B4-BE49-F238E27FC236}">
                        <a16:creationId xmlns:a16="http://schemas.microsoft.com/office/drawing/2014/main" id="{BFF32680-17F7-8746-8E58-C6AC42209C2E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209830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7" name="Straight Connector 206">
                    <a:extLst>
                      <a:ext uri="{FF2B5EF4-FFF2-40B4-BE49-F238E27FC236}">
                        <a16:creationId xmlns:a16="http://schemas.microsoft.com/office/drawing/2014/main" id="{44AD6F17-C783-7848-BDDE-17F48322E6D6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29956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8" name="Straight Connector 207">
                    <a:extLst>
                      <a:ext uri="{FF2B5EF4-FFF2-40B4-BE49-F238E27FC236}">
                        <a16:creationId xmlns:a16="http://schemas.microsoft.com/office/drawing/2014/main" id="{6EE6AC22-801C-DF4E-9D8B-F1077E318112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05426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9" name="Straight Connector 208">
                    <a:extLst>
                      <a:ext uri="{FF2B5EF4-FFF2-40B4-BE49-F238E27FC236}">
                        <a16:creationId xmlns:a16="http://schemas.microsoft.com/office/drawing/2014/main" id="{10D48754-8266-CC46-B0F3-41562186A842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70751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04" name="Straight Connector 203">
                  <a:extLst>
                    <a:ext uri="{FF2B5EF4-FFF2-40B4-BE49-F238E27FC236}">
                      <a16:creationId xmlns:a16="http://schemas.microsoft.com/office/drawing/2014/main" id="{3502A27E-E0B6-BC41-AAE9-BEA042D6E441}"/>
                    </a:ext>
                  </a:extLst>
                </p:cNvPr>
                <p:cNvCxnSpPr/>
                <p:nvPr/>
              </p:nvCxnSpPr>
              <p:spPr>
                <a:xfrm>
                  <a:off x="3084778" y="4161142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24C59AB-9FA9-1547-B6C0-B1AA50C501ED}"/>
              </a:ext>
            </a:extLst>
          </p:cNvPr>
          <p:cNvGrpSpPr/>
          <p:nvPr/>
        </p:nvGrpSpPr>
        <p:grpSpPr>
          <a:xfrm>
            <a:off x="6324084" y="1119930"/>
            <a:ext cx="3451473" cy="4550268"/>
            <a:chOff x="6608657" y="1119930"/>
            <a:chExt cx="3150618" cy="455026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5F046D8-B33B-6046-BC17-6B3632A58637}"/>
                </a:ext>
              </a:extLst>
            </p:cNvPr>
            <p:cNvSpPr txBox="1"/>
            <p:nvPr/>
          </p:nvSpPr>
          <p:spPr>
            <a:xfrm>
              <a:off x="6608657" y="1119930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3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CDD0F66-51D6-914D-B6BE-40FC2118E8E3}"/>
                </a:ext>
              </a:extLst>
            </p:cNvPr>
            <p:cNvGrpSpPr/>
            <p:nvPr/>
          </p:nvGrpSpPr>
          <p:grpSpPr>
            <a:xfrm>
              <a:off x="8332343" y="2935694"/>
              <a:ext cx="1426932" cy="400110"/>
              <a:chOff x="11204932" y="3325572"/>
              <a:chExt cx="1426932" cy="400110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A13B4BB-6B77-C043-901C-6F7B38573371}"/>
                  </a:ext>
                </a:extLst>
              </p:cNvPr>
              <p:cNvSpPr txBox="1"/>
              <p:nvPr/>
            </p:nvSpPr>
            <p:spPr>
              <a:xfrm>
                <a:off x="11292316" y="3325572"/>
                <a:ext cx="13395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latin typeface="Arial Black" panose="020B0A04020102020204" pitchFamily="34" charset="0"/>
                  </a:rPr>
                  <a:t>β</a:t>
                </a:r>
                <a:r>
                  <a:rPr lang="en-US" sz="1000" dirty="0">
                    <a:latin typeface="Arial Black" panose="020B0A04020102020204" pitchFamily="34" charset="0"/>
                  </a:rPr>
                  <a:t>-Actin </a:t>
                </a:r>
              </a:p>
              <a:p>
                <a:r>
                  <a:rPr lang="en-US" sz="1000" dirty="0">
                    <a:latin typeface="Arial Black" panose="020B0A04020102020204" pitchFamily="34" charset="0"/>
                  </a:rPr>
                  <a:t>43 kD</a:t>
                </a:r>
              </a:p>
            </p:txBody>
          </p: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ABBE5B64-D3CC-BC46-824C-D398FA6F4A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04932" y="3693730"/>
                <a:ext cx="28552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2" name="Group 151"/>
            <p:cNvGrpSpPr/>
            <p:nvPr/>
          </p:nvGrpSpPr>
          <p:grpSpPr>
            <a:xfrm>
              <a:off x="6669491" y="3992838"/>
              <a:ext cx="1579705" cy="1677360"/>
              <a:chOff x="709390" y="4159956"/>
              <a:chExt cx="1579705" cy="1677360"/>
            </a:xfrm>
          </p:grpSpPr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B7E592A8-1CC6-634F-A420-E464CEA879E8}"/>
                  </a:ext>
                </a:extLst>
              </p:cNvPr>
              <p:cNvSpPr txBox="1"/>
              <p:nvPr/>
            </p:nvSpPr>
            <p:spPr>
              <a:xfrm rot="17785822">
                <a:off x="733697" y="4673898"/>
                <a:ext cx="64695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HG</a:t>
                </a:r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A8B279EC-3B9C-3745-BC4C-AF7EF69DA7E8}"/>
                  </a:ext>
                </a:extLst>
              </p:cNvPr>
              <p:cNvSpPr txBox="1"/>
              <p:nvPr/>
            </p:nvSpPr>
            <p:spPr>
              <a:xfrm rot="17785822">
                <a:off x="509022" y="4673897"/>
                <a:ext cx="64695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NG</a:t>
                </a: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0818BF66-D156-D749-808E-BD598F1D2072}"/>
                  </a:ext>
                </a:extLst>
              </p:cNvPr>
              <p:cNvSpPr txBox="1"/>
              <p:nvPr/>
            </p:nvSpPr>
            <p:spPr>
              <a:xfrm rot="17785822">
                <a:off x="551022" y="4767180"/>
                <a:ext cx="146067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HG + PPT (10 </a:t>
                </a:r>
                <a:r>
                  <a:rPr lang="en-US" sz="1000" dirty="0" err="1"/>
                  <a:t>nM</a:t>
                </a:r>
                <a:r>
                  <a:rPr lang="en-US" sz="1000" dirty="0"/>
                  <a:t>)</a:t>
                </a: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1EF3FF69-D7D3-D04F-A664-65BFC8EC62D4}"/>
                  </a:ext>
                </a:extLst>
              </p:cNvPr>
              <p:cNvSpPr txBox="1"/>
              <p:nvPr/>
            </p:nvSpPr>
            <p:spPr>
              <a:xfrm rot="17785822">
                <a:off x="895180" y="4907660"/>
                <a:ext cx="138399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HG + PPT (100 </a:t>
                </a:r>
                <a:r>
                  <a:rPr lang="en-US" sz="1000" dirty="0" err="1"/>
                  <a:t>nM</a:t>
                </a:r>
                <a:r>
                  <a:rPr lang="en-US" sz="1000" dirty="0"/>
                  <a:t>)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A318DE6F-9970-1D45-A722-444A8063D02C}"/>
                  </a:ext>
                </a:extLst>
              </p:cNvPr>
              <p:cNvSpPr txBox="1"/>
              <p:nvPr/>
            </p:nvSpPr>
            <p:spPr>
              <a:xfrm rot="17785822">
                <a:off x="1083146" y="4898124"/>
                <a:ext cx="162054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HG + DPN (1.0 </a:t>
                </a:r>
                <a:r>
                  <a:rPr lang="el-GR" sz="1000" dirty="0"/>
                  <a:t>μ</a:t>
                </a:r>
                <a:r>
                  <a:rPr lang="en-US" sz="1000" dirty="0"/>
                  <a:t>M)</a:t>
                </a: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33E6F99A-D694-DB4A-A792-446286B57123}"/>
                  </a:ext>
                </a:extLst>
              </p:cNvPr>
              <p:cNvSpPr txBox="1"/>
              <p:nvPr/>
            </p:nvSpPr>
            <p:spPr>
              <a:xfrm rot="17785822">
                <a:off x="1446473" y="4994694"/>
                <a:ext cx="143902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HG + DPN (10 </a:t>
                </a:r>
                <a:r>
                  <a:rPr lang="el-GR" sz="1000" dirty="0"/>
                  <a:t>μ</a:t>
                </a:r>
                <a:r>
                  <a:rPr lang="en-US" sz="1000" dirty="0"/>
                  <a:t>M)</a:t>
                </a:r>
              </a:p>
            </p:txBody>
          </p:sp>
        </p:grp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C52600DC-78E1-9947-A2FA-8D1D700DB324}"/>
              </a:ext>
            </a:extLst>
          </p:cNvPr>
          <p:cNvGrpSpPr/>
          <p:nvPr/>
        </p:nvGrpSpPr>
        <p:grpSpPr>
          <a:xfrm>
            <a:off x="8999689" y="1162954"/>
            <a:ext cx="713706" cy="2883346"/>
            <a:chOff x="-95527" y="1154514"/>
            <a:chExt cx="713706" cy="2883346"/>
          </a:xfrm>
        </p:grpSpPr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9F782089-4F0C-534A-A5AD-1536EC14E554}"/>
                </a:ext>
              </a:extLst>
            </p:cNvPr>
            <p:cNvGrpSpPr/>
            <p:nvPr/>
          </p:nvGrpSpPr>
          <p:grpSpPr>
            <a:xfrm>
              <a:off x="-95527" y="1154514"/>
              <a:ext cx="630789" cy="2883346"/>
              <a:chOff x="-95527" y="1154514"/>
              <a:chExt cx="630789" cy="2883346"/>
            </a:xfrm>
          </p:grpSpPr>
          <p:grpSp>
            <p:nvGrpSpPr>
              <p:cNvPr id="233" name="Group 232">
                <a:extLst>
                  <a:ext uri="{FF2B5EF4-FFF2-40B4-BE49-F238E27FC236}">
                    <a16:creationId xmlns:a16="http://schemas.microsoft.com/office/drawing/2014/main" id="{63661538-8DC6-5545-A93A-C47FC3636F6D}"/>
                  </a:ext>
                </a:extLst>
              </p:cNvPr>
              <p:cNvGrpSpPr/>
              <p:nvPr/>
            </p:nvGrpSpPr>
            <p:grpSpPr>
              <a:xfrm>
                <a:off x="-95527" y="1154514"/>
                <a:ext cx="630789" cy="2387278"/>
                <a:chOff x="2860398" y="978400"/>
                <a:chExt cx="630789" cy="2387278"/>
              </a:xfrm>
            </p:grpSpPr>
            <p:grpSp>
              <p:nvGrpSpPr>
                <p:cNvPr id="235" name="Group 234">
                  <a:extLst>
                    <a:ext uri="{FF2B5EF4-FFF2-40B4-BE49-F238E27FC236}">
                      <a16:creationId xmlns:a16="http://schemas.microsoft.com/office/drawing/2014/main" id="{ECE71290-867C-B044-8D0F-614C8B238FB0}"/>
                    </a:ext>
                  </a:extLst>
                </p:cNvPr>
                <p:cNvGrpSpPr/>
                <p:nvPr/>
              </p:nvGrpSpPr>
              <p:grpSpPr>
                <a:xfrm>
                  <a:off x="2860398" y="978400"/>
                  <a:ext cx="630789" cy="2387278"/>
                  <a:chOff x="2860398" y="978400"/>
                  <a:chExt cx="630789" cy="2387278"/>
                </a:xfrm>
              </p:grpSpPr>
              <p:grpSp>
                <p:nvGrpSpPr>
                  <p:cNvPr id="237" name="Group 236">
                    <a:extLst>
                      <a:ext uri="{FF2B5EF4-FFF2-40B4-BE49-F238E27FC236}">
                        <a16:creationId xmlns:a16="http://schemas.microsoft.com/office/drawing/2014/main" id="{0E3B1ABD-60BF-BC46-A819-5359548BFD4C}"/>
                      </a:ext>
                    </a:extLst>
                  </p:cNvPr>
                  <p:cNvGrpSpPr/>
                  <p:nvPr/>
                </p:nvGrpSpPr>
                <p:grpSpPr>
                  <a:xfrm>
                    <a:off x="2866020" y="978400"/>
                    <a:ext cx="625167" cy="2387278"/>
                    <a:chOff x="3031900" y="992253"/>
                    <a:chExt cx="606255" cy="2387278"/>
                  </a:xfrm>
                </p:grpSpPr>
                <p:sp>
                  <p:nvSpPr>
                    <p:cNvPr id="239" name="TextBox 238">
                      <a:extLst>
                        <a:ext uri="{FF2B5EF4-FFF2-40B4-BE49-F238E27FC236}">
                          <a16:creationId xmlns:a16="http://schemas.microsoft.com/office/drawing/2014/main" id="{8EE4BF86-6F61-D341-8823-CFA63BF7808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1900" y="992253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240" name="TextBox 239">
                      <a:extLst>
                        <a:ext uri="{FF2B5EF4-FFF2-40B4-BE49-F238E27FC236}">
                          <a16:creationId xmlns:a16="http://schemas.microsoft.com/office/drawing/2014/main" id="{99A599DD-BDD9-7E44-A1CE-CBB60BF3E91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6995" y="3125615"/>
                      <a:ext cx="482215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241" name="TextBox 240">
                      <a:extLst>
                        <a:ext uri="{FF2B5EF4-FFF2-40B4-BE49-F238E27FC236}">
                          <a16:creationId xmlns:a16="http://schemas.microsoft.com/office/drawing/2014/main" id="{5838EEE5-C8D3-DE4A-AB79-F5F5DB066AF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88060" y="2640482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242" name="TextBox 241">
                      <a:extLst>
                        <a:ext uri="{FF2B5EF4-FFF2-40B4-BE49-F238E27FC236}">
                          <a16:creationId xmlns:a16="http://schemas.microsoft.com/office/drawing/2014/main" id="{15555B22-85E4-8C42-8F7C-17471D2AE48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8489" y="2130339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243" name="TextBox 242">
                      <a:extLst>
                        <a:ext uri="{FF2B5EF4-FFF2-40B4-BE49-F238E27FC236}">
                          <a16:creationId xmlns:a16="http://schemas.microsoft.com/office/drawing/2014/main" id="{50BB8398-2B43-3C4C-8552-895A9C34C04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2940" y="1670027"/>
                      <a:ext cx="549059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</p:grpSp>
              <p:sp>
                <p:nvSpPr>
                  <p:cNvPr id="238" name="TextBox 237">
                    <a:extLst>
                      <a:ext uri="{FF2B5EF4-FFF2-40B4-BE49-F238E27FC236}">
                        <a16:creationId xmlns:a16="http://schemas.microsoft.com/office/drawing/2014/main" id="{83C6BDC2-042F-C54F-8C65-AC3B0D5ADDD0}"/>
                      </a:ext>
                    </a:extLst>
                  </p:cNvPr>
                  <p:cNvSpPr txBox="1"/>
                  <p:nvPr/>
                </p:nvSpPr>
                <p:spPr>
                  <a:xfrm>
                    <a:off x="2860398" y="1895442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236" name="TextBox 235">
                  <a:extLst>
                    <a:ext uri="{FF2B5EF4-FFF2-40B4-BE49-F238E27FC236}">
                      <a16:creationId xmlns:a16="http://schemas.microsoft.com/office/drawing/2014/main" id="{8B602BDC-57DB-B74D-ABF5-65B6141ABA4E}"/>
                    </a:ext>
                  </a:extLst>
                </p:cNvPr>
                <p:cNvSpPr txBox="1"/>
                <p:nvPr/>
              </p:nvSpPr>
              <p:spPr>
                <a:xfrm>
                  <a:off x="2867060" y="1459939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</p:grpSp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4B608657-315E-7949-90E7-A3CCBE0E6FF0}"/>
                  </a:ext>
                </a:extLst>
              </p:cNvPr>
              <p:cNvSpPr txBox="1"/>
              <p:nvPr/>
            </p:nvSpPr>
            <p:spPr>
              <a:xfrm>
                <a:off x="-33664" y="3783944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92BB6C03-5B2F-D241-A885-2208C789512F}"/>
                </a:ext>
              </a:extLst>
            </p:cNvPr>
            <p:cNvGrpSpPr/>
            <p:nvPr/>
          </p:nvGrpSpPr>
          <p:grpSpPr>
            <a:xfrm>
              <a:off x="363782" y="1752500"/>
              <a:ext cx="254397" cy="2139116"/>
              <a:chOff x="3066298" y="1884372"/>
              <a:chExt cx="254397" cy="2139116"/>
            </a:xfrm>
          </p:grpSpPr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02389022-FD1C-8342-A6FE-CBB0701B2E8F}"/>
                  </a:ext>
                </a:extLst>
              </p:cNvPr>
              <p:cNvCxnSpPr/>
              <p:nvPr/>
            </p:nvCxnSpPr>
            <p:spPr>
              <a:xfrm>
                <a:off x="3080155" y="2547903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BD544598-0287-FF4E-8226-FDE9032BDA4B}"/>
                  </a:ext>
                </a:extLst>
              </p:cNvPr>
              <p:cNvGrpSpPr/>
              <p:nvPr/>
            </p:nvGrpSpPr>
            <p:grpSpPr>
              <a:xfrm>
                <a:off x="3066298" y="1884372"/>
                <a:ext cx="254397" cy="2139116"/>
                <a:chOff x="3066298" y="1884372"/>
                <a:chExt cx="254397" cy="2139116"/>
              </a:xfrm>
            </p:grpSpPr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44D4D1AE-04EE-7E4F-8767-0F9496D8DE47}"/>
                    </a:ext>
                  </a:extLst>
                </p:cNvPr>
                <p:cNvGrpSpPr/>
                <p:nvPr/>
              </p:nvGrpSpPr>
              <p:grpSpPr>
                <a:xfrm>
                  <a:off x="3066298" y="1884372"/>
                  <a:ext cx="254397" cy="1671043"/>
                  <a:chOff x="9693416" y="1888989"/>
                  <a:chExt cx="254397" cy="1671043"/>
                </a:xfrm>
              </p:grpSpPr>
              <p:cxnSp>
                <p:nvCxnSpPr>
                  <p:cNvPr id="228" name="Straight Connector 227">
                    <a:extLst>
                      <a:ext uri="{FF2B5EF4-FFF2-40B4-BE49-F238E27FC236}">
                        <a16:creationId xmlns:a16="http://schemas.microsoft.com/office/drawing/2014/main" id="{A8464110-D78C-3E45-98B1-7CCF7FE362E5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888989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9" name="Straight Connector 228">
                    <a:extLst>
                      <a:ext uri="{FF2B5EF4-FFF2-40B4-BE49-F238E27FC236}">
                        <a16:creationId xmlns:a16="http://schemas.microsoft.com/office/drawing/2014/main" id="{BDF38B9E-CC52-F848-80D2-B9A8B8E579EB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209830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0" name="Straight Connector 229">
                    <a:extLst>
                      <a:ext uri="{FF2B5EF4-FFF2-40B4-BE49-F238E27FC236}">
                        <a16:creationId xmlns:a16="http://schemas.microsoft.com/office/drawing/2014/main" id="{6C6D4B63-8098-C748-9330-45F3988E4C5F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34872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1" name="Straight Connector 230">
                    <a:extLst>
                      <a:ext uri="{FF2B5EF4-FFF2-40B4-BE49-F238E27FC236}">
                        <a16:creationId xmlns:a16="http://schemas.microsoft.com/office/drawing/2014/main" id="{53B4098D-7B28-CF43-BCC5-4014F204C4CC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07392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2" name="Straight Connector 231">
                    <a:extLst>
                      <a:ext uri="{FF2B5EF4-FFF2-40B4-BE49-F238E27FC236}">
                        <a16:creationId xmlns:a16="http://schemas.microsoft.com/office/drawing/2014/main" id="{1534E8C2-88A2-834A-A4B6-4907D3E60A44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56003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27" name="Straight Connector 226">
                  <a:extLst>
                    <a:ext uri="{FF2B5EF4-FFF2-40B4-BE49-F238E27FC236}">
                      <a16:creationId xmlns:a16="http://schemas.microsoft.com/office/drawing/2014/main" id="{57E56B3B-73C6-1040-AD3F-23A4C0A43AC6}"/>
                    </a:ext>
                  </a:extLst>
                </p:cNvPr>
                <p:cNvCxnSpPr/>
                <p:nvPr/>
              </p:nvCxnSpPr>
              <p:spPr>
                <a:xfrm>
                  <a:off x="3084778" y="4023488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CF2C261-FD39-4B4B-B255-D7CDBDC8FC99}"/>
              </a:ext>
            </a:extLst>
          </p:cNvPr>
          <p:cNvGrpSpPr/>
          <p:nvPr/>
        </p:nvGrpSpPr>
        <p:grpSpPr>
          <a:xfrm>
            <a:off x="9654397" y="1139762"/>
            <a:ext cx="2818346" cy="4510028"/>
            <a:chOff x="10000133" y="1139762"/>
            <a:chExt cx="2462824" cy="4510028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FE081D73-FC3B-F64D-B211-0FE5E4818AAA}"/>
                </a:ext>
              </a:extLst>
            </p:cNvPr>
            <p:cNvGrpSpPr/>
            <p:nvPr/>
          </p:nvGrpSpPr>
          <p:grpSpPr>
            <a:xfrm>
              <a:off x="10352497" y="1139762"/>
              <a:ext cx="2110460" cy="2091854"/>
              <a:chOff x="9579168" y="1143126"/>
              <a:chExt cx="2348440" cy="2091854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65282E69-1912-4E48-ADFA-3564F0517E94}"/>
                  </a:ext>
                </a:extLst>
              </p:cNvPr>
              <p:cNvSpPr txBox="1"/>
              <p:nvPr/>
            </p:nvSpPr>
            <p:spPr>
              <a:xfrm>
                <a:off x="9579168" y="1143126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200" dirty="0">
                    <a:latin typeface="Arial Black" panose="020B0A04020102020204" pitchFamily="34" charset="0"/>
                  </a:rPr>
                  <a:t>β</a:t>
                </a:r>
                <a:r>
                  <a:rPr lang="en-US" sz="1200" dirty="0">
                    <a:latin typeface="Arial Black" panose="020B0A04020102020204" pitchFamily="34" charset="0"/>
                  </a:rPr>
                  <a:t>-Actin 4</a:t>
                </a:r>
              </a:p>
            </p:txBody>
          </p: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E96FEE10-5E72-1F4B-A850-465C08204507}"/>
                  </a:ext>
                </a:extLst>
              </p:cNvPr>
              <p:cNvGrpSpPr/>
              <p:nvPr/>
            </p:nvGrpSpPr>
            <p:grpSpPr>
              <a:xfrm>
                <a:off x="10848360" y="2807307"/>
                <a:ext cx="1079248" cy="427673"/>
                <a:chOff x="10676426" y="3313037"/>
                <a:chExt cx="1079248" cy="427673"/>
              </a:xfrm>
            </p:grpSpPr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79ECF3B2-9923-C74E-A3D5-00BD727B6266}"/>
                    </a:ext>
                  </a:extLst>
                </p:cNvPr>
                <p:cNvSpPr txBox="1"/>
                <p:nvPr/>
              </p:nvSpPr>
              <p:spPr>
                <a:xfrm>
                  <a:off x="10848464" y="3313037"/>
                  <a:ext cx="90721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-Actin </a:t>
                  </a:r>
                </a:p>
                <a:p>
                  <a:r>
                    <a:rPr lang="en-US" sz="1000" dirty="0">
                      <a:latin typeface="Arial Black" panose="020B0A04020102020204" pitchFamily="34" charset="0"/>
                    </a:rPr>
                    <a:t>43 kD</a:t>
                  </a:r>
                </a:p>
              </p:txBody>
            </p:sp>
            <p:cxnSp>
              <p:nvCxnSpPr>
                <p:cNvPr id="70" name="Straight Arrow Connector 69">
                  <a:extLst>
                    <a:ext uri="{FF2B5EF4-FFF2-40B4-BE49-F238E27FC236}">
                      <a16:creationId xmlns:a16="http://schemas.microsoft.com/office/drawing/2014/main" id="{7BF4EB40-CC69-0B49-8FEB-3C53CCDC156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76426" y="3740710"/>
                  <a:ext cx="28552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9" name="Group 158"/>
            <p:cNvGrpSpPr/>
            <p:nvPr/>
          </p:nvGrpSpPr>
          <p:grpSpPr>
            <a:xfrm>
              <a:off x="10000133" y="3972430"/>
              <a:ext cx="1579705" cy="1677360"/>
              <a:chOff x="709390" y="4159956"/>
              <a:chExt cx="1579705" cy="1677360"/>
            </a:xfrm>
          </p:grpSpPr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B7E592A8-1CC6-634F-A420-E464CEA879E8}"/>
                  </a:ext>
                </a:extLst>
              </p:cNvPr>
              <p:cNvSpPr txBox="1"/>
              <p:nvPr/>
            </p:nvSpPr>
            <p:spPr>
              <a:xfrm rot="17785822">
                <a:off x="733697" y="4673898"/>
                <a:ext cx="64695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HG</a:t>
                </a:r>
              </a:p>
            </p:txBody>
          </p:sp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A8B279EC-3B9C-3745-BC4C-AF7EF69DA7E8}"/>
                  </a:ext>
                </a:extLst>
              </p:cNvPr>
              <p:cNvSpPr txBox="1"/>
              <p:nvPr/>
            </p:nvSpPr>
            <p:spPr>
              <a:xfrm rot="17785822">
                <a:off x="509022" y="4673897"/>
                <a:ext cx="64695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NG</a:t>
                </a: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0818BF66-D156-D749-808E-BD598F1D2072}"/>
                  </a:ext>
                </a:extLst>
              </p:cNvPr>
              <p:cNvSpPr txBox="1"/>
              <p:nvPr/>
            </p:nvSpPr>
            <p:spPr>
              <a:xfrm rot="17785822">
                <a:off x="551022" y="4767180"/>
                <a:ext cx="146067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HG + PPT (10 </a:t>
                </a:r>
                <a:r>
                  <a:rPr lang="en-US" sz="1000" dirty="0" err="1"/>
                  <a:t>nM</a:t>
                </a:r>
                <a:r>
                  <a:rPr lang="en-US" sz="1000" dirty="0"/>
                  <a:t>)</a:t>
                </a: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1EF3FF69-D7D3-D04F-A664-65BFC8EC62D4}"/>
                  </a:ext>
                </a:extLst>
              </p:cNvPr>
              <p:cNvSpPr txBox="1"/>
              <p:nvPr/>
            </p:nvSpPr>
            <p:spPr>
              <a:xfrm rot="17785822">
                <a:off x="895180" y="4907660"/>
                <a:ext cx="138399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HG + PPT (100 </a:t>
                </a:r>
                <a:r>
                  <a:rPr lang="en-US" sz="1000" dirty="0" err="1"/>
                  <a:t>nM</a:t>
                </a:r>
                <a:r>
                  <a:rPr lang="en-US" sz="1000" dirty="0"/>
                  <a:t>)</a:t>
                </a:r>
              </a:p>
            </p:txBody>
          </p: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A318DE6F-9970-1D45-A722-444A8063D02C}"/>
                  </a:ext>
                </a:extLst>
              </p:cNvPr>
              <p:cNvSpPr txBox="1"/>
              <p:nvPr/>
            </p:nvSpPr>
            <p:spPr>
              <a:xfrm rot="17785822">
                <a:off x="1083146" y="4898124"/>
                <a:ext cx="162054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HG + DPN (1.0 </a:t>
                </a:r>
                <a:r>
                  <a:rPr lang="el-GR" sz="1000" dirty="0"/>
                  <a:t>μ</a:t>
                </a:r>
                <a:r>
                  <a:rPr lang="en-US" sz="1000" dirty="0"/>
                  <a:t>M)</a:t>
                </a: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33E6F99A-D694-DB4A-A792-446286B57123}"/>
                  </a:ext>
                </a:extLst>
              </p:cNvPr>
              <p:cNvSpPr txBox="1"/>
              <p:nvPr/>
            </p:nvSpPr>
            <p:spPr>
              <a:xfrm rot="17785822">
                <a:off x="1446473" y="4994694"/>
                <a:ext cx="143902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HG + DPN (10 </a:t>
                </a:r>
                <a:r>
                  <a:rPr lang="el-GR" sz="1000" dirty="0"/>
                  <a:t>μ</a:t>
                </a:r>
                <a:r>
                  <a:rPr lang="en-US" sz="1000" dirty="0"/>
                  <a:t>M)</a:t>
                </a:r>
              </a:p>
            </p:txBody>
          </p:sp>
        </p:grp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257" y="1655476"/>
            <a:ext cx="2106672" cy="2575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424" y="1640195"/>
            <a:ext cx="2101723" cy="25887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9884" y="1640195"/>
            <a:ext cx="2091049" cy="2588779"/>
          </a:xfrm>
          <a:prstGeom prst="rect">
            <a:avLst/>
          </a:prstGeom>
        </p:spPr>
      </p:pic>
      <p:pic>
        <p:nvPicPr>
          <p:cNvPr id="166" name="Picture 16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444" y="1633869"/>
            <a:ext cx="1943138" cy="258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383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roup 276">
            <a:extLst>
              <a:ext uri="{FF2B5EF4-FFF2-40B4-BE49-F238E27FC236}">
                <a16:creationId xmlns:a16="http://schemas.microsoft.com/office/drawing/2014/main" id="{4FE17180-A0F5-3842-97DB-D89D638CBE17}"/>
              </a:ext>
            </a:extLst>
          </p:cNvPr>
          <p:cNvGrpSpPr/>
          <p:nvPr/>
        </p:nvGrpSpPr>
        <p:grpSpPr>
          <a:xfrm>
            <a:off x="9051519" y="1136929"/>
            <a:ext cx="713706" cy="3027963"/>
            <a:chOff x="-95527" y="905133"/>
            <a:chExt cx="713706" cy="3027963"/>
          </a:xfrm>
        </p:grpSpPr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E3733560-D55D-BF46-97BE-855CD5D64F6C}"/>
                </a:ext>
              </a:extLst>
            </p:cNvPr>
            <p:cNvGrpSpPr/>
            <p:nvPr/>
          </p:nvGrpSpPr>
          <p:grpSpPr>
            <a:xfrm>
              <a:off x="-95527" y="905133"/>
              <a:ext cx="630789" cy="3027963"/>
              <a:chOff x="-95527" y="905133"/>
              <a:chExt cx="630789" cy="3027963"/>
            </a:xfrm>
          </p:grpSpPr>
          <p:grpSp>
            <p:nvGrpSpPr>
              <p:cNvPr id="289" name="Group 288">
                <a:extLst>
                  <a:ext uri="{FF2B5EF4-FFF2-40B4-BE49-F238E27FC236}">
                    <a16:creationId xmlns:a16="http://schemas.microsoft.com/office/drawing/2014/main" id="{DC0B3D48-260C-DC4A-ADED-5E9D703BF93D}"/>
                  </a:ext>
                </a:extLst>
              </p:cNvPr>
              <p:cNvGrpSpPr/>
              <p:nvPr/>
            </p:nvGrpSpPr>
            <p:grpSpPr>
              <a:xfrm>
                <a:off x="-95527" y="905133"/>
                <a:ext cx="630789" cy="2580101"/>
                <a:chOff x="2860398" y="729019"/>
                <a:chExt cx="630789" cy="2580101"/>
              </a:xfrm>
            </p:grpSpPr>
            <p:grpSp>
              <p:nvGrpSpPr>
                <p:cNvPr id="291" name="Group 290">
                  <a:extLst>
                    <a:ext uri="{FF2B5EF4-FFF2-40B4-BE49-F238E27FC236}">
                      <a16:creationId xmlns:a16="http://schemas.microsoft.com/office/drawing/2014/main" id="{F111F93B-61EF-6648-B9D8-71571A8BF32B}"/>
                    </a:ext>
                  </a:extLst>
                </p:cNvPr>
                <p:cNvGrpSpPr/>
                <p:nvPr/>
              </p:nvGrpSpPr>
              <p:grpSpPr>
                <a:xfrm>
                  <a:off x="2860398" y="729019"/>
                  <a:ext cx="630789" cy="2580101"/>
                  <a:chOff x="2860398" y="729019"/>
                  <a:chExt cx="630789" cy="2580101"/>
                </a:xfrm>
              </p:grpSpPr>
              <p:grpSp>
                <p:nvGrpSpPr>
                  <p:cNvPr id="293" name="Group 292">
                    <a:extLst>
                      <a:ext uri="{FF2B5EF4-FFF2-40B4-BE49-F238E27FC236}">
                        <a16:creationId xmlns:a16="http://schemas.microsoft.com/office/drawing/2014/main" id="{780B7BDA-928A-5644-90CC-E8562049DE1D}"/>
                      </a:ext>
                    </a:extLst>
                  </p:cNvPr>
                  <p:cNvGrpSpPr/>
                  <p:nvPr/>
                </p:nvGrpSpPr>
                <p:grpSpPr>
                  <a:xfrm>
                    <a:off x="2866020" y="729019"/>
                    <a:ext cx="625167" cy="2580101"/>
                    <a:chOff x="3031900" y="742872"/>
                    <a:chExt cx="606255" cy="2580101"/>
                  </a:xfrm>
                </p:grpSpPr>
                <p:sp>
                  <p:nvSpPr>
                    <p:cNvPr id="295" name="TextBox 294">
                      <a:extLst>
                        <a:ext uri="{FF2B5EF4-FFF2-40B4-BE49-F238E27FC236}">
                          <a16:creationId xmlns:a16="http://schemas.microsoft.com/office/drawing/2014/main" id="{763BD449-5708-D343-9B62-E6B88B1C978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1900" y="742872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296" name="TextBox 295">
                      <a:extLst>
                        <a:ext uri="{FF2B5EF4-FFF2-40B4-BE49-F238E27FC236}">
                          <a16:creationId xmlns:a16="http://schemas.microsoft.com/office/drawing/2014/main" id="{1F0E605D-E522-0B4D-9A79-AE735EFE69B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6995" y="3069057"/>
                      <a:ext cx="482215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297" name="TextBox 296">
                      <a:extLst>
                        <a:ext uri="{FF2B5EF4-FFF2-40B4-BE49-F238E27FC236}">
                          <a16:creationId xmlns:a16="http://schemas.microsoft.com/office/drawing/2014/main" id="{FD10BEF8-8849-E541-978E-9D3F2DD6B25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88060" y="2610544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298" name="TextBox 297">
                      <a:extLst>
                        <a:ext uri="{FF2B5EF4-FFF2-40B4-BE49-F238E27FC236}">
                          <a16:creationId xmlns:a16="http://schemas.microsoft.com/office/drawing/2014/main" id="{9287E6A9-6F26-C341-B019-8C1F92DB935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8489" y="2006167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299" name="TextBox 298">
                      <a:extLst>
                        <a:ext uri="{FF2B5EF4-FFF2-40B4-BE49-F238E27FC236}">
                          <a16:creationId xmlns:a16="http://schemas.microsoft.com/office/drawing/2014/main" id="{2334ECAA-9F24-9441-8F97-92F257B815A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2940" y="1526191"/>
                      <a:ext cx="549059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</p:grpSp>
              <p:sp>
                <p:nvSpPr>
                  <p:cNvPr id="294" name="TextBox 293">
                    <a:extLst>
                      <a:ext uri="{FF2B5EF4-FFF2-40B4-BE49-F238E27FC236}">
                        <a16:creationId xmlns:a16="http://schemas.microsoft.com/office/drawing/2014/main" id="{99C730A9-83C2-8A49-AB7B-D1E256E8ECCD}"/>
                      </a:ext>
                    </a:extLst>
                  </p:cNvPr>
                  <p:cNvSpPr txBox="1"/>
                  <p:nvPr/>
                </p:nvSpPr>
                <p:spPr>
                  <a:xfrm>
                    <a:off x="2860398" y="1712720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292" name="TextBox 291">
                  <a:extLst>
                    <a:ext uri="{FF2B5EF4-FFF2-40B4-BE49-F238E27FC236}">
                      <a16:creationId xmlns:a16="http://schemas.microsoft.com/office/drawing/2014/main" id="{1BC04356-1F71-A340-9052-54911B52FA61}"/>
                    </a:ext>
                  </a:extLst>
                </p:cNvPr>
                <p:cNvSpPr txBox="1"/>
                <p:nvPr/>
              </p:nvSpPr>
              <p:spPr>
                <a:xfrm>
                  <a:off x="2867060" y="1348693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</p:grpSp>
          <p:sp>
            <p:nvSpPr>
              <p:cNvPr id="290" name="TextBox 289">
                <a:extLst>
                  <a:ext uri="{FF2B5EF4-FFF2-40B4-BE49-F238E27FC236}">
                    <a16:creationId xmlns:a16="http://schemas.microsoft.com/office/drawing/2014/main" id="{7005E64F-8BB4-9E49-BAD9-71401A360270}"/>
                  </a:ext>
                </a:extLst>
              </p:cNvPr>
              <p:cNvSpPr txBox="1"/>
              <p:nvPr/>
            </p:nvSpPr>
            <p:spPr>
              <a:xfrm>
                <a:off x="-33664" y="3679180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E752D51F-DD6F-A642-BA6F-7FCA8FE16606}"/>
                </a:ext>
              </a:extLst>
            </p:cNvPr>
            <p:cNvGrpSpPr/>
            <p:nvPr/>
          </p:nvGrpSpPr>
          <p:grpSpPr>
            <a:xfrm>
              <a:off x="363782" y="1641254"/>
              <a:ext cx="254397" cy="2145598"/>
              <a:chOff x="3066298" y="1773126"/>
              <a:chExt cx="254397" cy="2145598"/>
            </a:xfrm>
          </p:grpSpPr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AF7C580D-EFD9-3F4C-B4A5-692908861466}"/>
                  </a:ext>
                </a:extLst>
              </p:cNvPr>
              <p:cNvCxnSpPr/>
              <p:nvPr/>
            </p:nvCxnSpPr>
            <p:spPr>
              <a:xfrm>
                <a:off x="3080155" y="2423731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1E53C060-85BA-EF48-B7B0-FB17451A061D}"/>
                  </a:ext>
                </a:extLst>
              </p:cNvPr>
              <p:cNvGrpSpPr/>
              <p:nvPr/>
            </p:nvGrpSpPr>
            <p:grpSpPr>
              <a:xfrm>
                <a:off x="3066298" y="1773126"/>
                <a:ext cx="254397" cy="2145598"/>
                <a:chOff x="3066298" y="1773126"/>
                <a:chExt cx="254397" cy="2145598"/>
              </a:xfrm>
            </p:grpSpPr>
            <p:grpSp>
              <p:nvGrpSpPr>
                <p:cNvPr id="282" name="Group 281">
                  <a:extLst>
                    <a:ext uri="{FF2B5EF4-FFF2-40B4-BE49-F238E27FC236}">
                      <a16:creationId xmlns:a16="http://schemas.microsoft.com/office/drawing/2014/main" id="{513458A1-09AB-AF40-8951-A0418557A91E}"/>
                    </a:ext>
                  </a:extLst>
                </p:cNvPr>
                <p:cNvGrpSpPr/>
                <p:nvPr/>
              </p:nvGrpSpPr>
              <p:grpSpPr>
                <a:xfrm>
                  <a:off x="3066298" y="1773126"/>
                  <a:ext cx="254397" cy="1725731"/>
                  <a:chOff x="9693416" y="1777743"/>
                  <a:chExt cx="254397" cy="1725731"/>
                </a:xfrm>
              </p:grpSpPr>
              <p:cxnSp>
                <p:nvCxnSpPr>
                  <p:cNvPr id="284" name="Straight Connector 283">
                    <a:extLst>
                      <a:ext uri="{FF2B5EF4-FFF2-40B4-BE49-F238E27FC236}">
                        <a16:creationId xmlns:a16="http://schemas.microsoft.com/office/drawing/2014/main" id="{ACFA9698-730E-724F-B76B-1D70B947067D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77774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5" name="Straight Connector 284">
                    <a:extLst>
                      <a:ext uri="{FF2B5EF4-FFF2-40B4-BE49-F238E27FC236}">
                        <a16:creationId xmlns:a16="http://schemas.microsoft.com/office/drawing/2014/main" id="{0AC8DA7D-7475-EE40-8ABE-2BCCD6906C4D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195446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6" name="Straight Connector 285">
                    <a:extLst>
                      <a:ext uri="{FF2B5EF4-FFF2-40B4-BE49-F238E27FC236}">
                        <a16:creationId xmlns:a16="http://schemas.microsoft.com/office/drawing/2014/main" id="{ED64CE41-1FD0-8744-A817-953DA66C20D1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16600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7" name="Straight Connector 286">
                    <a:extLst>
                      <a:ext uri="{FF2B5EF4-FFF2-40B4-BE49-F238E27FC236}">
                        <a16:creationId xmlns:a16="http://schemas.microsoft.com/office/drawing/2014/main" id="{34C0AB4C-D8B9-284E-86CA-EC1BA97AEEA8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04399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8" name="Straight Connector 287">
                    <a:extLst>
                      <a:ext uri="{FF2B5EF4-FFF2-40B4-BE49-F238E27FC236}">
                        <a16:creationId xmlns:a16="http://schemas.microsoft.com/office/drawing/2014/main" id="{7CD25C0D-AC5A-1642-8330-BD07D319989D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50347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83" name="Straight Connector 282">
                  <a:extLst>
                    <a:ext uri="{FF2B5EF4-FFF2-40B4-BE49-F238E27FC236}">
                      <a16:creationId xmlns:a16="http://schemas.microsoft.com/office/drawing/2014/main" id="{2C3729E7-889F-E448-A372-27D15E352D7C}"/>
                    </a:ext>
                  </a:extLst>
                </p:cNvPr>
                <p:cNvCxnSpPr/>
                <p:nvPr/>
              </p:nvCxnSpPr>
              <p:spPr>
                <a:xfrm>
                  <a:off x="3084778" y="3918724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1C02832-658D-D04E-928C-88AB039C1E3D}"/>
              </a:ext>
            </a:extLst>
          </p:cNvPr>
          <p:cNvSpPr txBox="1"/>
          <p:nvPr/>
        </p:nvSpPr>
        <p:spPr>
          <a:xfrm>
            <a:off x="252632" y="223921"/>
            <a:ext cx="17620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Fig. 6 E: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E6DF6D3-3149-BF4B-AEB1-2957C531B345}"/>
              </a:ext>
            </a:extLst>
          </p:cNvPr>
          <p:cNvSpPr txBox="1"/>
          <p:nvPr/>
        </p:nvSpPr>
        <p:spPr>
          <a:xfrm>
            <a:off x="2086689" y="198997"/>
            <a:ext cx="825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3865308F-322C-A947-A119-603FE98444AB}"/>
              </a:ext>
            </a:extLst>
          </p:cNvPr>
          <p:cNvGrpSpPr/>
          <p:nvPr/>
        </p:nvGrpSpPr>
        <p:grpSpPr>
          <a:xfrm>
            <a:off x="303091" y="1140533"/>
            <a:ext cx="713706" cy="3058785"/>
            <a:chOff x="-95527" y="905133"/>
            <a:chExt cx="713706" cy="3058785"/>
          </a:xfrm>
        </p:grpSpPr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41D04AE6-6CC4-6C4B-AEE4-51F336CF75AF}"/>
                </a:ext>
              </a:extLst>
            </p:cNvPr>
            <p:cNvGrpSpPr/>
            <p:nvPr/>
          </p:nvGrpSpPr>
          <p:grpSpPr>
            <a:xfrm>
              <a:off x="-95527" y="905133"/>
              <a:ext cx="630789" cy="3058785"/>
              <a:chOff x="-95527" y="905133"/>
              <a:chExt cx="630789" cy="3058785"/>
            </a:xfrm>
          </p:grpSpPr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FF6439CF-E873-8541-B09C-4579B02311AE}"/>
                  </a:ext>
                </a:extLst>
              </p:cNvPr>
              <p:cNvGrpSpPr/>
              <p:nvPr/>
            </p:nvGrpSpPr>
            <p:grpSpPr>
              <a:xfrm>
                <a:off x="-95527" y="905133"/>
                <a:ext cx="630789" cy="2580101"/>
                <a:chOff x="2860398" y="729019"/>
                <a:chExt cx="630789" cy="2580101"/>
              </a:xfrm>
            </p:grpSpPr>
            <p:grpSp>
              <p:nvGrpSpPr>
                <p:cNvPr id="222" name="Group 221">
                  <a:extLst>
                    <a:ext uri="{FF2B5EF4-FFF2-40B4-BE49-F238E27FC236}">
                      <a16:creationId xmlns:a16="http://schemas.microsoft.com/office/drawing/2014/main" id="{A5E76C66-36CB-3844-A122-D20C0A13268D}"/>
                    </a:ext>
                  </a:extLst>
                </p:cNvPr>
                <p:cNvGrpSpPr/>
                <p:nvPr/>
              </p:nvGrpSpPr>
              <p:grpSpPr>
                <a:xfrm>
                  <a:off x="2860398" y="729019"/>
                  <a:ext cx="630789" cy="2580101"/>
                  <a:chOff x="2860398" y="729019"/>
                  <a:chExt cx="630789" cy="2580101"/>
                </a:xfrm>
              </p:grpSpPr>
              <p:grpSp>
                <p:nvGrpSpPr>
                  <p:cNvPr id="224" name="Group 223">
                    <a:extLst>
                      <a:ext uri="{FF2B5EF4-FFF2-40B4-BE49-F238E27FC236}">
                        <a16:creationId xmlns:a16="http://schemas.microsoft.com/office/drawing/2014/main" id="{DFF86505-4AC3-D840-A96C-59441634AC35}"/>
                      </a:ext>
                    </a:extLst>
                  </p:cNvPr>
                  <p:cNvGrpSpPr/>
                  <p:nvPr/>
                </p:nvGrpSpPr>
                <p:grpSpPr>
                  <a:xfrm>
                    <a:off x="2866020" y="729019"/>
                    <a:ext cx="625167" cy="2580101"/>
                    <a:chOff x="3031900" y="742872"/>
                    <a:chExt cx="606255" cy="2580101"/>
                  </a:xfrm>
                </p:grpSpPr>
                <p:sp>
                  <p:nvSpPr>
                    <p:cNvPr id="226" name="TextBox 225">
                      <a:extLst>
                        <a:ext uri="{FF2B5EF4-FFF2-40B4-BE49-F238E27FC236}">
                          <a16:creationId xmlns:a16="http://schemas.microsoft.com/office/drawing/2014/main" id="{58B83DF0-6D08-5646-B5C8-6C79103E16B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1900" y="742872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227" name="TextBox 226">
                      <a:extLst>
                        <a:ext uri="{FF2B5EF4-FFF2-40B4-BE49-F238E27FC236}">
                          <a16:creationId xmlns:a16="http://schemas.microsoft.com/office/drawing/2014/main" id="{D863B044-C214-6A47-BCE2-48A172CEAF9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6995" y="3069057"/>
                      <a:ext cx="482215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228" name="TextBox 227">
                      <a:extLst>
                        <a:ext uri="{FF2B5EF4-FFF2-40B4-BE49-F238E27FC236}">
                          <a16:creationId xmlns:a16="http://schemas.microsoft.com/office/drawing/2014/main" id="{A21EB3B1-D6E3-A347-B963-5AEF0CD2926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88060" y="2620818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229" name="TextBox 228">
                      <a:extLst>
                        <a:ext uri="{FF2B5EF4-FFF2-40B4-BE49-F238E27FC236}">
                          <a16:creationId xmlns:a16="http://schemas.microsoft.com/office/drawing/2014/main" id="{DAFC3DC8-096E-284F-AA62-4229A78CBAB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8489" y="2150003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230" name="TextBox 229">
                      <a:extLst>
                        <a:ext uri="{FF2B5EF4-FFF2-40B4-BE49-F238E27FC236}">
                          <a16:creationId xmlns:a16="http://schemas.microsoft.com/office/drawing/2014/main" id="{A5CAB62C-4E17-C748-9665-A6E9A6BFA47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2940" y="1670027"/>
                      <a:ext cx="549059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</p:grpSp>
              <p:sp>
                <p:nvSpPr>
                  <p:cNvPr id="225" name="TextBox 224">
                    <a:extLst>
                      <a:ext uri="{FF2B5EF4-FFF2-40B4-BE49-F238E27FC236}">
                        <a16:creationId xmlns:a16="http://schemas.microsoft.com/office/drawing/2014/main" id="{CC51A46B-0DB2-214C-AE2C-CC959B763110}"/>
                      </a:ext>
                    </a:extLst>
                  </p:cNvPr>
                  <p:cNvSpPr txBox="1"/>
                  <p:nvPr/>
                </p:nvSpPr>
                <p:spPr>
                  <a:xfrm>
                    <a:off x="2860398" y="1846282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223" name="TextBox 222">
                  <a:extLst>
                    <a:ext uri="{FF2B5EF4-FFF2-40B4-BE49-F238E27FC236}">
                      <a16:creationId xmlns:a16="http://schemas.microsoft.com/office/drawing/2014/main" id="{659C5D62-02DC-E040-A202-3EE8D6442517}"/>
                    </a:ext>
                  </a:extLst>
                </p:cNvPr>
                <p:cNvSpPr txBox="1"/>
                <p:nvPr/>
              </p:nvSpPr>
              <p:spPr>
                <a:xfrm>
                  <a:off x="2867060" y="1420611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</p:grpSp>
          <p:sp>
            <p:nvSpPr>
              <p:cNvPr id="221" name="TextBox 220">
                <a:extLst>
                  <a:ext uri="{FF2B5EF4-FFF2-40B4-BE49-F238E27FC236}">
                    <a16:creationId xmlns:a16="http://schemas.microsoft.com/office/drawing/2014/main" id="{CB60F644-7052-B643-988F-0D2DC39D2597}"/>
                  </a:ext>
                </a:extLst>
              </p:cNvPr>
              <p:cNvSpPr txBox="1"/>
              <p:nvPr/>
            </p:nvSpPr>
            <p:spPr>
              <a:xfrm>
                <a:off x="-33664" y="3710002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0D5968EF-B99B-AB4F-BEC2-B72670FA178D}"/>
                </a:ext>
              </a:extLst>
            </p:cNvPr>
            <p:cNvGrpSpPr/>
            <p:nvPr/>
          </p:nvGrpSpPr>
          <p:grpSpPr>
            <a:xfrm>
              <a:off x="363782" y="1713172"/>
              <a:ext cx="254397" cy="2104502"/>
              <a:chOff x="3066298" y="1845044"/>
              <a:chExt cx="254397" cy="2104502"/>
            </a:xfrm>
          </p:grpSpPr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ADF37A37-C851-1F49-886D-52946AD67090}"/>
                  </a:ext>
                </a:extLst>
              </p:cNvPr>
              <p:cNvCxnSpPr/>
              <p:nvPr/>
            </p:nvCxnSpPr>
            <p:spPr>
              <a:xfrm>
                <a:off x="3080155" y="2567567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2" name="Group 211">
                <a:extLst>
                  <a:ext uri="{FF2B5EF4-FFF2-40B4-BE49-F238E27FC236}">
                    <a16:creationId xmlns:a16="http://schemas.microsoft.com/office/drawing/2014/main" id="{7658BA58-0B64-C14E-A1ED-720C91CFD2AA}"/>
                  </a:ext>
                </a:extLst>
              </p:cNvPr>
              <p:cNvGrpSpPr/>
              <p:nvPr/>
            </p:nvGrpSpPr>
            <p:grpSpPr>
              <a:xfrm>
                <a:off x="3066298" y="1845044"/>
                <a:ext cx="254397" cy="2104502"/>
                <a:chOff x="3066298" y="1845044"/>
                <a:chExt cx="254397" cy="2104502"/>
              </a:xfrm>
            </p:grpSpPr>
            <p:grpSp>
              <p:nvGrpSpPr>
                <p:cNvPr id="213" name="Group 212">
                  <a:extLst>
                    <a:ext uri="{FF2B5EF4-FFF2-40B4-BE49-F238E27FC236}">
                      <a16:creationId xmlns:a16="http://schemas.microsoft.com/office/drawing/2014/main" id="{90A540E6-3DA9-0145-BF96-73F290012A29}"/>
                    </a:ext>
                  </a:extLst>
                </p:cNvPr>
                <p:cNvGrpSpPr/>
                <p:nvPr/>
              </p:nvGrpSpPr>
              <p:grpSpPr>
                <a:xfrm>
                  <a:off x="3066298" y="1845044"/>
                  <a:ext cx="254397" cy="1653813"/>
                  <a:chOff x="9693416" y="1849661"/>
                  <a:chExt cx="254397" cy="1653813"/>
                </a:xfrm>
              </p:grpSpPr>
              <p:cxnSp>
                <p:nvCxnSpPr>
                  <p:cNvPr id="215" name="Straight Connector 214">
                    <a:extLst>
                      <a:ext uri="{FF2B5EF4-FFF2-40B4-BE49-F238E27FC236}">
                        <a16:creationId xmlns:a16="http://schemas.microsoft.com/office/drawing/2014/main" id="{D4F366FA-4406-AD48-83C1-D8101529255C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849661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6" name="Straight Connector 215">
                    <a:extLst>
                      <a:ext uri="{FF2B5EF4-FFF2-40B4-BE49-F238E27FC236}">
                        <a16:creationId xmlns:a16="http://schemas.microsoft.com/office/drawing/2014/main" id="{0203A63F-60C5-9141-A51B-D2B7265F2AA8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209830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7" name="Straight Connector 216">
                    <a:extLst>
                      <a:ext uri="{FF2B5EF4-FFF2-40B4-BE49-F238E27FC236}">
                        <a16:creationId xmlns:a16="http://schemas.microsoft.com/office/drawing/2014/main" id="{F3492BA2-EFC2-6945-B799-35CEC075CC16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29956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8" name="Straight Connector 217">
                    <a:extLst>
                      <a:ext uri="{FF2B5EF4-FFF2-40B4-BE49-F238E27FC236}">
                        <a16:creationId xmlns:a16="http://schemas.microsoft.com/office/drawing/2014/main" id="{46DC63D6-2300-A24F-9F0D-3DC9DA400DF6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05426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9" name="Straight Connector 218">
                    <a:extLst>
                      <a:ext uri="{FF2B5EF4-FFF2-40B4-BE49-F238E27FC236}">
                        <a16:creationId xmlns:a16="http://schemas.microsoft.com/office/drawing/2014/main" id="{8ED2A3A7-6449-244C-B0E7-4B8AC9670698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50347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14" name="Straight Connector 213">
                  <a:extLst>
                    <a:ext uri="{FF2B5EF4-FFF2-40B4-BE49-F238E27FC236}">
                      <a16:creationId xmlns:a16="http://schemas.microsoft.com/office/drawing/2014/main" id="{BAFBB9AE-2662-4F47-B585-D809332D2703}"/>
                    </a:ext>
                  </a:extLst>
                </p:cNvPr>
                <p:cNvCxnSpPr/>
                <p:nvPr/>
              </p:nvCxnSpPr>
              <p:spPr>
                <a:xfrm>
                  <a:off x="3084778" y="3949546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D11A444-367E-D44A-84B3-C4BE5091196F}"/>
              </a:ext>
            </a:extLst>
          </p:cNvPr>
          <p:cNvGrpSpPr/>
          <p:nvPr/>
        </p:nvGrpSpPr>
        <p:grpSpPr>
          <a:xfrm>
            <a:off x="838830" y="1080274"/>
            <a:ext cx="2586646" cy="4826693"/>
            <a:chOff x="349811" y="1286751"/>
            <a:chExt cx="2219128" cy="482669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3C69149E-0119-D84C-BF3F-B7269F8EB751}"/>
                </a:ext>
              </a:extLst>
            </p:cNvPr>
            <p:cNvSpPr txBox="1"/>
            <p:nvPr/>
          </p:nvSpPr>
          <p:spPr>
            <a:xfrm>
              <a:off x="536348" y="1286751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 Black" panose="020B0A04020102020204" pitchFamily="34" charset="0"/>
                </a:rPr>
                <a:t>ER𝝰 1</a:t>
              </a:r>
            </a:p>
          </p:txBody>
        </p: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62B25345-8CC5-E84F-B02D-689537C9FD11}"/>
                </a:ext>
              </a:extLst>
            </p:cNvPr>
            <p:cNvGrpSpPr/>
            <p:nvPr/>
          </p:nvGrpSpPr>
          <p:grpSpPr>
            <a:xfrm>
              <a:off x="349811" y="2747950"/>
              <a:ext cx="2219128" cy="3365494"/>
              <a:chOff x="409314" y="2856217"/>
              <a:chExt cx="2527901" cy="4165831"/>
            </a:xfrm>
          </p:grpSpPr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36B25FBC-AE4B-B146-8353-79D84ABFC098}"/>
                  </a:ext>
                </a:extLst>
              </p:cNvPr>
              <p:cNvGrpSpPr/>
              <p:nvPr/>
            </p:nvGrpSpPr>
            <p:grpSpPr>
              <a:xfrm>
                <a:off x="409314" y="4540993"/>
                <a:ext cx="1801042" cy="2481055"/>
                <a:chOff x="409314" y="4540993"/>
                <a:chExt cx="1801042" cy="2481055"/>
              </a:xfrm>
            </p:grpSpPr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4DC96D59-048E-4B44-925B-B64EBCD73D60}"/>
                    </a:ext>
                  </a:extLst>
                </p:cNvPr>
                <p:cNvSpPr txBox="1"/>
                <p:nvPr/>
              </p:nvSpPr>
              <p:spPr>
                <a:xfrm rot="17785822">
                  <a:off x="396395" y="5488240"/>
                  <a:ext cx="81464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HG</a:t>
                  </a:r>
                </a:p>
              </p:txBody>
            </p: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6D14EB30-E296-AB40-A059-FB807D004C75}"/>
                    </a:ext>
                  </a:extLst>
                </p:cNvPr>
                <p:cNvSpPr txBox="1"/>
                <p:nvPr/>
              </p:nvSpPr>
              <p:spPr>
                <a:xfrm rot="17785822">
                  <a:off x="140491" y="5488240"/>
                  <a:ext cx="81464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NG</a:t>
                  </a:r>
                </a:p>
              </p:txBody>
            </p:sp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966F0BBF-68AF-ED4C-B02F-049440CA202B}"/>
                    </a:ext>
                  </a:extLst>
                </p:cNvPr>
                <p:cNvSpPr txBox="1"/>
                <p:nvPr/>
              </p:nvSpPr>
              <p:spPr>
                <a:xfrm rot="17785822">
                  <a:off x="71832" y="5376439"/>
                  <a:ext cx="1981484" cy="3155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HG + PPT (10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)</a:t>
                  </a: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AAB4EBA0-8F9F-5A4D-AA3B-82091FF493B5}"/>
                    </a:ext>
                  </a:extLst>
                </p:cNvPr>
                <p:cNvSpPr txBox="1"/>
                <p:nvPr/>
              </p:nvSpPr>
              <p:spPr>
                <a:xfrm rot="17785822">
                  <a:off x="289664" y="5402914"/>
                  <a:ext cx="2039383" cy="3155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HG + PPT (100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)</a:t>
                  </a: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25C29B3A-6DD6-8041-9931-82019D893BB7}"/>
                    </a:ext>
                  </a:extLst>
                </p:cNvPr>
                <p:cNvSpPr txBox="1"/>
                <p:nvPr/>
              </p:nvSpPr>
              <p:spPr>
                <a:xfrm rot="17785822">
                  <a:off x="539384" y="5562164"/>
                  <a:ext cx="2263226" cy="3155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HG + DPN (1.0 </a:t>
                  </a:r>
                  <a:r>
                    <a:rPr lang="el-GR" sz="1200" dirty="0"/>
                    <a:t>μ</a:t>
                  </a:r>
                  <a:r>
                    <a:rPr lang="en-US" sz="1200" dirty="0"/>
                    <a:t>M)</a:t>
                  </a:r>
                </a:p>
              </p:txBody>
            </p: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E8CDB18A-1472-124E-B004-4CCCBD6F37A0}"/>
                    </a:ext>
                  </a:extLst>
                </p:cNvPr>
                <p:cNvSpPr txBox="1"/>
                <p:nvPr/>
              </p:nvSpPr>
              <p:spPr>
                <a:xfrm rot="17785822">
                  <a:off x="844683" y="5656374"/>
                  <a:ext cx="2415806" cy="3155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HG + DPN (10 </a:t>
                  </a:r>
                  <a:r>
                    <a:rPr lang="el-GR" sz="1200" dirty="0"/>
                    <a:t>μ</a:t>
                  </a:r>
                  <a:r>
                    <a:rPr lang="en-US" sz="1200" dirty="0"/>
                    <a:t>M)</a:t>
                  </a:r>
                </a:p>
              </p:txBody>
            </p:sp>
          </p:grp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B6BA45F6-FA2D-F949-AD79-9D02F24C909D}"/>
                  </a:ext>
                </a:extLst>
              </p:cNvPr>
              <p:cNvGrpSpPr/>
              <p:nvPr/>
            </p:nvGrpSpPr>
            <p:grpSpPr>
              <a:xfrm>
                <a:off x="2320824" y="2856217"/>
                <a:ext cx="616391" cy="685742"/>
                <a:chOff x="2260719" y="2847147"/>
                <a:chExt cx="616391" cy="685742"/>
              </a:xfrm>
            </p:grpSpPr>
            <p:cxnSp>
              <p:nvCxnSpPr>
                <p:cNvPr id="121" name="Straight Arrow Connector 120">
                  <a:extLst>
                    <a:ext uri="{FF2B5EF4-FFF2-40B4-BE49-F238E27FC236}">
                      <a16:creationId xmlns:a16="http://schemas.microsoft.com/office/drawing/2014/main" id="{6DEF1873-E7EA-914E-B2CE-D031464954D8}"/>
                    </a:ext>
                  </a:extLst>
                </p:cNvPr>
                <p:cNvCxnSpPr/>
                <p:nvPr/>
              </p:nvCxnSpPr>
              <p:spPr>
                <a:xfrm>
                  <a:off x="2287858" y="3302264"/>
                  <a:ext cx="275311" cy="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9EF2680F-768A-3C4C-B46D-D27088AD957D}"/>
                    </a:ext>
                  </a:extLst>
                </p:cNvPr>
                <p:cNvSpPr txBox="1"/>
                <p:nvPr/>
              </p:nvSpPr>
              <p:spPr>
                <a:xfrm>
                  <a:off x="2260719" y="2847147"/>
                  <a:ext cx="616391" cy="6857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Arial Black" panose="020B0A04020102020204" pitchFamily="34" charset="0"/>
                    </a:rPr>
                    <a:t>ER </a:t>
                  </a:r>
                  <a:r>
                    <a:rPr lang="el-GR" sz="1000" dirty="0">
                      <a:latin typeface="Arial Black" panose="020B0A04020102020204" pitchFamily="34" charset="0"/>
                    </a:rPr>
                    <a:t>α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 67 kD</a:t>
                  </a:r>
                </a:p>
              </p:txBody>
            </p:sp>
          </p:grpSp>
        </p:grp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DDBC654F-DA72-F74E-B027-E84E052F635E}"/>
              </a:ext>
            </a:extLst>
          </p:cNvPr>
          <p:cNvGrpSpPr/>
          <p:nvPr/>
        </p:nvGrpSpPr>
        <p:grpSpPr>
          <a:xfrm>
            <a:off x="3147639" y="1138091"/>
            <a:ext cx="713706" cy="3058785"/>
            <a:chOff x="-95527" y="905133"/>
            <a:chExt cx="713706" cy="3058785"/>
          </a:xfrm>
        </p:grpSpPr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A7E49C5D-D868-6649-997A-72C51695130D}"/>
                </a:ext>
              </a:extLst>
            </p:cNvPr>
            <p:cNvGrpSpPr/>
            <p:nvPr/>
          </p:nvGrpSpPr>
          <p:grpSpPr>
            <a:xfrm>
              <a:off x="-95527" y="905133"/>
              <a:ext cx="630789" cy="3058785"/>
              <a:chOff x="-95527" y="905133"/>
              <a:chExt cx="630789" cy="3058785"/>
            </a:xfrm>
          </p:grpSpPr>
          <p:grpSp>
            <p:nvGrpSpPr>
              <p:cNvPr id="243" name="Group 242">
                <a:extLst>
                  <a:ext uri="{FF2B5EF4-FFF2-40B4-BE49-F238E27FC236}">
                    <a16:creationId xmlns:a16="http://schemas.microsoft.com/office/drawing/2014/main" id="{4F3540A2-6439-F048-9C0B-6EEA460F8CC0}"/>
                  </a:ext>
                </a:extLst>
              </p:cNvPr>
              <p:cNvGrpSpPr/>
              <p:nvPr/>
            </p:nvGrpSpPr>
            <p:grpSpPr>
              <a:xfrm>
                <a:off x="-95527" y="905133"/>
                <a:ext cx="630789" cy="2662293"/>
                <a:chOff x="2860398" y="729019"/>
                <a:chExt cx="630789" cy="2662293"/>
              </a:xfrm>
            </p:grpSpPr>
            <p:grpSp>
              <p:nvGrpSpPr>
                <p:cNvPr id="245" name="Group 244">
                  <a:extLst>
                    <a:ext uri="{FF2B5EF4-FFF2-40B4-BE49-F238E27FC236}">
                      <a16:creationId xmlns:a16="http://schemas.microsoft.com/office/drawing/2014/main" id="{80B9A844-0928-DE4B-846F-7237C65089A8}"/>
                    </a:ext>
                  </a:extLst>
                </p:cNvPr>
                <p:cNvGrpSpPr/>
                <p:nvPr/>
              </p:nvGrpSpPr>
              <p:grpSpPr>
                <a:xfrm>
                  <a:off x="2860398" y="729019"/>
                  <a:ext cx="630789" cy="2662293"/>
                  <a:chOff x="2860398" y="729019"/>
                  <a:chExt cx="630789" cy="2662293"/>
                </a:xfrm>
              </p:grpSpPr>
              <p:grpSp>
                <p:nvGrpSpPr>
                  <p:cNvPr id="247" name="Group 246">
                    <a:extLst>
                      <a:ext uri="{FF2B5EF4-FFF2-40B4-BE49-F238E27FC236}">
                        <a16:creationId xmlns:a16="http://schemas.microsoft.com/office/drawing/2014/main" id="{5A515D0E-7A68-9A49-BB9D-2CE8B9E7A13F}"/>
                      </a:ext>
                    </a:extLst>
                  </p:cNvPr>
                  <p:cNvGrpSpPr/>
                  <p:nvPr/>
                </p:nvGrpSpPr>
                <p:grpSpPr>
                  <a:xfrm>
                    <a:off x="2866020" y="729019"/>
                    <a:ext cx="625167" cy="2662293"/>
                    <a:chOff x="3031900" y="742872"/>
                    <a:chExt cx="606255" cy="2662293"/>
                  </a:xfrm>
                </p:grpSpPr>
                <p:sp>
                  <p:nvSpPr>
                    <p:cNvPr id="249" name="TextBox 248">
                      <a:extLst>
                        <a:ext uri="{FF2B5EF4-FFF2-40B4-BE49-F238E27FC236}">
                          <a16:creationId xmlns:a16="http://schemas.microsoft.com/office/drawing/2014/main" id="{F21E73F8-2B0F-C142-AFB4-9C06A7EC473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1900" y="742872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250" name="TextBox 249">
                      <a:extLst>
                        <a:ext uri="{FF2B5EF4-FFF2-40B4-BE49-F238E27FC236}">
                          <a16:creationId xmlns:a16="http://schemas.microsoft.com/office/drawing/2014/main" id="{0AECD8F3-F7A0-FE4D-8C35-EDC1F43B2FE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6995" y="3151249"/>
                      <a:ext cx="482215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251" name="TextBox 250">
                      <a:extLst>
                        <a:ext uri="{FF2B5EF4-FFF2-40B4-BE49-F238E27FC236}">
                          <a16:creationId xmlns:a16="http://schemas.microsoft.com/office/drawing/2014/main" id="{3F83C750-551E-214E-BFBD-6610D1786BC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88060" y="2620818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252" name="TextBox 251">
                      <a:extLst>
                        <a:ext uri="{FF2B5EF4-FFF2-40B4-BE49-F238E27FC236}">
                          <a16:creationId xmlns:a16="http://schemas.microsoft.com/office/drawing/2014/main" id="{23AC0F6F-CFBB-534B-B8A1-863DB601CC0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8489" y="2150003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253" name="TextBox 252">
                      <a:extLst>
                        <a:ext uri="{FF2B5EF4-FFF2-40B4-BE49-F238E27FC236}">
                          <a16:creationId xmlns:a16="http://schemas.microsoft.com/office/drawing/2014/main" id="{3DE5E776-1DD3-314F-A381-00C2BC2E778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2940" y="1526191"/>
                      <a:ext cx="549059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</p:grpSp>
              <p:sp>
                <p:nvSpPr>
                  <p:cNvPr id="248" name="TextBox 247">
                    <a:extLst>
                      <a:ext uri="{FF2B5EF4-FFF2-40B4-BE49-F238E27FC236}">
                        <a16:creationId xmlns:a16="http://schemas.microsoft.com/office/drawing/2014/main" id="{C0B48843-AE91-7842-8C6A-78F0062F586D}"/>
                      </a:ext>
                    </a:extLst>
                  </p:cNvPr>
                  <p:cNvSpPr txBox="1"/>
                  <p:nvPr/>
                </p:nvSpPr>
                <p:spPr>
                  <a:xfrm>
                    <a:off x="2860398" y="1712720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246" name="TextBox 245">
                  <a:extLst>
                    <a:ext uri="{FF2B5EF4-FFF2-40B4-BE49-F238E27FC236}">
                      <a16:creationId xmlns:a16="http://schemas.microsoft.com/office/drawing/2014/main" id="{A2FE9FFA-F4C1-C042-ADFD-5EA4F6532395}"/>
                    </a:ext>
                  </a:extLst>
                </p:cNvPr>
                <p:cNvSpPr txBox="1"/>
                <p:nvPr/>
              </p:nvSpPr>
              <p:spPr>
                <a:xfrm>
                  <a:off x="2867060" y="1348693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</p:grpSp>
          <p:sp>
            <p:nvSpPr>
              <p:cNvPr id="244" name="TextBox 243">
                <a:extLst>
                  <a:ext uri="{FF2B5EF4-FFF2-40B4-BE49-F238E27FC236}">
                    <a16:creationId xmlns:a16="http://schemas.microsoft.com/office/drawing/2014/main" id="{C2723402-C7FA-A445-BAFE-B037109CC546}"/>
                  </a:ext>
                </a:extLst>
              </p:cNvPr>
              <p:cNvSpPr txBox="1"/>
              <p:nvPr/>
            </p:nvSpPr>
            <p:spPr>
              <a:xfrm>
                <a:off x="-33664" y="3710002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BB6B7AFD-1FDD-C847-881E-23C361A7CD2A}"/>
                </a:ext>
              </a:extLst>
            </p:cNvPr>
            <p:cNvGrpSpPr/>
            <p:nvPr/>
          </p:nvGrpSpPr>
          <p:grpSpPr>
            <a:xfrm>
              <a:off x="363782" y="1641254"/>
              <a:ext cx="254397" cy="2176420"/>
              <a:chOff x="3066298" y="1773126"/>
              <a:chExt cx="254397" cy="2176420"/>
            </a:xfrm>
          </p:grpSpPr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8DCA61B1-3875-8F48-84A9-0FD6CD38325A}"/>
                  </a:ext>
                </a:extLst>
              </p:cNvPr>
              <p:cNvCxnSpPr/>
              <p:nvPr/>
            </p:nvCxnSpPr>
            <p:spPr>
              <a:xfrm>
                <a:off x="3080155" y="2567567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5" name="Group 234">
                <a:extLst>
                  <a:ext uri="{FF2B5EF4-FFF2-40B4-BE49-F238E27FC236}">
                    <a16:creationId xmlns:a16="http://schemas.microsoft.com/office/drawing/2014/main" id="{F28A7795-7802-7E4B-8C0A-1B699BE2C51D}"/>
                  </a:ext>
                </a:extLst>
              </p:cNvPr>
              <p:cNvGrpSpPr/>
              <p:nvPr/>
            </p:nvGrpSpPr>
            <p:grpSpPr>
              <a:xfrm>
                <a:off x="3066298" y="1773126"/>
                <a:ext cx="254397" cy="2176420"/>
                <a:chOff x="3066298" y="1773126"/>
                <a:chExt cx="254397" cy="2176420"/>
              </a:xfrm>
            </p:grpSpPr>
            <p:grpSp>
              <p:nvGrpSpPr>
                <p:cNvPr id="236" name="Group 235">
                  <a:extLst>
                    <a:ext uri="{FF2B5EF4-FFF2-40B4-BE49-F238E27FC236}">
                      <a16:creationId xmlns:a16="http://schemas.microsoft.com/office/drawing/2014/main" id="{5D815272-4330-E24E-8E72-58A7BBBF5E57}"/>
                    </a:ext>
                  </a:extLst>
                </p:cNvPr>
                <p:cNvGrpSpPr/>
                <p:nvPr/>
              </p:nvGrpSpPr>
              <p:grpSpPr>
                <a:xfrm>
                  <a:off x="3066298" y="1773126"/>
                  <a:ext cx="254397" cy="1807923"/>
                  <a:chOff x="9693416" y="1777743"/>
                  <a:chExt cx="254397" cy="1807923"/>
                </a:xfrm>
              </p:grpSpPr>
              <p:cxnSp>
                <p:nvCxnSpPr>
                  <p:cNvPr id="238" name="Straight Connector 237">
                    <a:extLst>
                      <a:ext uri="{FF2B5EF4-FFF2-40B4-BE49-F238E27FC236}">
                        <a16:creationId xmlns:a16="http://schemas.microsoft.com/office/drawing/2014/main" id="{D09023EC-7FE0-2D4B-99FF-E8A25A2894C9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77774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9" name="Straight Connector 238">
                    <a:extLst>
                      <a:ext uri="{FF2B5EF4-FFF2-40B4-BE49-F238E27FC236}">
                        <a16:creationId xmlns:a16="http://schemas.microsoft.com/office/drawing/2014/main" id="{F411AC1D-A377-4245-B61E-919FDFE68B03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195446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0" name="Straight Connector 239">
                    <a:extLst>
                      <a:ext uri="{FF2B5EF4-FFF2-40B4-BE49-F238E27FC236}">
                        <a16:creationId xmlns:a16="http://schemas.microsoft.com/office/drawing/2014/main" id="{173A84C3-BAFF-0947-8FC6-F716B7946340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16600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1" name="Straight Connector 240">
                    <a:extLst>
                      <a:ext uri="{FF2B5EF4-FFF2-40B4-BE49-F238E27FC236}">
                        <a16:creationId xmlns:a16="http://schemas.microsoft.com/office/drawing/2014/main" id="{5BB71133-68FC-4E41-8925-16F49272A2C2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05426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2" name="Straight Connector 241">
                    <a:extLst>
                      <a:ext uri="{FF2B5EF4-FFF2-40B4-BE49-F238E27FC236}">
                        <a16:creationId xmlns:a16="http://schemas.microsoft.com/office/drawing/2014/main" id="{AD83C4DE-734B-654A-B490-8B6A7CC62C97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58566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37" name="Straight Connector 236">
                  <a:extLst>
                    <a:ext uri="{FF2B5EF4-FFF2-40B4-BE49-F238E27FC236}">
                      <a16:creationId xmlns:a16="http://schemas.microsoft.com/office/drawing/2014/main" id="{013D1D84-7B93-CD4D-AA9E-CC3225529555}"/>
                    </a:ext>
                  </a:extLst>
                </p:cNvPr>
                <p:cNvCxnSpPr/>
                <p:nvPr/>
              </p:nvCxnSpPr>
              <p:spPr>
                <a:xfrm>
                  <a:off x="3084778" y="3949546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CF39F1FB-7615-2940-B5CC-F8EFD5BF05BB}"/>
              </a:ext>
            </a:extLst>
          </p:cNvPr>
          <p:cNvGrpSpPr/>
          <p:nvPr/>
        </p:nvGrpSpPr>
        <p:grpSpPr>
          <a:xfrm>
            <a:off x="3729867" y="1075429"/>
            <a:ext cx="2608690" cy="4811837"/>
            <a:chOff x="3245461" y="1065048"/>
            <a:chExt cx="2301986" cy="5048395"/>
          </a:xfrm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1D012672-480F-1F45-A354-44E74BE5C6E9}"/>
                </a:ext>
              </a:extLst>
            </p:cNvPr>
            <p:cNvGrpSpPr/>
            <p:nvPr/>
          </p:nvGrpSpPr>
          <p:grpSpPr>
            <a:xfrm>
              <a:off x="3245461" y="2619537"/>
              <a:ext cx="2301986" cy="3493906"/>
              <a:chOff x="209912" y="2697268"/>
              <a:chExt cx="2622290" cy="4324780"/>
            </a:xfrm>
          </p:grpSpPr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8A24AB25-16FB-6642-9951-36667D923C01}"/>
                  </a:ext>
                </a:extLst>
              </p:cNvPr>
              <p:cNvGrpSpPr/>
              <p:nvPr/>
            </p:nvGrpSpPr>
            <p:grpSpPr>
              <a:xfrm>
                <a:off x="209912" y="4540993"/>
                <a:ext cx="2000444" cy="2481055"/>
                <a:chOff x="209912" y="4540993"/>
                <a:chExt cx="2000444" cy="2481055"/>
              </a:xfrm>
            </p:grpSpPr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5BFF3186-41AA-AE48-B03E-D416AA973A8B}"/>
                    </a:ext>
                  </a:extLst>
                </p:cNvPr>
                <p:cNvSpPr txBox="1"/>
                <p:nvPr/>
              </p:nvSpPr>
              <p:spPr>
                <a:xfrm rot="17785822">
                  <a:off x="196992" y="5488240"/>
                  <a:ext cx="81464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HG</a:t>
                  </a:r>
                </a:p>
              </p:txBody>
            </p:sp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8E01A3CE-531C-6944-BBD4-5C7DCB7884B9}"/>
                    </a:ext>
                  </a:extLst>
                </p:cNvPr>
                <p:cNvSpPr txBox="1"/>
                <p:nvPr/>
              </p:nvSpPr>
              <p:spPr>
                <a:xfrm rot="17785822">
                  <a:off x="-58912" y="5488240"/>
                  <a:ext cx="81464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NG</a:t>
                  </a:r>
                </a:p>
              </p:txBody>
            </p:sp>
            <p:sp>
              <p:nvSpPr>
                <p:cNvPr id="140" name="TextBox 139">
                  <a:extLst>
                    <a:ext uri="{FF2B5EF4-FFF2-40B4-BE49-F238E27FC236}">
                      <a16:creationId xmlns:a16="http://schemas.microsoft.com/office/drawing/2014/main" id="{2F9FEC80-0DB0-E540-ACAB-893E554F89E5}"/>
                    </a:ext>
                  </a:extLst>
                </p:cNvPr>
                <p:cNvSpPr txBox="1"/>
                <p:nvPr/>
              </p:nvSpPr>
              <p:spPr>
                <a:xfrm rot="17785822">
                  <a:off x="27520" y="5376439"/>
                  <a:ext cx="1981484" cy="3155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HG + PPT (10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)</a:t>
                  </a:r>
                </a:p>
              </p:txBody>
            </p:sp>
            <p:sp>
              <p:nvSpPr>
                <p:cNvPr id="141" name="TextBox 140">
                  <a:extLst>
                    <a:ext uri="{FF2B5EF4-FFF2-40B4-BE49-F238E27FC236}">
                      <a16:creationId xmlns:a16="http://schemas.microsoft.com/office/drawing/2014/main" id="{3D4B40A2-AFC0-0E48-A6CB-AA4F3D375C88}"/>
                    </a:ext>
                  </a:extLst>
                </p:cNvPr>
                <p:cNvSpPr txBox="1"/>
                <p:nvPr/>
              </p:nvSpPr>
              <p:spPr>
                <a:xfrm rot="17785822">
                  <a:off x="289664" y="5402914"/>
                  <a:ext cx="2039383" cy="3155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HG + PPT (100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)</a:t>
                  </a:r>
                </a:p>
              </p:txBody>
            </p:sp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C04D445E-8254-D24D-AC27-7DC1CE3E4335}"/>
                    </a:ext>
                  </a:extLst>
                </p:cNvPr>
                <p:cNvSpPr txBox="1"/>
                <p:nvPr/>
              </p:nvSpPr>
              <p:spPr>
                <a:xfrm rot="17785822">
                  <a:off x="539384" y="5562164"/>
                  <a:ext cx="2263226" cy="3155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HG + DPN (1.0 </a:t>
                  </a:r>
                  <a:r>
                    <a:rPr lang="el-GR" sz="1200" dirty="0"/>
                    <a:t>μ</a:t>
                  </a:r>
                  <a:r>
                    <a:rPr lang="en-US" sz="1200" dirty="0"/>
                    <a:t>M)</a:t>
                  </a:r>
                </a:p>
              </p:txBody>
            </p: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CD7FBDA3-2E0E-EB4C-8261-CC05BD343C40}"/>
                    </a:ext>
                  </a:extLst>
                </p:cNvPr>
                <p:cNvSpPr txBox="1"/>
                <p:nvPr/>
              </p:nvSpPr>
              <p:spPr>
                <a:xfrm rot="17785822">
                  <a:off x="844683" y="5656374"/>
                  <a:ext cx="2415806" cy="3155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HG + DPN (10 </a:t>
                  </a:r>
                  <a:r>
                    <a:rPr lang="el-GR" sz="1200" dirty="0"/>
                    <a:t>μ</a:t>
                  </a:r>
                  <a:r>
                    <a:rPr lang="en-US" sz="1200" dirty="0"/>
                    <a:t>M)</a:t>
                  </a:r>
                </a:p>
              </p:txBody>
            </p:sp>
          </p:grpSp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76B072E4-03EC-F141-8F9E-C4A13BEF0AB2}"/>
                  </a:ext>
                </a:extLst>
              </p:cNvPr>
              <p:cNvGrpSpPr/>
              <p:nvPr/>
            </p:nvGrpSpPr>
            <p:grpSpPr>
              <a:xfrm>
                <a:off x="2115659" y="2697268"/>
                <a:ext cx="716543" cy="719455"/>
                <a:chOff x="2055554" y="2688198"/>
                <a:chExt cx="716543" cy="719455"/>
              </a:xfrm>
            </p:grpSpPr>
            <p:cxnSp>
              <p:nvCxnSpPr>
                <p:cNvPr id="136" name="Straight Arrow Connector 135">
                  <a:extLst>
                    <a:ext uri="{FF2B5EF4-FFF2-40B4-BE49-F238E27FC236}">
                      <a16:creationId xmlns:a16="http://schemas.microsoft.com/office/drawing/2014/main" id="{A628DD9C-6F2A-844C-B4D0-139CEA367BF9}"/>
                    </a:ext>
                  </a:extLst>
                </p:cNvPr>
                <p:cNvCxnSpPr/>
                <p:nvPr/>
              </p:nvCxnSpPr>
              <p:spPr>
                <a:xfrm>
                  <a:off x="2055554" y="3188731"/>
                  <a:ext cx="275311" cy="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51C61145-016A-EE48-8511-58F53E4D6CC6}"/>
                    </a:ext>
                  </a:extLst>
                </p:cNvPr>
                <p:cNvSpPr txBox="1"/>
                <p:nvPr/>
              </p:nvSpPr>
              <p:spPr>
                <a:xfrm>
                  <a:off x="2168226" y="2688198"/>
                  <a:ext cx="603871" cy="7194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Arial Black" panose="020B0A04020102020204" pitchFamily="34" charset="0"/>
                    </a:rPr>
                    <a:t>ER </a:t>
                  </a:r>
                  <a:r>
                    <a:rPr lang="el-GR" sz="1000" dirty="0">
                      <a:latin typeface="Arial Black" panose="020B0A04020102020204" pitchFamily="34" charset="0"/>
                    </a:rPr>
                    <a:t>α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 67 kD</a:t>
                  </a:r>
                </a:p>
              </p:txBody>
            </p:sp>
          </p:grpSp>
        </p:grp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F1D04CD3-C13F-C946-90CF-78459A027BBB}"/>
                </a:ext>
              </a:extLst>
            </p:cNvPr>
            <p:cNvSpPr txBox="1"/>
            <p:nvPr/>
          </p:nvSpPr>
          <p:spPr>
            <a:xfrm>
              <a:off x="3540838" y="1065048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 Black" panose="020B0A04020102020204" pitchFamily="34" charset="0"/>
                </a:rPr>
                <a:t>ER𝝰 2</a:t>
              </a:r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2F9630A6-C994-434F-9EEF-066F4310233B}"/>
              </a:ext>
            </a:extLst>
          </p:cNvPr>
          <p:cNvGrpSpPr/>
          <p:nvPr/>
        </p:nvGrpSpPr>
        <p:grpSpPr>
          <a:xfrm>
            <a:off x="6044276" y="1138091"/>
            <a:ext cx="713706" cy="3027963"/>
            <a:chOff x="-95527" y="905133"/>
            <a:chExt cx="713706" cy="3027963"/>
          </a:xfrm>
        </p:grpSpPr>
        <p:grpSp>
          <p:nvGrpSpPr>
            <p:cNvPr id="255" name="Group 254">
              <a:extLst>
                <a:ext uri="{FF2B5EF4-FFF2-40B4-BE49-F238E27FC236}">
                  <a16:creationId xmlns:a16="http://schemas.microsoft.com/office/drawing/2014/main" id="{2C5593B2-D63C-6C44-98EC-08BF53C167B0}"/>
                </a:ext>
              </a:extLst>
            </p:cNvPr>
            <p:cNvGrpSpPr/>
            <p:nvPr/>
          </p:nvGrpSpPr>
          <p:grpSpPr>
            <a:xfrm>
              <a:off x="-95527" y="905133"/>
              <a:ext cx="630789" cy="3027963"/>
              <a:chOff x="-95527" y="905133"/>
              <a:chExt cx="630789" cy="3027963"/>
            </a:xfrm>
          </p:grpSpPr>
          <p:grpSp>
            <p:nvGrpSpPr>
              <p:cNvPr id="266" name="Group 265">
                <a:extLst>
                  <a:ext uri="{FF2B5EF4-FFF2-40B4-BE49-F238E27FC236}">
                    <a16:creationId xmlns:a16="http://schemas.microsoft.com/office/drawing/2014/main" id="{8A698A17-EFD6-2F4E-9589-D31D01925C44}"/>
                  </a:ext>
                </a:extLst>
              </p:cNvPr>
              <p:cNvGrpSpPr/>
              <p:nvPr/>
            </p:nvGrpSpPr>
            <p:grpSpPr>
              <a:xfrm>
                <a:off x="-95527" y="905133"/>
                <a:ext cx="630789" cy="2580101"/>
                <a:chOff x="2860398" y="729019"/>
                <a:chExt cx="630789" cy="2580101"/>
              </a:xfrm>
            </p:grpSpPr>
            <p:grpSp>
              <p:nvGrpSpPr>
                <p:cNvPr id="268" name="Group 267">
                  <a:extLst>
                    <a:ext uri="{FF2B5EF4-FFF2-40B4-BE49-F238E27FC236}">
                      <a16:creationId xmlns:a16="http://schemas.microsoft.com/office/drawing/2014/main" id="{C6E8E995-39F0-9248-98F3-625F2CD54F68}"/>
                    </a:ext>
                  </a:extLst>
                </p:cNvPr>
                <p:cNvGrpSpPr/>
                <p:nvPr/>
              </p:nvGrpSpPr>
              <p:grpSpPr>
                <a:xfrm>
                  <a:off x="2860398" y="729019"/>
                  <a:ext cx="630789" cy="2580101"/>
                  <a:chOff x="2860398" y="729019"/>
                  <a:chExt cx="630789" cy="2580101"/>
                </a:xfrm>
              </p:grpSpPr>
              <p:grpSp>
                <p:nvGrpSpPr>
                  <p:cNvPr id="270" name="Group 269">
                    <a:extLst>
                      <a:ext uri="{FF2B5EF4-FFF2-40B4-BE49-F238E27FC236}">
                        <a16:creationId xmlns:a16="http://schemas.microsoft.com/office/drawing/2014/main" id="{4627B474-4FF9-664E-9D82-BB05F484BB44}"/>
                      </a:ext>
                    </a:extLst>
                  </p:cNvPr>
                  <p:cNvGrpSpPr/>
                  <p:nvPr/>
                </p:nvGrpSpPr>
                <p:grpSpPr>
                  <a:xfrm>
                    <a:off x="2866020" y="729019"/>
                    <a:ext cx="625167" cy="2580101"/>
                    <a:chOff x="3031900" y="742872"/>
                    <a:chExt cx="606255" cy="2580101"/>
                  </a:xfrm>
                </p:grpSpPr>
                <p:sp>
                  <p:nvSpPr>
                    <p:cNvPr id="272" name="TextBox 271">
                      <a:extLst>
                        <a:ext uri="{FF2B5EF4-FFF2-40B4-BE49-F238E27FC236}">
                          <a16:creationId xmlns:a16="http://schemas.microsoft.com/office/drawing/2014/main" id="{17990BD4-067B-0D4A-9304-3475CFCE7B8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1900" y="742872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273" name="TextBox 272">
                      <a:extLst>
                        <a:ext uri="{FF2B5EF4-FFF2-40B4-BE49-F238E27FC236}">
                          <a16:creationId xmlns:a16="http://schemas.microsoft.com/office/drawing/2014/main" id="{F9CD98C1-B113-7F4E-9488-DEB3F4A7DD8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6995" y="3069057"/>
                      <a:ext cx="482215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274" name="TextBox 273">
                      <a:extLst>
                        <a:ext uri="{FF2B5EF4-FFF2-40B4-BE49-F238E27FC236}">
                          <a16:creationId xmlns:a16="http://schemas.microsoft.com/office/drawing/2014/main" id="{EBC11E47-7476-6848-8E9D-F4013886E82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88060" y="2610544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275" name="TextBox 274">
                      <a:extLst>
                        <a:ext uri="{FF2B5EF4-FFF2-40B4-BE49-F238E27FC236}">
                          <a16:creationId xmlns:a16="http://schemas.microsoft.com/office/drawing/2014/main" id="{B01F1C2C-ACEA-8A47-B245-38B43DE15E7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8489" y="2006167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276" name="TextBox 275">
                      <a:extLst>
                        <a:ext uri="{FF2B5EF4-FFF2-40B4-BE49-F238E27FC236}">
                          <a16:creationId xmlns:a16="http://schemas.microsoft.com/office/drawing/2014/main" id="{BDB73CFF-2D85-D54F-847B-0EB2F6F4C80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2940" y="1526191"/>
                      <a:ext cx="549059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</p:grpSp>
              <p:sp>
                <p:nvSpPr>
                  <p:cNvPr id="271" name="TextBox 270">
                    <a:extLst>
                      <a:ext uri="{FF2B5EF4-FFF2-40B4-BE49-F238E27FC236}">
                        <a16:creationId xmlns:a16="http://schemas.microsoft.com/office/drawing/2014/main" id="{EE2ECAEB-8A4C-A447-99EA-50FEF888F989}"/>
                      </a:ext>
                    </a:extLst>
                  </p:cNvPr>
                  <p:cNvSpPr txBox="1"/>
                  <p:nvPr/>
                </p:nvSpPr>
                <p:spPr>
                  <a:xfrm>
                    <a:off x="2860398" y="1712720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269" name="TextBox 268">
                  <a:extLst>
                    <a:ext uri="{FF2B5EF4-FFF2-40B4-BE49-F238E27FC236}">
                      <a16:creationId xmlns:a16="http://schemas.microsoft.com/office/drawing/2014/main" id="{1BD84050-6252-A547-A19A-89C8FC1265CC}"/>
                    </a:ext>
                  </a:extLst>
                </p:cNvPr>
                <p:cNvSpPr txBox="1"/>
                <p:nvPr/>
              </p:nvSpPr>
              <p:spPr>
                <a:xfrm>
                  <a:off x="2867060" y="1348693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</p:grpSp>
          <p:sp>
            <p:nvSpPr>
              <p:cNvPr id="267" name="TextBox 266">
                <a:extLst>
                  <a:ext uri="{FF2B5EF4-FFF2-40B4-BE49-F238E27FC236}">
                    <a16:creationId xmlns:a16="http://schemas.microsoft.com/office/drawing/2014/main" id="{19CE00FF-E3DC-524A-8972-C1F2338895DD}"/>
                  </a:ext>
                </a:extLst>
              </p:cNvPr>
              <p:cNvSpPr txBox="1"/>
              <p:nvPr/>
            </p:nvSpPr>
            <p:spPr>
              <a:xfrm>
                <a:off x="-33664" y="3679180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004E3AB0-A61F-7D4C-9580-001A52266DF6}"/>
                </a:ext>
              </a:extLst>
            </p:cNvPr>
            <p:cNvGrpSpPr/>
            <p:nvPr/>
          </p:nvGrpSpPr>
          <p:grpSpPr>
            <a:xfrm>
              <a:off x="363782" y="1641254"/>
              <a:ext cx="254397" cy="2145598"/>
              <a:chOff x="3066298" y="1773126"/>
              <a:chExt cx="254397" cy="2145598"/>
            </a:xfrm>
          </p:grpSpPr>
          <p:cxnSp>
            <p:nvCxnSpPr>
              <p:cNvPr id="257" name="Straight Connector 256">
                <a:extLst>
                  <a:ext uri="{FF2B5EF4-FFF2-40B4-BE49-F238E27FC236}">
                    <a16:creationId xmlns:a16="http://schemas.microsoft.com/office/drawing/2014/main" id="{04EFA9B3-699B-C347-A975-961712D5CF33}"/>
                  </a:ext>
                </a:extLst>
              </p:cNvPr>
              <p:cNvCxnSpPr/>
              <p:nvPr/>
            </p:nvCxnSpPr>
            <p:spPr>
              <a:xfrm>
                <a:off x="3080155" y="2423731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8" name="Group 257">
                <a:extLst>
                  <a:ext uri="{FF2B5EF4-FFF2-40B4-BE49-F238E27FC236}">
                    <a16:creationId xmlns:a16="http://schemas.microsoft.com/office/drawing/2014/main" id="{FE904160-4FA7-FC44-BF02-5ED86F2F0BF6}"/>
                  </a:ext>
                </a:extLst>
              </p:cNvPr>
              <p:cNvGrpSpPr/>
              <p:nvPr/>
            </p:nvGrpSpPr>
            <p:grpSpPr>
              <a:xfrm>
                <a:off x="3066298" y="1773126"/>
                <a:ext cx="254397" cy="2145598"/>
                <a:chOff x="3066298" y="1773126"/>
                <a:chExt cx="254397" cy="2145598"/>
              </a:xfrm>
            </p:grpSpPr>
            <p:grpSp>
              <p:nvGrpSpPr>
                <p:cNvPr id="259" name="Group 258">
                  <a:extLst>
                    <a:ext uri="{FF2B5EF4-FFF2-40B4-BE49-F238E27FC236}">
                      <a16:creationId xmlns:a16="http://schemas.microsoft.com/office/drawing/2014/main" id="{9FD65659-78AB-D74F-A474-BF9ABA3987B4}"/>
                    </a:ext>
                  </a:extLst>
                </p:cNvPr>
                <p:cNvGrpSpPr/>
                <p:nvPr/>
              </p:nvGrpSpPr>
              <p:grpSpPr>
                <a:xfrm>
                  <a:off x="3066298" y="1773126"/>
                  <a:ext cx="254397" cy="1725731"/>
                  <a:chOff x="9693416" y="1777743"/>
                  <a:chExt cx="254397" cy="1725731"/>
                </a:xfrm>
              </p:grpSpPr>
              <p:cxnSp>
                <p:nvCxnSpPr>
                  <p:cNvPr id="261" name="Straight Connector 260">
                    <a:extLst>
                      <a:ext uri="{FF2B5EF4-FFF2-40B4-BE49-F238E27FC236}">
                        <a16:creationId xmlns:a16="http://schemas.microsoft.com/office/drawing/2014/main" id="{5A431B7A-73E2-3F4A-A845-B25E3008D857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77774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2" name="Straight Connector 261">
                    <a:extLst>
                      <a:ext uri="{FF2B5EF4-FFF2-40B4-BE49-F238E27FC236}">
                        <a16:creationId xmlns:a16="http://schemas.microsoft.com/office/drawing/2014/main" id="{2B537027-332B-FB40-B381-30A8565468BB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195446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3" name="Straight Connector 262">
                    <a:extLst>
                      <a:ext uri="{FF2B5EF4-FFF2-40B4-BE49-F238E27FC236}">
                        <a16:creationId xmlns:a16="http://schemas.microsoft.com/office/drawing/2014/main" id="{BC349840-E33B-924D-831D-EA58F10D2E2D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16600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4" name="Straight Connector 263">
                    <a:extLst>
                      <a:ext uri="{FF2B5EF4-FFF2-40B4-BE49-F238E27FC236}">
                        <a16:creationId xmlns:a16="http://schemas.microsoft.com/office/drawing/2014/main" id="{6FAAF3EE-4079-C84C-B918-C232D1BFD3F2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04399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5" name="Straight Connector 264">
                    <a:extLst>
                      <a:ext uri="{FF2B5EF4-FFF2-40B4-BE49-F238E27FC236}">
                        <a16:creationId xmlns:a16="http://schemas.microsoft.com/office/drawing/2014/main" id="{15D13DB4-0AB1-DE42-BB44-AB079085A843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50347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60" name="Straight Connector 259">
                  <a:extLst>
                    <a:ext uri="{FF2B5EF4-FFF2-40B4-BE49-F238E27FC236}">
                      <a16:creationId xmlns:a16="http://schemas.microsoft.com/office/drawing/2014/main" id="{0C739148-4FBF-6241-9EF2-94DE0EB01CE6}"/>
                    </a:ext>
                  </a:extLst>
                </p:cNvPr>
                <p:cNvCxnSpPr/>
                <p:nvPr/>
              </p:nvCxnSpPr>
              <p:spPr>
                <a:xfrm>
                  <a:off x="3084778" y="3918724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EB28A12D-FE6B-6C4C-B25E-9A96357DA7B2}"/>
              </a:ext>
            </a:extLst>
          </p:cNvPr>
          <p:cNvGrpSpPr/>
          <p:nvPr/>
        </p:nvGrpSpPr>
        <p:grpSpPr>
          <a:xfrm>
            <a:off x="6603391" y="1086006"/>
            <a:ext cx="5703027" cy="4938380"/>
            <a:chOff x="6387763" y="1207405"/>
            <a:chExt cx="5303568" cy="4937296"/>
          </a:xfrm>
        </p:grpSpPr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B29CA757-53D2-CC46-863B-36416DA1B210}"/>
                </a:ext>
              </a:extLst>
            </p:cNvPr>
            <p:cNvGrpSpPr/>
            <p:nvPr/>
          </p:nvGrpSpPr>
          <p:grpSpPr>
            <a:xfrm>
              <a:off x="6387763" y="2603728"/>
              <a:ext cx="2387157" cy="3474864"/>
              <a:chOff x="209912" y="2720830"/>
              <a:chExt cx="2719310" cy="4301218"/>
            </a:xfrm>
          </p:grpSpPr>
          <p:grpSp>
            <p:nvGrpSpPr>
              <p:cNvPr id="162" name="Group 161">
                <a:extLst>
                  <a:ext uri="{FF2B5EF4-FFF2-40B4-BE49-F238E27FC236}">
                    <a16:creationId xmlns:a16="http://schemas.microsoft.com/office/drawing/2014/main" id="{E3E9E982-97E9-0340-9054-1CA9318C2EB9}"/>
                  </a:ext>
                </a:extLst>
              </p:cNvPr>
              <p:cNvGrpSpPr/>
              <p:nvPr/>
            </p:nvGrpSpPr>
            <p:grpSpPr>
              <a:xfrm>
                <a:off x="209912" y="4540993"/>
                <a:ext cx="2000444" cy="2481055"/>
                <a:chOff x="209912" y="4540993"/>
                <a:chExt cx="2000444" cy="2481055"/>
              </a:xfrm>
            </p:grpSpPr>
            <p:sp>
              <p:nvSpPr>
                <p:cNvPr id="166" name="TextBox 165">
                  <a:extLst>
                    <a:ext uri="{FF2B5EF4-FFF2-40B4-BE49-F238E27FC236}">
                      <a16:creationId xmlns:a16="http://schemas.microsoft.com/office/drawing/2014/main" id="{F955BB4F-8493-6046-8908-8CA0B6E9466D}"/>
                    </a:ext>
                  </a:extLst>
                </p:cNvPr>
                <p:cNvSpPr txBox="1"/>
                <p:nvPr/>
              </p:nvSpPr>
              <p:spPr>
                <a:xfrm rot="17785822">
                  <a:off x="196992" y="5488240"/>
                  <a:ext cx="81464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HG</a:t>
                  </a:r>
                </a:p>
              </p:txBody>
            </p:sp>
            <p:sp>
              <p:nvSpPr>
                <p:cNvPr id="167" name="TextBox 166">
                  <a:extLst>
                    <a:ext uri="{FF2B5EF4-FFF2-40B4-BE49-F238E27FC236}">
                      <a16:creationId xmlns:a16="http://schemas.microsoft.com/office/drawing/2014/main" id="{3701C6AA-9C3D-6449-898D-7516542A1CB2}"/>
                    </a:ext>
                  </a:extLst>
                </p:cNvPr>
                <p:cNvSpPr txBox="1"/>
                <p:nvPr/>
              </p:nvSpPr>
              <p:spPr>
                <a:xfrm rot="17785822">
                  <a:off x="-58912" y="5488240"/>
                  <a:ext cx="81464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NG</a:t>
                  </a:r>
                </a:p>
              </p:txBody>
            </p:sp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5D3545E7-153F-6A4B-8964-6B27E4CB2483}"/>
                    </a:ext>
                  </a:extLst>
                </p:cNvPr>
                <p:cNvSpPr txBox="1"/>
                <p:nvPr/>
              </p:nvSpPr>
              <p:spPr>
                <a:xfrm rot="17785822">
                  <a:off x="27520" y="5376439"/>
                  <a:ext cx="1981484" cy="3155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HG + PPT (10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)</a:t>
                  </a: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7344E9F9-FC0C-B745-B4BD-29B75683C77D}"/>
                    </a:ext>
                  </a:extLst>
                </p:cNvPr>
                <p:cNvSpPr txBox="1"/>
                <p:nvPr/>
              </p:nvSpPr>
              <p:spPr>
                <a:xfrm rot="17785822">
                  <a:off x="289664" y="5402914"/>
                  <a:ext cx="2039383" cy="3155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HG + PPT (100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)</a:t>
                  </a:r>
                </a:p>
              </p:txBody>
            </p:sp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32DC438D-970F-4342-9051-98B2A3BC6032}"/>
                    </a:ext>
                  </a:extLst>
                </p:cNvPr>
                <p:cNvSpPr txBox="1"/>
                <p:nvPr/>
              </p:nvSpPr>
              <p:spPr>
                <a:xfrm rot="17785822">
                  <a:off x="539384" y="5562164"/>
                  <a:ext cx="2263226" cy="3155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HG + DPN (1.0 </a:t>
                  </a:r>
                  <a:r>
                    <a:rPr lang="el-GR" sz="1200" dirty="0"/>
                    <a:t>μ</a:t>
                  </a:r>
                  <a:r>
                    <a:rPr lang="en-US" sz="1200" dirty="0"/>
                    <a:t>M)</a:t>
                  </a: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4BB09597-4532-1F40-9221-5E6408B50D6D}"/>
                    </a:ext>
                  </a:extLst>
                </p:cNvPr>
                <p:cNvSpPr txBox="1"/>
                <p:nvPr/>
              </p:nvSpPr>
              <p:spPr>
                <a:xfrm rot="17785822">
                  <a:off x="844683" y="5656374"/>
                  <a:ext cx="2415806" cy="3155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HG + DPN (10 </a:t>
                  </a:r>
                  <a:r>
                    <a:rPr lang="el-GR" sz="1200" dirty="0"/>
                    <a:t>μ</a:t>
                  </a:r>
                  <a:r>
                    <a:rPr lang="en-US" sz="1200" dirty="0"/>
                    <a:t>M)</a:t>
                  </a:r>
                </a:p>
              </p:txBody>
            </p:sp>
          </p:grpSp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A7DB500B-A680-2F44-B09F-29E64BB5B87D}"/>
                  </a:ext>
                </a:extLst>
              </p:cNvPr>
              <p:cNvGrpSpPr/>
              <p:nvPr/>
            </p:nvGrpSpPr>
            <p:grpSpPr>
              <a:xfrm>
                <a:off x="2308652" y="2720830"/>
                <a:ext cx="620570" cy="685746"/>
                <a:chOff x="2248547" y="2711760"/>
                <a:chExt cx="620570" cy="685746"/>
              </a:xfrm>
            </p:grpSpPr>
            <p:cxnSp>
              <p:nvCxnSpPr>
                <p:cNvPr id="164" name="Straight Arrow Connector 163">
                  <a:extLst>
                    <a:ext uri="{FF2B5EF4-FFF2-40B4-BE49-F238E27FC236}">
                      <a16:creationId xmlns:a16="http://schemas.microsoft.com/office/drawing/2014/main" id="{0606EA3A-3B22-C64F-A050-80948E6F0CB9}"/>
                    </a:ext>
                  </a:extLst>
                </p:cNvPr>
                <p:cNvCxnSpPr/>
                <p:nvPr/>
              </p:nvCxnSpPr>
              <p:spPr>
                <a:xfrm>
                  <a:off x="2257429" y="3213816"/>
                  <a:ext cx="275312" cy="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728F3AAD-2A84-754D-B03B-65C0A5403D07}"/>
                    </a:ext>
                  </a:extLst>
                </p:cNvPr>
                <p:cNvSpPr txBox="1"/>
                <p:nvPr/>
              </p:nvSpPr>
              <p:spPr>
                <a:xfrm>
                  <a:off x="2248547" y="2711760"/>
                  <a:ext cx="620570" cy="6857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Arial Black" panose="020B0A04020102020204" pitchFamily="34" charset="0"/>
                    </a:rPr>
                    <a:t>ER </a:t>
                  </a:r>
                  <a:r>
                    <a:rPr lang="el-GR" sz="1000" dirty="0">
                      <a:latin typeface="Arial Black" panose="020B0A04020102020204" pitchFamily="34" charset="0"/>
                    </a:rPr>
                    <a:t>α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 67 kD</a:t>
                  </a:r>
                </a:p>
              </p:txBody>
            </p:sp>
          </p:grpSp>
        </p:grp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19EF2BD-BDEC-5541-8CC5-157F4FA7F157}"/>
                </a:ext>
              </a:extLst>
            </p:cNvPr>
            <p:cNvSpPr txBox="1"/>
            <p:nvPr/>
          </p:nvSpPr>
          <p:spPr>
            <a:xfrm>
              <a:off x="6712067" y="1207405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 Black" panose="020B0A04020102020204" pitchFamily="34" charset="0"/>
                </a:rPr>
                <a:t>ER𝝰 3</a:t>
              </a:r>
            </a:p>
          </p:txBody>
        </p: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8D9F8E05-2A2B-B54D-BA5B-2919A398FE60}"/>
                </a:ext>
              </a:extLst>
            </p:cNvPr>
            <p:cNvGrpSpPr/>
            <p:nvPr/>
          </p:nvGrpSpPr>
          <p:grpSpPr>
            <a:xfrm>
              <a:off x="9379149" y="1217164"/>
              <a:ext cx="2312182" cy="4927537"/>
              <a:chOff x="9379149" y="1217164"/>
              <a:chExt cx="2312182" cy="4927537"/>
            </a:xfrm>
          </p:grpSpPr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4A6D8A09-9568-894D-99E2-EEBEE68F179B}"/>
                  </a:ext>
                </a:extLst>
              </p:cNvPr>
              <p:cNvGrpSpPr/>
              <p:nvPr/>
            </p:nvGrpSpPr>
            <p:grpSpPr>
              <a:xfrm>
                <a:off x="9379149" y="2494017"/>
                <a:ext cx="2312182" cy="3650684"/>
                <a:chOff x="201692" y="2503204"/>
                <a:chExt cx="2633898" cy="4518844"/>
              </a:xfrm>
            </p:grpSpPr>
            <p:grpSp>
              <p:nvGrpSpPr>
                <p:cNvPr id="152" name="Group 151">
                  <a:extLst>
                    <a:ext uri="{FF2B5EF4-FFF2-40B4-BE49-F238E27FC236}">
                      <a16:creationId xmlns:a16="http://schemas.microsoft.com/office/drawing/2014/main" id="{324BB58C-C9AA-8246-B732-B7B7B53F80FB}"/>
                    </a:ext>
                  </a:extLst>
                </p:cNvPr>
                <p:cNvGrpSpPr/>
                <p:nvPr/>
              </p:nvGrpSpPr>
              <p:grpSpPr>
                <a:xfrm>
                  <a:off x="201692" y="4540994"/>
                  <a:ext cx="1997613" cy="2481054"/>
                  <a:chOff x="201692" y="4540994"/>
                  <a:chExt cx="1997613" cy="2481054"/>
                </a:xfrm>
              </p:grpSpPr>
              <p:sp>
                <p:nvSpPr>
                  <p:cNvPr id="156" name="TextBox 155">
                    <a:extLst>
                      <a:ext uri="{FF2B5EF4-FFF2-40B4-BE49-F238E27FC236}">
                        <a16:creationId xmlns:a16="http://schemas.microsoft.com/office/drawing/2014/main" id="{7AEED3E5-E600-B342-B5DB-DD718B5EDDBA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96992" y="5480020"/>
                    <a:ext cx="814647" cy="2934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HG</a:t>
                    </a: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8B07300B-24EA-6F43-9A57-CA9EFF872003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-58912" y="5480020"/>
                    <a:ext cx="814647" cy="2934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NG</a:t>
                    </a:r>
                  </a:p>
                </p:txBody>
              </p:sp>
              <p:sp>
                <p:nvSpPr>
                  <p:cNvPr id="158" name="TextBox 157">
                    <a:extLst>
                      <a:ext uri="{FF2B5EF4-FFF2-40B4-BE49-F238E27FC236}">
                        <a16:creationId xmlns:a16="http://schemas.microsoft.com/office/drawing/2014/main" id="{CDA0100E-E403-A047-A0A2-22939C4373AA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7520" y="5387490"/>
                    <a:ext cx="1981484" cy="2934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HG + PPT (10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)</a:t>
                    </a:r>
                  </a:p>
                </p:txBody>
              </p:sp>
              <p:sp>
                <p:nvSpPr>
                  <p:cNvPr id="159" name="TextBox 158">
                    <a:extLst>
                      <a:ext uri="{FF2B5EF4-FFF2-40B4-BE49-F238E27FC236}">
                        <a16:creationId xmlns:a16="http://schemas.microsoft.com/office/drawing/2014/main" id="{ADB464C9-ED73-804A-BEC9-7CD73C01F34A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89664" y="5413966"/>
                    <a:ext cx="2039383" cy="2934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HG + PPT (100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)</a:t>
                    </a:r>
                  </a:p>
                </p:txBody>
              </p:sp>
              <p:sp>
                <p:nvSpPr>
                  <p:cNvPr id="160" name="TextBox 159">
                    <a:extLst>
                      <a:ext uri="{FF2B5EF4-FFF2-40B4-BE49-F238E27FC236}">
                        <a16:creationId xmlns:a16="http://schemas.microsoft.com/office/drawing/2014/main" id="{C26C9F9D-3445-4F42-8367-C3E8BAE636EB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539384" y="5573215"/>
                    <a:ext cx="2263227" cy="2934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HG + DPN (1.0 </a:t>
                    </a:r>
                    <a:r>
                      <a:rPr lang="el-GR" sz="1200" dirty="0"/>
                      <a:t>μ</a:t>
                    </a:r>
                    <a:r>
                      <a:rPr lang="en-US" sz="1200" dirty="0"/>
                      <a:t>M)</a:t>
                    </a: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CA1D0487-24A9-284B-B47B-0174C5EBFD11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844683" y="5667425"/>
                    <a:ext cx="2415806" cy="2934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HG + DPN (10 </a:t>
                    </a:r>
                    <a:r>
                      <a:rPr lang="el-GR" sz="1200" dirty="0"/>
                      <a:t>μ</a:t>
                    </a:r>
                    <a:r>
                      <a:rPr lang="en-US" sz="1200" dirty="0"/>
                      <a:t>M)</a:t>
                    </a:r>
                  </a:p>
                </p:txBody>
              </p:sp>
            </p:grpSp>
            <p:grpSp>
              <p:nvGrpSpPr>
                <p:cNvPr id="153" name="Group 152">
                  <a:extLst>
                    <a:ext uri="{FF2B5EF4-FFF2-40B4-BE49-F238E27FC236}">
                      <a16:creationId xmlns:a16="http://schemas.microsoft.com/office/drawing/2014/main" id="{D92973BE-D97F-5A43-8BAE-E0AE9A74B042}"/>
                    </a:ext>
                  </a:extLst>
                </p:cNvPr>
                <p:cNvGrpSpPr/>
                <p:nvPr/>
              </p:nvGrpSpPr>
              <p:grpSpPr>
                <a:xfrm>
                  <a:off x="2143193" y="2503204"/>
                  <a:ext cx="692397" cy="513233"/>
                  <a:chOff x="2083088" y="2494134"/>
                  <a:chExt cx="692397" cy="513233"/>
                </a:xfrm>
              </p:grpSpPr>
              <p:cxnSp>
                <p:nvCxnSpPr>
                  <p:cNvPr id="154" name="Straight Arrow Connector 153">
                    <a:extLst>
                      <a:ext uri="{FF2B5EF4-FFF2-40B4-BE49-F238E27FC236}">
                        <a16:creationId xmlns:a16="http://schemas.microsoft.com/office/drawing/2014/main" id="{DBE74B57-17F2-AF42-97AE-F9C40A7A3A4F}"/>
                      </a:ext>
                    </a:extLst>
                  </p:cNvPr>
                  <p:cNvCxnSpPr/>
                  <p:nvPr/>
                </p:nvCxnSpPr>
                <p:spPr>
                  <a:xfrm>
                    <a:off x="2083088" y="3007366"/>
                    <a:ext cx="275311" cy="1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5" name="TextBox 154">
                    <a:extLst>
                      <a:ext uri="{FF2B5EF4-FFF2-40B4-BE49-F238E27FC236}">
                        <a16:creationId xmlns:a16="http://schemas.microsoft.com/office/drawing/2014/main" id="{6079BCF2-ABA5-BD4E-9EAB-0AF6DEAD394C}"/>
                      </a:ext>
                    </a:extLst>
                  </p:cNvPr>
                  <p:cNvSpPr txBox="1"/>
                  <p:nvPr/>
                </p:nvSpPr>
                <p:spPr>
                  <a:xfrm>
                    <a:off x="2099833" y="2494134"/>
                    <a:ext cx="675652" cy="49515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>
                        <a:latin typeface="Arial Black" panose="020B0A04020102020204" pitchFamily="34" charset="0"/>
                      </a:rPr>
                      <a:t>ER </a:t>
                    </a:r>
                    <a:r>
                      <a:rPr lang="el-GR" sz="1000" dirty="0">
                        <a:latin typeface="Arial Black" panose="020B0A04020102020204" pitchFamily="34" charset="0"/>
                      </a:rPr>
                      <a:t>α</a:t>
                    </a:r>
                    <a:r>
                      <a:rPr lang="en-US" sz="1000" dirty="0">
                        <a:latin typeface="Arial Black" panose="020B0A04020102020204" pitchFamily="34" charset="0"/>
                      </a:rPr>
                      <a:t> 67 kD</a:t>
                    </a:r>
                  </a:p>
                </p:txBody>
              </p:sp>
            </p:grpSp>
          </p:grp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7F9E46E6-FFF5-1548-B777-42FC2B202C5C}"/>
                  </a:ext>
                </a:extLst>
              </p:cNvPr>
              <p:cNvSpPr txBox="1"/>
              <p:nvPr/>
            </p:nvSpPr>
            <p:spPr>
              <a:xfrm>
                <a:off x="9523090" y="1217164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Arial Black" panose="020B0A04020102020204" pitchFamily="34" charset="0"/>
                  </a:rPr>
                  <a:t>ER𝝰 4</a:t>
                </a:r>
              </a:p>
            </p:txBody>
          </p:sp>
        </p:grp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972" y="1665535"/>
            <a:ext cx="2010162" cy="25510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417" y="1689310"/>
            <a:ext cx="2015446" cy="25530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6253" y="1689310"/>
            <a:ext cx="2003309" cy="25391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8075" y="1675825"/>
            <a:ext cx="2011977" cy="256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2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52632" y="223921"/>
            <a:ext cx="10088313" cy="525301"/>
            <a:chOff x="252632" y="223921"/>
            <a:chExt cx="10088313" cy="52530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1C02832-658D-D04E-928C-88AB039C1E3D}"/>
                </a:ext>
              </a:extLst>
            </p:cNvPr>
            <p:cNvSpPr txBox="1"/>
            <p:nvPr/>
          </p:nvSpPr>
          <p:spPr>
            <a:xfrm>
              <a:off x="252632" y="223921"/>
              <a:ext cx="17411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Arial Black" panose="020B0A04020102020204" pitchFamily="34" charset="0"/>
                </a:rPr>
                <a:t>Fig. 6 F: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E6DF6D3-3149-BF4B-AEB1-2957C531B345}"/>
                </a:ext>
              </a:extLst>
            </p:cNvPr>
            <p:cNvSpPr txBox="1"/>
            <p:nvPr/>
          </p:nvSpPr>
          <p:spPr>
            <a:xfrm>
              <a:off x="2086689" y="226002"/>
              <a:ext cx="82542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Nrf2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44DFF533-FB2F-174E-AB9A-826AA9C6072A}"/>
              </a:ext>
            </a:extLst>
          </p:cNvPr>
          <p:cNvGrpSpPr/>
          <p:nvPr/>
        </p:nvGrpSpPr>
        <p:grpSpPr>
          <a:xfrm>
            <a:off x="173436" y="1108047"/>
            <a:ext cx="713706" cy="2950214"/>
            <a:chOff x="-95527" y="905133"/>
            <a:chExt cx="713706" cy="2950214"/>
          </a:xfrm>
        </p:grpSpPr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C86C60F4-27B4-1247-BAAB-16C61E1F5324}"/>
                </a:ext>
              </a:extLst>
            </p:cNvPr>
            <p:cNvGrpSpPr/>
            <p:nvPr/>
          </p:nvGrpSpPr>
          <p:grpSpPr>
            <a:xfrm>
              <a:off x="-95527" y="905133"/>
              <a:ext cx="630789" cy="2950214"/>
              <a:chOff x="2860398" y="729019"/>
              <a:chExt cx="630789" cy="2950214"/>
            </a:xfrm>
          </p:grpSpPr>
          <p:grpSp>
            <p:nvGrpSpPr>
              <p:cNvPr id="142" name="Group 141">
                <a:extLst>
                  <a:ext uri="{FF2B5EF4-FFF2-40B4-BE49-F238E27FC236}">
                    <a16:creationId xmlns:a16="http://schemas.microsoft.com/office/drawing/2014/main" id="{465E3E9C-ABE5-D94E-B8C0-E9ECF413167F}"/>
                  </a:ext>
                </a:extLst>
              </p:cNvPr>
              <p:cNvGrpSpPr/>
              <p:nvPr/>
            </p:nvGrpSpPr>
            <p:grpSpPr>
              <a:xfrm>
                <a:off x="2866020" y="729019"/>
                <a:ext cx="625167" cy="2950214"/>
                <a:chOff x="3031900" y="742872"/>
                <a:chExt cx="606255" cy="2950214"/>
              </a:xfrm>
            </p:grpSpPr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D82F764A-692A-C94E-8C01-F92E2CB78E9F}"/>
                    </a:ext>
                  </a:extLst>
                </p:cNvPr>
                <p:cNvSpPr txBox="1"/>
                <p:nvPr/>
              </p:nvSpPr>
              <p:spPr>
                <a:xfrm>
                  <a:off x="3031900" y="742872"/>
                  <a:ext cx="606255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F8927BB0-A48D-4E4B-9362-7D8542E17DE9}"/>
                    </a:ext>
                  </a:extLst>
                </p:cNvPr>
                <p:cNvSpPr txBox="1"/>
                <p:nvPr/>
              </p:nvSpPr>
              <p:spPr>
                <a:xfrm>
                  <a:off x="3096995" y="3439170"/>
                  <a:ext cx="482215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37 kD</a:t>
                  </a:r>
                </a:p>
              </p:txBody>
            </p: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B763CA6E-A6FF-CC4B-94F0-6E18E934B3BB}"/>
                    </a:ext>
                  </a:extLst>
                </p:cNvPr>
                <p:cNvSpPr txBox="1"/>
                <p:nvPr/>
              </p:nvSpPr>
              <p:spPr>
                <a:xfrm>
                  <a:off x="3088060" y="2762333"/>
                  <a:ext cx="5116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09142021-18B8-4447-8AF1-A697C33E2B4B}"/>
                    </a:ext>
                  </a:extLst>
                </p:cNvPr>
                <p:cNvSpPr txBox="1"/>
                <p:nvPr/>
              </p:nvSpPr>
              <p:spPr>
                <a:xfrm>
                  <a:off x="3098489" y="2150003"/>
                  <a:ext cx="5116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6B3FE9C8-DDA8-4E4B-BD5D-37F526B93760}"/>
                    </a:ext>
                  </a:extLst>
                </p:cNvPr>
                <p:cNvSpPr txBox="1"/>
                <p:nvPr/>
              </p:nvSpPr>
              <p:spPr>
                <a:xfrm>
                  <a:off x="3032940" y="1365225"/>
                  <a:ext cx="549053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150 kD</a:t>
                  </a:r>
                </a:p>
              </p:txBody>
            </p:sp>
          </p:grp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68EED001-11FE-B14C-AA6E-EB5A051F30D5}"/>
                  </a:ext>
                </a:extLst>
              </p:cNvPr>
              <p:cNvSpPr txBox="1"/>
              <p:nvPr/>
            </p:nvSpPr>
            <p:spPr>
              <a:xfrm>
                <a:off x="2860398" y="1726540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4EFE9EF8-CFFD-EE42-89DD-0CA8D5A955D7}"/>
                </a:ext>
              </a:extLst>
            </p:cNvPr>
            <p:cNvGrpSpPr/>
            <p:nvPr/>
          </p:nvGrpSpPr>
          <p:grpSpPr>
            <a:xfrm>
              <a:off x="363782" y="1657012"/>
              <a:ext cx="254397" cy="2080086"/>
              <a:chOff x="3066298" y="1788884"/>
              <a:chExt cx="254397" cy="2080086"/>
            </a:xfrm>
          </p:grpSpPr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F8C3F621-B5A5-9E4F-B1B7-23D615D01FB1}"/>
                  </a:ext>
                </a:extLst>
              </p:cNvPr>
              <p:cNvCxnSpPr/>
              <p:nvPr/>
            </p:nvCxnSpPr>
            <p:spPr>
              <a:xfrm>
                <a:off x="3080155" y="2567567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95145EFF-65BF-3544-8657-DC512A53FFB7}"/>
                  </a:ext>
                </a:extLst>
              </p:cNvPr>
              <p:cNvGrpSpPr/>
              <p:nvPr/>
            </p:nvGrpSpPr>
            <p:grpSpPr>
              <a:xfrm>
                <a:off x="3066298" y="1788884"/>
                <a:ext cx="254397" cy="2080086"/>
                <a:chOff x="9693416" y="1793501"/>
                <a:chExt cx="254397" cy="2080086"/>
              </a:xfrm>
            </p:grpSpPr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D54411A1-351F-5448-9A63-03FFD0BB53F7}"/>
                    </a:ext>
                  </a:extLst>
                </p:cNvPr>
                <p:cNvCxnSpPr/>
                <p:nvPr/>
              </p:nvCxnSpPr>
              <p:spPr>
                <a:xfrm>
                  <a:off x="9693416" y="1793501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3DA8F45A-9D24-A94A-A4FA-3F22C2DE633B}"/>
                    </a:ext>
                  </a:extLst>
                </p:cNvPr>
                <p:cNvCxnSpPr/>
                <p:nvPr/>
              </p:nvCxnSpPr>
              <p:spPr>
                <a:xfrm>
                  <a:off x="9707274" y="2185857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D0E1D053-AB0C-9947-B696-2F41896329BA}"/>
                    </a:ext>
                  </a:extLst>
                </p:cNvPr>
                <p:cNvCxnSpPr/>
                <p:nvPr/>
              </p:nvCxnSpPr>
              <p:spPr>
                <a:xfrm>
                  <a:off x="9716511" y="3195779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52DB2812-FFE4-9D4F-B53B-919B2F2A7F8B}"/>
                    </a:ext>
                  </a:extLst>
                </p:cNvPr>
                <p:cNvCxnSpPr/>
                <p:nvPr/>
              </p:nvCxnSpPr>
              <p:spPr>
                <a:xfrm>
                  <a:off x="9721130" y="3873587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9105257-D596-8246-898A-8D6BB8D2EC73}"/>
              </a:ext>
            </a:extLst>
          </p:cNvPr>
          <p:cNvGrpSpPr/>
          <p:nvPr/>
        </p:nvGrpSpPr>
        <p:grpSpPr>
          <a:xfrm>
            <a:off x="765268" y="1065257"/>
            <a:ext cx="2644783" cy="4584087"/>
            <a:chOff x="1308267" y="1078705"/>
            <a:chExt cx="2084198" cy="458408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C43932E-FF1E-A541-8201-71AA0FD780A0}"/>
                </a:ext>
              </a:extLst>
            </p:cNvPr>
            <p:cNvSpPr txBox="1"/>
            <p:nvPr/>
          </p:nvSpPr>
          <p:spPr>
            <a:xfrm>
              <a:off x="1308267" y="1078705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 Black" panose="020B0A04020102020204" pitchFamily="34" charset="0"/>
                </a:rPr>
                <a:t>Nrf2 1</a:t>
              </a: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241D3121-D1B8-894F-A569-20EC35AC7D64}"/>
                </a:ext>
              </a:extLst>
            </p:cNvPr>
            <p:cNvGrpSpPr/>
            <p:nvPr/>
          </p:nvGrpSpPr>
          <p:grpSpPr>
            <a:xfrm>
              <a:off x="1337093" y="2688358"/>
              <a:ext cx="2055372" cy="2974434"/>
              <a:chOff x="4082929" y="2933425"/>
              <a:chExt cx="2720933" cy="3892141"/>
            </a:xfrm>
          </p:grpSpPr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3B856D77-3D3D-934F-917C-74DA20CF7F3A}"/>
                  </a:ext>
                </a:extLst>
              </p:cNvPr>
              <p:cNvCxnSpPr/>
              <p:nvPr/>
            </p:nvCxnSpPr>
            <p:spPr>
              <a:xfrm>
                <a:off x="6027467" y="3438324"/>
                <a:ext cx="275311" cy="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00844A0B-3748-8046-A140-7899D7A8DB19}"/>
                  </a:ext>
                </a:extLst>
              </p:cNvPr>
              <p:cNvSpPr txBox="1"/>
              <p:nvPr/>
            </p:nvSpPr>
            <p:spPr>
              <a:xfrm>
                <a:off x="6128740" y="2933425"/>
                <a:ext cx="675122" cy="724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 Black" panose="020B0A04020102020204" pitchFamily="34" charset="0"/>
                  </a:rPr>
                  <a:t>Nrf2 57 kD</a:t>
                </a:r>
              </a:p>
            </p:txBody>
          </p: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608997CF-BB8D-3547-A6E5-AC000FC8DE67}"/>
                  </a:ext>
                </a:extLst>
              </p:cNvPr>
              <p:cNvGrpSpPr/>
              <p:nvPr/>
            </p:nvGrpSpPr>
            <p:grpSpPr>
              <a:xfrm>
                <a:off x="4082929" y="4794293"/>
                <a:ext cx="1685389" cy="2031273"/>
                <a:chOff x="254236" y="4761860"/>
                <a:chExt cx="1685389" cy="2031273"/>
              </a:xfrm>
            </p:grpSpPr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6EDC4612-CC11-2D4D-B25E-B6AFD036CF45}"/>
                    </a:ext>
                  </a:extLst>
                </p:cNvPr>
                <p:cNvSpPr txBox="1"/>
                <p:nvPr/>
              </p:nvSpPr>
              <p:spPr>
                <a:xfrm rot="17785822">
                  <a:off x="241316" y="5030684"/>
                  <a:ext cx="81464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HG</a:t>
                  </a: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EA4786CE-B374-B341-99F0-1E68F0C56285}"/>
                    </a:ext>
                  </a:extLst>
                </p:cNvPr>
                <p:cNvSpPr txBox="1"/>
                <p:nvPr/>
              </p:nvSpPr>
              <p:spPr>
                <a:xfrm rot="17785822">
                  <a:off x="-14588" y="5030684"/>
                  <a:ext cx="81464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NG</a:t>
                  </a: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DD26844A-6237-D749-9153-59A7942AE5F2}"/>
                    </a:ext>
                  </a:extLst>
                </p:cNvPr>
                <p:cNvSpPr txBox="1"/>
                <p:nvPr/>
              </p:nvSpPr>
              <p:spPr>
                <a:xfrm rot="17785822">
                  <a:off x="-28054" y="5500015"/>
                  <a:ext cx="1788602" cy="3135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HG + PPT (10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)</a:t>
                  </a: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571B1CAC-5187-EB46-8DCA-369543A55869}"/>
                    </a:ext>
                  </a:extLst>
                </p:cNvPr>
                <p:cNvSpPr txBox="1"/>
                <p:nvPr/>
              </p:nvSpPr>
              <p:spPr>
                <a:xfrm rot="17785822">
                  <a:off x="265701" y="5517403"/>
                  <a:ext cx="1814983" cy="3135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HG + PPT (100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)</a:t>
                  </a: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059D85D5-A902-2249-8B8E-2CF1EF4EF9EE}"/>
                    </a:ext>
                  </a:extLst>
                </p:cNvPr>
                <p:cNvSpPr txBox="1"/>
                <p:nvPr/>
              </p:nvSpPr>
              <p:spPr>
                <a:xfrm rot="17785822">
                  <a:off x="495382" y="5614828"/>
                  <a:ext cx="1977381" cy="3135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HG + DPN (1.0 </a:t>
                  </a:r>
                  <a:r>
                    <a:rPr lang="el-GR" sz="1200" dirty="0"/>
                    <a:t>μ</a:t>
                  </a:r>
                  <a:r>
                    <a:rPr lang="en-US" sz="1200" dirty="0"/>
                    <a:t>M)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8664E403-E52B-4247-80CF-80417B644121}"/>
                    </a:ext>
                  </a:extLst>
                </p:cNvPr>
                <p:cNvSpPr txBox="1"/>
                <p:nvPr/>
              </p:nvSpPr>
              <p:spPr>
                <a:xfrm rot="17785822">
                  <a:off x="887007" y="5740515"/>
                  <a:ext cx="1791719" cy="3135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HG + DPN (10 </a:t>
                  </a:r>
                  <a:r>
                    <a:rPr lang="el-GR" sz="1200" dirty="0"/>
                    <a:t>μ</a:t>
                  </a:r>
                  <a:r>
                    <a:rPr lang="en-US" sz="1200" dirty="0"/>
                    <a:t>M)</a:t>
                  </a:r>
                </a:p>
              </p:txBody>
            </p:sp>
          </p:grpSp>
        </p:grp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1B0A2926-D571-2245-9F4D-436540F68826}"/>
              </a:ext>
            </a:extLst>
          </p:cNvPr>
          <p:cNvGrpSpPr/>
          <p:nvPr/>
        </p:nvGrpSpPr>
        <p:grpSpPr>
          <a:xfrm>
            <a:off x="3003720" y="1108045"/>
            <a:ext cx="713706" cy="2950214"/>
            <a:chOff x="-95527" y="905133"/>
            <a:chExt cx="713706" cy="2950214"/>
          </a:xfrm>
        </p:grpSpPr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1F1217D1-5A31-494B-884F-297AC5D47D4D}"/>
                </a:ext>
              </a:extLst>
            </p:cNvPr>
            <p:cNvGrpSpPr/>
            <p:nvPr/>
          </p:nvGrpSpPr>
          <p:grpSpPr>
            <a:xfrm>
              <a:off x="-95527" y="905133"/>
              <a:ext cx="630789" cy="2950214"/>
              <a:chOff x="2860398" y="729019"/>
              <a:chExt cx="630789" cy="2950214"/>
            </a:xfrm>
          </p:grpSpPr>
          <p:grpSp>
            <p:nvGrpSpPr>
              <p:cNvPr id="188" name="Group 187">
                <a:extLst>
                  <a:ext uri="{FF2B5EF4-FFF2-40B4-BE49-F238E27FC236}">
                    <a16:creationId xmlns:a16="http://schemas.microsoft.com/office/drawing/2014/main" id="{BB75DCD3-EBAB-0945-8FDF-4D665275AB53}"/>
                  </a:ext>
                </a:extLst>
              </p:cNvPr>
              <p:cNvGrpSpPr/>
              <p:nvPr/>
            </p:nvGrpSpPr>
            <p:grpSpPr>
              <a:xfrm>
                <a:off x="2866020" y="729019"/>
                <a:ext cx="625167" cy="2950214"/>
                <a:chOff x="3031900" y="742872"/>
                <a:chExt cx="606255" cy="2950214"/>
              </a:xfrm>
            </p:grpSpPr>
            <p:sp>
              <p:nvSpPr>
                <p:cNvPr id="190" name="TextBox 189">
                  <a:extLst>
                    <a:ext uri="{FF2B5EF4-FFF2-40B4-BE49-F238E27FC236}">
                      <a16:creationId xmlns:a16="http://schemas.microsoft.com/office/drawing/2014/main" id="{B070C4CD-69FB-0E47-B134-CB2929E569F6}"/>
                    </a:ext>
                  </a:extLst>
                </p:cNvPr>
                <p:cNvSpPr txBox="1"/>
                <p:nvPr/>
              </p:nvSpPr>
              <p:spPr>
                <a:xfrm>
                  <a:off x="3031900" y="742872"/>
                  <a:ext cx="606255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  <p:sp>
              <p:nvSpPr>
                <p:cNvPr id="191" name="TextBox 190">
                  <a:extLst>
                    <a:ext uri="{FF2B5EF4-FFF2-40B4-BE49-F238E27FC236}">
                      <a16:creationId xmlns:a16="http://schemas.microsoft.com/office/drawing/2014/main" id="{2C8BBB3A-EE6E-F946-A2FB-D77CF9284038}"/>
                    </a:ext>
                  </a:extLst>
                </p:cNvPr>
                <p:cNvSpPr txBox="1"/>
                <p:nvPr/>
              </p:nvSpPr>
              <p:spPr>
                <a:xfrm>
                  <a:off x="3096995" y="3439170"/>
                  <a:ext cx="482215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37 kD</a:t>
                  </a:r>
                </a:p>
              </p:txBody>
            </p:sp>
            <p:sp>
              <p:nvSpPr>
                <p:cNvPr id="192" name="TextBox 191">
                  <a:extLst>
                    <a:ext uri="{FF2B5EF4-FFF2-40B4-BE49-F238E27FC236}">
                      <a16:creationId xmlns:a16="http://schemas.microsoft.com/office/drawing/2014/main" id="{5E87D8B2-BD74-3447-825A-4DFD3F5022C7}"/>
                    </a:ext>
                  </a:extLst>
                </p:cNvPr>
                <p:cNvSpPr txBox="1"/>
                <p:nvPr/>
              </p:nvSpPr>
              <p:spPr>
                <a:xfrm>
                  <a:off x="3088060" y="2762333"/>
                  <a:ext cx="5116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  <p:sp>
              <p:nvSpPr>
                <p:cNvPr id="193" name="TextBox 192">
                  <a:extLst>
                    <a:ext uri="{FF2B5EF4-FFF2-40B4-BE49-F238E27FC236}">
                      <a16:creationId xmlns:a16="http://schemas.microsoft.com/office/drawing/2014/main" id="{104E131B-8E05-9142-A681-242F97C26A1C}"/>
                    </a:ext>
                  </a:extLst>
                </p:cNvPr>
                <p:cNvSpPr txBox="1"/>
                <p:nvPr/>
              </p:nvSpPr>
              <p:spPr>
                <a:xfrm>
                  <a:off x="3098489" y="2150003"/>
                  <a:ext cx="5116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  <p:sp>
              <p:nvSpPr>
                <p:cNvPr id="194" name="TextBox 193">
                  <a:extLst>
                    <a:ext uri="{FF2B5EF4-FFF2-40B4-BE49-F238E27FC236}">
                      <a16:creationId xmlns:a16="http://schemas.microsoft.com/office/drawing/2014/main" id="{CEFE824E-BA5C-FB47-8409-CBD084149DEC}"/>
                    </a:ext>
                  </a:extLst>
                </p:cNvPr>
                <p:cNvSpPr txBox="1"/>
                <p:nvPr/>
              </p:nvSpPr>
              <p:spPr>
                <a:xfrm>
                  <a:off x="3032940" y="1299909"/>
                  <a:ext cx="549053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150 kD</a:t>
                  </a:r>
                </a:p>
              </p:txBody>
            </p:sp>
          </p:grp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D81778C1-DE7B-F04D-8397-414C37267DA2}"/>
                  </a:ext>
                </a:extLst>
              </p:cNvPr>
              <p:cNvSpPr txBox="1"/>
              <p:nvPr/>
            </p:nvSpPr>
            <p:spPr>
              <a:xfrm>
                <a:off x="2860398" y="1606794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326E74A8-A397-B745-8ED9-37AC6CC6FA29}"/>
                </a:ext>
              </a:extLst>
            </p:cNvPr>
            <p:cNvGrpSpPr/>
            <p:nvPr/>
          </p:nvGrpSpPr>
          <p:grpSpPr>
            <a:xfrm>
              <a:off x="363782" y="1591696"/>
              <a:ext cx="254397" cy="2145402"/>
              <a:chOff x="3066298" y="1723568"/>
              <a:chExt cx="254397" cy="2145402"/>
            </a:xfrm>
          </p:grpSpPr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20CC6387-517E-074A-9C33-8FE0691C23FA}"/>
                  </a:ext>
                </a:extLst>
              </p:cNvPr>
              <p:cNvCxnSpPr/>
              <p:nvPr/>
            </p:nvCxnSpPr>
            <p:spPr>
              <a:xfrm>
                <a:off x="3080155" y="2567567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73504F44-16FB-504D-921E-2E4EF59C0FCB}"/>
                  </a:ext>
                </a:extLst>
              </p:cNvPr>
              <p:cNvGrpSpPr/>
              <p:nvPr/>
            </p:nvGrpSpPr>
            <p:grpSpPr>
              <a:xfrm>
                <a:off x="3066298" y="1723568"/>
                <a:ext cx="254397" cy="2145402"/>
                <a:chOff x="9693416" y="1728185"/>
                <a:chExt cx="254397" cy="2145402"/>
              </a:xfrm>
            </p:grpSpPr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1678ADDB-AF66-9440-A35B-18D8415B98CD}"/>
                    </a:ext>
                  </a:extLst>
                </p:cNvPr>
                <p:cNvCxnSpPr/>
                <p:nvPr/>
              </p:nvCxnSpPr>
              <p:spPr>
                <a:xfrm>
                  <a:off x="9693416" y="172818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Straight Connector 173">
                  <a:extLst>
                    <a:ext uri="{FF2B5EF4-FFF2-40B4-BE49-F238E27FC236}">
                      <a16:creationId xmlns:a16="http://schemas.microsoft.com/office/drawing/2014/main" id="{5E2C2A46-D06F-C046-9D6D-F07BA9AB7348}"/>
                    </a:ext>
                  </a:extLst>
                </p:cNvPr>
                <p:cNvCxnSpPr/>
                <p:nvPr/>
              </p:nvCxnSpPr>
              <p:spPr>
                <a:xfrm>
                  <a:off x="9707274" y="2060078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Connector 185">
                  <a:extLst>
                    <a:ext uri="{FF2B5EF4-FFF2-40B4-BE49-F238E27FC236}">
                      <a16:creationId xmlns:a16="http://schemas.microsoft.com/office/drawing/2014/main" id="{42A1F184-A96B-5340-926D-E959C2F10FB7}"/>
                    </a:ext>
                  </a:extLst>
                </p:cNvPr>
                <p:cNvCxnSpPr/>
                <p:nvPr/>
              </p:nvCxnSpPr>
              <p:spPr>
                <a:xfrm>
                  <a:off x="9716511" y="3195779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>
                  <a:extLst>
                    <a:ext uri="{FF2B5EF4-FFF2-40B4-BE49-F238E27FC236}">
                      <a16:creationId xmlns:a16="http://schemas.microsoft.com/office/drawing/2014/main" id="{D25BCBC1-AD69-5645-91ED-D255BA85D8D4}"/>
                    </a:ext>
                  </a:extLst>
                </p:cNvPr>
                <p:cNvCxnSpPr/>
                <p:nvPr/>
              </p:nvCxnSpPr>
              <p:spPr>
                <a:xfrm>
                  <a:off x="9721130" y="3873587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F69DDF8-50B8-7844-B1F1-86D99364F3B4}"/>
              </a:ext>
            </a:extLst>
          </p:cNvPr>
          <p:cNvGrpSpPr/>
          <p:nvPr/>
        </p:nvGrpSpPr>
        <p:grpSpPr>
          <a:xfrm>
            <a:off x="3549590" y="1082364"/>
            <a:ext cx="2865885" cy="4574686"/>
            <a:chOff x="3138153" y="1161079"/>
            <a:chExt cx="2852502" cy="484801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2C76F31-CF3D-E647-BEE0-23FC762C7F5E}"/>
                </a:ext>
              </a:extLst>
            </p:cNvPr>
            <p:cNvSpPr txBox="1"/>
            <p:nvPr/>
          </p:nvSpPr>
          <p:spPr>
            <a:xfrm>
              <a:off x="3455705" y="1161079"/>
              <a:ext cx="13395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 Black" panose="020B0A04020102020204" pitchFamily="34" charset="0"/>
                </a:rPr>
                <a:t>Nrf2 2</a:t>
              </a: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93A69568-7E2E-8444-BC1A-E3CA92963C9D}"/>
                </a:ext>
              </a:extLst>
            </p:cNvPr>
            <p:cNvGrpSpPr/>
            <p:nvPr/>
          </p:nvGrpSpPr>
          <p:grpSpPr>
            <a:xfrm>
              <a:off x="3138153" y="2755789"/>
              <a:ext cx="2852502" cy="3253304"/>
              <a:chOff x="3321323" y="2782165"/>
              <a:chExt cx="2852502" cy="3253304"/>
            </a:xfrm>
          </p:grpSpPr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6C57A44B-B2D3-624A-9AC9-4213B91ECF49}"/>
                  </a:ext>
                </a:extLst>
              </p:cNvPr>
              <p:cNvCxnSpPr/>
              <p:nvPr/>
            </p:nvCxnSpPr>
            <p:spPr>
              <a:xfrm>
                <a:off x="5461783" y="3250093"/>
                <a:ext cx="243243" cy="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13C9BB5-4408-3940-A23A-4B58446143C5}"/>
                  </a:ext>
                </a:extLst>
              </p:cNvPr>
              <p:cNvSpPr txBox="1"/>
              <p:nvPr/>
            </p:nvSpPr>
            <p:spPr>
              <a:xfrm>
                <a:off x="5500714" y="2782165"/>
                <a:ext cx="673111" cy="587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 Black" panose="020B0A04020102020204" pitchFamily="34" charset="0"/>
                  </a:rPr>
                  <a:t>Nrf2 57 kD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5FA721C3-F864-CC4C-BB90-ADF6CDCC05DF}"/>
                  </a:ext>
                </a:extLst>
              </p:cNvPr>
              <p:cNvSpPr txBox="1"/>
              <p:nvPr/>
            </p:nvSpPr>
            <p:spPr>
              <a:xfrm rot="17785822">
                <a:off x="3339906" y="4597905"/>
                <a:ext cx="659763" cy="2447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HG</a:t>
                </a: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0C811D6-55B1-4549-A79F-1242A03B21E9}"/>
                  </a:ext>
                </a:extLst>
              </p:cNvPr>
              <p:cNvSpPr txBox="1"/>
              <p:nvPr/>
            </p:nvSpPr>
            <p:spPr>
              <a:xfrm rot="17785822">
                <a:off x="3113809" y="4597905"/>
                <a:ext cx="659763" cy="2447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NG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110A88E-13C9-DD44-AF5F-AE974DA1737E}"/>
                  </a:ext>
                </a:extLst>
              </p:cNvPr>
              <p:cNvSpPr txBox="1"/>
              <p:nvPr/>
            </p:nvSpPr>
            <p:spPr>
              <a:xfrm rot="17785822">
                <a:off x="3137776" y="4976660"/>
                <a:ext cx="14485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HG + PPT (10 </a:t>
                </a:r>
                <a:r>
                  <a:rPr lang="en-US" sz="1200" dirty="0" err="1"/>
                  <a:t>nM</a:t>
                </a:r>
                <a:r>
                  <a:rPr lang="en-US" sz="1200" dirty="0"/>
                  <a:t>)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B1A23F69-5708-AF4C-A3E4-87F60D519AC4}"/>
                  </a:ext>
                </a:extLst>
              </p:cNvPr>
              <p:cNvSpPr txBox="1"/>
              <p:nvPr/>
            </p:nvSpPr>
            <p:spPr>
              <a:xfrm rot="17785822">
                <a:off x="3406819" y="5035113"/>
                <a:ext cx="146991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HG + PPT (100 </a:t>
                </a:r>
                <a:r>
                  <a:rPr lang="en-US" sz="1200" dirty="0" err="1"/>
                  <a:t>nM</a:t>
                </a:r>
                <a:r>
                  <a:rPr lang="en-US" sz="1200" dirty="0"/>
                  <a:t>)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A4CDE7AD-2A16-5242-965E-60688356F27F}"/>
                  </a:ext>
                </a:extLst>
              </p:cNvPr>
              <p:cNvSpPr txBox="1"/>
              <p:nvPr/>
            </p:nvSpPr>
            <p:spPr>
              <a:xfrm rot="17785822">
                <a:off x="3676890" y="5069644"/>
                <a:ext cx="16014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HG + DPN (1.0 </a:t>
                </a:r>
                <a:r>
                  <a:rPr lang="el-GR" sz="1200" dirty="0"/>
                  <a:t>μ</a:t>
                </a:r>
                <a:r>
                  <a:rPr lang="en-US" sz="1200" dirty="0"/>
                  <a:t>M)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68F1A887-264D-2D4A-ACC9-57DA855253D0}"/>
                  </a:ext>
                </a:extLst>
              </p:cNvPr>
              <p:cNvSpPr txBox="1"/>
              <p:nvPr/>
            </p:nvSpPr>
            <p:spPr>
              <a:xfrm rot="17785822">
                <a:off x="4078245" y="5171435"/>
                <a:ext cx="145106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HG + DPN (10 </a:t>
                </a:r>
                <a:r>
                  <a:rPr lang="el-GR" sz="1200" dirty="0"/>
                  <a:t>μ</a:t>
                </a:r>
                <a:r>
                  <a:rPr lang="en-US" sz="1200" dirty="0"/>
                  <a:t>M)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5C60ED5-9CEB-384F-9FDC-9E1170AFEBD0}"/>
              </a:ext>
            </a:extLst>
          </p:cNvPr>
          <p:cNvGrpSpPr/>
          <p:nvPr/>
        </p:nvGrpSpPr>
        <p:grpSpPr>
          <a:xfrm>
            <a:off x="6022480" y="1149314"/>
            <a:ext cx="716083" cy="3002601"/>
            <a:chOff x="6122495" y="1149314"/>
            <a:chExt cx="716083" cy="3002601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EDA5430E-70AC-A649-A9AF-8390F3FBC9EE}"/>
                </a:ext>
              </a:extLst>
            </p:cNvPr>
            <p:cNvGrpSpPr/>
            <p:nvPr/>
          </p:nvGrpSpPr>
          <p:grpSpPr>
            <a:xfrm>
              <a:off x="6122495" y="1149314"/>
              <a:ext cx="713706" cy="2664460"/>
              <a:chOff x="-95527" y="905133"/>
              <a:chExt cx="713706" cy="2664460"/>
            </a:xfrm>
          </p:grpSpPr>
          <p:grpSp>
            <p:nvGrpSpPr>
              <p:cNvPr id="196" name="Group 195">
                <a:extLst>
                  <a:ext uri="{FF2B5EF4-FFF2-40B4-BE49-F238E27FC236}">
                    <a16:creationId xmlns:a16="http://schemas.microsoft.com/office/drawing/2014/main" id="{9BADF18F-3687-6B4E-B83A-23AACB12B179}"/>
                  </a:ext>
                </a:extLst>
              </p:cNvPr>
              <p:cNvGrpSpPr/>
              <p:nvPr/>
            </p:nvGrpSpPr>
            <p:grpSpPr>
              <a:xfrm>
                <a:off x="-95527" y="905133"/>
                <a:ext cx="630789" cy="2664460"/>
                <a:chOff x="2860398" y="729019"/>
                <a:chExt cx="630789" cy="2664460"/>
              </a:xfrm>
            </p:grpSpPr>
            <p:grpSp>
              <p:nvGrpSpPr>
                <p:cNvPr id="204" name="Group 203">
                  <a:extLst>
                    <a:ext uri="{FF2B5EF4-FFF2-40B4-BE49-F238E27FC236}">
                      <a16:creationId xmlns:a16="http://schemas.microsoft.com/office/drawing/2014/main" id="{099C334C-5249-E34A-8618-084E4E4CD2EA}"/>
                    </a:ext>
                  </a:extLst>
                </p:cNvPr>
                <p:cNvGrpSpPr/>
                <p:nvPr/>
              </p:nvGrpSpPr>
              <p:grpSpPr>
                <a:xfrm>
                  <a:off x="2866020" y="729019"/>
                  <a:ext cx="625167" cy="2664460"/>
                  <a:chOff x="3031900" y="742872"/>
                  <a:chExt cx="606255" cy="2664460"/>
                </a:xfrm>
              </p:grpSpPr>
              <p:sp>
                <p:nvSpPr>
                  <p:cNvPr id="206" name="TextBox 205">
                    <a:extLst>
                      <a:ext uri="{FF2B5EF4-FFF2-40B4-BE49-F238E27FC236}">
                        <a16:creationId xmlns:a16="http://schemas.microsoft.com/office/drawing/2014/main" id="{D666FD83-A43B-F349-8C9A-5AAC43214B49}"/>
                      </a:ext>
                    </a:extLst>
                  </p:cNvPr>
                  <p:cNvSpPr txBox="1"/>
                  <p:nvPr/>
                </p:nvSpPr>
                <p:spPr>
                  <a:xfrm>
                    <a:off x="3031900" y="742872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  <p:sp>
                <p:nvSpPr>
                  <p:cNvPr id="207" name="TextBox 206">
                    <a:extLst>
                      <a:ext uri="{FF2B5EF4-FFF2-40B4-BE49-F238E27FC236}">
                        <a16:creationId xmlns:a16="http://schemas.microsoft.com/office/drawing/2014/main" id="{DBCCBC2E-D0D1-1246-A676-FF2BBB7CF6E5}"/>
                      </a:ext>
                    </a:extLst>
                  </p:cNvPr>
                  <p:cNvSpPr txBox="1"/>
                  <p:nvPr/>
                </p:nvSpPr>
                <p:spPr>
                  <a:xfrm>
                    <a:off x="3096995" y="3153416"/>
                    <a:ext cx="482215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37 kD</a:t>
                    </a:r>
                  </a:p>
                </p:txBody>
              </p:sp>
              <p:sp>
                <p:nvSpPr>
                  <p:cNvPr id="208" name="TextBox 207">
                    <a:extLst>
                      <a:ext uri="{FF2B5EF4-FFF2-40B4-BE49-F238E27FC236}">
                        <a16:creationId xmlns:a16="http://schemas.microsoft.com/office/drawing/2014/main" id="{F92DF9F7-F863-0D43-9498-8926FE4A3DD5}"/>
                      </a:ext>
                    </a:extLst>
                  </p:cNvPr>
                  <p:cNvSpPr txBox="1"/>
                  <p:nvPr/>
                </p:nvSpPr>
                <p:spPr>
                  <a:xfrm>
                    <a:off x="3088060" y="2648030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209" name="TextBox 208">
                    <a:extLst>
                      <a:ext uri="{FF2B5EF4-FFF2-40B4-BE49-F238E27FC236}">
                        <a16:creationId xmlns:a16="http://schemas.microsoft.com/office/drawing/2014/main" id="{FB87E794-17CD-EB47-88F5-5E5DE09A5B00}"/>
                      </a:ext>
                    </a:extLst>
                  </p:cNvPr>
                  <p:cNvSpPr txBox="1"/>
                  <p:nvPr/>
                </p:nvSpPr>
                <p:spPr>
                  <a:xfrm>
                    <a:off x="3098489" y="2049988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  <p:sp>
                <p:nvSpPr>
                  <p:cNvPr id="210" name="TextBox 209">
                    <a:extLst>
                      <a:ext uri="{FF2B5EF4-FFF2-40B4-BE49-F238E27FC236}">
                        <a16:creationId xmlns:a16="http://schemas.microsoft.com/office/drawing/2014/main" id="{0F216D71-F492-AF4E-92F1-E61472CD0EC4}"/>
                      </a:ext>
                    </a:extLst>
                  </p:cNvPr>
                  <p:cNvSpPr txBox="1"/>
                  <p:nvPr/>
                </p:nvSpPr>
                <p:spPr>
                  <a:xfrm>
                    <a:off x="3032940" y="1299909"/>
                    <a:ext cx="549053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150 kD</a:t>
                    </a:r>
                  </a:p>
                </p:txBody>
              </p:sp>
            </p:grpSp>
            <p:sp>
              <p:nvSpPr>
                <p:cNvPr id="205" name="TextBox 204">
                  <a:extLst>
                    <a:ext uri="{FF2B5EF4-FFF2-40B4-BE49-F238E27FC236}">
                      <a16:creationId xmlns:a16="http://schemas.microsoft.com/office/drawing/2014/main" id="{479D2817-A28E-CA4B-AB29-AE7D17E0910A}"/>
                    </a:ext>
                  </a:extLst>
                </p:cNvPr>
                <p:cNvSpPr txBox="1"/>
                <p:nvPr/>
              </p:nvSpPr>
              <p:spPr>
                <a:xfrm>
                  <a:off x="2860398" y="1556786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</p:grp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0EF9C607-21C6-D049-A753-DBA0EB7671FB}"/>
                  </a:ext>
                </a:extLst>
              </p:cNvPr>
              <p:cNvGrpSpPr/>
              <p:nvPr/>
            </p:nvGrpSpPr>
            <p:grpSpPr>
              <a:xfrm>
                <a:off x="363782" y="1591696"/>
                <a:ext cx="254397" cy="1859648"/>
                <a:chOff x="3066298" y="1723568"/>
                <a:chExt cx="254397" cy="1859648"/>
              </a:xfrm>
            </p:grpSpPr>
            <p:cxnSp>
              <p:nvCxnSpPr>
                <p:cNvPr id="198" name="Straight Connector 197">
                  <a:extLst>
                    <a:ext uri="{FF2B5EF4-FFF2-40B4-BE49-F238E27FC236}">
                      <a16:creationId xmlns:a16="http://schemas.microsoft.com/office/drawing/2014/main" id="{EDB5652E-D1BD-8B47-BA65-05C6B109B950}"/>
                    </a:ext>
                  </a:extLst>
                </p:cNvPr>
                <p:cNvCxnSpPr/>
                <p:nvPr/>
              </p:nvCxnSpPr>
              <p:spPr>
                <a:xfrm>
                  <a:off x="3080155" y="2467552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99" name="Group 198">
                  <a:extLst>
                    <a:ext uri="{FF2B5EF4-FFF2-40B4-BE49-F238E27FC236}">
                      <a16:creationId xmlns:a16="http://schemas.microsoft.com/office/drawing/2014/main" id="{4E7305D3-6272-8B4B-BE6A-B581F86A5285}"/>
                    </a:ext>
                  </a:extLst>
                </p:cNvPr>
                <p:cNvGrpSpPr/>
                <p:nvPr/>
              </p:nvGrpSpPr>
              <p:grpSpPr>
                <a:xfrm>
                  <a:off x="3066298" y="1723568"/>
                  <a:ext cx="254397" cy="1859648"/>
                  <a:chOff x="9693416" y="1728185"/>
                  <a:chExt cx="254397" cy="1859648"/>
                </a:xfrm>
              </p:grpSpPr>
              <p:cxnSp>
                <p:nvCxnSpPr>
                  <p:cNvPr id="200" name="Straight Connector 199">
                    <a:extLst>
                      <a:ext uri="{FF2B5EF4-FFF2-40B4-BE49-F238E27FC236}">
                        <a16:creationId xmlns:a16="http://schemas.microsoft.com/office/drawing/2014/main" id="{9A4F9467-D350-4E4E-884B-9D95C541E265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172818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1" name="Straight Connector 200">
                    <a:extLst>
                      <a:ext uri="{FF2B5EF4-FFF2-40B4-BE49-F238E27FC236}">
                        <a16:creationId xmlns:a16="http://schemas.microsoft.com/office/drawing/2014/main" id="{6B77F563-8FDC-BE49-8E4F-6FD6B1AAB20E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01007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2" name="Straight Connector 201">
                    <a:extLst>
                      <a:ext uri="{FF2B5EF4-FFF2-40B4-BE49-F238E27FC236}">
                        <a16:creationId xmlns:a16="http://schemas.microsoft.com/office/drawing/2014/main" id="{8D42B39A-80F5-5747-B02D-EC9EFE52F3A3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08147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3" name="Straight Connector 202">
                    <a:extLst>
                      <a:ext uri="{FF2B5EF4-FFF2-40B4-BE49-F238E27FC236}">
                        <a16:creationId xmlns:a16="http://schemas.microsoft.com/office/drawing/2014/main" id="{E6237E93-932D-D342-9242-BEB4B942A94C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58783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96EC020F-6814-9C47-858A-9D134C3842FC}"/>
                </a:ext>
              </a:extLst>
            </p:cNvPr>
            <p:cNvSpPr txBox="1"/>
            <p:nvPr/>
          </p:nvSpPr>
          <p:spPr>
            <a:xfrm>
              <a:off x="6197620" y="3897999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25 kD</a:t>
              </a:r>
            </a:p>
          </p:txBody>
        </p: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E057C609-3257-7742-95B0-91DD0F61EAB4}"/>
                </a:ext>
              </a:extLst>
            </p:cNvPr>
            <p:cNvCxnSpPr/>
            <p:nvPr/>
          </p:nvCxnSpPr>
          <p:spPr>
            <a:xfrm>
              <a:off x="6611895" y="4033666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C0934EF9-9800-A741-B7EE-681DEF23109C}"/>
              </a:ext>
            </a:extLst>
          </p:cNvPr>
          <p:cNvGrpSpPr/>
          <p:nvPr/>
        </p:nvGrpSpPr>
        <p:grpSpPr>
          <a:xfrm>
            <a:off x="6629188" y="1076762"/>
            <a:ext cx="2682480" cy="4522928"/>
            <a:chOff x="6190600" y="1193650"/>
            <a:chExt cx="2437262" cy="479316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E9B67BE-831B-3749-A746-EE3B7F3215D2}"/>
                </a:ext>
              </a:extLst>
            </p:cNvPr>
            <p:cNvSpPr txBox="1"/>
            <p:nvPr/>
          </p:nvSpPr>
          <p:spPr>
            <a:xfrm>
              <a:off x="6411418" y="1193650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 Black" panose="020B0A04020102020204" pitchFamily="34" charset="0"/>
                </a:rPr>
                <a:t>Nrf2 3</a:t>
              </a: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2EFC5F91-B203-F746-A32C-6D8B27E2DE65}"/>
                </a:ext>
              </a:extLst>
            </p:cNvPr>
            <p:cNvGrpSpPr/>
            <p:nvPr/>
          </p:nvGrpSpPr>
          <p:grpSpPr>
            <a:xfrm>
              <a:off x="6190600" y="2747054"/>
              <a:ext cx="2437262" cy="3239759"/>
              <a:chOff x="3321323" y="2795710"/>
              <a:chExt cx="2211351" cy="3239759"/>
            </a:xfrm>
          </p:grpSpPr>
          <p:cxnSp>
            <p:nvCxnSpPr>
              <p:cNvPr id="100" name="Straight Arrow Connector 99">
                <a:extLst>
                  <a:ext uri="{FF2B5EF4-FFF2-40B4-BE49-F238E27FC236}">
                    <a16:creationId xmlns:a16="http://schemas.microsoft.com/office/drawing/2014/main" id="{844B6E49-A9D2-6244-B7DC-E42A56A010C5}"/>
                  </a:ext>
                </a:extLst>
              </p:cNvPr>
              <p:cNvCxnSpPr/>
              <p:nvPr/>
            </p:nvCxnSpPr>
            <p:spPr>
              <a:xfrm>
                <a:off x="4966630" y="3239561"/>
                <a:ext cx="211354" cy="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82037BC2-4F4A-CA45-8A7A-F41C0E549FD5}"/>
                  </a:ext>
                </a:extLst>
              </p:cNvPr>
              <p:cNvSpPr txBox="1"/>
              <p:nvPr/>
            </p:nvSpPr>
            <p:spPr>
              <a:xfrm>
                <a:off x="5019528" y="2795710"/>
                <a:ext cx="513146" cy="587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 Black" panose="020B0A04020102020204" pitchFamily="34" charset="0"/>
                  </a:rPr>
                  <a:t>Nrf2 57 kD</a:t>
                </a: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BDF367AB-E00B-8E4E-8E3C-7C0067C7775E}"/>
                  </a:ext>
                </a:extLst>
              </p:cNvPr>
              <p:cNvSpPr txBox="1"/>
              <p:nvPr/>
            </p:nvSpPr>
            <p:spPr>
              <a:xfrm rot="17785822">
                <a:off x="3339906" y="4597905"/>
                <a:ext cx="659763" cy="2447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HG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577F7A57-2140-B042-B4A8-B89EFD5198AC}"/>
                  </a:ext>
                </a:extLst>
              </p:cNvPr>
              <p:cNvSpPr txBox="1"/>
              <p:nvPr/>
            </p:nvSpPr>
            <p:spPr>
              <a:xfrm rot="17785822">
                <a:off x="3113809" y="4597905"/>
                <a:ext cx="659763" cy="2447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NG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FE068F45-315E-C740-8D0E-58922673770B}"/>
                  </a:ext>
                </a:extLst>
              </p:cNvPr>
              <p:cNvSpPr txBox="1"/>
              <p:nvPr/>
            </p:nvSpPr>
            <p:spPr>
              <a:xfrm rot="17785822">
                <a:off x="3137776" y="4976660"/>
                <a:ext cx="14485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HG + PPT (10 </a:t>
                </a:r>
                <a:r>
                  <a:rPr lang="en-US" sz="1200" dirty="0" err="1"/>
                  <a:t>nM</a:t>
                </a:r>
                <a:r>
                  <a:rPr lang="en-US" sz="1200" dirty="0"/>
                  <a:t>)</a:t>
                </a: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2D245BA1-A37C-2841-8FFB-6675CD576DED}"/>
                  </a:ext>
                </a:extLst>
              </p:cNvPr>
              <p:cNvSpPr txBox="1"/>
              <p:nvPr/>
            </p:nvSpPr>
            <p:spPr>
              <a:xfrm rot="17785822">
                <a:off x="3398287" y="4990742"/>
                <a:ext cx="146991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HG + PPT (100 </a:t>
                </a:r>
                <a:r>
                  <a:rPr lang="en-US" sz="1200" dirty="0" err="1"/>
                  <a:t>nM</a:t>
                </a:r>
                <a:r>
                  <a:rPr lang="en-US" sz="1200" dirty="0"/>
                  <a:t>)</a:t>
                </a: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86202104-92D3-D94D-9176-D8F276C8BC66}"/>
                  </a:ext>
                </a:extLst>
              </p:cNvPr>
              <p:cNvSpPr txBox="1"/>
              <p:nvPr/>
            </p:nvSpPr>
            <p:spPr>
              <a:xfrm rot="17785822">
                <a:off x="3607195" y="5069644"/>
                <a:ext cx="16014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HG + DPN (1.0 </a:t>
                </a:r>
                <a:r>
                  <a:rPr lang="el-GR" sz="1200" dirty="0"/>
                  <a:t>μ</a:t>
                </a:r>
                <a:r>
                  <a:rPr lang="en-US" sz="1200" dirty="0"/>
                  <a:t>M)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5D5A0C38-9252-5244-B981-975A9C26B06E}"/>
                  </a:ext>
                </a:extLst>
              </p:cNvPr>
              <p:cNvSpPr txBox="1"/>
              <p:nvPr/>
            </p:nvSpPr>
            <p:spPr>
              <a:xfrm rot="17785822">
                <a:off x="3946368" y="5171435"/>
                <a:ext cx="145106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HG + DPN (10 </a:t>
                </a:r>
                <a:r>
                  <a:rPr lang="el-GR" sz="1200" dirty="0"/>
                  <a:t>μ</a:t>
                </a:r>
                <a:r>
                  <a:rPr lang="en-US" sz="1200" dirty="0"/>
                  <a:t>M)</a:t>
                </a:r>
              </a:p>
            </p:txBody>
          </p:sp>
        </p:grp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CE1800DB-2B4C-344E-8492-3076AA3010F8}"/>
              </a:ext>
            </a:extLst>
          </p:cNvPr>
          <p:cNvGrpSpPr/>
          <p:nvPr/>
        </p:nvGrpSpPr>
        <p:grpSpPr>
          <a:xfrm>
            <a:off x="8989240" y="1137306"/>
            <a:ext cx="713706" cy="2871635"/>
            <a:chOff x="-95527" y="905133"/>
            <a:chExt cx="713706" cy="2871635"/>
          </a:xfrm>
        </p:grpSpPr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E8EC26FE-E30B-FD4F-B7F5-254084FF5ECF}"/>
                </a:ext>
              </a:extLst>
            </p:cNvPr>
            <p:cNvGrpSpPr/>
            <p:nvPr/>
          </p:nvGrpSpPr>
          <p:grpSpPr>
            <a:xfrm>
              <a:off x="-95527" y="905133"/>
              <a:ext cx="630789" cy="2871635"/>
              <a:chOff x="2860398" y="729019"/>
              <a:chExt cx="630789" cy="2871635"/>
            </a:xfrm>
          </p:grpSpPr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F6574DF0-1180-0D4A-A31D-398B0C485F47}"/>
                  </a:ext>
                </a:extLst>
              </p:cNvPr>
              <p:cNvGrpSpPr/>
              <p:nvPr/>
            </p:nvGrpSpPr>
            <p:grpSpPr>
              <a:xfrm>
                <a:off x="2866020" y="729019"/>
                <a:ext cx="625167" cy="2871635"/>
                <a:chOff x="3031900" y="742872"/>
                <a:chExt cx="606255" cy="2871635"/>
              </a:xfrm>
            </p:grpSpPr>
            <p:sp>
              <p:nvSpPr>
                <p:cNvPr id="227" name="TextBox 226">
                  <a:extLst>
                    <a:ext uri="{FF2B5EF4-FFF2-40B4-BE49-F238E27FC236}">
                      <a16:creationId xmlns:a16="http://schemas.microsoft.com/office/drawing/2014/main" id="{DC522980-1321-6342-84F1-FC5C01B3AE1E}"/>
                    </a:ext>
                  </a:extLst>
                </p:cNvPr>
                <p:cNvSpPr txBox="1"/>
                <p:nvPr/>
              </p:nvSpPr>
              <p:spPr>
                <a:xfrm>
                  <a:off x="3031900" y="742872"/>
                  <a:ext cx="606255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  <p:sp>
              <p:nvSpPr>
                <p:cNvPr id="228" name="TextBox 227">
                  <a:extLst>
                    <a:ext uri="{FF2B5EF4-FFF2-40B4-BE49-F238E27FC236}">
                      <a16:creationId xmlns:a16="http://schemas.microsoft.com/office/drawing/2014/main" id="{B541A42A-F8DD-F14E-94A9-92FFCA1993F2}"/>
                    </a:ext>
                  </a:extLst>
                </p:cNvPr>
                <p:cNvSpPr txBox="1"/>
                <p:nvPr/>
              </p:nvSpPr>
              <p:spPr>
                <a:xfrm>
                  <a:off x="3096995" y="3360591"/>
                  <a:ext cx="482215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37 kD</a:t>
                  </a:r>
                </a:p>
              </p:txBody>
            </p:sp>
            <p:sp>
              <p:nvSpPr>
                <p:cNvPr id="229" name="TextBox 228">
                  <a:extLst>
                    <a:ext uri="{FF2B5EF4-FFF2-40B4-BE49-F238E27FC236}">
                      <a16:creationId xmlns:a16="http://schemas.microsoft.com/office/drawing/2014/main" id="{86502332-1F7D-AA46-AD43-75F6C130BC9D}"/>
                    </a:ext>
                  </a:extLst>
                </p:cNvPr>
                <p:cNvSpPr txBox="1"/>
                <p:nvPr/>
              </p:nvSpPr>
              <p:spPr>
                <a:xfrm>
                  <a:off x="3088060" y="2748046"/>
                  <a:ext cx="5116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  <p:sp>
              <p:nvSpPr>
                <p:cNvPr id="230" name="TextBox 229">
                  <a:extLst>
                    <a:ext uri="{FF2B5EF4-FFF2-40B4-BE49-F238E27FC236}">
                      <a16:creationId xmlns:a16="http://schemas.microsoft.com/office/drawing/2014/main" id="{CF6829CF-86DD-1245-89BC-95EA0A99005B}"/>
                    </a:ext>
                  </a:extLst>
                </p:cNvPr>
                <p:cNvSpPr txBox="1"/>
                <p:nvPr/>
              </p:nvSpPr>
              <p:spPr>
                <a:xfrm>
                  <a:off x="3098489" y="2049988"/>
                  <a:ext cx="5116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  <p:sp>
              <p:nvSpPr>
                <p:cNvPr id="231" name="TextBox 230">
                  <a:extLst>
                    <a:ext uri="{FF2B5EF4-FFF2-40B4-BE49-F238E27FC236}">
                      <a16:creationId xmlns:a16="http://schemas.microsoft.com/office/drawing/2014/main" id="{1BBC7865-3213-694B-A300-1B109A956FD9}"/>
                    </a:ext>
                  </a:extLst>
                </p:cNvPr>
                <p:cNvSpPr txBox="1"/>
                <p:nvPr/>
              </p:nvSpPr>
              <p:spPr>
                <a:xfrm>
                  <a:off x="3032940" y="1299909"/>
                  <a:ext cx="549053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150 kD</a:t>
                  </a:r>
                </a:p>
              </p:txBody>
            </p:sp>
          </p:grpSp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B859946E-3FC9-3E4C-8072-43C2B08CAD18}"/>
                  </a:ext>
                </a:extLst>
              </p:cNvPr>
              <p:cNvSpPr txBox="1"/>
              <p:nvPr/>
            </p:nvSpPr>
            <p:spPr>
              <a:xfrm>
                <a:off x="2860398" y="1635370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</p:grp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2B2E553F-D42F-C749-B261-6D09EE88F5A0}"/>
                </a:ext>
              </a:extLst>
            </p:cNvPr>
            <p:cNvGrpSpPr/>
            <p:nvPr/>
          </p:nvGrpSpPr>
          <p:grpSpPr>
            <a:xfrm>
              <a:off x="363782" y="1591696"/>
              <a:ext cx="254397" cy="2066823"/>
              <a:chOff x="3066298" y="1723568"/>
              <a:chExt cx="254397" cy="2066823"/>
            </a:xfrm>
          </p:grpSpPr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5320C2F5-8539-964D-9733-494B9AF135A5}"/>
                  </a:ext>
                </a:extLst>
              </p:cNvPr>
              <p:cNvCxnSpPr/>
              <p:nvPr/>
            </p:nvCxnSpPr>
            <p:spPr>
              <a:xfrm>
                <a:off x="3080155" y="2467552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17CC9727-004D-6C4C-A44B-C5E8CBFE6D67}"/>
                  </a:ext>
                </a:extLst>
              </p:cNvPr>
              <p:cNvGrpSpPr/>
              <p:nvPr/>
            </p:nvGrpSpPr>
            <p:grpSpPr>
              <a:xfrm>
                <a:off x="3066298" y="1723568"/>
                <a:ext cx="254397" cy="2066823"/>
                <a:chOff x="9693416" y="1728185"/>
                <a:chExt cx="254397" cy="2066823"/>
              </a:xfrm>
            </p:grpSpPr>
            <p:cxnSp>
              <p:nvCxnSpPr>
                <p:cNvPr id="221" name="Straight Connector 220">
                  <a:extLst>
                    <a:ext uri="{FF2B5EF4-FFF2-40B4-BE49-F238E27FC236}">
                      <a16:creationId xmlns:a16="http://schemas.microsoft.com/office/drawing/2014/main" id="{FF0B3625-4240-F148-9592-AF108CAAC179}"/>
                    </a:ext>
                  </a:extLst>
                </p:cNvPr>
                <p:cNvCxnSpPr/>
                <p:nvPr/>
              </p:nvCxnSpPr>
              <p:spPr>
                <a:xfrm>
                  <a:off x="9693416" y="172818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Straight Connector 221">
                  <a:extLst>
                    <a:ext uri="{FF2B5EF4-FFF2-40B4-BE49-F238E27FC236}">
                      <a16:creationId xmlns:a16="http://schemas.microsoft.com/office/drawing/2014/main" id="{5B36D0EB-D37F-3747-89A9-8FD716F3F93E}"/>
                    </a:ext>
                  </a:extLst>
                </p:cNvPr>
                <p:cNvCxnSpPr/>
                <p:nvPr/>
              </p:nvCxnSpPr>
              <p:spPr>
                <a:xfrm>
                  <a:off x="9707274" y="2088654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Straight Connector 222">
                  <a:extLst>
                    <a:ext uri="{FF2B5EF4-FFF2-40B4-BE49-F238E27FC236}">
                      <a16:creationId xmlns:a16="http://schemas.microsoft.com/office/drawing/2014/main" id="{6326BD1C-DEC4-7B48-B35A-95069AD6E333}"/>
                    </a:ext>
                  </a:extLst>
                </p:cNvPr>
                <p:cNvCxnSpPr/>
                <p:nvPr/>
              </p:nvCxnSpPr>
              <p:spPr>
                <a:xfrm>
                  <a:off x="9716511" y="3181492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Straight Connector 223">
                  <a:extLst>
                    <a:ext uri="{FF2B5EF4-FFF2-40B4-BE49-F238E27FC236}">
                      <a16:creationId xmlns:a16="http://schemas.microsoft.com/office/drawing/2014/main" id="{FA588C6C-68EF-D247-9B9A-A3412D331B5F}"/>
                    </a:ext>
                  </a:extLst>
                </p:cNvPr>
                <p:cNvCxnSpPr/>
                <p:nvPr/>
              </p:nvCxnSpPr>
              <p:spPr>
                <a:xfrm>
                  <a:off x="9721130" y="3795008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8716AE73-00FE-D34A-987D-DC9C5ACF9EDC}"/>
              </a:ext>
            </a:extLst>
          </p:cNvPr>
          <p:cNvGrpSpPr/>
          <p:nvPr/>
        </p:nvGrpSpPr>
        <p:grpSpPr>
          <a:xfrm>
            <a:off x="9710274" y="1080874"/>
            <a:ext cx="2495398" cy="4530541"/>
            <a:chOff x="9478859" y="1188284"/>
            <a:chExt cx="2464092" cy="4801232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DE3FC1A-A6FA-194A-892E-AD058402764D}"/>
                </a:ext>
              </a:extLst>
            </p:cNvPr>
            <p:cNvSpPr txBox="1"/>
            <p:nvPr/>
          </p:nvSpPr>
          <p:spPr>
            <a:xfrm>
              <a:off x="9769198" y="1188284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 Black" panose="020B0A04020102020204" pitchFamily="34" charset="0"/>
                </a:rPr>
                <a:t>Nrf2 4</a:t>
              </a:r>
            </a:p>
          </p:txBody>
        </p: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96F764AC-8492-A74D-931F-1D8CAF64C973}"/>
                </a:ext>
              </a:extLst>
            </p:cNvPr>
            <p:cNvGrpSpPr/>
            <p:nvPr/>
          </p:nvGrpSpPr>
          <p:grpSpPr>
            <a:xfrm>
              <a:off x="9478859" y="2845945"/>
              <a:ext cx="2464092" cy="3143571"/>
              <a:chOff x="3321323" y="2891898"/>
              <a:chExt cx="2298563" cy="3143571"/>
            </a:xfrm>
          </p:grpSpPr>
          <p:cxnSp>
            <p:nvCxnSpPr>
              <p:cNvPr id="124" name="Straight Arrow Connector 123">
                <a:extLst>
                  <a:ext uri="{FF2B5EF4-FFF2-40B4-BE49-F238E27FC236}">
                    <a16:creationId xmlns:a16="http://schemas.microsoft.com/office/drawing/2014/main" id="{83AF5C02-1C5C-0944-9355-922C650C6B8D}"/>
                  </a:ext>
                </a:extLst>
              </p:cNvPr>
              <p:cNvCxnSpPr/>
              <p:nvPr/>
            </p:nvCxnSpPr>
            <p:spPr>
              <a:xfrm>
                <a:off x="5066957" y="3318601"/>
                <a:ext cx="243244" cy="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8D9B096F-6553-C44A-BB9D-C989E2E55B0F}"/>
                  </a:ext>
                </a:extLst>
              </p:cNvPr>
              <p:cNvSpPr txBox="1"/>
              <p:nvPr/>
            </p:nvSpPr>
            <p:spPr>
              <a:xfrm>
                <a:off x="5086149" y="2891898"/>
                <a:ext cx="533737" cy="587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 Black" panose="020B0A04020102020204" pitchFamily="34" charset="0"/>
                  </a:rPr>
                  <a:t>Nrf2 57 kD</a:t>
                </a: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8E288CE7-F85A-964F-ABFC-01D97000E1E0}"/>
                  </a:ext>
                </a:extLst>
              </p:cNvPr>
              <p:cNvSpPr txBox="1"/>
              <p:nvPr/>
            </p:nvSpPr>
            <p:spPr>
              <a:xfrm rot="17785822">
                <a:off x="3339906" y="4597905"/>
                <a:ext cx="659763" cy="2447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HG</a:t>
                </a: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2FADC3A0-2C55-AE42-A7D3-D683F33354F8}"/>
                  </a:ext>
                </a:extLst>
              </p:cNvPr>
              <p:cNvSpPr txBox="1"/>
              <p:nvPr/>
            </p:nvSpPr>
            <p:spPr>
              <a:xfrm rot="17785822">
                <a:off x="3113809" y="4597905"/>
                <a:ext cx="659763" cy="2447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NG</a:t>
                </a: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66E61009-CED9-0445-A613-A994D833A03E}"/>
                  </a:ext>
                </a:extLst>
              </p:cNvPr>
              <p:cNvSpPr txBox="1"/>
              <p:nvPr/>
            </p:nvSpPr>
            <p:spPr>
              <a:xfrm rot="17785822">
                <a:off x="3137776" y="4976660"/>
                <a:ext cx="14485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HG + PPT (10 </a:t>
                </a:r>
                <a:r>
                  <a:rPr lang="en-US" sz="1200" dirty="0" err="1"/>
                  <a:t>nM</a:t>
                </a:r>
                <a:r>
                  <a:rPr lang="en-US" sz="1200" dirty="0"/>
                  <a:t>)</a:t>
                </a: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6FDC63AF-BE6F-3849-9544-D38306FCC8AE}"/>
                  </a:ext>
                </a:extLst>
              </p:cNvPr>
              <p:cNvSpPr txBox="1"/>
              <p:nvPr/>
            </p:nvSpPr>
            <p:spPr>
              <a:xfrm rot="17785822">
                <a:off x="3398287" y="4990742"/>
                <a:ext cx="146991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HG + PPT (100 </a:t>
                </a:r>
                <a:r>
                  <a:rPr lang="en-US" sz="1200" dirty="0" err="1"/>
                  <a:t>nM</a:t>
                </a:r>
                <a:r>
                  <a:rPr lang="en-US" sz="1200" dirty="0"/>
                  <a:t>)</a:t>
                </a:r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656DCB4A-CDEC-CB4F-8684-6591DC8D9F6B}"/>
                  </a:ext>
                </a:extLst>
              </p:cNvPr>
              <p:cNvSpPr txBox="1"/>
              <p:nvPr/>
            </p:nvSpPr>
            <p:spPr>
              <a:xfrm rot="17785822">
                <a:off x="3607195" y="5069644"/>
                <a:ext cx="16014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HG + DPN (1.0 </a:t>
                </a:r>
                <a:r>
                  <a:rPr lang="el-GR" sz="1200" dirty="0"/>
                  <a:t>μ</a:t>
                </a:r>
                <a:r>
                  <a:rPr lang="en-US" sz="1200" dirty="0"/>
                  <a:t>M)</a:t>
                </a: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784D0E4F-F551-3446-AFC5-E8C7D813DE49}"/>
                  </a:ext>
                </a:extLst>
              </p:cNvPr>
              <p:cNvSpPr txBox="1"/>
              <p:nvPr/>
            </p:nvSpPr>
            <p:spPr>
              <a:xfrm rot="17785822">
                <a:off x="3946368" y="5171435"/>
                <a:ext cx="145106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HG + DPN (10 </a:t>
                </a:r>
                <a:r>
                  <a:rPr lang="el-GR" sz="1200" dirty="0"/>
                  <a:t>μ</a:t>
                </a:r>
                <a:r>
                  <a:rPr lang="en-US" sz="1200" dirty="0"/>
                  <a:t>M)</a:t>
                </a:r>
              </a:p>
            </p:txBody>
          </p:sp>
        </p:grp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801" y="1692600"/>
            <a:ext cx="2121604" cy="24774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501" y="1684334"/>
            <a:ext cx="2123760" cy="24857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927" y="1692601"/>
            <a:ext cx="2111468" cy="24682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921" y="1692600"/>
            <a:ext cx="2114465" cy="249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5512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52632" y="213326"/>
            <a:ext cx="10706099" cy="533815"/>
            <a:chOff x="252632" y="213326"/>
            <a:chExt cx="10706099" cy="53381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1C02832-658D-D04E-928C-88AB039C1E3D}"/>
                </a:ext>
              </a:extLst>
            </p:cNvPr>
            <p:cNvSpPr txBox="1"/>
            <p:nvPr/>
          </p:nvSpPr>
          <p:spPr>
            <a:xfrm>
              <a:off x="252632" y="223921"/>
              <a:ext cx="21210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Arial Black" panose="020B0A04020102020204" pitchFamily="34" charset="0"/>
                </a:rPr>
                <a:t>Fig. 6 E-F: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E6DF6D3-3149-BF4B-AEB1-2957C531B345}"/>
                </a:ext>
              </a:extLst>
            </p:cNvPr>
            <p:cNvSpPr txBox="1"/>
            <p:nvPr/>
          </p:nvSpPr>
          <p:spPr>
            <a:xfrm>
              <a:off x="2395362" y="213326"/>
              <a:ext cx="85633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-Actin for ER</a:t>
              </a:r>
              <a:r>
                <a:rPr lang="el-GR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α</a:t>
              </a:r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 and </a:t>
              </a:r>
              <a:r>
                <a:rPr lang="en-US" sz="2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Nrf2 (At different exposures)</a:t>
              </a:r>
              <a:endParaRPr lang="en-US" sz="2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781383" y="6317831"/>
            <a:ext cx="2621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30 second exposure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863429" y="6323779"/>
            <a:ext cx="2621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1-minute exposure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50B47AB-EC96-1549-9FC0-F7C25FADC319}"/>
              </a:ext>
            </a:extLst>
          </p:cNvPr>
          <p:cNvGrpSpPr/>
          <p:nvPr/>
        </p:nvGrpSpPr>
        <p:grpSpPr>
          <a:xfrm>
            <a:off x="2012013" y="1180921"/>
            <a:ext cx="713706" cy="3027963"/>
            <a:chOff x="-95527" y="905133"/>
            <a:chExt cx="713706" cy="3027963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48F5E13F-8106-AF42-AD99-37482AAC8CB0}"/>
                </a:ext>
              </a:extLst>
            </p:cNvPr>
            <p:cNvGrpSpPr/>
            <p:nvPr/>
          </p:nvGrpSpPr>
          <p:grpSpPr>
            <a:xfrm>
              <a:off x="-95527" y="905133"/>
              <a:ext cx="630789" cy="3027963"/>
              <a:chOff x="-95527" y="905133"/>
              <a:chExt cx="630789" cy="3027963"/>
            </a:xfrm>
          </p:grpSpPr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5EEB8E20-F564-9749-8EEB-FA2354250076}"/>
                  </a:ext>
                </a:extLst>
              </p:cNvPr>
              <p:cNvGrpSpPr/>
              <p:nvPr/>
            </p:nvGrpSpPr>
            <p:grpSpPr>
              <a:xfrm>
                <a:off x="-95527" y="905133"/>
                <a:ext cx="630789" cy="2580101"/>
                <a:chOff x="2860398" y="729019"/>
                <a:chExt cx="630789" cy="2580101"/>
              </a:xfrm>
            </p:grpSpPr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CD8A4990-D009-FA4C-9D40-9234E4CDC944}"/>
                    </a:ext>
                  </a:extLst>
                </p:cNvPr>
                <p:cNvGrpSpPr/>
                <p:nvPr/>
              </p:nvGrpSpPr>
              <p:grpSpPr>
                <a:xfrm>
                  <a:off x="2860398" y="729019"/>
                  <a:ext cx="630789" cy="2580101"/>
                  <a:chOff x="2860398" y="729019"/>
                  <a:chExt cx="630789" cy="2580101"/>
                </a:xfrm>
              </p:grpSpPr>
              <p:grpSp>
                <p:nvGrpSpPr>
                  <p:cNvPr id="124" name="Group 123">
                    <a:extLst>
                      <a:ext uri="{FF2B5EF4-FFF2-40B4-BE49-F238E27FC236}">
                        <a16:creationId xmlns:a16="http://schemas.microsoft.com/office/drawing/2014/main" id="{72510D3E-68CA-6D4A-BFE3-569CF9F82C85}"/>
                      </a:ext>
                    </a:extLst>
                  </p:cNvPr>
                  <p:cNvGrpSpPr/>
                  <p:nvPr/>
                </p:nvGrpSpPr>
                <p:grpSpPr>
                  <a:xfrm>
                    <a:off x="2866020" y="729019"/>
                    <a:ext cx="625167" cy="2580101"/>
                    <a:chOff x="3031900" y="742872"/>
                    <a:chExt cx="606255" cy="2580101"/>
                  </a:xfrm>
                </p:grpSpPr>
                <p:sp>
                  <p:nvSpPr>
                    <p:cNvPr id="126" name="TextBox 125">
                      <a:extLst>
                        <a:ext uri="{FF2B5EF4-FFF2-40B4-BE49-F238E27FC236}">
                          <a16:creationId xmlns:a16="http://schemas.microsoft.com/office/drawing/2014/main" id="{6AB998D8-EC17-4046-BE23-4569395FB3E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1900" y="742872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127" name="TextBox 126">
                      <a:extLst>
                        <a:ext uri="{FF2B5EF4-FFF2-40B4-BE49-F238E27FC236}">
                          <a16:creationId xmlns:a16="http://schemas.microsoft.com/office/drawing/2014/main" id="{0FD58E68-15BB-F34A-A86E-2F1C8386FCE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6995" y="3069057"/>
                      <a:ext cx="482215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128" name="TextBox 127">
                      <a:extLst>
                        <a:ext uri="{FF2B5EF4-FFF2-40B4-BE49-F238E27FC236}">
                          <a16:creationId xmlns:a16="http://schemas.microsoft.com/office/drawing/2014/main" id="{BF90FC7E-3550-9A4F-A231-F9925DDADDD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88060" y="2610544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129" name="TextBox 128">
                      <a:extLst>
                        <a:ext uri="{FF2B5EF4-FFF2-40B4-BE49-F238E27FC236}">
                          <a16:creationId xmlns:a16="http://schemas.microsoft.com/office/drawing/2014/main" id="{77C7AF0C-1C08-CB47-80BA-0B0659EA69D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77866" y="2133763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130" name="TextBox 129">
                      <a:extLst>
                        <a:ext uri="{FF2B5EF4-FFF2-40B4-BE49-F238E27FC236}">
                          <a16:creationId xmlns:a16="http://schemas.microsoft.com/office/drawing/2014/main" id="{6A112374-7C27-924D-B3B6-192603E9B73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2940" y="1643154"/>
                      <a:ext cx="549059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</p:grpSp>
              <p:sp>
                <p:nvSpPr>
                  <p:cNvPr id="125" name="TextBox 124">
                    <a:extLst>
                      <a:ext uri="{FF2B5EF4-FFF2-40B4-BE49-F238E27FC236}">
                        <a16:creationId xmlns:a16="http://schemas.microsoft.com/office/drawing/2014/main" id="{D1BAF5DB-F7A4-984B-B252-6E86681021F6}"/>
                      </a:ext>
                    </a:extLst>
                  </p:cNvPr>
                  <p:cNvSpPr txBox="1"/>
                  <p:nvPr/>
                </p:nvSpPr>
                <p:spPr>
                  <a:xfrm>
                    <a:off x="2860398" y="1819049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A6C908A6-FF2A-1946-9283-6B053F93BA0E}"/>
                    </a:ext>
                  </a:extLst>
                </p:cNvPr>
                <p:cNvSpPr txBox="1"/>
                <p:nvPr/>
              </p:nvSpPr>
              <p:spPr>
                <a:xfrm>
                  <a:off x="2867060" y="1348693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</p:grp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9599E5BF-966F-B243-86BB-AC70D50F4D45}"/>
                  </a:ext>
                </a:extLst>
              </p:cNvPr>
              <p:cNvSpPr txBox="1"/>
              <p:nvPr/>
            </p:nvSpPr>
            <p:spPr>
              <a:xfrm>
                <a:off x="-33664" y="3679180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1A7C9499-EC6B-8E4D-BD4E-C4A992CB8DEE}"/>
                </a:ext>
              </a:extLst>
            </p:cNvPr>
            <p:cNvGrpSpPr/>
            <p:nvPr/>
          </p:nvGrpSpPr>
          <p:grpSpPr>
            <a:xfrm>
              <a:off x="356373" y="1641254"/>
              <a:ext cx="261806" cy="2145598"/>
              <a:chOff x="3058889" y="1773126"/>
              <a:chExt cx="261806" cy="2145598"/>
            </a:xfrm>
          </p:grpSpPr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AD0C9AA0-27F9-344F-AAB8-CA5F34A47EDB}"/>
                  </a:ext>
                </a:extLst>
              </p:cNvPr>
              <p:cNvCxnSpPr/>
              <p:nvPr/>
            </p:nvCxnSpPr>
            <p:spPr>
              <a:xfrm>
                <a:off x="3058889" y="2551327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7378572E-0910-3B43-B389-1BBB7A3D4C50}"/>
                  </a:ext>
                </a:extLst>
              </p:cNvPr>
              <p:cNvGrpSpPr/>
              <p:nvPr/>
            </p:nvGrpSpPr>
            <p:grpSpPr>
              <a:xfrm>
                <a:off x="3066298" y="1773126"/>
                <a:ext cx="254397" cy="2145598"/>
                <a:chOff x="3066298" y="1773126"/>
                <a:chExt cx="254397" cy="2145598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66C55DC1-1456-0049-A37C-321FD29F48E8}"/>
                    </a:ext>
                  </a:extLst>
                </p:cNvPr>
                <p:cNvGrpSpPr/>
                <p:nvPr/>
              </p:nvGrpSpPr>
              <p:grpSpPr>
                <a:xfrm>
                  <a:off x="3066298" y="1773126"/>
                  <a:ext cx="254397" cy="1725731"/>
                  <a:chOff x="9693416" y="1777743"/>
                  <a:chExt cx="254397" cy="1725731"/>
                </a:xfrm>
              </p:grpSpPr>
              <p:cxnSp>
                <p:nvCxnSpPr>
                  <p:cNvPr id="115" name="Straight Connector 114">
                    <a:extLst>
                      <a:ext uri="{FF2B5EF4-FFF2-40B4-BE49-F238E27FC236}">
                        <a16:creationId xmlns:a16="http://schemas.microsoft.com/office/drawing/2014/main" id="{866F8BA0-516E-3647-A333-DD373FDE899C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77774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Straight Connector 115">
                    <a:extLst>
                      <a:ext uri="{FF2B5EF4-FFF2-40B4-BE49-F238E27FC236}">
                        <a16:creationId xmlns:a16="http://schemas.microsoft.com/office/drawing/2014/main" id="{E714577C-3D71-8A46-A2B2-0D8048A57458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207143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7" name="Straight Connector 116">
                    <a:extLst>
                      <a:ext uri="{FF2B5EF4-FFF2-40B4-BE49-F238E27FC236}">
                        <a16:creationId xmlns:a16="http://schemas.microsoft.com/office/drawing/2014/main" id="{3F4B3A9D-84BF-334D-A610-DD088C0E716F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27233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8" name="Straight Connector 117">
                    <a:extLst>
                      <a:ext uri="{FF2B5EF4-FFF2-40B4-BE49-F238E27FC236}">
                        <a16:creationId xmlns:a16="http://schemas.microsoft.com/office/drawing/2014/main" id="{41EC49B7-2F09-3245-A390-1862AF16750E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04399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Straight Connector 118">
                    <a:extLst>
                      <a:ext uri="{FF2B5EF4-FFF2-40B4-BE49-F238E27FC236}">
                        <a16:creationId xmlns:a16="http://schemas.microsoft.com/office/drawing/2014/main" id="{34E58AA7-E996-EE4E-82A3-3ED49EB125BB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50347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B012CD27-6ACB-F645-B839-38425BAE72F2}"/>
                    </a:ext>
                  </a:extLst>
                </p:cNvPr>
                <p:cNvCxnSpPr/>
                <p:nvPr/>
              </p:nvCxnSpPr>
              <p:spPr>
                <a:xfrm>
                  <a:off x="3084778" y="3918724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61" name="Group 60"/>
          <p:cNvGrpSpPr/>
          <p:nvPr/>
        </p:nvGrpSpPr>
        <p:grpSpPr>
          <a:xfrm>
            <a:off x="2907059" y="1293014"/>
            <a:ext cx="2858233" cy="4881652"/>
            <a:chOff x="220703" y="1259857"/>
            <a:chExt cx="2657919" cy="4881652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45D5A9D-95A5-E547-944C-68A6E611E30B}"/>
                </a:ext>
              </a:extLst>
            </p:cNvPr>
            <p:cNvGrpSpPr/>
            <p:nvPr/>
          </p:nvGrpSpPr>
          <p:grpSpPr>
            <a:xfrm>
              <a:off x="220703" y="3235238"/>
              <a:ext cx="2657919" cy="2906271"/>
              <a:chOff x="5819333" y="3433802"/>
              <a:chExt cx="3027399" cy="3659562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7D729A5-327C-AD43-890C-E1AD2CAE8BA6}"/>
                  </a:ext>
                </a:extLst>
              </p:cNvPr>
              <p:cNvGrpSpPr/>
              <p:nvPr/>
            </p:nvGrpSpPr>
            <p:grpSpPr>
              <a:xfrm>
                <a:off x="7450751" y="3433802"/>
                <a:ext cx="1395981" cy="542571"/>
                <a:chOff x="7450751" y="3433802"/>
                <a:chExt cx="1395981" cy="542571"/>
              </a:xfrm>
            </p:grpSpPr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14F00DCB-7237-E249-AB96-6BA705167952}"/>
                    </a:ext>
                  </a:extLst>
                </p:cNvPr>
                <p:cNvSpPr txBox="1"/>
                <p:nvPr/>
              </p:nvSpPr>
              <p:spPr>
                <a:xfrm>
                  <a:off x="7819852" y="3433802"/>
                  <a:ext cx="1026880" cy="5425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1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100" dirty="0">
                      <a:latin typeface="Arial Black" panose="020B0A04020102020204" pitchFamily="34" charset="0"/>
                    </a:rPr>
                    <a:t>-Actin 43 kD</a:t>
                  </a:r>
                </a:p>
              </p:txBody>
            </p:sp>
            <p:cxnSp>
              <p:nvCxnSpPr>
                <p:cNvPr id="53" name="Straight Arrow Connector 52">
                  <a:extLst>
                    <a:ext uri="{FF2B5EF4-FFF2-40B4-BE49-F238E27FC236}">
                      <a16:creationId xmlns:a16="http://schemas.microsoft.com/office/drawing/2014/main" id="{E5F25645-6386-0E4A-A8C3-4709B4C1EA8B}"/>
                    </a:ext>
                  </a:extLst>
                </p:cNvPr>
                <p:cNvCxnSpPr/>
                <p:nvPr/>
              </p:nvCxnSpPr>
              <p:spPr>
                <a:xfrm flipV="1">
                  <a:off x="7450751" y="3580485"/>
                  <a:ext cx="431517" cy="208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B3494087-ED0A-6E48-868D-004C18399CAB}"/>
                  </a:ext>
                </a:extLst>
              </p:cNvPr>
              <p:cNvGrpSpPr/>
              <p:nvPr/>
            </p:nvGrpSpPr>
            <p:grpSpPr>
              <a:xfrm>
                <a:off x="5819333" y="4981237"/>
                <a:ext cx="1816827" cy="2112127"/>
                <a:chOff x="4082631" y="4656962"/>
                <a:chExt cx="1816827" cy="2112127"/>
              </a:xfrm>
            </p:grpSpPr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B7E592A8-1CC6-634F-A420-E464CEA879E8}"/>
                    </a:ext>
                  </a:extLst>
                </p:cNvPr>
                <p:cNvSpPr txBox="1"/>
                <p:nvPr/>
              </p:nvSpPr>
              <p:spPr>
                <a:xfrm rot="17785822">
                  <a:off x="4080201" y="5310150"/>
                  <a:ext cx="814647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</a:t>
                  </a: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A8B279EC-3B9C-3745-BC4C-AF7EF69DA7E8}"/>
                    </a:ext>
                  </a:extLst>
                </p:cNvPr>
                <p:cNvSpPr txBox="1"/>
                <p:nvPr/>
              </p:nvSpPr>
              <p:spPr>
                <a:xfrm rot="17785822">
                  <a:off x="3824295" y="5310150"/>
                  <a:ext cx="814647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NG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0818BF66-D156-D749-808E-BD598F1D2072}"/>
                    </a:ext>
                  </a:extLst>
                </p:cNvPr>
                <p:cNvSpPr txBox="1"/>
                <p:nvPr/>
              </p:nvSpPr>
              <p:spPr>
                <a:xfrm rot="17785822">
                  <a:off x="3823234" y="5427610"/>
                  <a:ext cx="1839271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1EF3FF69-D7D3-D04F-A664-65BFC8EC62D4}"/>
                    </a:ext>
                  </a:extLst>
                </p:cNvPr>
                <p:cNvSpPr txBox="1"/>
                <p:nvPr/>
              </p:nvSpPr>
              <p:spPr>
                <a:xfrm rot="17785822">
                  <a:off x="4219841" y="5604502"/>
                  <a:ext cx="1742721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A318DE6F-9970-1D45-A722-444A8063D02C}"/>
                    </a:ext>
                  </a:extLst>
                </p:cNvPr>
                <p:cNvSpPr txBox="1"/>
                <p:nvPr/>
              </p:nvSpPr>
              <p:spPr>
                <a:xfrm rot="17785822">
                  <a:off x="4419722" y="5592494"/>
                  <a:ext cx="2040579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(1.0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33E6F99A-D694-DB4A-A792-446286B57123}"/>
                    </a:ext>
                  </a:extLst>
                </p:cNvPr>
                <p:cNvSpPr txBox="1"/>
                <p:nvPr/>
              </p:nvSpPr>
              <p:spPr>
                <a:xfrm rot="17785822">
                  <a:off x="4844463" y="5714095"/>
                  <a:ext cx="1812013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</p:grp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C43932E-FF1E-A541-8201-71AA0FD780A0}"/>
                </a:ext>
              </a:extLst>
            </p:cNvPr>
            <p:cNvSpPr txBox="1"/>
            <p:nvPr/>
          </p:nvSpPr>
          <p:spPr>
            <a:xfrm>
              <a:off x="590136" y="1259857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1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08C4D479-085D-A44E-A675-D6E13756C919}"/>
              </a:ext>
            </a:extLst>
          </p:cNvPr>
          <p:cNvGrpSpPr/>
          <p:nvPr/>
        </p:nvGrpSpPr>
        <p:grpSpPr>
          <a:xfrm>
            <a:off x="6324973" y="1180921"/>
            <a:ext cx="713706" cy="3027963"/>
            <a:chOff x="-95527" y="905133"/>
            <a:chExt cx="713706" cy="3027963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7E156B8A-E609-6744-A020-9A9F2A59F233}"/>
                </a:ext>
              </a:extLst>
            </p:cNvPr>
            <p:cNvGrpSpPr/>
            <p:nvPr/>
          </p:nvGrpSpPr>
          <p:grpSpPr>
            <a:xfrm>
              <a:off x="-95527" y="905133"/>
              <a:ext cx="630789" cy="3027963"/>
              <a:chOff x="-95527" y="905133"/>
              <a:chExt cx="630789" cy="3027963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3DFBF729-131A-3044-901E-B21DD7E68D53}"/>
                  </a:ext>
                </a:extLst>
              </p:cNvPr>
              <p:cNvGrpSpPr/>
              <p:nvPr/>
            </p:nvGrpSpPr>
            <p:grpSpPr>
              <a:xfrm>
                <a:off x="-95527" y="905133"/>
                <a:ext cx="630789" cy="2580101"/>
                <a:chOff x="2860398" y="729019"/>
                <a:chExt cx="630789" cy="2580101"/>
              </a:xfrm>
            </p:grpSpPr>
            <p:grpSp>
              <p:nvGrpSpPr>
                <p:cNvPr id="145" name="Group 144">
                  <a:extLst>
                    <a:ext uri="{FF2B5EF4-FFF2-40B4-BE49-F238E27FC236}">
                      <a16:creationId xmlns:a16="http://schemas.microsoft.com/office/drawing/2014/main" id="{0C337084-5DC3-CD42-9FB7-8DA2ED39D5B7}"/>
                    </a:ext>
                  </a:extLst>
                </p:cNvPr>
                <p:cNvGrpSpPr/>
                <p:nvPr/>
              </p:nvGrpSpPr>
              <p:grpSpPr>
                <a:xfrm>
                  <a:off x="2860398" y="729019"/>
                  <a:ext cx="630789" cy="2580101"/>
                  <a:chOff x="2860398" y="729019"/>
                  <a:chExt cx="630789" cy="2580101"/>
                </a:xfrm>
              </p:grpSpPr>
              <p:grpSp>
                <p:nvGrpSpPr>
                  <p:cNvPr id="147" name="Group 146">
                    <a:extLst>
                      <a:ext uri="{FF2B5EF4-FFF2-40B4-BE49-F238E27FC236}">
                        <a16:creationId xmlns:a16="http://schemas.microsoft.com/office/drawing/2014/main" id="{6118F009-F04A-704E-9E26-37A883863E86}"/>
                      </a:ext>
                    </a:extLst>
                  </p:cNvPr>
                  <p:cNvGrpSpPr/>
                  <p:nvPr/>
                </p:nvGrpSpPr>
                <p:grpSpPr>
                  <a:xfrm>
                    <a:off x="2866020" y="729019"/>
                    <a:ext cx="625167" cy="2580101"/>
                    <a:chOff x="3031900" y="742872"/>
                    <a:chExt cx="606255" cy="2580101"/>
                  </a:xfrm>
                </p:grpSpPr>
                <p:sp>
                  <p:nvSpPr>
                    <p:cNvPr id="149" name="TextBox 148">
                      <a:extLst>
                        <a:ext uri="{FF2B5EF4-FFF2-40B4-BE49-F238E27FC236}">
                          <a16:creationId xmlns:a16="http://schemas.microsoft.com/office/drawing/2014/main" id="{03C95691-A67C-2443-B9D4-F97196721F4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1900" y="742872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150" name="TextBox 149">
                      <a:extLst>
                        <a:ext uri="{FF2B5EF4-FFF2-40B4-BE49-F238E27FC236}">
                          <a16:creationId xmlns:a16="http://schemas.microsoft.com/office/drawing/2014/main" id="{07CDE0DB-1E7C-6045-94AE-D75D49559DA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6995" y="3069057"/>
                      <a:ext cx="482215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151" name="TextBox 150">
                      <a:extLst>
                        <a:ext uri="{FF2B5EF4-FFF2-40B4-BE49-F238E27FC236}">
                          <a16:creationId xmlns:a16="http://schemas.microsoft.com/office/drawing/2014/main" id="{48BB4E63-E59E-5C48-B21B-F29D8B209C9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88060" y="2610544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152" name="TextBox 151">
                      <a:extLst>
                        <a:ext uri="{FF2B5EF4-FFF2-40B4-BE49-F238E27FC236}">
                          <a16:creationId xmlns:a16="http://schemas.microsoft.com/office/drawing/2014/main" id="{2272AB7A-A7F1-BB47-8EDE-A830047C853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77866" y="2133763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153" name="TextBox 152">
                      <a:extLst>
                        <a:ext uri="{FF2B5EF4-FFF2-40B4-BE49-F238E27FC236}">
                          <a16:creationId xmlns:a16="http://schemas.microsoft.com/office/drawing/2014/main" id="{FE07B902-442B-3A40-854E-45935160939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2940" y="1643154"/>
                      <a:ext cx="549059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</p:grpSp>
              <p:sp>
                <p:nvSpPr>
                  <p:cNvPr id="148" name="TextBox 147">
                    <a:extLst>
                      <a:ext uri="{FF2B5EF4-FFF2-40B4-BE49-F238E27FC236}">
                        <a16:creationId xmlns:a16="http://schemas.microsoft.com/office/drawing/2014/main" id="{6FE6A55D-C45E-8949-BCA3-D705E18A2BEE}"/>
                      </a:ext>
                    </a:extLst>
                  </p:cNvPr>
                  <p:cNvSpPr txBox="1"/>
                  <p:nvPr/>
                </p:nvSpPr>
                <p:spPr>
                  <a:xfrm>
                    <a:off x="2860398" y="1819049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6980AE44-7925-6446-811F-31154B28FB52}"/>
                    </a:ext>
                  </a:extLst>
                </p:cNvPr>
                <p:cNvSpPr txBox="1"/>
                <p:nvPr/>
              </p:nvSpPr>
              <p:spPr>
                <a:xfrm>
                  <a:off x="2867060" y="1348693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</p:grp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C5BC4003-740B-C14A-A166-B039BD96CBE7}"/>
                  </a:ext>
                </a:extLst>
              </p:cNvPr>
              <p:cNvSpPr txBox="1"/>
              <p:nvPr/>
            </p:nvSpPr>
            <p:spPr>
              <a:xfrm>
                <a:off x="-33664" y="3679180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4A0528EB-84B6-2E49-B19B-F2C7E2BE9916}"/>
                </a:ext>
              </a:extLst>
            </p:cNvPr>
            <p:cNvGrpSpPr/>
            <p:nvPr/>
          </p:nvGrpSpPr>
          <p:grpSpPr>
            <a:xfrm>
              <a:off x="356373" y="1641254"/>
              <a:ext cx="261806" cy="2145598"/>
              <a:chOff x="3058889" y="1773126"/>
              <a:chExt cx="261806" cy="2145598"/>
            </a:xfrm>
          </p:grpSpPr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166DAC2B-FCAE-874A-AD16-D89B8369E68C}"/>
                  </a:ext>
                </a:extLst>
              </p:cNvPr>
              <p:cNvCxnSpPr/>
              <p:nvPr/>
            </p:nvCxnSpPr>
            <p:spPr>
              <a:xfrm>
                <a:off x="3058889" y="2551327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FA18759B-7F5A-6440-B255-235351AA14CD}"/>
                  </a:ext>
                </a:extLst>
              </p:cNvPr>
              <p:cNvGrpSpPr/>
              <p:nvPr/>
            </p:nvGrpSpPr>
            <p:grpSpPr>
              <a:xfrm>
                <a:off x="3066298" y="1773126"/>
                <a:ext cx="254397" cy="2145598"/>
                <a:chOff x="3066298" y="1773126"/>
                <a:chExt cx="254397" cy="2145598"/>
              </a:xfrm>
            </p:grpSpPr>
            <p:grpSp>
              <p:nvGrpSpPr>
                <p:cNvPr id="136" name="Group 135">
                  <a:extLst>
                    <a:ext uri="{FF2B5EF4-FFF2-40B4-BE49-F238E27FC236}">
                      <a16:creationId xmlns:a16="http://schemas.microsoft.com/office/drawing/2014/main" id="{7672383A-0323-5D48-9766-A744FAA0F558}"/>
                    </a:ext>
                  </a:extLst>
                </p:cNvPr>
                <p:cNvGrpSpPr/>
                <p:nvPr/>
              </p:nvGrpSpPr>
              <p:grpSpPr>
                <a:xfrm>
                  <a:off x="3066298" y="1773126"/>
                  <a:ext cx="254397" cy="1725731"/>
                  <a:chOff x="9693416" y="1777743"/>
                  <a:chExt cx="254397" cy="1725731"/>
                </a:xfrm>
              </p:grpSpPr>
              <p:cxnSp>
                <p:nvCxnSpPr>
                  <p:cNvPr id="138" name="Straight Connector 137">
                    <a:extLst>
                      <a:ext uri="{FF2B5EF4-FFF2-40B4-BE49-F238E27FC236}">
                        <a16:creationId xmlns:a16="http://schemas.microsoft.com/office/drawing/2014/main" id="{801CE44E-9149-734D-BD4D-08FA7A798B07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77774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" name="Straight Connector 138">
                    <a:extLst>
                      <a:ext uri="{FF2B5EF4-FFF2-40B4-BE49-F238E27FC236}">
                        <a16:creationId xmlns:a16="http://schemas.microsoft.com/office/drawing/2014/main" id="{9B4610FB-B228-E641-A722-48F224FBD815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207143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0" name="Straight Connector 139">
                    <a:extLst>
                      <a:ext uri="{FF2B5EF4-FFF2-40B4-BE49-F238E27FC236}">
                        <a16:creationId xmlns:a16="http://schemas.microsoft.com/office/drawing/2014/main" id="{B98ABA0E-6C02-1F43-AE4B-7443ADF87A7D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27233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1" name="Straight Connector 140">
                    <a:extLst>
                      <a:ext uri="{FF2B5EF4-FFF2-40B4-BE49-F238E27FC236}">
                        <a16:creationId xmlns:a16="http://schemas.microsoft.com/office/drawing/2014/main" id="{FD47461B-76F7-494E-B0A3-E1097BB2F4D9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04399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" name="Straight Connector 141">
                    <a:extLst>
                      <a:ext uri="{FF2B5EF4-FFF2-40B4-BE49-F238E27FC236}">
                        <a16:creationId xmlns:a16="http://schemas.microsoft.com/office/drawing/2014/main" id="{CFED14F3-2AAA-3747-A952-3DD901CAB59B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50347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2245C4B5-58FC-B64C-A95F-568B0EB85004}"/>
                    </a:ext>
                  </a:extLst>
                </p:cNvPr>
                <p:cNvCxnSpPr/>
                <p:nvPr/>
              </p:nvCxnSpPr>
              <p:spPr>
                <a:xfrm>
                  <a:off x="3084778" y="3918724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D4536CC-47F9-014A-B2F0-203A8147BD6A}"/>
              </a:ext>
            </a:extLst>
          </p:cNvPr>
          <p:cNvGrpSpPr/>
          <p:nvPr/>
        </p:nvGrpSpPr>
        <p:grpSpPr>
          <a:xfrm>
            <a:off x="6907860" y="1235864"/>
            <a:ext cx="3420700" cy="4875511"/>
            <a:chOff x="6573568" y="1235864"/>
            <a:chExt cx="3052720" cy="4875511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145D5A9D-95A5-E547-944C-68A6E611E30B}"/>
                </a:ext>
              </a:extLst>
            </p:cNvPr>
            <p:cNvGrpSpPr/>
            <p:nvPr/>
          </p:nvGrpSpPr>
          <p:grpSpPr>
            <a:xfrm>
              <a:off x="6680876" y="3401478"/>
              <a:ext cx="2945412" cy="2709897"/>
              <a:chOff x="5819333" y="3681072"/>
              <a:chExt cx="3354854" cy="3412292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47D729A5-327C-AD43-890C-E1AD2CAE8BA6}"/>
                  </a:ext>
                </a:extLst>
              </p:cNvPr>
              <p:cNvGrpSpPr/>
              <p:nvPr/>
            </p:nvGrpSpPr>
            <p:grpSpPr>
              <a:xfrm>
                <a:off x="7778199" y="3681072"/>
                <a:ext cx="1395988" cy="542571"/>
                <a:chOff x="7778199" y="3681072"/>
                <a:chExt cx="1395988" cy="542571"/>
              </a:xfrm>
            </p:grpSpPr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14F00DCB-7237-E249-AB96-6BA705167952}"/>
                    </a:ext>
                  </a:extLst>
                </p:cNvPr>
                <p:cNvSpPr txBox="1"/>
                <p:nvPr/>
              </p:nvSpPr>
              <p:spPr>
                <a:xfrm>
                  <a:off x="8147309" y="3681072"/>
                  <a:ext cx="1026878" cy="5425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1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100" dirty="0">
                      <a:latin typeface="Arial Black" panose="020B0A04020102020204" pitchFamily="34" charset="0"/>
                    </a:rPr>
                    <a:t>-Actin 43 kD</a:t>
                  </a:r>
                </a:p>
              </p:txBody>
            </p:sp>
            <p:cxnSp>
              <p:nvCxnSpPr>
                <p:cNvPr id="74" name="Straight Arrow Connector 73">
                  <a:extLst>
                    <a:ext uri="{FF2B5EF4-FFF2-40B4-BE49-F238E27FC236}">
                      <a16:creationId xmlns:a16="http://schemas.microsoft.com/office/drawing/2014/main" id="{E5F25645-6386-0E4A-A8C3-4709B4C1EA8B}"/>
                    </a:ext>
                  </a:extLst>
                </p:cNvPr>
                <p:cNvCxnSpPr/>
                <p:nvPr/>
              </p:nvCxnSpPr>
              <p:spPr>
                <a:xfrm flipV="1">
                  <a:off x="7778199" y="3827756"/>
                  <a:ext cx="431517" cy="208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B3494087-ED0A-6E48-868D-004C18399CAB}"/>
                  </a:ext>
                </a:extLst>
              </p:cNvPr>
              <p:cNvGrpSpPr/>
              <p:nvPr/>
            </p:nvGrpSpPr>
            <p:grpSpPr>
              <a:xfrm>
                <a:off x="5819333" y="4981237"/>
                <a:ext cx="1816827" cy="2112127"/>
                <a:chOff x="4082631" y="4656962"/>
                <a:chExt cx="1816827" cy="2112127"/>
              </a:xfrm>
            </p:grpSpPr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B7E592A8-1CC6-634F-A420-E464CEA879E8}"/>
                    </a:ext>
                  </a:extLst>
                </p:cNvPr>
                <p:cNvSpPr txBox="1"/>
                <p:nvPr/>
              </p:nvSpPr>
              <p:spPr>
                <a:xfrm rot="17785822">
                  <a:off x="4080201" y="5310150"/>
                  <a:ext cx="814647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A8B279EC-3B9C-3745-BC4C-AF7EF69DA7E8}"/>
                    </a:ext>
                  </a:extLst>
                </p:cNvPr>
                <p:cNvSpPr txBox="1"/>
                <p:nvPr/>
              </p:nvSpPr>
              <p:spPr>
                <a:xfrm rot="17785822">
                  <a:off x="3824295" y="5310150"/>
                  <a:ext cx="814647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NG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0818BF66-D156-D749-808E-BD598F1D2072}"/>
                    </a:ext>
                  </a:extLst>
                </p:cNvPr>
                <p:cNvSpPr txBox="1"/>
                <p:nvPr/>
              </p:nvSpPr>
              <p:spPr>
                <a:xfrm rot="17785822">
                  <a:off x="3823234" y="5427610"/>
                  <a:ext cx="1839271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1EF3FF69-D7D3-D04F-A664-65BFC8EC62D4}"/>
                    </a:ext>
                  </a:extLst>
                </p:cNvPr>
                <p:cNvSpPr txBox="1"/>
                <p:nvPr/>
              </p:nvSpPr>
              <p:spPr>
                <a:xfrm rot="17785822">
                  <a:off x="4219841" y="5604502"/>
                  <a:ext cx="1742721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A318DE6F-9970-1D45-A722-444A8063D02C}"/>
                    </a:ext>
                  </a:extLst>
                </p:cNvPr>
                <p:cNvSpPr txBox="1"/>
                <p:nvPr/>
              </p:nvSpPr>
              <p:spPr>
                <a:xfrm rot="17785822">
                  <a:off x="4419722" y="5592494"/>
                  <a:ext cx="2040579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(1.0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33E6F99A-D694-DB4A-A792-446286B57123}"/>
                    </a:ext>
                  </a:extLst>
                </p:cNvPr>
                <p:cNvSpPr txBox="1"/>
                <p:nvPr/>
              </p:nvSpPr>
              <p:spPr>
                <a:xfrm rot="17785822">
                  <a:off x="4844463" y="5714095"/>
                  <a:ext cx="1812013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75B115E-B2E9-1245-9B59-2FF04DE7E733}"/>
                </a:ext>
              </a:extLst>
            </p:cNvPr>
            <p:cNvGrpSpPr/>
            <p:nvPr/>
          </p:nvGrpSpPr>
          <p:grpSpPr>
            <a:xfrm>
              <a:off x="6573568" y="1235864"/>
              <a:ext cx="2001646" cy="2947052"/>
              <a:chOff x="6469395" y="1235864"/>
              <a:chExt cx="2001646" cy="2947052"/>
            </a:xfrm>
          </p:grpSpPr>
          <p:pic>
            <p:nvPicPr>
              <p:cNvPr id="77" name="Picture 7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469395" y="1570013"/>
                <a:ext cx="2001646" cy="2612903"/>
              </a:xfrm>
              <a:prstGeom prst="rect">
                <a:avLst/>
              </a:prstGeom>
            </p:spPr>
          </p:pic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EC43932E-FF1E-A541-8201-71AA0FD780A0}"/>
                  </a:ext>
                </a:extLst>
              </p:cNvPr>
              <p:cNvSpPr txBox="1"/>
              <p:nvPr/>
            </p:nvSpPr>
            <p:spPr>
              <a:xfrm>
                <a:off x="6898528" y="1235864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200" dirty="0">
                    <a:latin typeface="Arial Black" panose="020B0A04020102020204" pitchFamily="34" charset="0"/>
                  </a:rPr>
                  <a:t>β</a:t>
                </a:r>
                <a:r>
                  <a:rPr lang="en-US" sz="1200" dirty="0">
                    <a:latin typeface="Arial Black" panose="020B0A04020102020204" pitchFamily="34" charset="0"/>
                  </a:rPr>
                  <a:t>-Actin 1</a:t>
                </a:r>
              </a:p>
            </p:txBody>
          </p:sp>
        </p:grp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481" y="1498832"/>
            <a:ext cx="2153456" cy="270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1923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01C02832-658D-D04E-928C-88AB039C1E3D}"/>
              </a:ext>
            </a:extLst>
          </p:cNvPr>
          <p:cNvSpPr txBox="1"/>
          <p:nvPr/>
        </p:nvSpPr>
        <p:spPr>
          <a:xfrm>
            <a:off x="252632" y="223921"/>
            <a:ext cx="2121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Fig. 6 E-F: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E6DF6D3-3149-BF4B-AEB1-2957C531B345}"/>
              </a:ext>
            </a:extLst>
          </p:cNvPr>
          <p:cNvSpPr txBox="1"/>
          <p:nvPr/>
        </p:nvSpPr>
        <p:spPr>
          <a:xfrm>
            <a:off x="2395363" y="151782"/>
            <a:ext cx="825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-Actin for ER</a:t>
            </a:r>
            <a: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and Nrf2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A209E43-B6E0-F148-9132-BD0736C9E49A}"/>
              </a:ext>
            </a:extLst>
          </p:cNvPr>
          <p:cNvSpPr txBox="1"/>
          <p:nvPr/>
        </p:nvSpPr>
        <p:spPr>
          <a:xfrm>
            <a:off x="8151502" y="1844573"/>
            <a:ext cx="5661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150 kD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05C7579-28F5-FE4E-A9DA-511CCE927739}"/>
              </a:ext>
            </a:extLst>
          </p:cNvPr>
          <p:cNvGrpSpPr/>
          <p:nvPr/>
        </p:nvGrpSpPr>
        <p:grpSpPr>
          <a:xfrm>
            <a:off x="544573" y="1228885"/>
            <a:ext cx="724339" cy="2942899"/>
            <a:chOff x="-106160" y="905133"/>
            <a:chExt cx="724339" cy="2942899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60BF6C70-C706-7B46-BC2F-38A71EB9EF6D}"/>
                </a:ext>
              </a:extLst>
            </p:cNvPr>
            <p:cNvGrpSpPr/>
            <p:nvPr/>
          </p:nvGrpSpPr>
          <p:grpSpPr>
            <a:xfrm>
              <a:off x="-106160" y="905133"/>
              <a:ext cx="641422" cy="2942899"/>
              <a:chOff x="-106160" y="905133"/>
              <a:chExt cx="641422" cy="2942899"/>
            </a:xfrm>
          </p:grpSpPr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D7C3D230-F529-4842-9504-6C199202C0A9}"/>
                  </a:ext>
                </a:extLst>
              </p:cNvPr>
              <p:cNvGrpSpPr/>
              <p:nvPr/>
            </p:nvGrpSpPr>
            <p:grpSpPr>
              <a:xfrm>
                <a:off x="-106160" y="905133"/>
                <a:ext cx="641422" cy="2229222"/>
                <a:chOff x="2849765" y="729019"/>
                <a:chExt cx="641422" cy="2229222"/>
              </a:xfrm>
            </p:grpSpPr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14AF8AFF-0AFE-5943-BB98-E6F45F65AC13}"/>
                    </a:ext>
                  </a:extLst>
                </p:cNvPr>
                <p:cNvGrpSpPr/>
                <p:nvPr/>
              </p:nvGrpSpPr>
              <p:grpSpPr>
                <a:xfrm>
                  <a:off x="2866020" y="729019"/>
                  <a:ext cx="625167" cy="2229222"/>
                  <a:chOff x="3031900" y="742872"/>
                  <a:chExt cx="606255" cy="2229222"/>
                </a:xfrm>
              </p:grpSpPr>
              <p:sp>
                <p:nvSpPr>
                  <p:cNvPr id="120" name="TextBox 119">
                    <a:extLst>
                      <a:ext uri="{FF2B5EF4-FFF2-40B4-BE49-F238E27FC236}">
                        <a16:creationId xmlns:a16="http://schemas.microsoft.com/office/drawing/2014/main" id="{395CC28E-264B-2945-B69F-ADA53903D2BA}"/>
                      </a:ext>
                    </a:extLst>
                  </p:cNvPr>
                  <p:cNvSpPr txBox="1"/>
                  <p:nvPr/>
                </p:nvSpPr>
                <p:spPr>
                  <a:xfrm>
                    <a:off x="3031900" y="742872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  <p:sp>
                <p:nvSpPr>
                  <p:cNvPr id="121" name="TextBox 120">
                    <a:extLst>
                      <a:ext uri="{FF2B5EF4-FFF2-40B4-BE49-F238E27FC236}">
                        <a16:creationId xmlns:a16="http://schemas.microsoft.com/office/drawing/2014/main" id="{2DEB4850-EF6A-CA48-9272-AC3D7424EFF1}"/>
                      </a:ext>
                    </a:extLst>
                  </p:cNvPr>
                  <p:cNvSpPr txBox="1"/>
                  <p:nvPr/>
                </p:nvSpPr>
                <p:spPr>
                  <a:xfrm>
                    <a:off x="3096995" y="2718178"/>
                    <a:ext cx="482215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37 kD</a:t>
                    </a:r>
                  </a:p>
                </p:txBody>
              </p:sp>
              <p:sp>
                <p:nvSpPr>
                  <p:cNvPr id="122" name="TextBox 121">
                    <a:extLst>
                      <a:ext uri="{FF2B5EF4-FFF2-40B4-BE49-F238E27FC236}">
                        <a16:creationId xmlns:a16="http://schemas.microsoft.com/office/drawing/2014/main" id="{B41DC722-5C99-DE45-AE24-CE437F960C11}"/>
                      </a:ext>
                    </a:extLst>
                  </p:cNvPr>
                  <p:cNvSpPr txBox="1"/>
                  <p:nvPr/>
                </p:nvSpPr>
                <p:spPr>
                  <a:xfrm>
                    <a:off x="3088060" y="2206504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2F445FEC-63B2-5740-8747-95A71B623640}"/>
                      </a:ext>
                    </a:extLst>
                  </p:cNvPr>
                  <p:cNvSpPr txBox="1"/>
                  <p:nvPr/>
                </p:nvSpPr>
                <p:spPr>
                  <a:xfrm>
                    <a:off x="3067555" y="1623395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</p:grp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C6CB6AD9-6973-2140-915F-578C9BCC12E5}"/>
                    </a:ext>
                  </a:extLst>
                </p:cNvPr>
                <p:cNvSpPr txBox="1"/>
                <p:nvPr/>
              </p:nvSpPr>
              <p:spPr>
                <a:xfrm>
                  <a:off x="2849765" y="1308681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</p:grp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76CD8907-2D13-CC41-879C-E32D65D785EB}"/>
                  </a:ext>
                </a:extLst>
              </p:cNvPr>
              <p:cNvSpPr txBox="1"/>
              <p:nvPr/>
            </p:nvSpPr>
            <p:spPr>
              <a:xfrm>
                <a:off x="-33664" y="3594116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52FA9675-6D30-3B4A-80F1-A1B63674CC79}"/>
                </a:ext>
              </a:extLst>
            </p:cNvPr>
            <p:cNvGrpSpPr/>
            <p:nvPr/>
          </p:nvGrpSpPr>
          <p:grpSpPr>
            <a:xfrm>
              <a:off x="356373" y="1625476"/>
              <a:ext cx="261806" cy="2076312"/>
              <a:chOff x="3058889" y="1757348"/>
              <a:chExt cx="261806" cy="2076312"/>
            </a:xfrm>
          </p:grpSpPr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EA6158A4-0F5D-7848-B85E-2129598C3621}"/>
                  </a:ext>
                </a:extLst>
              </p:cNvPr>
              <p:cNvCxnSpPr/>
              <p:nvPr/>
            </p:nvCxnSpPr>
            <p:spPr>
              <a:xfrm>
                <a:off x="3058889" y="2030328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4BADAC25-DE94-2A4C-BB0D-8B8A01703506}"/>
                  </a:ext>
                </a:extLst>
              </p:cNvPr>
              <p:cNvGrpSpPr/>
              <p:nvPr/>
            </p:nvGrpSpPr>
            <p:grpSpPr>
              <a:xfrm>
                <a:off x="3069523" y="1757348"/>
                <a:ext cx="251172" cy="2076312"/>
                <a:chOff x="3069523" y="1757348"/>
                <a:chExt cx="251172" cy="2076312"/>
              </a:xfrm>
            </p:grpSpPr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5F47D870-ED78-344F-881F-EF8E7EDF8A99}"/>
                    </a:ext>
                  </a:extLst>
                </p:cNvPr>
                <p:cNvGrpSpPr/>
                <p:nvPr/>
              </p:nvGrpSpPr>
              <p:grpSpPr>
                <a:xfrm>
                  <a:off x="3069523" y="1757348"/>
                  <a:ext cx="251172" cy="1390630"/>
                  <a:chOff x="9696641" y="1761965"/>
                  <a:chExt cx="251172" cy="1390630"/>
                </a:xfrm>
              </p:grpSpPr>
              <p:cxnSp>
                <p:nvCxnSpPr>
                  <p:cNvPr id="111" name="Straight Connector 110">
                    <a:extLst>
                      <a:ext uri="{FF2B5EF4-FFF2-40B4-BE49-F238E27FC236}">
                        <a16:creationId xmlns:a16="http://schemas.microsoft.com/office/drawing/2014/main" id="{62B67CF2-377A-5341-AAA2-F1A326F030E8}"/>
                      </a:ext>
                    </a:extLst>
                  </p:cNvPr>
                  <p:cNvCxnSpPr/>
                  <p:nvPr/>
                </p:nvCxnSpPr>
                <p:spPr>
                  <a:xfrm>
                    <a:off x="9696641" y="17619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Straight Connector 111">
                    <a:extLst>
                      <a:ext uri="{FF2B5EF4-FFF2-40B4-BE49-F238E27FC236}">
                        <a16:creationId xmlns:a16="http://schemas.microsoft.com/office/drawing/2014/main" id="{043D6BB9-BA80-E04B-8A55-5DF35B03AF5F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263995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Straight Connector 112">
                    <a:extLst>
                      <a:ext uri="{FF2B5EF4-FFF2-40B4-BE49-F238E27FC236}">
                        <a16:creationId xmlns:a16="http://schemas.microsoft.com/office/drawing/2014/main" id="{B6B4BFAF-1D98-E644-873D-FF5356D421B6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15259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C228B1E0-84D1-094A-AF9A-99BBADB23A20}"/>
                    </a:ext>
                  </a:extLst>
                </p:cNvPr>
                <p:cNvCxnSpPr/>
                <p:nvPr/>
              </p:nvCxnSpPr>
              <p:spPr>
                <a:xfrm>
                  <a:off x="3084778" y="3833660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6" name="Group 15"/>
          <p:cNvGrpSpPr/>
          <p:nvPr/>
        </p:nvGrpSpPr>
        <p:grpSpPr>
          <a:xfrm>
            <a:off x="1218664" y="1216986"/>
            <a:ext cx="3208029" cy="4748838"/>
            <a:chOff x="3237037" y="1235863"/>
            <a:chExt cx="2621293" cy="474883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A025445-DD3E-DE41-9DA0-AEE8FC2CD7BB}"/>
                </a:ext>
              </a:extLst>
            </p:cNvPr>
            <p:cNvGrpSpPr/>
            <p:nvPr/>
          </p:nvGrpSpPr>
          <p:grpSpPr>
            <a:xfrm>
              <a:off x="3237037" y="2861194"/>
              <a:ext cx="2621293" cy="3123507"/>
              <a:chOff x="5819333" y="3160259"/>
              <a:chExt cx="2985680" cy="3933105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10B3FEC7-FC37-1A42-934D-9DE224693C95}"/>
                  </a:ext>
                </a:extLst>
              </p:cNvPr>
              <p:cNvGrpSpPr/>
              <p:nvPr/>
            </p:nvGrpSpPr>
            <p:grpSpPr>
              <a:xfrm>
                <a:off x="7758944" y="3160259"/>
                <a:ext cx="1046069" cy="513988"/>
                <a:chOff x="7758944" y="3160259"/>
                <a:chExt cx="1046069" cy="513988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16914BB8-78A4-5740-901C-06B5211C7CAF}"/>
                    </a:ext>
                  </a:extLst>
                </p:cNvPr>
                <p:cNvSpPr txBox="1"/>
                <p:nvPr/>
              </p:nvSpPr>
              <p:spPr>
                <a:xfrm>
                  <a:off x="7974702" y="3160259"/>
                  <a:ext cx="830311" cy="5038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-Actin 43 kD</a:t>
                  </a:r>
                </a:p>
              </p:txBody>
            </p:sp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id="{913752EC-9F65-1840-9ABF-A263D478C554}"/>
                    </a:ext>
                  </a:extLst>
                </p:cNvPr>
                <p:cNvCxnSpPr/>
                <p:nvPr/>
              </p:nvCxnSpPr>
              <p:spPr>
                <a:xfrm flipV="1">
                  <a:off x="7758944" y="3672158"/>
                  <a:ext cx="431517" cy="208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393F894E-E00C-464B-B6DF-446B544D0591}"/>
                  </a:ext>
                </a:extLst>
              </p:cNvPr>
              <p:cNvGrpSpPr/>
              <p:nvPr/>
            </p:nvGrpSpPr>
            <p:grpSpPr>
              <a:xfrm>
                <a:off x="5819333" y="4981237"/>
                <a:ext cx="1816827" cy="2112127"/>
                <a:chOff x="4082631" y="4656962"/>
                <a:chExt cx="1816827" cy="2112127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4731C343-50B8-784E-9D53-4EDBBB8B826C}"/>
                    </a:ext>
                  </a:extLst>
                </p:cNvPr>
                <p:cNvSpPr txBox="1"/>
                <p:nvPr/>
              </p:nvSpPr>
              <p:spPr>
                <a:xfrm rot="17785822">
                  <a:off x="4080201" y="5310150"/>
                  <a:ext cx="814647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84016E3-0634-624F-B896-E1E2261C4AA8}"/>
                    </a:ext>
                  </a:extLst>
                </p:cNvPr>
                <p:cNvSpPr txBox="1"/>
                <p:nvPr/>
              </p:nvSpPr>
              <p:spPr>
                <a:xfrm rot="17785822">
                  <a:off x="3824295" y="5310150"/>
                  <a:ext cx="814647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NG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E7280B2-A7C2-164A-BDCE-50DA92AEA621}"/>
                    </a:ext>
                  </a:extLst>
                </p:cNvPr>
                <p:cNvSpPr txBox="1"/>
                <p:nvPr/>
              </p:nvSpPr>
              <p:spPr>
                <a:xfrm rot="17785822">
                  <a:off x="3823234" y="5427610"/>
                  <a:ext cx="1839271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57E19AED-849D-9C43-8A4A-4454C69AE352}"/>
                    </a:ext>
                  </a:extLst>
                </p:cNvPr>
                <p:cNvSpPr txBox="1"/>
                <p:nvPr/>
              </p:nvSpPr>
              <p:spPr>
                <a:xfrm rot="17785822">
                  <a:off x="4219841" y="5604502"/>
                  <a:ext cx="1742721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D765B7C-083B-3740-85FC-FB05BFF21205}"/>
                    </a:ext>
                  </a:extLst>
                </p:cNvPr>
                <p:cNvSpPr txBox="1"/>
                <p:nvPr/>
              </p:nvSpPr>
              <p:spPr>
                <a:xfrm rot="17785822">
                  <a:off x="4419722" y="5592494"/>
                  <a:ext cx="2040579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(1.0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A5719DBA-D771-6840-AE94-C83FDD185DDA}"/>
                    </a:ext>
                  </a:extLst>
                </p:cNvPr>
                <p:cNvSpPr txBox="1"/>
                <p:nvPr/>
              </p:nvSpPr>
              <p:spPr>
                <a:xfrm rot="17785822">
                  <a:off x="4844463" y="5714095"/>
                  <a:ext cx="1812013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</p:grp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29B544-3DB0-CA4E-BA42-376F17F19A26}"/>
                </a:ext>
              </a:extLst>
            </p:cNvPr>
            <p:cNvSpPr txBox="1"/>
            <p:nvPr/>
          </p:nvSpPr>
          <p:spPr>
            <a:xfrm>
              <a:off x="3698931" y="1235863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2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2762B8BD-6D03-0841-A6AA-5DD6AC461297}"/>
              </a:ext>
            </a:extLst>
          </p:cNvPr>
          <p:cNvGrpSpPr/>
          <p:nvPr/>
        </p:nvGrpSpPr>
        <p:grpSpPr>
          <a:xfrm>
            <a:off x="4269517" y="1221794"/>
            <a:ext cx="724339" cy="3027961"/>
            <a:chOff x="-106160" y="905133"/>
            <a:chExt cx="724339" cy="3027961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1FEFFBE3-2228-164F-B6AE-F1EE490FC5B6}"/>
                </a:ext>
              </a:extLst>
            </p:cNvPr>
            <p:cNvGrpSpPr/>
            <p:nvPr/>
          </p:nvGrpSpPr>
          <p:grpSpPr>
            <a:xfrm>
              <a:off x="-106160" y="905133"/>
              <a:ext cx="641422" cy="3027961"/>
              <a:chOff x="-106160" y="905133"/>
              <a:chExt cx="641422" cy="3027961"/>
            </a:xfrm>
          </p:grpSpPr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8681AE3C-5F1D-C741-AC9F-F80767C373B9}"/>
                  </a:ext>
                </a:extLst>
              </p:cNvPr>
              <p:cNvGrpSpPr/>
              <p:nvPr/>
            </p:nvGrpSpPr>
            <p:grpSpPr>
              <a:xfrm>
                <a:off x="-106160" y="905133"/>
                <a:ext cx="641422" cy="2473773"/>
                <a:chOff x="2849765" y="729019"/>
                <a:chExt cx="641422" cy="2473773"/>
              </a:xfrm>
            </p:grpSpPr>
            <p:grpSp>
              <p:nvGrpSpPr>
                <p:cNvPr id="137" name="Group 136">
                  <a:extLst>
                    <a:ext uri="{FF2B5EF4-FFF2-40B4-BE49-F238E27FC236}">
                      <a16:creationId xmlns:a16="http://schemas.microsoft.com/office/drawing/2014/main" id="{7E779DE3-9DB9-F944-8728-8C531BE9BF69}"/>
                    </a:ext>
                  </a:extLst>
                </p:cNvPr>
                <p:cNvGrpSpPr/>
                <p:nvPr/>
              </p:nvGrpSpPr>
              <p:grpSpPr>
                <a:xfrm>
                  <a:off x="2866020" y="729019"/>
                  <a:ext cx="625167" cy="2473773"/>
                  <a:chOff x="3031900" y="742872"/>
                  <a:chExt cx="606255" cy="2473773"/>
                </a:xfrm>
              </p:grpSpPr>
              <p:sp>
                <p:nvSpPr>
                  <p:cNvPr id="139" name="TextBox 138">
                    <a:extLst>
                      <a:ext uri="{FF2B5EF4-FFF2-40B4-BE49-F238E27FC236}">
                        <a16:creationId xmlns:a16="http://schemas.microsoft.com/office/drawing/2014/main" id="{42287753-2235-944D-B739-3B5C770F77E6}"/>
                      </a:ext>
                    </a:extLst>
                  </p:cNvPr>
                  <p:cNvSpPr txBox="1"/>
                  <p:nvPr/>
                </p:nvSpPr>
                <p:spPr>
                  <a:xfrm>
                    <a:off x="3031900" y="742872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  <p:sp>
                <p:nvSpPr>
                  <p:cNvPr id="140" name="TextBox 139">
                    <a:extLst>
                      <a:ext uri="{FF2B5EF4-FFF2-40B4-BE49-F238E27FC236}">
                        <a16:creationId xmlns:a16="http://schemas.microsoft.com/office/drawing/2014/main" id="{E0F4DB49-F1C0-A94C-A47A-F2E4C8289AE0}"/>
                      </a:ext>
                    </a:extLst>
                  </p:cNvPr>
                  <p:cNvSpPr txBox="1"/>
                  <p:nvPr/>
                </p:nvSpPr>
                <p:spPr>
                  <a:xfrm>
                    <a:off x="3096995" y="2962729"/>
                    <a:ext cx="482215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37 kD</a:t>
                    </a:r>
                  </a:p>
                </p:txBody>
              </p:sp>
              <p:sp>
                <p:nvSpPr>
                  <p:cNvPr id="141" name="TextBox 140">
                    <a:extLst>
                      <a:ext uri="{FF2B5EF4-FFF2-40B4-BE49-F238E27FC236}">
                        <a16:creationId xmlns:a16="http://schemas.microsoft.com/office/drawing/2014/main" id="{83B0BE17-1C19-6B4F-92FC-AE38C2B1B64E}"/>
                      </a:ext>
                    </a:extLst>
                  </p:cNvPr>
                  <p:cNvSpPr txBox="1"/>
                  <p:nvPr/>
                </p:nvSpPr>
                <p:spPr>
                  <a:xfrm>
                    <a:off x="3088060" y="2280935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142" name="TextBox 141">
                    <a:extLst>
                      <a:ext uri="{FF2B5EF4-FFF2-40B4-BE49-F238E27FC236}">
                        <a16:creationId xmlns:a16="http://schemas.microsoft.com/office/drawing/2014/main" id="{F18AF6FB-4AB8-C140-A404-C8083365ADC3}"/>
                      </a:ext>
                    </a:extLst>
                  </p:cNvPr>
                  <p:cNvSpPr txBox="1"/>
                  <p:nvPr/>
                </p:nvSpPr>
                <p:spPr>
                  <a:xfrm>
                    <a:off x="3067555" y="1719092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</p:grp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D65FDF97-4614-0941-AA3D-048EDEBA5104}"/>
                    </a:ext>
                  </a:extLst>
                </p:cNvPr>
                <p:cNvSpPr txBox="1"/>
                <p:nvPr/>
              </p:nvSpPr>
              <p:spPr>
                <a:xfrm>
                  <a:off x="2849765" y="1234250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</p:grp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BA35513C-0435-CA4F-BF9B-AAEA3B1EBC08}"/>
                  </a:ext>
                </a:extLst>
              </p:cNvPr>
              <p:cNvSpPr txBox="1"/>
              <p:nvPr/>
            </p:nvSpPr>
            <p:spPr>
              <a:xfrm>
                <a:off x="-33664" y="3679178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E5FF66FA-2970-CE42-BF29-99FCB24E9295}"/>
                </a:ext>
              </a:extLst>
            </p:cNvPr>
            <p:cNvGrpSpPr/>
            <p:nvPr/>
          </p:nvGrpSpPr>
          <p:grpSpPr>
            <a:xfrm>
              <a:off x="356373" y="1551045"/>
              <a:ext cx="261806" cy="2235805"/>
              <a:chOff x="3058889" y="1682917"/>
              <a:chExt cx="261806" cy="2235805"/>
            </a:xfrm>
          </p:grpSpPr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5EE0C34E-6500-E641-B61D-BB55E2E56E04}"/>
                  </a:ext>
                </a:extLst>
              </p:cNvPr>
              <p:cNvCxnSpPr/>
              <p:nvPr/>
            </p:nvCxnSpPr>
            <p:spPr>
              <a:xfrm>
                <a:off x="3058889" y="2126025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5A8B7BE1-D258-194B-891E-D3A81FDDA2F6}"/>
                  </a:ext>
                </a:extLst>
              </p:cNvPr>
              <p:cNvGrpSpPr/>
              <p:nvPr/>
            </p:nvGrpSpPr>
            <p:grpSpPr>
              <a:xfrm>
                <a:off x="3069523" y="1682917"/>
                <a:ext cx="251172" cy="2235805"/>
                <a:chOff x="3069523" y="1682917"/>
                <a:chExt cx="251172" cy="2235805"/>
              </a:xfrm>
            </p:grpSpPr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008383D4-F278-4D47-8F13-170EFCBFECD5}"/>
                    </a:ext>
                  </a:extLst>
                </p:cNvPr>
                <p:cNvGrpSpPr/>
                <p:nvPr/>
              </p:nvGrpSpPr>
              <p:grpSpPr>
                <a:xfrm>
                  <a:off x="3069523" y="1682917"/>
                  <a:ext cx="251172" cy="1709612"/>
                  <a:chOff x="9696641" y="1687534"/>
                  <a:chExt cx="251172" cy="1709612"/>
                </a:xfrm>
              </p:grpSpPr>
              <p:cxnSp>
                <p:nvCxnSpPr>
                  <p:cNvPr id="132" name="Straight Connector 131">
                    <a:extLst>
                      <a:ext uri="{FF2B5EF4-FFF2-40B4-BE49-F238E27FC236}">
                        <a16:creationId xmlns:a16="http://schemas.microsoft.com/office/drawing/2014/main" id="{5B2FB0B0-81C5-F348-B5B0-E272DED0DAC9}"/>
                      </a:ext>
                    </a:extLst>
                  </p:cNvPr>
                  <p:cNvCxnSpPr/>
                  <p:nvPr/>
                </p:nvCxnSpPr>
                <p:spPr>
                  <a:xfrm>
                    <a:off x="9696641" y="168753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" name="Straight Connector 132">
                    <a:extLst>
                      <a:ext uri="{FF2B5EF4-FFF2-40B4-BE49-F238E27FC236}">
                        <a16:creationId xmlns:a16="http://schemas.microsoft.com/office/drawing/2014/main" id="{1B867025-A128-6D45-9330-44B13206A017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2714381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Straight Connector 133">
                    <a:extLst>
                      <a:ext uri="{FF2B5EF4-FFF2-40B4-BE49-F238E27FC236}">
                        <a16:creationId xmlns:a16="http://schemas.microsoft.com/office/drawing/2014/main" id="{3DBCFC96-C317-7349-A236-AD8C8649D56F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39714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797EBCA4-129C-DC42-A427-C7B179B62AF7}"/>
                    </a:ext>
                  </a:extLst>
                </p:cNvPr>
                <p:cNvCxnSpPr/>
                <p:nvPr/>
              </p:nvCxnSpPr>
              <p:spPr>
                <a:xfrm>
                  <a:off x="3084778" y="3918722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0" name="Group 29"/>
          <p:cNvGrpSpPr/>
          <p:nvPr/>
        </p:nvGrpSpPr>
        <p:grpSpPr>
          <a:xfrm>
            <a:off x="4800818" y="1212935"/>
            <a:ext cx="3249965" cy="4863661"/>
            <a:chOff x="6271675" y="1365970"/>
            <a:chExt cx="2724331" cy="486366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4C8E105-06FF-9D44-8586-930303E4DDEE}"/>
                </a:ext>
              </a:extLst>
            </p:cNvPr>
            <p:cNvSpPr txBox="1"/>
            <p:nvPr/>
          </p:nvSpPr>
          <p:spPr>
            <a:xfrm>
              <a:off x="6813970" y="1365970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3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68BC8FA-685C-0640-9068-37DC813E523A}"/>
                </a:ext>
              </a:extLst>
            </p:cNvPr>
            <p:cNvGrpSpPr/>
            <p:nvPr/>
          </p:nvGrpSpPr>
          <p:grpSpPr>
            <a:xfrm>
              <a:off x="6271675" y="3149685"/>
              <a:ext cx="2724331" cy="3079946"/>
              <a:chOff x="5819333" y="3215106"/>
              <a:chExt cx="3103040" cy="3878258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53D5F5C8-46C0-C941-AEDB-30CB9E504992}"/>
                  </a:ext>
                </a:extLst>
              </p:cNvPr>
              <p:cNvGrpSpPr/>
              <p:nvPr/>
            </p:nvGrpSpPr>
            <p:grpSpPr>
              <a:xfrm>
                <a:off x="7962771" y="3215106"/>
                <a:ext cx="959602" cy="503818"/>
                <a:chOff x="7962771" y="3215106"/>
                <a:chExt cx="959602" cy="503818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10CB326C-8BEC-9847-B40B-CE2BBC723F7E}"/>
                    </a:ext>
                  </a:extLst>
                </p:cNvPr>
                <p:cNvSpPr txBox="1"/>
                <p:nvPr/>
              </p:nvSpPr>
              <p:spPr>
                <a:xfrm>
                  <a:off x="8094332" y="3215106"/>
                  <a:ext cx="828041" cy="5038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-Actin 43 kD</a:t>
                  </a:r>
                </a:p>
              </p:txBody>
            </p:sp>
            <p:cxnSp>
              <p:nvCxnSpPr>
                <p:cNvPr id="44" name="Straight Arrow Connector 43">
                  <a:extLst>
                    <a:ext uri="{FF2B5EF4-FFF2-40B4-BE49-F238E27FC236}">
                      <a16:creationId xmlns:a16="http://schemas.microsoft.com/office/drawing/2014/main" id="{AF358140-8875-334C-9660-A9B638EC9337}"/>
                    </a:ext>
                  </a:extLst>
                </p:cNvPr>
                <p:cNvCxnSpPr/>
                <p:nvPr/>
              </p:nvCxnSpPr>
              <p:spPr>
                <a:xfrm flipV="1">
                  <a:off x="7962771" y="3656272"/>
                  <a:ext cx="431517" cy="208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2D2A9AD8-2AC8-1C45-9BEA-501111DB3539}"/>
                  </a:ext>
                </a:extLst>
              </p:cNvPr>
              <p:cNvGrpSpPr/>
              <p:nvPr/>
            </p:nvGrpSpPr>
            <p:grpSpPr>
              <a:xfrm>
                <a:off x="5819333" y="4981237"/>
                <a:ext cx="1816827" cy="2112127"/>
                <a:chOff x="4082631" y="4656962"/>
                <a:chExt cx="1816827" cy="2112127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9886135-E664-044C-BB91-827888B45372}"/>
                    </a:ext>
                  </a:extLst>
                </p:cNvPr>
                <p:cNvSpPr txBox="1"/>
                <p:nvPr/>
              </p:nvSpPr>
              <p:spPr>
                <a:xfrm rot="17785822">
                  <a:off x="4080201" y="5310150"/>
                  <a:ext cx="814647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D1326418-FB3B-564A-B4CD-6B4EB1F97B0E}"/>
                    </a:ext>
                  </a:extLst>
                </p:cNvPr>
                <p:cNvSpPr txBox="1"/>
                <p:nvPr/>
              </p:nvSpPr>
              <p:spPr>
                <a:xfrm rot="17785822">
                  <a:off x="3824295" y="5310150"/>
                  <a:ext cx="814647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NG</a:t>
                  </a: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FB528021-8A35-0744-983F-CAE13FF900D9}"/>
                    </a:ext>
                  </a:extLst>
                </p:cNvPr>
                <p:cNvSpPr txBox="1"/>
                <p:nvPr/>
              </p:nvSpPr>
              <p:spPr>
                <a:xfrm rot="17785822">
                  <a:off x="3823234" y="5427610"/>
                  <a:ext cx="1839271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EA45E39B-52C0-554F-9892-3E467E9A5486}"/>
                    </a:ext>
                  </a:extLst>
                </p:cNvPr>
                <p:cNvSpPr txBox="1"/>
                <p:nvPr/>
              </p:nvSpPr>
              <p:spPr>
                <a:xfrm rot="17785822">
                  <a:off x="4219841" y="5604502"/>
                  <a:ext cx="1742721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33F1C666-4820-3D47-AD0E-B9628DB7F945}"/>
                    </a:ext>
                  </a:extLst>
                </p:cNvPr>
                <p:cNvSpPr txBox="1"/>
                <p:nvPr/>
              </p:nvSpPr>
              <p:spPr>
                <a:xfrm rot="17785822">
                  <a:off x="4419722" y="5592494"/>
                  <a:ext cx="2040579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(1.0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27F30CDD-D463-9742-8D4A-C9E9C5D6FFD5}"/>
                    </a:ext>
                  </a:extLst>
                </p:cNvPr>
                <p:cNvSpPr txBox="1"/>
                <p:nvPr/>
              </p:nvSpPr>
              <p:spPr>
                <a:xfrm rot="17785822">
                  <a:off x="4844463" y="5714095"/>
                  <a:ext cx="1812013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</p:grp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82CF53B0-0E0A-5A47-8B56-18FE9D5DA06A}"/>
              </a:ext>
            </a:extLst>
          </p:cNvPr>
          <p:cNvGrpSpPr/>
          <p:nvPr/>
        </p:nvGrpSpPr>
        <p:grpSpPr>
          <a:xfrm>
            <a:off x="8164145" y="1245876"/>
            <a:ext cx="724339" cy="3113024"/>
            <a:chOff x="-106160" y="905133"/>
            <a:chExt cx="724339" cy="3113024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A9B99B12-D5DF-7C45-B1D3-7A23A4EF722C}"/>
                </a:ext>
              </a:extLst>
            </p:cNvPr>
            <p:cNvGrpSpPr/>
            <p:nvPr/>
          </p:nvGrpSpPr>
          <p:grpSpPr>
            <a:xfrm>
              <a:off x="-106160" y="905133"/>
              <a:ext cx="641422" cy="3113024"/>
              <a:chOff x="-106160" y="905133"/>
              <a:chExt cx="641422" cy="3113024"/>
            </a:xfrm>
          </p:grpSpPr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94C81635-9B6A-E445-AE63-310A176A10B9}"/>
                  </a:ext>
                </a:extLst>
              </p:cNvPr>
              <p:cNvGrpSpPr/>
              <p:nvPr/>
            </p:nvGrpSpPr>
            <p:grpSpPr>
              <a:xfrm>
                <a:off x="-106160" y="905133"/>
                <a:ext cx="641422" cy="2611998"/>
                <a:chOff x="2849765" y="729019"/>
                <a:chExt cx="641422" cy="2611998"/>
              </a:xfrm>
            </p:grpSpPr>
            <p:grpSp>
              <p:nvGrpSpPr>
                <p:cNvPr id="155" name="Group 154">
                  <a:extLst>
                    <a:ext uri="{FF2B5EF4-FFF2-40B4-BE49-F238E27FC236}">
                      <a16:creationId xmlns:a16="http://schemas.microsoft.com/office/drawing/2014/main" id="{685ECA10-6EAB-334E-B526-042DEE60E8AC}"/>
                    </a:ext>
                  </a:extLst>
                </p:cNvPr>
                <p:cNvGrpSpPr/>
                <p:nvPr/>
              </p:nvGrpSpPr>
              <p:grpSpPr>
                <a:xfrm>
                  <a:off x="2866020" y="729019"/>
                  <a:ext cx="625167" cy="2611998"/>
                  <a:chOff x="3031900" y="742872"/>
                  <a:chExt cx="606255" cy="2611998"/>
                </a:xfrm>
              </p:grpSpPr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34CAE434-2A7F-8E49-BFAB-33E11AE136C3}"/>
                      </a:ext>
                    </a:extLst>
                  </p:cNvPr>
                  <p:cNvSpPr txBox="1"/>
                  <p:nvPr/>
                </p:nvSpPr>
                <p:spPr>
                  <a:xfrm>
                    <a:off x="3031900" y="742872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  <p:sp>
                <p:nvSpPr>
                  <p:cNvPr id="158" name="TextBox 157">
                    <a:extLst>
                      <a:ext uri="{FF2B5EF4-FFF2-40B4-BE49-F238E27FC236}">
                        <a16:creationId xmlns:a16="http://schemas.microsoft.com/office/drawing/2014/main" id="{10EAD1E6-CA36-064D-A5B1-8AD58722B9CA}"/>
                      </a:ext>
                    </a:extLst>
                  </p:cNvPr>
                  <p:cNvSpPr txBox="1"/>
                  <p:nvPr/>
                </p:nvSpPr>
                <p:spPr>
                  <a:xfrm>
                    <a:off x="3096995" y="3100954"/>
                    <a:ext cx="511745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37  kD</a:t>
                    </a:r>
                  </a:p>
                </p:txBody>
              </p:sp>
              <p:sp>
                <p:nvSpPr>
                  <p:cNvPr id="159" name="TextBox 158">
                    <a:extLst>
                      <a:ext uri="{FF2B5EF4-FFF2-40B4-BE49-F238E27FC236}">
                        <a16:creationId xmlns:a16="http://schemas.microsoft.com/office/drawing/2014/main" id="{066651AF-F1C6-E644-BBFA-B7879D139137}"/>
                      </a:ext>
                    </a:extLst>
                  </p:cNvPr>
                  <p:cNvSpPr txBox="1"/>
                  <p:nvPr/>
                </p:nvSpPr>
                <p:spPr>
                  <a:xfrm>
                    <a:off x="3088060" y="2514857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160" name="TextBox 159">
                    <a:extLst>
                      <a:ext uri="{FF2B5EF4-FFF2-40B4-BE49-F238E27FC236}">
                        <a16:creationId xmlns:a16="http://schemas.microsoft.com/office/drawing/2014/main" id="{83D6AF12-AEE7-1641-AD4A-AAAAC23D6031}"/>
                      </a:ext>
                    </a:extLst>
                  </p:cNvPr>
                  <p:cNvSpPr txBox="1"/>
                  <p:nvPr/>
                </p:nvSpPr>
                <p:spPr>
                  <a:xfrm>
                    <a:off x="3067555" y="1931747"/>
                    <a:ext cx="51167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</p:grpSp>
            <p:sp>
              <p:nvSpPr>
                <p:cNvPr id="156" name="TextBox 155">
                  <a:extLst>
                    <a:ext uri="{FF2B5EF4-FFF2-40B4-BE49-F238E27FC236}">
                      <a16:creationId xmlns:a16="http://schemas.microsoft.com/office/drawing/2014/main" id="{407D860A-449A-C343-862A-83E078D4935D}"/>
                    </a:ext>
                  </a:extLst>
                </p:cNvPr>
                <p:cNvSpPr txBox="1"/>
                <p:nvPr/>
              </p:nvSpPr>
              <p:spPr>
                <a:xfrm>
                  <a:off x="2849765" y="1585129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</p:grp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4D7872C6-888D-8641-988B-5DE5F5AB84FA}"/>
                  </a:ext>
                </a:extLst>
              </p:cNvPr>
              <p:cNvSpPr txBox="1"/>
              <p:nvPr/>
            </p:nvSpPr>
            <p:spPr>
              <a:xfrm>
                <a:off x="-33664" y="3764241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558A4B8B-C87F-414F-AEC6-6621D27A0565}"/>
                </a:ext>
              </a:extLst>
            </p:cNvPr>
            <p:cNvGrpSpPr/>
            <p:nvPr/>
          </p:nvGrpSpPr>
          <p:grpSpPr>
            <a:xfrm>
              <a:off x="356373" y="1901924"/>
              <a:ext cx="261806" cy="1969989"/>
              <a:chOff x="3058889" y="2033796"/>
              <a:chExt cx="261806" cy="1969989"/>
            </a:xfrm>
          </p:grpSpPr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6EA1B159-2DBB-2946-9316-16420A3C5323}"/>
                  </a:ext>
                </a:extLst>
              </p:cNvPr>
              <p:cNvCxnSpPr/>
              <p:nvPr/>
            </p:nvCxnSpPr>
            <p:spPr>
              <a:xfrm>
                <a:off x="3058889" y="2338680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DA4BC55F-5511-6844-B968-7B158F17CFA6}"/>
                  </a:ext>
                </a:extLst>
              </p:cNvPr>
              <p:cNvGrpSpPr/>
              <p:nvPr/>
            </p:nvGrpSpPr>
            <p:grpSpPr>
              <a:xfrm>
                <a:off x="3069523" y="2033796"/>
                <a:ext cx="251172" cy="1969989"/>
                <a:chOff x="3069523" y="2033796"/>
                <a:chExt cx="251172" cy="1969989"/>
              </a:xfrm>
            </p:grpSpPr>
            <p:grpSp>
              <p:nvGrpSpPr>
                <p:cNvPr id="148" name="Group 147">
                  <a:extLst>
                    <a:ext uri="{FF2B5EF4-FFF2-40B4-BE49-F238E27FC236}">
                      <a16:creationId xmlns:a16="http://schemas.microsoft.com/office/drawing/2014/main" id="{1B3A89BE-F96E-3046-A604-9CA447DED91B}"/>
                    </a:ext>
                  </a:extLst>
                </p:cNvPr>
                <p:cNvGrpSpPr/>
                <p:nvPr/>
              </p:nvGrpSpPr>
              <p:grpSpPr>
                <a:xfrm>
                  <a:off x="3069523" y="2033796"/>
                  <a:ext cx="251172" cy="1496958"/>
                  <a:chOff x="9696641" y="2038413"/>
                  <a:chExt cx="251172" cy="1496958"/>
                </a:xfrm>
              </p:grpSpPr>
              <p:cxnSp>
                <p:nvCxnSpPr>
                  <p:cNvPr id="150" name="Straight Connector 149">
                    <a:extLst>
                      <a:ext uri="{FF2B5EF4-FFF2-40B4-BE49-F238E27FC236}">
                        <a16:creationId xmlns:a16="http://schemas.microsoft.com/office/drawing/2014/main" id="{619EF90F-6F5B-AA4F-A700-202B472D3152}"/>
                      </a:ext>
                    </a:extLst>
                  </p:cNvPr>
                  <p:cNvCxnSpPr/>
                  <p:nvPr/>
                </p:nvCxnSpPr>
                <p:spPr>
                  <a:xfrm>
                    <a:off x="9696641" y="203841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" name="Straight Connector 150">
                    <a:extLst>
                      <a:ext uri="{FF2B5EF4-FFF2-40B4-BE49-F238E27FC236}">
                        <a16:creationId xmlns:a16="http://schemas.microsoft.com/office/drawing/2014/main" id="{C3818038-6CD7-D946-9E04-06429130323A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294830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2" name="Straight Connector 151">
                    <a:extLst>
                      <a:ext uri="{FF2B5EF4-FFF2-40B4-BE49-F238E27FC236}">
                        <a16:creationId xmlns:a16="http://schemas.microsoft.com/office/drawing/2014/main" id="{6A01C0C4-8D0E-F147-9EAD-ED6A86773E7F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535371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49" name="Straight Connector 148">
                  <a:extLst>
                    <a:ext uri="{FF2B5EF4-FFF2-40B4-BE49-F238E27FC236}">
                      <a16:creationId xmlns:a16="http://schemas.microsoft.com/office/drawing/2014/main" id="{789E2A42-FCFA-6E4C-B1EF-F976670B7E3A}"/>
                    </a:ext>
                  </a:extLst>
                </p:cNvPr>
                <p:cNvCxnSpPr/>
                <p:nvPr/>
              </p:nvCxnSpPr>
              <p:spPr>
                <a:xfrm>
                  <a:off x="3084778" y="400378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7358E0C9-351E-7946-A4ED-9144E8FB6C24}"/>
              </a:ext>
            </a:extLst>
          </p:cNvPr>
          <p:cNvCxnSpPr/>
          <p:nvPr/>
        </p:nvCxnSpPr>
        <p:spPr>
          <a:xfrm>
            <a:off x="8651487" y="1959128"/>
            <a:ext cx="2266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8804123" y="1195863"/>
            <a:ext cx="3227211" cy="4890773"/>
            <a:chOff x="9280486" y="1237665"/>
            <a:chExt cx="2780420" cy="489077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3D501F7-ED5D-1948-B00B-439FBA3C56DF}"/>
                </a:ext>
              </a:extLst>
            </p:cNvPr>
            <p:cNvGrpSpPr/>
            <p:nvPr/>
          </p:nvGrpSpPr>
          <p:grpSpPr>
            <a:xfrm>
              <a:off x="9280486" y="3145821"/>
              <a:ext cx="2780420" cy="2982617"/>
              <a:chOff x="5819333" y="3337664"/>
              <a:chExt cx="3166929" cy="37557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10ACF9B6-F8FB-BD4A-879B-49E86221BB5E}"/>
                  </a:ext>
                </a:extLst>
              </p:cNvPr>
              <p:cNvGrpSpPr/>
              <p:nvPr/>
            </p:nvGrpSpPr>
            <p:grpSpPr>
              <a:xfrm>
                <a:off x="8033578" y="3337664"/>
                <a:ext cx="952684" cy="503818"/>
                <a:chOff x="8033578" y="3337664"/>
                <a:chExt cx="952684" cy="503818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D489B4E4-EBB0-2E4B-BC3A-1D21659128B7}"/>
                    </a:ext>
                  </a:extLst>
                </p:cNvPr>
                <p:cNvSpPr txBox="1"/>
                <p:nvPr/>
              </p:nvSpPr>
              <p:spPr>
                <a:xfrm>
                  <a:off x="8181655" y="3337664"/>
                  <a:ext cx="804607" cy="5038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-Actin 43 kD</a:t>
                  </a:r>
                </a:p>
              </p:txBody>
            </p:sp>
            <p:cxnSp>
              <p:nvCxnSpPr>
                <p:cNvPr id="15" name="Straight Arrow Connector 14">
                  <a:extLst>
                    <a:ext uri="{FF2B5EF4-FFF2-40B4-BE49-F238E27FC236}">
                      <a16:creationId xmlns:a16="http://schemas.microsoft.com/office/drawing/2014/main" id="{7B5842B4-4725-7D49-9BA3-A64A98115893}"/>
                    </a:ext>
                  </a:extLst>
                </p:cNvPr>
                <p:cNvCxnSpPr/>
                <p:nvPr/>
              </p:nvCxnSpPr>
              <p:spPr>
                <a:xfrm flipV="1">
                  <a:off x="8033578" y="3827756"/>
                  <a:ext cx="431520" cy="208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867D396-7920-3848-9B1B-AF6692C70A77}"/>
                  </a:ext>
                </a:extLst>
              </p:cNvPr>
              <p:cNvGrpSpPr/>
              <p:nvPr/>
            </p:nvGrpSpPr>
            <p:grpSpPr>
              <a:xfrm>
                <a:off x="5819333" y="4981237"/>
                <a:ext cx="1816827" cy="2112127"/>
                <a:chOff x="4082631" y="4656962"/>
                <a:chExt cx="1816827" cy="2112127"/>
              </a:xfrm>
            </p:grpSpPr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9BD127A8-F0BD-D843-A24A-F89F6BF8D08B}"/>
                    </a:ext>
                  </a:extLst>
                </p:cNvPr>
                <p:cNvSpPr txBox="1"/>
                <p:nvPr/>
              </p:nvSpPr>
              <p:spPr>
                <a:xfrm rot="17785822">
                  <a:off x="4080201" y="5310150"/>
                  <a:ext cx="814647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</a:t>
                  </a: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1171D6A4-71EA-0641-BD7E-A25A41B3E8D1}"/>
                    </a:ext>
                  </a:extLst>
                </p:cNvPr>
                <p:cNvSpPr txBox="1"/>
                <p:nvPr/>
              </p:nvSpPr>
              <p:spPr>
                <a:xfrm rot="17785822">
                  <a:off x="3824295" y="5310150"/>
                  <a:ext cx="814647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NG</a:t>
                  </a: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1E6028F-D9D0-F445-88FF-2BEC17755181}"/>
                    </a:ext>
                  </a:extLst>
                </p:cNvPr>
                <p:cNvSpPr txBox="1"/>
                <p:nvPr/>
              </p:nvSpPr>
              <p:spPr>
                <a:xfrm rot="17785822">
                  <a:off x="3823234" y="5427610"/>
                  <a:ext cx="1839271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04F3E52C-926B-0C48-9BC9-DC11DC1D8789}"/>
                    </a:ext>
                  </a:extLst>
                </p:cNvPr>
                <p:cNvSpPr txBox="1"/>
                <p:nvPr/>
              </p:nvSpPr>
              <p:spPr>
                <a:xfrm rot="17785822">
                  <a:off x="4219841" y="5604502"/>
                  <a:ext cx="1742721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1B7B57E-65EB-8843-9EF2-342F1B0D8AA4}"/>
                    </a:ext>
                  </a:extLst>
                </p:cNvPr>
                <p:cNvSpPr txBox="1"/>
                <p:nvPr/>
              </p:nvSpPr>
              <p:spPr>
                <a:xfrm rot="17785822">
                  <a:off x="4419722" y="5592494"/>
                  <a:ext cx="2040579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(1.0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44BEBB0F-1BBC-7745-B3C8-7F053C11BE1A}"/>
                    </a:ext>
                  </a:extLst>
                </p:cNvPr>
                <p:cNvSpPr txBox="1"/>
                <p:nvPr/>
              </p:nvSpPr>
              <p:spPr>
                <a:xfrm rot="17785822">
                  <a:off x="4844463" y="5714095"/>
                  <a:ext cx="1812013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</p:grp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4A091D-F4D7-6245-AB7E-45301E64E815}"/>
                </a:ext>
              </a:extLst>
            </p:cNvPr>
            <p:cNvSpPr txBox="1"/>
            <p:nvPr/>
          </p:nvSpPr>
          <p:spPr>
            <a:xfrm>
              <a:off x="9670945" y="1237665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4</a:t>
              </a: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833" y="1800117"/>
            <a:ext cx="2431936" cy="250480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771" y="1800117"/>
            <a:ext cx="2442173" cy="250480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7364" y="1792969"/>
            <a:ext cx="2466137" cy="250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7224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9A1F972D-A0AD-0341-8C71-24739882355D}"/>
              </a:ext>
            </a:extLst>
          </p:cNvPr>
          <p:cNvSpPr txBox="1"/>
          <p:nvPr/>
        </p:nvSpPr>
        <p:spPr>
          <a:xfrm>
            <a:off x="206590" y="182195"/>
            <a:ext cx="31822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Fig. 6 G: ER</a:t>
            </a:r>
            <a:r>
              <a:rPr lang="el-GR" sz="3200" dirty="0">
                <a:latin typeface="Arial Black" panose="020B0A04020102020204" pitchFamily="34" charset="0"/>
              </a:rPr>
              <a:t>β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</a:p>
        </p:txBody>
      </p: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B8E3DB5D-AE80-A845-8F43-611C22DF41D0}"/>
              </a:ext>
            </a:extLst>
          </p:cNvPr>
          <p:cNvGrpSpPr/>
          <p:nvPr/>
        </p:nvGrpSpPr>
        <p:grpSpPr>
          <a:xfrm>
            <a:off x="73189" y="1140542"/>
            <a:ext cx="722942" cy="3069528"/>
            <a:chOff x="-95527" y="905133"/>
            <a:chExt cx="722942" cy="3069528"/>
          </a:xfrm>
        </p:grpSpPr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D757B212-858D-A244-AAA7-96711FEA9346}"/>
                </a:ext>
              </a:extLst>
            </p:cNvPr>
            <p:cNvGrpSpPr/>
            <p:nvPr/>
          </p:nvGrpSpPr>
          <p:grpSpPr>
            <a:xfrm>
              <a:off x="-95527" y="905133"/>
              <a:ext cx="630789" cy="3069528"/>
              <a:chOff x="-95527" y="905133"/>
              <a:chExt cx="630789" cy="3069528"/>
            </a:xfrm>
          </p:grpSpPr>
          <p:grpSp>
            <p:nvGrpSpPr>
              <p:cNvPr id="209" name="Group 208">
                <a:extLst>
                  <a:ext uri="{FF2B5EF4-FFF2-40B4-BE49-F238E27FC236}">
                    <a16:creationId xmlns:a16="http://schemas.microsoft.com/office/drawing/2014/main" id="{2A09653B-BAAD-4F45-BEA5-A49E1ACF9EDD}"/>
                  </a:ext>
                </a:extLst>
              </p:cNvPr>
              <p:cNvGrpSpPr/>
              <p:nvPr/>
            </p:nvGrpSpPr>
            <p:grpSpPr>
              <a:xfrm>
                <a:off x="-95527" y="905133"/>
                <a:ext cx="630789" cy="2524682"/>
                <a:chOff x="2860398" y="729019"/>
                <a:chExt cx="630789" cy="2524682"/>
              </a:xfrm>
            </p:grpSpPr>
            <p:grpSp>
              <p:nvGrpSpPr>
                <p:cNvPr id="211" name="Group 210">
                  <a:extLst>
                    <a:ext uri="{FF2B5EF4-FFF2-40B4-BE49-F238E27FC236}">
                      <a16:creationId xmlns:a16="http://schemas.microsoft.com/office/drawing/2014/main" id="{D70C17DA-6A91-0042-8A1E-ECBC6AD17E08}"/>
                    </a:ext>
                  </a:extLst>
                </p:cNvPr>
                <p:cNvGrpSpPr/>
                <p:nvPr/>
              </p:nvGrpSpPr>
              <p:grpSpPr>
                <a:xfrm>
                  <a:off x="2860398" y="729019"/>
                  <a:ext cx="630789" cy="2524682"/>
                  <a:chOff x="2860398" y="729019"/>
                  <a:chExt cx="630789" cy="2524682"/>
                </a:xfrm>
              </p:grpSpPr>
              <p:grpSp>
                <p:nvGrpSpPr>
                  <p:cNvPr id="213" name="Group 212">
                    <a:extLst>
                      <a:ext uri="{FF2B5EF4-FFF2-40B4-BE49-F238E27FC236}">
                        <a16:creationId xmlns:a16="http://schemas.microsoft.com/office/drawing/2014/main" id="{295EC6BA-1E52-9A4B-B224-432CBEAD55CA}"/>
                      </a:ext>
                    </a:extLst>
                  </p:cNvPr>
                  <p:cNvGrpSpPr/>
                  <p:nvPr/>
                </p:nvGrpSpPr>
                <p:grpSpPr>
                  <a:xfrm>
                    <a:off x="2866020" y="729019"/>
                    <a:ext cx="625167" cy="2524682"/>
                    <a:chOff x="3031900" y="742872"/>
                    <a:chExt cx="606255" cy="2524682"/>
                  </a:xfrm>
                </p:grpSpPr>
                <p:sp>
                  <p:nvSpPr>
                    <p:cNvPr id="215" name="TextBox 214">
                      <a:extLst>
                        <a:ext uri="{FF2B5EF4-FFF2-40B4-BE49-F238E27FC236}">
                          <a16:creationId xmlns:a16="http://schemas.microsoft.com/office/drawing/2014/main" id="{8B1FBA00-16F3-894D-AC6D-9837234C05D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1900" y="742872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216" name="TextBox 215">
                      <a:extLst>
                        <a:ext uri="{FF2B5EF4-FFF2-40B4-BE49-F238E27FC236}">
                          <a16:creationId xmlns:a16="http://schemas.microsoft.com/office/drawing/2014/main" id="{A3698E97-C8A0-E645-A0A0-976FF4D96AE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6995" y="3013638"/>
                      <a:ext cx="482215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217" name="TextBox 216">
                      <a:extLst>
                        <a:ext uri="{FF2B5EF4-FFF2-40B4-BE49-F238E27FC236}">
                          <a16:creationId xmlns:a16="http://schemas.microsoft.com/office/drawing/2014/main" id="{7CBB7A40-5061-7341-A30C-2BFBB3F5335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1496" y="2582836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218" name="TextBox 217">
                      <a:extLst>
                        <a:ext uri="{FF2B5EF4-FFF2-40B4-BE49-F238E27FC236}">
                          <a16:creationId xmlns:a16="http://schemas.microsoft.com/office/drawing/2014/main" id="{6C63EBC6-BE31-724E-8CBD-58D915197F3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77866" y="2009070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219" name="TextBox 218">
                      <a:extLst>
                        <a:ext uri="{FF2B5EF4-FFF2-40B4-BE49-F238E27FC236}">
                          <a16:creationId xmlns:a16="http://schemas.microsoft.com/office/drawing/2014/main" id="{BACE15C5-106C-324A-A691-306C92DAF04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2940" y="1560024"/>
                      <a:ext cx="549059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</p:grpSp>
              <p:sp>
                <p:nvSpPr>
                  <p:cNvPr id="214" name="TextBox 213">
                    <a:extLst>
                      <a:ext uri="{FF2B5EF4-FFF2-40B4-BE49-F238E27FC236}">
                        <a16:creationId xmlns:a16="http://schemas.microsoft.com/office/drawing/2014/main" id="{DEA8719B-6881-6D45-B581-2BD67B447899}"/>
                      </a:ext>
                    </a:extLst>
                  </p:cNvPr>
                  <p:cNvSpPr txBox="1"/>
                  <p:nvPr/>
                </p:nvSpPr>
                <p:spPr>
                  <a:xfrm>
                    <a:off x="2860398" y="1763629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212" name="TextBox 211">
                  <a:extLst>
                    <a:ext uri="{FF2B5EF4-FFF2-40B4-BE49-F238E27FC236}">
                      <a16:creationId xmlns:a16="http://schemas.microsoft.com/office/drawing/2014/main" id="{1F9F3881-4407-C94C-9EEA-1D2FAEDBDE17}"/>
                    </a:ext>
                  </a:extLst>
                </p:cNvPr>
                <p:cNvSpPr txBox="1"/>
                <p:nvPr/>
              </p:nvSpPr>
              <p:spPr>
                <a:xfrm>
                  <a:off x="2867060" y="1307128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</p:grpSp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53DF4EE1-73F9-6042-BDB1-0A377C59B435}"/>
                  </a:ext>
                </a:extLst>
              </p:cNvPr>
              <p:cNvSpPr txBox="1"/>
              <p:nvPr/>
            </p:nvSpPr>
            <p:spPr>
              <a:xfrm>
                <a:off x="-33664" y="3720745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E13A386E-0950-2149-9B74-706B31B60AD5}"/>
                </a:ext>
              </a:extLst>
            </p:cNvPr>
            <p:cNvGrpSpPr/>
            <p:nvPr/>
          </p:nvGrpSpPr>
          <p:grpSpPr>
            <a:xfrm>
              <a:off x="356373" y="1599689"/>
              <a:ext cx="271042" cy="2228728"/>
              <a:chOff x="3058889" y="1731561"/>
              <a:chExt cx="271042" cy="2228728"/>
            </a:xfrm>
          </p:grpSpPr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AE75F1D7-06E7-4541-9C8A-D6A1285552F6}"/>
                  </a:ext>
                </a:extLst>
              </p:cNvPr>
              <p:cNvCxnSpPr/>
              <p:nvPr/>
            </p:nvCxnSpPr>
            <p:spPr>
              <a:xfrm>
                <a:off x="3058889" y="2426634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>
                <a:extLst>
                  <a:ext uri="{FF2B5EF4-FFF2-40B4-BE49-F238E27FC236}">
                    <a16:creationId xmlns:a16="http://schemas.microsoft.com/office/drawing/2014/main" id="{110ADAD1-484C-D641-A04D-EF91BE684991}"/>
                  </a:ext>
                </a:extLst>
              </p:cNvPr>
              <p:cNvGrpSpPr/>
              <p:nvPr/>
            </p:nvGrpSpPr>
            <p:grpSpPr>
              <a:xfrm>
                <a:off x="3066298" y="1731561"/>
                <a:ext cx="263633" cy="2228728"/>
                <a:chOff x="3066298" y="1731561"/>
                <a:chExt cx="263633" cy="2228728"/>
              </a:xfrm>
            </p:grpSpPr>
            <p:grpSp>
              <p:nvGrpSpPr>
                <p:cNvPr id="202" name="Group 201">
                  <a:extLst>
                    <a:ext uri="{FF2B5EF4-FFF2-40B4-BE49-F238E27FC236}">
                      <a16:creationId xmlns:a16="http://schemas.microsoft.com/office/drawing/2014/main" id="{F181B870-FD26-9C4E-AAE5-A0E23A3737C5}"/>
                    </a:ext>
                  </a:extLst>
                </p:cNvPr>
                <p:cNvGrpSpPr/>
                <p:nvPr/>
              </p:nvGrpSpPr>
              <p:grpSpPr>
                <a:xfrm>
                  <a:off x="3066298" y="1731561"/>
                  <a:ext cx="263633" cy="1711877"/>
                  <a:chOff x="9693416" y="1736178"/>
                  <a:chExt cx="263633" cy="1711877"/>
                </a:xfrm>
              </p:grpSpPr>
              <p:cxnSp>
                <p:nvCxnSpPr>
                  <p:cNvPr id="204" name="Straight Connector 203">
                    <a:extLst>
                      <a:ext uri="{FF2B5EF4-FFF2-40B4-BE49-F238E27FC236}">
                        <a16:creationId xmlns:a16="http://schemas.microsoft.com/office/drawing/2014/main" id="{E4573B1C-E15D-4F4A-8FE5-8AFEA91697D8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73617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5" name="Straight Connector 204">
                    <a:extLst>
                      <a:ext uri="{FF2B5EF4-FFF2-40B4-BE49-F238E27FC236}">
                        <a16:creationId xmlns:a16="http://schemas.microsoft.com/office/drawing/2014/main" id="{3B6EBD01-7F4F-8C4E-B7BE-C1177CF342B9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198830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6" name="Straight Connector 205">
                    <a:extLst>
                      <a:ext uri="{FF2B5EF4-FFF2-40B4-BE49-F238E27FC236}">
                        <a16:creationId xmlns:a16="http://schemas.microsoft.com/office/drawing/2014/main" id="{4070E007-2B7C-884D-9D94-45EDB55C9A4A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21691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7" name="Straight Connector 206">
                    <a:extLst>
                      <a:ext uri="{FF2B5EF4-FFF2-40B4-BE49-F238E27FC236}">
                        <a16:creationId xmlns:a16="http://schemas.microsoft.com/office/drawing/2014/main" id="{A5E7AD1F-E858-684C-AC60-399EE8F121F2}"/>
                      </a:ext>
                    </a:extLst>
                  </p:cNvPr>
                  <p:cNvCxnSpPr/>
                  <p:nvPr/>
                </p:nvCxnSpPr>
                <p:spPr>
                  <a:xfrm>
                    <a:off x="9730366" y="301628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8" name="Straight Connector 207">
                    <a:extLst>
                      <a:ext uri="{FF2B5EF4-FFF2-40B4-BE49-F238E27FC236}">
                        <a16:creationId xmlns:a16="http://schemas.microsoft.com/office/drawing/2014/main" id="{BD01D167-EFF9-264D-80F2-8629D6589F19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44805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03" name="Straight Connector 202">
                  <a:extLst>
                    <a:ext uri="{FF2B5EF4-FFF2-40B4-BE49-F238E27FC236}">
                      <a16:creationId xmlns:a16="http://schemas.microsoft.com/office/drawing/2014/main" id="{B1345EBD-A503-BB4C-BA5E-D528EA2EB123}"/>
                    </a:ext>
                  </a:extLst>
                </p:cNvPr>
                <p:cNvCxnSpPr/>
                <p:nvPr/>
              </p:nvCxnSpPr>
              <p:spPr>
                <a:xfrm>
                  <a:off x="3084778" y="3960289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0459A98-0F78-3C42-90E2-C169836F7FD2}"/>
              </a:ext>
            </a:extLst>
          </p:cNvPr>
          <p:cNvGrpSpPr/>
          <p:nvPr/>
        </p:nvGrpSpPr>
        <p:grpSpPr>
          <a:xfrm>
            <a:off x="698838" y="1036782"/>
            <a:ext cx="2590152" cy="4563777"/>
            <a:chOff x="178112" y="722658"/>
            <a:chExt cx="2684900" cy="5148721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1CD47EB1-2E86-E345-8CB9-685DA2C8566B}"/>
                </a:ext>
              </a:extLst>
            </p:cNvPr>
            <p:cNvSpPr txBox="1"/>
            <p:nvPr/>
          </p:nvSpPr>
          <p:spPr>
            <a:xfrm>
              <a:off x="305974" y="722658"/>
              <a:ext cx="11638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ER</a:t>
              </a:r>
              <a:r>
                <a:rPr lang="el-G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1</a:t>
              </a:r>
            </a:p>
          </p:txBody>
        </p: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F0F90E20-DB0C-774E-A1F6-C84C40E9B335}"/>
                </a:ext>
              </a:extLst>
            </p:cNvPr>
            <p:cNvGrpSpPr/>
            <p:nvPr/>
          </p:nvGrpSpPr>
          <p:grpSpPr>
            <a:xfrm>
              <a:off x="2200295" y="2411010"/>
              <a:ext cx="662717" cy="451396"/>
              <a:chOff x="2716732" y="2723324"/>
              <a:chExt cx="775184" cy="497293"/>
            </a:xfrm>
          </p:grpSpPr>
          <p:cxnSp>
            <p:nvCxnSpPr>
              <p:cNvPr id="121" name="Straight Arrow Connector 120">
                <a:extLst>
                  <a:ext uri="{FF2B5EF4-FFF2-40B4-BE49-F238E27FC236}">
                    <a16:creationId xmlns:a16="http://schemas.microsoft.com/office/drawing/2014/main" id="{770E2ACE-16B4-C642-9654-F1A43F6A16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16732" y="3183045"/>
                <a:ext cx="31549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8C30F75F-3606-1D48-A94A-EE7926732487}"/>
                  </a:ext>
                </a:extLst>
              </p:cNvPr>
              <p:cNvSpPr txBox="1"/>
              <p:nvPr/>
            </p:nvSpPr>
            <p:spPr>
              <a:xfrm>
                <a:off x="2738546" y="2723324"/>
                <a:ext cx="753370" cy="497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 Black" panose="020B0A04020102020204" pitchFamily="34" charset="0"/>
                  </a:rPr>
                  <a:t>ER </a:t>
                </a:r>
                <a:r>
                  <a:rPr lang="el-GR" sz="1000" dirty="0">
                    <a:latin typeface="Arial Black" panose="020B0A04020102020204" pitchFamily="34" charset="0"/>
                  </a:rPr>
                  <a:t>β</a:t>
                </a:r>
                <a:r>
                  <a:rPr lang="en-US" sz="1000" dirty="0">
                    <a:latin typeface="Arial Black" panose="020B0A04020102020204" pitchFamily="34" charset="0"/>
                  </a:rPr>
                  <a:t> 57 kD</a:t>
                </a:r>
              </a:p>
            </p:txBody>
          </p: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3DEE1B8E-A64A-1341-ACFA-57894BA233A0}"/>
                </a:ext>
              </a:extLst>
            </p:cNvPr>
            <p:cNvGrpSpPr/>
            <p:nvPr/>
          </p:nvGrpSpPr>
          <p:grpSpPr>
            <a:xfrm>
              <a:off x="178112" y="4152587"/>
              <a:ext cx="1819285" cy="1718792"/>
              <a:chOff x="178112" y="4152587"/>
              <a:chExt cx="1819285" cy="1718792"/>
            </a:xfrm>
          </p:grpSpPr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1027BCAA-9B8B-FC4D-A728-7FAA91F8A133}"/>
                  </a:ext>
                </a:extLst>
              </p:cNvPr>
              <p:cNvSpPr txBox="1"/>
              <p:nvPr/>
            </p:nvSpPr>
            <p:spPr>
              <a:xfrm rot="17785822">
                <a:off x="260075" y="4640450"/>
                <a:ext cx="646958" cy="2983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HG</a:t>
                </a: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02294329-CEC7-1441-A97A-9F60E9E0A5C2}"/>
                  </a:ext>
                </a:extLst>
              </p:cNvPr>
              <p:cNvSpPr txBox="1"/>
              <p:nvPr/>
            </p:nvSpPr>
            <p:spPr>
              <a:xfrm rot="17785822">
                <a:off x="3823" y="4640450"/>
                <a:ext cx="646958" cy="2983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NG</a:t>
                </a: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E30AE185-84EE-CC41-8BC7-75E51B6A14E3}"/>
                  </a:ext>
                </a:extLst>
              </p:cNvPr>
              <p:cNvSpPr txBox="1"/>
              <p:nvPr/>
            </p:nvSpPr>
            <p:spPr>
              <a:xfrm rot="17785822">
                <a:off x="108910" y="4733732"/>
                <a:ext cx="1460670" cy="2983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HG + PPT (10 </a:t>
                </a:r>
                <a:r>
                  <a:rPr lang="en-US" sz="1100" dirty="0" err="1"/>
                  <a:t>nM</a:t>
                </a:r>
                <a:r>
                  <a:rPr lang="en-US" sz="1100" dirty="0"/>
                  <a:t>)</a:t>
                </a:r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7E71EA30-05E1-CD46-A165-82FC9023B8F6}"/>
                  </a:ext>
                </a:extLst>
              </p:cNvPr>
              <p:cNvSpPr txBox="1"/>
              <p:nvPr/>
            </p:nvSpPr>
            <p:spPr>
              <a:xfrm rot="17785822">
                <a:off x="395984" y="4929165"/>
                <a:ext cx="1540216" cy="3442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HG + PPT (100 </a:t>
                </a:r>
                <a:r>
                  <a:rPr lang="en-US" sz="1100" dirty="0" err="1"/>
                  <a:t>nM</a:t>
                </a:r>
                <a:r>
                  <a:rPr lang="en-US" sz="1100" dirty="0"/>
                  <a:t>)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5EAAB045-04BC-C149-A5EA-28CC23320FBA}"/>
                  </a:ext>
                </a:extLst>
              </p:cNvPr>
              <p:cNvSpPr txBox="1"/>
              <p:nvPr/>
            </p:nvSpPr>
            <p:spPr>
              <a:xfrm rot="17785822">
                <a:off x="727060" y="4864676"/>
                <a:ext cx="1620541" cy="2983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HG + DPN (1.0 </a:t>
                </a:r>
                <a:r>
                  <a:rPr lang="el-GR" sz="1100" dirty="0"/>
                  <a:t>μ</a:t>
                </a:r>
                <a:r>
                  <a:rPr lang="en-US" sz="1100" dirty="0"/>
                  <a:t>M)</a:t>
                </a: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D63367D0-3780-F242-BD12-412361B806E8}"/>
                  </a:ext>
                </a:extLst>
              </p:cNvPr>
              <p:cNvSpPr txBox="1"/>
              <p:nvPr/>
            </p:nvSpPr>
            <p:spPr>
              <a:xfrm rot="17785822">
                <a:off x="1128696" y="4961246"/>
                <a:ext cx="1439023" cy="2983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HG + DPN (10 </a:t>
                </a:r>
                <a:r>
                  <a:rPr lang="el-GR" sz="1100" dirty="0"/>
                  <a:t>μ</a:t>
                </a:r>
                <a:r>
                  <a:rPr lang="en-US" sz="1100" dirty="0"/>
                  <a:t>M)</a:t>
                </a:r>
              </a:p>
            </p:txBody>
          </p:sp>
        </p:grp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A2FD5F9D-E039-9344-95DF-4336E575777E}"/>
              </a:ext>
            </a:extLst>
          </p:cNvPr>
          <p:cNvGrpSpPr/>
          <p:nvPr/>
        </p:nvGrpSpPr>
        <p:grpSpPr>
          <a:xfrm>
            <a:off x="3065774" y="1140539"/>
            <a:ext cx="722942" cy="3069528"/>
            <a:chOff x="-95527" y="905133"/>
            <a:chExt cx="722942" cy="3069528"/>
          </a:xfrm>
        </p:grpSpPr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DDB57D47-B9D6-E541-BF97-31EB356E109E}"/>
                </a:ext>
              </a:extLst>
            </p:cNvPr>
            <p:cNvGrpSpPr/>
            <p:nvPr/>
          </p:nvGrpSpPr>
          <p:grpSpPr>
            <a:xfrm>
              <a:off x="-95527" y="905133"/>
              <a:ext cx="630789" cy="3069528"/>
              <a:chOff x="-95527" y="905133"/>
              <a:chExt cx="630789" cy="3069528"/>
            </a:xfrm>
          </p:grpSpPr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5557C9B8-4D9E-9641-BBC7-256CFC8FA6C9}"/>
                  </a:ext>
                </a:extLst>
              </p:cNvPr>
              <p:cNvGrpSpPr/>
              <p:nvPr/>
            </p:nvGrpSpPr>
            <p:grpSpPr>
              <a:xfrm>
                <a:off x="-95527" y="905133"/>
                <a:ext cx="630789" cy="2455407"/>
                <a:chOff x="2860398" y="729019"/>
                <a:chExt cx="630789" cy="2455407"/>
              </a:xfrm>
            </p:grpSpPr>
            <p:grpSp>
              <p:nvGrpSpPr>
                <p:cNvPr id="234" name="Group 233">
                  <a:extLst>
                    <a:ext uri="{FF2B5EF4-FFF2-40B4-BE49-F238E27FC236}">
                      <a16:creationId xmlns:a16="http://schemas.microsoft.com/office/drawing/2014/main" id="{F86AB0F3-6B98-CA4B-B8DF-2DF3498210EE}"/>
                    </a:ext>
                  </a:extLst>
                </p:cNvPr>
                <p:cNvGrpSpPr/>
                <p:nvPr/>
              </p:nvGrpSpPr>
              <p:grpSpPr>
                <a:xfrm>
                  <a:off x="2860398" y="729019"/>
                  <a:ext cx="630789" cy="2455407"/>
                  <a:chOff x="2860398" y="729019"/>
                  <a:chExt cx="630789" cy="2455407"/>
                </a:xfrm>
              </p:grpSpPr>
              <p:grpSp>
                <p:nvGrpSpPr>
                  <p:cNvPr id="236" name="Group 235">
                    <a:extLst>
                      <a:ext uri="{FF2B5EF4-FFF2-40B4-BE49-F238E27FC236}">
                        <a16:creationId xmlns:a16="http://schemas.microsoft.com/office/drawing/2014/main" id="{E427FA57-23D3-7748-AB15-4A69121B0CC1}"/>
                      </a:ext>
                    </a:extLst>
                  </p:cNvPr>
                  <p:cNvGrpSpPr/>
                  <p:nvPr/>
                </p:nvGrpSpPr>
                <p:grpSpPr>
                  <a:xfrm>
                    <a:off x="2866020" y="729019"/>
                    <a:ext cx="625167" cy="2455407"/>
                    <a:chOff x="3031900" y="742872"/>
                    <a:chExt cx="606255" cy="2455407"/>
                  </a:xfrm>
                </p:grpSpPr>
                <p:sp>
                  <p:nvSpPr>
                    <p:cNvPr id="238" name="TextBox 237">
                      <a:extLst>
                        <a:ext uri="{FF2B5EF4-FFF2-40B4-BE49-F238E27FC236}">
                          <a16:creationId xmlns:a16="http://schemas.microsoft.com/office/drawing/2014/main" id="{DFDEE9B8-4536-5544-8BE7-69BAAD03652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1900" y="742872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239" name="TextBox 238">
                      <a:extLst>
                        <a:ext uri="{FF2B5EF4-FFF2-40B4-BE49-F238E27FC236}">
                          <a16:creationId xmlns:a16="http://schemas.microsoft.com/office/drawing/2014/main" id="{C84D9F50-EE66-1A47-A589-6DD37C2BBC5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6995" y="2944363"/>
                      <a:ext cx="482215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240" name="TextBox 239">
                      <a:extLst>
                        <a:ext uri="{FF2B5EF4-FFF2-40B4-BE49-F238E27FC236}">
                          <a16:creationId xmlns:a16="http://schemas.microsoft.com/office/drawing/2014/main" id="{A5121714-D446-7D4D-9CAC-8E737740D57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1496" y="2499706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241" name="TextBox 240">
                      <a:extLst>
                        <a:ext uri="{FF2B5EF4-FFF2-40B4-BE49-F238E27FC236}">
                          <a16:creationId xmlns:a16="http://schemas.microsoft.com/office/drawing/2014/main" id="{90A4E1CC-66B2-ED48-9775-CFED8967AE1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77866" y="1939795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242" name="TextBox 241">
                      <a:extLst>
                        <a:ext uri="{FF2B5EF4-FFF2-40B4-BE49-F238E27FC236}">
                          <a16:creationId xmlns:a16="http://schemas.microsoft.com/office/drawing/2014/main" id="{405D563C-8F70-7F49-AE99-69681391516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2940" y="1407622"/>
                      <a:ext cx="549059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</p:grpSp>
              <p:sp>
                <p:nvSpPr>
                  <p:cNvPr id="237" name="TextBox 236">
                    <a:extLst>
                      <a:ext uri="{FF2B5EF4-FFF2-40B4-BE49-F238E27FC236}">
                        <a16:creationId xmlns:a16="http://schemas.microsoft.com/office/drawing/2014/main" id="{F4235567-6C2E-6149-BF45-1EDFBCEAAF51}"/>
                      </a:ext>
                    </a:extLst>
                  </p:cNvPr>
                  <p:cNvSpPr txBox="1"/>
                  <p:nvPr/>
                </p:nvSpPr>
                <p:spPr>
                  <a:xfrm>
                    <a:off x="2860398" y="1638936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235" name="TextBox 234">
                  <a:extLst>
                    <a:ext uri="{FF2B5EF4-FFF2-40B4-BE49-F238E27FC236}">
                      <a16:creationId xmlns:a16="http://schemas.microsoft.com/office/drawing/2014/main" id="{183FE1F7-8223-4246-80D1-8EB6D03CC6A3}"/>
                    </a:ext>
                  </a:extLst>
                </p:cNvPr>
                <p:cNvSpPr txBox="1"/>
                <p:nvPr/>
              </p:nvSpPr>
              <p:spPr>
                <a:xfrm>
                  <a:off x="2867060" y="1223998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</p:grpSp>
          <p:sp>
            <p:nvSpPr>
              <p:cNvPr id="233" name="TextBox 232">
                <a:extLst>
                  <a:ext uri="{FF2B5EF4-FFF2-40B4-BE49-F238E27FC236}">
                    <a16:creationId xmlns:a16="http://schemas.microsoft.com/office/drawing/2014/main" id="{49222758-4442-1143-9EB5-2D95EDB6D8BB}"/>
                  </a:ext>
                </a:extLst>
              </p:cNvPr>
              <p:cNvSpPr txBox="1"/>
              <p:nvPr/>
            </p:nvSpPr>
            <p:spPr>
              <a:xfrm>
                <a:off x="-33664" y="3720745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39E839B5-27FD-5A4C-803B-E74247E301BD}"/>
                </a:ext>
              </a:extLst>
            </p:cNvPr>
            <p:cNvGrpSpPr/>
            <p:nvPr/>
          </p:nvGrpSpPr>
          <p:grpSpPr>
            <a:xfrm>
              <a:off x="356373" y="1516559"/>
              <a:ext cx="271042" cy="2311858"/>
              <a:chOff x="3058889" y="1648431"/>
              <a:chExt cx="271042" cy="2311858"/>
            </a:xfrm>
          </p:grpSpPr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D82B8F18-E23F-7240-B8E5-B2B9D47B5AA9}"/>
                  </a:ext>
                </a:extLst>
              </p:cNvPr>
              <p:cNvCxnSpPr/>
              <p:nvPr/>
            </p:nvCxnSpPr>
            <p:spPr>
              <a:xfrm>
                <a:off x="3058889" y="2357359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DE360A84-64D7-BA42-8BF5-32D2CF70D2CA}"/>
                  </a:ext>
                </a:extLst>
              </p:cNvPr>
              <p:cNvGrpSpPr/>
              <p:nvPr/>
            </p:nvGrpSpPr>
            <p:grpSpPr>
              <a:xfrm>
                <a:off x="3066298" y="1648431"/>
                <a:ext cx="263633" cy="2311858"/>
                <a:chOff x="3066298" y="1648431"/>
                <a:chExt cx="263633" cy="2311858"/>
              </a:xfrm>
            </p:grpSpPr>
            <p:grpSp>
              <p:nvGrpSpPr>
                <p:cNvPr id="225" name="Group 224">
                  <a:extLst>
                    <a:ext uri="{FF2B5EF4-FFF2-40B4-BE49-F238E27FC236}">
                      <a16:creationId xmlns:a16="http://schemas.microsoft.com/office/drawing/2014/main" id="{570124F5-3742-5F42-A0A3-513D8D33875F}"/>
                    </a:ext>
                  </a:extLst>
                </p:cNvPr>
                <p:cNvGrpSpPr/>
                <p:nvPr/>
              </p:nvGrpSpPr>
              <p:grpSpPr>
                <a:xfrm>
                  <a:off x="3066298" y="1648431"/>
                  <a:ext cx="263633" cy="1725732"/>
                  <a:chOff x="9693416" y="1653048"/>
                  <a:chExt cx="263633" cy="1725732"/>
                </a:xfrm>
              </p:grpSpPr>
              <p:cxnSp>
                <p:nvCxnSpPr>
                  <p:cNvPr id="227" name="Straight Connector 226">
                    <a:extLst>
                      <a:ext uri="{FF2B5EF4-FFF2-40B4-BE49-F238E27FC236}">
                        <a16:creationId xmlns:a16="http://schemas.microsoft.com/office/drawing/2014/main" id="{653571A2-E8F1-AD42-8550-A9546F6A6633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65304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8" name="Straight Connector 227">
                    <a:extLst>
                      <a:ext uri="{FF2B5EF4-FFF2-40B4-BE49-F238E27FC236}">
                        <a16:creationId xmlns:a16="http://schemas.microsoft.com/office/drawing/2014/main" id="{D5878C2C-5020-9747-9B63-66783C61EB95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183589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9" name="Straight Connector 228">
                    <a:extLst>
                      <a:ext uri="{FF2B5EF4-FFF2-40B4-BE49-F238E27FC236}">
                        <a16:creationId xmlns:a16="http://schemas.microsoft.com/office/drawing/2014/main" id="{8CD42C8A-F7D3-7342-BCFA-8AB9658BA42B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09222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0" name="Straight Connector 229">
                    <a:extLst>
                      <a:ext uri="{FF2B5EF4-FFF2-40B4-BE49-F238E27FC236}">
                        <a16:creationId xmlns:a16="http://schemas.microsoft.com/office/drawing/2014/main" id="{F6B97FEA-F956-D340-ABA8-83C755CB2974}"/>
                      </a:ext>
                    </a:extLst>
                  </p:cNvPr>
                  <p:cNvCxnSpPr/>
                  <p:nvPr/>
                </p:nvCxnSpPr>
                <p:spPr>
                  <a:xfrm>
                    <a:off x="9730366" y="293315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1" name="Straight Connector 230">
                    <a:extLst>
                      <a:ext uri="{FF2B5EF4-FFF2-40B4-BE49-F238E27FC236}">
                        <a16:creationId xmlns:a16="http://schemas.microsoft.com/office/drawing/2014/main" id="{BDA1B01E-9C8D-714E-94A3-65A04733AAD9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37878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26" name="Straight Connector 225">
                  <a:extLst>
                    <a:ext uri="{FF2B5EF4-FFF2-40B4-BE49-F238E27FC236}">
                      <a16:creationId xmlns:a16="http://schemas.microsoft.com/office/drawing/2014/main" id="{E1E0A906-832B-8C4D-A6FF-7DEB3737861A}"/>
                    </a:ext>
                  </a:extLst>
                </p:cNvPr>
                <p:cNvCxnSpPr/>
                <p:nvPr/>
              </p:nvCxnSpPr>
              <p:spPr>
                <a:xfrm>
                  <a:off x="3084778" y="3960289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D2EAF2D-716D-0C4E-8F72-E06D3E207255}"/>
              </a:ext>
            </a:extLst>
          </p:cNvPr>
          <p:cNvGrpSpPr/>
          <p:nvPr/>
        </p:nvGrpSpPr>
        <p:grpSpPr>
          <a:xfrm>
            <a:off x="3738801" y="1074397"/>
            <a:ext cx="2620171" cy="4443124"/>
            <a:chOff x="3229723" y="692789"/>
            <a:chExt cx="2721622" cy="5117177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2545091-04FC-C441-88E5-6335CCBAD20B}"/>
                </a:ext>
              </a:extLst>
            </p:cNvPr>
            <p:cNvSpPr txBox="1"/>
            <p:nvPr/>
          </p:nvSpPr>
          <p:spPr>
            <a:xfrm>
              <a:off x="3731376" y="692789"/>
              <a:ext cx="1163860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ER</a:t>
              </a:r>
              <a:r>
                <a:rPr lang="el-G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2</a:t>
              </a: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29A4E5B6-4FF9-0D41-A612-7F884AECB179}"/>
                </a:ext>
              </a:extLst>
            </p:cNvPr>
            <p:cNvGrpSpPr/>
            <p:nvPr/>
          </p:nvGrpSpPr>
          <p:grpSpPr>
            <a:xfrm>
              <a:off x="3229723" y="2334900"/>
              <a:ext cx="2721622" cy="3475066"/>
              <a:chOff x="3229723" y="2334900"/>
              <a:chExt cx="2721622" cy="3475066"/>
            </a:xfrm>
          </p:grpSpPr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9241A68A-2668-B340-81F8-21C8A44E2EDB}"/>
                  </a:ext>
                </a:extLst>
              </p:cNvPr>
              <p:cNvGrpSpPr/>
              <p:nvPr/>
            </p:nvGrpSpPr>
            <p:grpSpPr>
              <a:xfrm>
                <a:off x="5215249" y="2334900"/>
                <a:ext cx="736096" cy="638044"/>
                <a:chOff x="6574967" y="2387742"/>
                <a:chExt cx="829241" cy="695483"/>
              </a:xfrm>
            </p:grpSpPr>
            <p:cxnSp>
              <p:nvCxnSpPr>
                <p:cNvPr id="108" name="Straight Arrow Connector 107">
                  <a:extLst>
                    <a:ext uri="{FF2B5EF4-FFF2-40B4-BE49-F238E27FC236}">
                      <a16:creationId xmlns:a16="http://schemas.microsoft.com/office/drawing/2014/main" id="{1A42153F-E4C5-A14B-8A5E-FC7A570AB5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74967" y="2900481"/>
                  <a:ext cx="282479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FB57F1A7-E563-804F-9AA2-BE2E909C3C9D}"/>
                    </a:ext>
                  </a:extLst>
                </p:cNvPr>
                <p:cNvSpPr txBox="1"/>
                <p:nvPr/>
              </p:nvSpPr>
              <p:spPr>
                <a:xfrm>
                  <a:off x="6696235" y="2387742"/>
                  <a:ext cx="707973" cy="6954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Arial Black" panose="020B0A04020102020204" pitchFamily="34" charset="0"/>
                    </a:rPr>
                    <a:t>ER </a:t>
                  </a:r>
                  <a:r>
                    <a:rPr lang="el-GR" sz="10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 57 kD</a:t>
                  </a:r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70B89135-4614-0D40-946E-1EC7978582F5}"/>
                  </a:ext>
                </a:extLst>
              </p:cNvPr>
              <p:cNvGrpSpPr/>
              <p:nvPr/>
            </p:nvGrpSpPr>
            <p:grpSpPr>
              <a:xfrm>
                <a:off x="3229723" y="4132605"/>
                <a:ext cx="1819285" cy="1677361"/>
                <a:chOff x="4082631" y="4656962"/>
                <a:chExt cx="1816827" cy="2112127"/>
              </a:xfrm>
            </p:grpSpPr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A5142956-6E30-6A40-B4DC-20CA5FC12DEA}"/>
                    </a:ext>
                  </a:extLst>
                </p:cNvPr>
                <p:cNvSpPr txBox="1"/>
                <p:nvPr/>
              </p:nvSpPr>
              <p:spPr>
                <a:xfrm rot="17785822">
                  <a:off x="4080201" y="5310150"/>
                  <a:ext cx="814647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75A1B918-6F40-F54E-9CA5-4538EAA13341}"/>
                    </a:ext>
                  </a:extLst>
                </p:cNvPr>
                <p:cNvSpPr txBox="1"/>
                <p:nvPr/>
              </p:nvSpPr>
              <p:spPr>
                <a:xfrm rot="17785822">
                  <a:off x="3824295" y="5310150"/>
                  <a:ext cx="814647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NG</a:t>
                  </a: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22A4D3C2-C946-BB4E-8743-04FCEEFFCCE3}"/>
                    </a:ext>
                  </a:extLst>
                </p:cNvPr>
                <p:cNvSpPr txBox="1"/>
                <p:nvPr/>
              </p:nvSpPr>
              <p:spPr>
                <a:xfrm rot="17785822">
                  <a:off x="3823234" y="5427610"/>
                  <a:ext cx="1839271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5375775C-DB54-6A43-8B13-AA380C0D9C66}"/>
                    </a:ext>
                  </a:extLst>
                </p:cNvPr>
                <p:cNvSpPr txBox="1"/>
                <p:nvPr/>
              </p:nvSpPr>
              <p:spPr>
                <a:xfrm rot="17785822">
                  <a:off x="4219841" y="5604502"/>
                  <a:ext cx="1742721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15CC67B1-1611-D046-BD0B-F52114B1FC1F}"/>
                    </a:ext>
                  </a:extLst>
                </p:cNvPr>
                <p:cNvSpPr txBox="1"/>
                <p:nvPr/>
              </p:nvSpPr>
              <p:spPr>
                <a:xfrm rot="17785822">
                  <a:off x="4419722" y="5592494"/>
                  <a:ext cx="2040579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(1.0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03E8DA38-8348-5740-9A27-7EADDD5D9858}"/>
                    </a:ext>
                  </a:extLst>
                </p:cNvPr>
                <p:cNvSpPr txBox="1"/>
                <p:nvPr/>
              </p:nvSpPr>
              <p:spPr>
                <a:xfrm rot="17785822">
                  <a:off x="4844463" y="5714095"/>
                  <a:ext cx="1812013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</p:grpSp>
        </p:grp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31BC81F9-2867-6D45-AC09-0DD93D1A1467}"/>
              </a:ext>
            </a:extLst>
          </p:cNvPr>
          <p:cNvGrpSpPr/>
          <p:nvPr/>
        </p:nvGrpSpPr>
        <p:grpSpPr>
          <a:xfrm>
            <a:off x="6156859" y="1168249"/>
            <a:ext cx="722942" cy="3069528"/>
            <a:chOff x="-95527" y="905133"/>
            <a:chExt cx="722942" cy="3069528"/>
          </a:xfrm>
        </p:grpSpPr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27456A6B-6F10-E245-8F9C-A2573D5D8138}"/>
                </a:ext>
              </a:extLst>
            </p:cNvPr>
            <p:cNvGrpSpPr/>
            <p:nvPr/>
          </p:nvGrpSpPr>
          <p:grpSpPr>
            <a:xfrm>
              <a:off x="-95527" y="905133"/>
              <a:ext cx="630789" cy="3069528"/>
              <a:chOff x="-95527" y="905133"/>
              <a:chExt cx="630789" cy="3069528"/>
            </a:xfrm>
          </p:grpSpPr>
          <p:grpSp>
            <p:nvGrpSpPr>
              <p:cNvPr id="255" name="Group 254">
                <a:extLst>
                  <a:ext uri="{FF2B5EF4-FFF2-40B4-BE49-F238E27FC236}">
                    <a16:creationId xmlns:a16="http://schemas.microsoft.com/office/drawing/2014/main" id="{823672EA-DF4A-1745-B974-25965D913A76}"/>
                  </a:ext>
                </a:extLst>
              </p:cNvPr>
              <p:cNvGrpSpPr/>
              <p:nvPr/>
            </p:nvGrpSpPr>
            <p:grpSpPr>
              <a:xfrm>
                <a:off x="-95527" y="905133"/>
                <a:ext cx="630789" cy="2455407"/>
                <a:chOff x="2860398" y="729019"/>
                <a:chExt cx="630789" cy="2455407"/>
              </a:xfrm>
            </p:grpSpPr>
            <p:grpSp>
              <p:nvGrpSpPr>
                <p:cNvPr id="257" name="Group 256">
                  <a:extLst>
                    <a:ext uri="{FF2B5EF4-FFF2-40B4-BE49-F238E27FC236}">
                      <a16:creationId xmlns:a16="http://schemas.microsoft.com/office/drawing/2014/main" id="{7EC6327A-A9B9-674C-8BA5-8613C5F14725}"/>
                    </a:ext>
                  </a:extLst>
                </p:cNvPr>
                <p:cNvGrpSpPr/>
                <p:nvPr/>
              </p:nvGrpSpPr>
              <p:grpSpPr>
                <a:xfrm>
                  <a:off x="2860398" y="729019"/>
                  <a:ext cx="630789" cy="2455407"/>
                  <a:chOff x="2860398" y="729019"/>
                  <a:chExt cx="630789" cy="2455407"/>
                </a:xfrm>
              </p:grpSpPr>
              <p:grpSp>
                <p:nvGrpSpPr>
                  <p:cNvPr id="259" name="Group 258">
                    <a:extLst>
                      <a:ext uri="{FF2B5EF4-FFF2-40B4-BE49-F238E27FC236}">
                        <a16:creationId xmlns:a16="http://schemas.microsoft.com/office/drawing/2014/main" id="{8E006D7A-2FB8-AE43-84AD-FCABC0F1DDE4}"/>
                      </a:ext>
                    </a:extLst>
                  </p:cNvPr>
                  <p:cNvGrpSpPr/>
                  <p:nvPr/>
                </p:nvGrpSpPr>
                <p:grpSpPr>
                  <a:xfrm>
                    <a:off x="2866020" y="729019"/>
                    <a:ext cx="625167" cy="2455407"/>
                    <a:chOff x="3031900" y="742872"/>
                    <a:chExt cx="606255" cy="2455407"/>
                  </a:xfrm>
                </p:grpSpPr>
                <p:sp>
                  <p:nvSpPr>
                    <p:cNvPr id="261" name="TextBox 260">
                      <a:extLst>
                        <a:ext uri="{FF2B5EF4-FFF2-40B4-BE49-F238E27FC236}">
                          <a16:creationId xmlns:a16="http://schemas.microsoft.com/office/drawing/2014/main" id="{BE9DC676-5DB3-3C49-BCD8-060659DFFA0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1900" y="742872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262" name="TextBox 261">
                      <a:extLst>
                        <a:ext uri="{FF2B5EF4-FFF2-40B4-BE49-F238E27FC236}">
                          <a16:creationId xmlns:a16="http://schemas.microsoft.com/office/drawing/2014/main" id="{250152FE-81B5-AC4D-9F49-E99AABB9CB0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6995" y="2944363"/>
                      <a:ext cx="482215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263" name="TextBox 262">
                      <a:extLst>
                        <a:ext uri="{FF2B5EF4-FFF2-40B4-BE49-F238E27FC236}">
                          <a16:creationId xmlns:a16="http://schemas.microsoft.com/office/drawing/2014/main" id="{05A0A3B1-F38F-3540-8AE7-38197DEF4A1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1496" y="2527416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264" name="TextBox 263">
                      <a:extLst>
                        <a:ext uri="{FF2B5EF4-FFF2-40B4-BE49-F238E27FC236}">
                          <a16:creationId xmlns:a16="http://schemas.microsoft.com/office/drawing/2014/main" id="{4692C210-482E-6940-9E15-6C9DCEB0F05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77866" y="1939795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265" name="TextBox 264">
                      <a:extLst>
                        <a:ext uri="{FF2B5EF4-FFF2-40B4-BE49-F238E27FC236}">
                          <a16:creationId xmlns:a16="http://schemas.microsoft.com/office/drawing/2014/main" id="{E36A390C-E1F8-E642-A65A-8547212B3BE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2940" y="1407622"/>
                      <a:ext cx="549059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</p:grpSp>
              <p:sp>
                <p:nvSpPr>
                  <p:cNvPr id="260" name="TextBox 259">
                    <a:extLst>
                      <a:ext uri="{FF2B5EF4-FFF2-40B4-BE49-F238E27FC236}">
                        <a16:creationId xmlns:a16="http://schemas.microsoft.com/office/drawing/2014/main" id="{82A9A98A-40FA-7748-88B4-99E7EAE0A8EF}"/>
                      </a:ext>
                    </a:extLst>
                  </p:cNvPr>
                  <p:cNvSpPr txBox="1"/>
                  <p:nvPr/>
                </p:nvSpPr>
                <p:spPr>
                  <a:xfrm>
                    <a:off x="2860398" y="1638936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258" name="TextBox 257">
                  <a:extLst>
                    <a:ext uri="{FF2B5EF4-FFF2-40B4-BE49-F238E27FC236}">
                      <a16:creationId xmlns:a16="http://schemas.microsoft.com/office/drawing/2014/main" id="{819975E2-726F-D749-BD42-9FD55A713D76}"/>
                    </a:ext>
                  </a:extLst>
                </p:cNvPr>
                <p:cNvSpPr txBox="1"/>
                <p:nvPr/>
              </p:nvSpPr>
              <p:spPr>
                <a:xfrm>
                  <a:off x="2867060" y="1223998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</p:grpSp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75F9584F-E039-5544-B63F-9A627667B515}"/>
                  </a:ext>
                </a:extLst>
              </p:cNvPr>
              <p:cNvSpPr txBox="1"/>
              <p:nvPr/>
            </p:nvSpPr>
            <p:spPr>
              <a:xfrm>
                <a:off x="-33664" y="3720745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1DFB546F-AC4F-604C-AC27-8CE3D4910F8D}"/>
                </a:ext>
              </a:extLst>
            </p:cNvPr>
            <p:cNvGrpSpPr/>
            <p:nvPr/>
          </p:nvGrpSpPr>
          <p:grpSpPr>
            <a:xfrm>
              <a:off x="356373" y="1516559"/>
              <a:ext cx="271042" cy="2311858"/>
              <a:chOff x="3058889" y="1648431"/>
              <a:chExt cx="271042" cy="2311858"/>
            </a:xfrm>
          </p:grpSpPr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E9CE43C1-61C6-CE47-A8FD-6D630FF4B7E0}"/>
                  </a:ext>
                </a:extLst>
              </p:cNvPr>
              <p:cNvCxnSpPr/>
              <p:nvPr/>
            </p:nvCxnSpPr>
            <p:spPr>
              <a:xfrm>
                <a:off x="3058889" y="2357359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7" name="Group 246">
                <a:extLst>
                  <a:ext uri="{FF2B5EF4-FFF2-40B4-BE49-F238E27FC236}">
                    <a16:creationId xmlns:a16="http://schemas.microsoft.com/office/drawing/2014/main" id="{4F721A1A-D09C-CA4A-8203-825038A60458}"/>
                  </a:ext>
                </a:extLst>
              </p:cNvPr>
              <p:cNvGrpSpPr/>
              <p:nvPr/>
            </p:nvGrpSpPr>
            <p:grpSpPr>
              <a:xfrm>
                <a:off x="3066298" y="1648431"/>
                <a:ext cx="263633" cy="2311858"/>
                <a:chOff x="3066298" y="1648431"/>
                <a:chExt cx="263633" cy="2311858"/>
              </a:xfrm>
            </p:grpSpPr>
            <p:grpSp>
              <p:nvGrpSpPr>
                <p:cNvPr id="248" name="Group 247">
                  <a:extLst>
                    <a:ext uri="{FF2B5EF4-FFF2-40B4-BE49-F238E27FC236}">
                      <a16:creationId xmlns:a16="http://schemas.microsoft.com/office/drawing/2014/main" id="{C9C58B93-9278-6947-A3A2-515B6C5BB3BD}"/>
                    </a:ext>
                  </a:extLst>
                </p:cNvPr>
                <p:cNvGrpSpPr/>
                <p:nvPr/>
              </p:nvGrpSpPr>
              <p:grpSpPr>
                <a:xfrm>
                  <a:off x="3066298" y="1648431"/>
                  <a:ext cx="263633" cy="1725732"/>
                  <a:chOff x="9693416" y="1653048"/>
                  <a:chExt cx="263633" cy="1725732"/>
                </a:xfrm>
              </p:grpSpPr>
              <p:cxnSp>
                <p:nvCxnSpPr>
                  <p:cNvPr id="250" name="Straight Connector 249">
                    <a:extLst>
                      <a:ext uri="{FF2B5EF4-FFF2-40B4-BE49-F238E27FC236}">
                        <a16:creationId xmlns:a16="http://schemas.microsoft.com/office/drawing/2014/main" id="{3622D22F-2E83-464A-967B-2C3A48FF30F1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65304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1" name="Straight Connector 250">
                    <a:extLst>
                      <a:ext uri="{FF2B5EF4-FFF2-40B4-BE49-F238E27FC236}">
                        <a16:creationId xmlns:a16="http://schemas.microsoft.com/office/drawing/2014/main" id="{A23505DC-97C6-6E48-BC3C-EFCD9530A95F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183589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2" name="Straight Connector 251">
                    <a:extLst>
                      <a:ext uri="{FF2B5EF4-FFF2-40B4-BE49-F238E27FC236}">
                        <a16:creationId xmlns:a16="http://schemas.microsoft.com/office/drawing/2014/main" id="{8BC70E18-1E00-D24D-A0CF-EA13148673A4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09222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3" name="Straight Connector 252">
                    <a:extLst>
                      <a:ext uri="{FF2B5EF4-FFF2-40B4-BE49-F238E27FC236}">
                        <a16:creationId xmlns:a16="http://schemas.microsoft.com/office/drawing/2014/main" id="{D167D3FD-E490-C447-8A67-91D2A60E0502}"/>
                      </a:ext>
                    </a:extLst>
                  </p:cNvPr>
                  <p:cNvCxnSpPr/>
                  <p:nvPr/>
                </p:nvCxnSpPr>
                <p:spPr>
                  <a:xfrm>
                    <a:off x="9730366" y="293315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4" name="Straight Connector 253">
                    <a:extLst>
                      <a:ext uri="{FF2B5EF4-FFF2-40B4-BE49-F238E27FC236}">
                        <a16:creationId xmlns:a16="http://schemas.microsoft.com/office/drawing/2014/main" id="{6581E63B-6BD0-4244-8D96-ABF1B39A7DEF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37878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49" name="Straight Connector 248">
                  <a:extLst>
                    <a:ext uri="{FF2B5EF4-FFF2-40B4-BE49-F238E27FC236}">
                      <a16:creationId xmlns:a16="http://schemas.microsoft.com/office/drawing/2014/main" id="{A32204C4-BA53-BB4B-B64F-64809A4E8C79}"/>
                    </a:ext>
                  </a:extLst>
                </p:cNvPr>
                <p:cNvCxnSpPr/>
                <p:nvPr/>
              </p:nvCxnSpPr>
              <p:spPr>
                <a:xfrm>
                  <a:off x="3084778" y="3960289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79E0BA7-C74B-3941-8C8C-89018CF028A9}"/>
              </a:ext>
            </a:extLst>
          </p:cNvPr>
          <p:cNvGrpSpPr/>
          <p:nvPr/>
        </p:nvGrpSpPr>
        <p:grpSpPr>
          <a:xfrm>
            <a:off x="6835604" y="1055885"/>
            <a:ext cx="2502145" cy="4364073"/>
            <a:chOff x="6350420" y="610422"/>
            <a:chExt cx="2666021" cy="5129109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898BC3E6-FE30-9A4E-AD01-7D0E1BC16941}"/>
                </a:ext>
              </a:extLst>
            </p:cNvPr>
            <p:cNvSpPr txBox="1"/>
            <p:nvPr/>
          </p:nvSpPr>
          <p:spPr>
            <a:xfrm>
              <a:off x="6930403" y="610422"/>
              <a:ext cx="11638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ER</a:t>
              </a:r>
              <a:r>
                <a:rPr lang="el-G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3</a:t>
              </a:r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8B56DFE6-C080-7C48-969B-63D570B0AD76}"/>
                </a:ext>
              </a:extLst>
            </p:cNvPr>
            <p:cNvGrpSpPr/>
            <p:nvPr/>
          </p:nvGrpSpPr>
          <p:grpSpPr>
            <a:xfrm>
              <a:off x="6350420" y="2360724"/>
              <a:ext cx="2666021" cy="3378807"/>
              <a:chOff x="9455480" y="2394932"/>
              <a:chExt cx="2666021" cy="3378807"/>
            </a:xfrm>
          </p:grpSpPr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A81691BE-641A-E144-846C-4872575EBAEB}"/>
                  </a:ext>
                </a:extLst>
              </p:cNvPr>
              <p:cNvGrpSpPr/>
              <p:nvPr/>
            </p:nvGrpSpPr>
            <p:grpSpPr>
              <a:xfrm>
                <a:off x="9455480" y="4096379"/>
                <a:ext cx="1693446" cy="1677360"/>
                <a:chOff x="9455479" y="4134479"/>
                <a:chExt cx="1819285" cy="1677360"/>
              </a:xfrm>
            </p:grpSpPr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978645F3-46EF-AE40-9AE9-C735A370BEA8}"/>
                    </a:ext>
                  </a:extLst>
                </p:cNvPr>
                <p:cNvSpPr txBox="1"/>
                <p:nvPr/>
              </p:nvSpPr>
              <p:spPr>
                <a:xfrm rot="17785822">
                  <a:off x="9537442" y="4622342"/>
                  <a:ext cx="646958" cy="2983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</a:t>
                  </a:r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F5EE629E-C5B2-EA46-9D76-ABCE187636AD}"/>
                    </a:ext>
                  </a:extLst>
                </p:cNvPr>
                <p:cNvSpPr txBox="1"/>
                <p:nvPr/>
              </p:nvSpPr>
              <p:spPr>
                <a:xfrm rot="17785822">
                  <a:off x="9281190" y="4622342"/>
                  <a:ext cx="646958" cy="2983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NG</a:t>
                  </a:r>
                </a:p>
              </p:txBody>
            </p:sp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B5D5F346-CF08-DC40-9AA3-C0A6B9113BD4}"/>
                    </a:ext>
                  </a:extLst>
                </p:cNvPr>
                <p:cNvSpPr txBox="1"/>
                <p:nvPr/>
              </p:nvSpPr>
              <p:spPr>
                <a:xfrm rot="17785822">
                  <a:off x="9386277" y="4715624"/>
                  <a:ext cx="1460670" cy="2983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14B031ED-8DB2-D14E-9ED0-36BE86DF79A5}"/>
                    </a:ext>
                  </a:extLst>
                </p:cNvPr>
                <p:cNvSpPr txBox="1"/>
                <p:nvPr/>
              </p:nvSpPr>
              <p:spPr>
                <a:xfrm rot="17785822">
                  <a:off x="9773418" y="4856104"/>
                  <a:ext cx="1383995" cy="2983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C78AC2CD-9E26-224A-B53A-1A4D04180B04}"/>
                    </a:ext>
                  </a:extLst>
                </p:cNvPr>
                <p:cNvSpPr txBox="1"/>
                <p:nvPr/>
              </p:nvSpPr>
              <p:spPr>
                <a:xfrm rot="17785822">
                  <a:off x="10004427" y="4846568"/>
                  <a:ext cx="1620541" cy="2983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(1.0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BE353702-7E33-0E4F-ACD6-D82C22C88591}"/>
                    </a:ext>
                  </a:extLst>
                </p:cNvPr>
                <p:cNvSpPr txBox="1"/>
                <p:nvPr/>
              </p:nvSpPr>
              <p:spPr>
                <a:xfrm rot="17785822">
                  <a:off x="10406063" y="4943138"/>
                  <a:ext cx="1439023" cy="2983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</p:grpSp>
          <p:cxnSp>
            <p:nvCxnSpPr>
              <p:cNvPr id="128" name="Straight Arrow Connector 127">
                <a:extLst>
                  <a:ext uri="{FF2B5EF4-FFF2-40B4-BE49-F238E27FC236}">
                    <a16:creationId xmlns:a16="http://schemas.microsoft.com/office/drawing/2014/main" id="{9C3B85F5-5C8C-2840-A053-F3D964E134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72912" y="2927572"/>
                <a:ext cx="25074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433C181D-816D-5447-BB25-7F0FF45A67EF}"/>
                  </a:ext>
                </a:extLst>
              </p:cNvPr>
              <p:cNvSpPr txBox="1"/>
              <p:nvPr/>
            </p:nvSpPr>
            <p:spPr>
              <a:xfrm>
                <a:off x="11502367" y="2394932"/>
                <a:ext cx="619134" cy="831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 Black" panose="020B0A04020102020204" pitchFamily="34" charset="0"/>
                  </a:rPr>
                  <a:t>ER </a:t>
                </a:r>
                <a:r>
                  <a:rPr lang="el-GR" sz="1000" dirty="0">
                    <a:latin typeface="Arial Black" panose="020B0A04020102020204" pitchFamily="34" charset="0"/>
                  </a:rPr>
                  <a:t>β</a:t>
                </a:r>
                <a:r>
                  <a:rPr lang="en-US" sz="1000" dirty="0">
                    <a:latin typeface="Arial Black" panose="020B0A04020102020204" pitchFamily="34" charset="0"/>
                  </a:rPr>
                  <a:t> 57 kD</a:t>
                </a:r>
              </a:p>
            </p:txBody>
          </p:sp>
        </p:grp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1CC6601A-E4DC-E54D-B441-165BF3DB090B}"/>
              </a:ext>
            </a:extLst>
          </p:cNvPr>
          <p:cNvGrpSpPr/>
          <p:nvPr/>
        </p:nvGrpSpPr>
        <p:grpSpPr>
          <a:xfrm>
            <a:off x="8997039" y="1140535"/>
            <a:ext cx="722942" cy="3000253"/>
            <a:chOff x="-95527" y="905133"/>
            <a:chExt cx="722942" cy="3000253"/>
          </a:xfrm>
        </p:grpSpPr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92EEA7AC-97C7-9041-A8C6-7243C5173EEA}"/>
                </a:ext>
              </a:extLst>
            </p:cNvPr>
            <p:cNvGrpSpPr/>
            <p:nvPr/>
          </p:nvGrpSpPr>
          <p:grpSpPr>
            <a:xfrm>
              <a:off x="-95527" y="905133"/>
              <a:ext cx="630789" cy="3000253"/>
              <a:chOff x="-95527" y="905133"/>
              <a:chExt cx="630789" cy="3000253"/>
            </a:xfrm>
          </p:grpSpPr>
          <p:grpSp>
            <p:nvGrpSpPr>
              <p:cNvPr id="278" name="Group 277">
                <a:extLst>
                  <a:ext uri="{FF2B5EF4-FFF2-40B4-BE49-F238E27FC236}">
                    <a16:creationId xmlns:a16="http://schemas.microsoft.com/office/drawing/2014/main" id="{A6DF02B7-0CE7-EC42-9C8C-29793632706C}"/>
                  </a:ext>
                </a:extLst>
              </p:cNvPr>
              <p:cNvGrpSpPr/>
              <p:nvPr/>
            </p:nvGrpSpPr>
            <p:grpSpPr>
              <a:xfrm>
                <a:off x="-95527" y="905133"/>
                <a:ext cx="630789" cy="2399987"/>
                <a:chOff x="2860398" y="729019"/>
                <a:chExt cx="630789" cy="2399987"/>
              </a:xfrm>
            </p:grpSpPr>
            <p:grpSp>
              <p:nvGrpSpPr>
                <p:cNvPr id="280" name="Group 279">
                  <a:extLst>
                    <a:ext uri="{FF2B5EF4-FFF2-40B4-BE49-F238E27FC236}">
                      <a16:creationId xmlns:a16="http://schemas.microsoft.com/office/drawing/2014/main" id="{B0A5E106-E842-854C-8FD4-CD90CF8534FD}"/>
                    </a:ext>
                  </a:extLst>
                </p:cNvPr>
                <p:cNvGrpSpPr/>
                <p:nvPr/>
              </p:nvGrpSpPr>
              <p:grpSpPr>
                <a:xfrm>
                  <a:off x="2860398" y="729019"/>
                  <a:ext cx="630789" cy="2399987"/>
                  <a:chOff x="2860398" y="729019"/>
                  <a:chExt cx="630789" cy="2399987"/>
                </a:xfrm>
              </p:grpSpPr>
              <p:grpSp>
                <p:nvGrpSpPr>
                  <p:cNvPr id="282" name="Group 281">
                    <a:extLst>
                      <a:ext uri="{FF2B5EF4-FFF2-40B4-BE49-F238E27FC236}">
                        <a16:creationId xmlns:a16="http://schemas.microsoft.com/office/drawing/2014/main" id="{47CFF96E-97BF-A14C-A2A6-0F53030A2023}"/>
                      </a:ext>
                    </a:extLst>
                  </p:cNvPr>
                  <p:cNvGrpSpPr/>
                  <p:nvPr/>
                </p:nvGrpSpPr>
                <p:grpSpPr>
                  <a:xfrm>
                    <a:off x="2866020" y="729019"/>
                    <a:ext cx="625167" cy="2399987"/>
                    <a:chOff x="3031900" y="742872"/>
                    <a:chExt cx="606255" cy="2399987"/>
                  </a:xfrm>
                </p:grpSpPr>
                <p:sp>
                  <p:nvSpPr>
                    <p:cNvPr id="284" name="TextBox 283">
                      <a:extLst>
                        <a:ext uri="{FF2B5EF4-FFF2-40B4-BE49-F238E27FC236}">
                          <a16:creationId xmlns:a16="http://schemas.microsoft.com/office/drawing/2014/main" id="{34F745B3-CDCB-C64E-AE22-2D706B3F1B9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1900" y="742872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285" name="TextBox 284">
                      <a:extLst>
                        <a:ext uri="{FF2B5EF4-FFF2-40B4-BE49-F238E27FC236}">
                          <a16:creationId xmlns:a16="http://schemas.microsoft.com/office/drawing/2014/main" id="{A85D0EB1-2D9D-E540-91D4-32605476B28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6995" y="2888943"/>
                      <a:ext cx="482215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286" name="TextBox 285">
                      <a:extLst>
                        <a:ext uri="{FF2B5EF4-FFF2-40B4-BE49-F238E27FC236}">
                          <a16:creationId xmlns:a16="http://schemas.microsoft.com/office/drawing/2014/main" id="{BA19BB77-7AF3-8442-892B-F2A596A6E18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1496" y="2499706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287" name="TextBox 286">
                      <a:extLst>
                        <a:ext uri="{FF2B5EF4-FFF2-40B4-BE49-F238E27FC236}">
                          <a16:creationId xmlns:a16="http://schemas.microsoft.com/office/drawing/2014/main" id="{8601FEE5-193C-264C-8025-CAC6E7BDCCB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77866" y="1939795"/>
                      <a:ext cx="51167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288" name="TextBox 287">
                      <a:extLst>
                        <a:ext uri="{FF2B5EF4-FFF2-40B4-BE49-F238E27FC236}">
                          <a16:creationId xmlns:a16="http://schemas.microsoft.com/office/drawing/2014/main" id="{C9A0FF7D-6B51-B543-859C-BD6413DD6B0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32940" y="1504607"/>
                      <a:ext cx="549059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</p:grpSp>
              <p:sp>
                <p:nvSpPr>
                  <p:cNvPr id="283" name="TextBox 282">
                    <a:extLst>
                      <a:ext uri="{FF2B5EF4-FFF2-40B4-BE49-F238E27FC236}">
                        <a16:creationId xmlns:a16="http://schemas.microsoft.com/office/drawing/2014/main" id="{EC022289-2932-0A48-B6A9-A213132DBC8C}"/>
                      </a:ext>
                    </a:extLst>
                  </p:cNvPr>
                  <p:cNvSpPr txBox="1"/>
                  <p:nvPr/>
                </p:nvSpPr>
                <p:spPr>
                  <a:xfrm>
                    <a:off x="2860398" y="1694356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281" name="TextBox 280">
                  <a:extLst>
                    <a:ext uri="{FF2B5EF4-FFF2-40B4-BE49-F238E27FC236}">
                      <a16:creationId xmlns:a16="http://schemas.microsoft.com/office/drawing/2014/main" id="{9D1F5BBF-523B-CF4C-BAC2-E64CE3EDB1E4}"/>
                    </a:ext>
                  </a:extLst>
                </p:cNvPr>
                <p:cNvSpPr txBox="1"/>
                <p:nvPr/>
              </p:nvSpPr>
              <p:spPr>
                <a:xfrm>
                  <a:off x="2867060" y="1265563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</p:grpSp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0CCC2B63-CE79-1A4A-95CF-FF3356FDFF00}"/>
                  </a:ext>
                </a:extLst>
              </p:cNvPr>
              <p:cNvSpPr txBox="1"/>
              <p:nvPr/>
            </p:nvSpPr>
            <p:spPr>
              <a:xfrm>
                <a:off x="-33664" y="3651470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id="{FB0267B8-BCE3-D64C-B926-77F4391914A1}"/>
                </a:ext>
              </a:extLst>
            </p:cNvPr>
            <p:cNvGrpSpPr/>
            <p:nvPr/>
          </p:nvGrpSpPr>
          <p:grpSpPr>
            <a:xfrm>
              <a:off x="356373" y="1558124"/>
              <a:ext cx="271042" cy="2201018"/>
              <a:chOff x="3058889" y="1689996"/>
              <a:chExt cx="271042" cy="2201018"/>
            </a:xfrm>
          </p:grpSpPr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DF7B8B96-9005-8845-AB3F-652D8C6102A4}"/>
                  </a:ext>
                </a:extLst>
              </p:cNvPr>
              <p:cNvCxnSpPr/>
              <p:nvPr/>
            </p:nvCxnSpPr>
            <p:spPr>
              <a:xfrm>
                <a:off x="3058889" y="2357359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70" name="Group 269">
                <a:extLst>
                  <a:ext uri="{FF2B5EF4-FFF2-40B4-BE49-F238E27FC236}">
                    <a16:creationId xmlns:a16="http://schemas.microsoft.com/office/drawing/2014/main" id="{EE91387B-F2F7-C74A-8807-CA61EBEDCA56}"/>
                  </a:ext>
                </a:extLst>
              </p:cNvPr>
              <p:cNvGrpSpPr/>
              <p:nvPr/>
            </p:nvGrpSpPr>
            <p:grpSpPr>
              <a:xfrm>
                <a:off x="3066298" y="1689996"/>
                <a:ext cx="263633" cy="2201018"/>
                <a:chOff x="3066298" y="1689996"/>
                <a:chExt cx="263633" cy="2201018"/>
              </a:xfrm>
            </p:grpSpPr>
            <p:grpSp>
              <p:nvGrpSpPr>
                <p:cNvPr id="271" name="Group 270">
                  <a:extLst>
                    <a:ext uri="{FF2B5EF4-FFF2-40B4-BE49-F238E27FC236}">
                      <a16:creationId xmlns:a16="http://schemas.microsoft.com/office/drawing/2014/main" id="{932EC4A4-7241-4042-9237-0441ABD7CD1B}"/>
                    </a:ext>
                  </a:extLst>
                </p:cNvPr>
                <p:cNvGrpSpPr/>
                <p:nvPr/>
              </p:nvGrpSpPr>
              <p:grpSpPr>
                <a:xfrm>
                  <a:off x="3066298" y="1689996"/>
                  <a:ext cx="263633" cy="1628747"/>
                  <a:chOff x="9693416" y="1694613"/>
                  <a:chExt cx="263633" cy="1628747"/>
                </a:xfrm>
              </p:grpSpPr>
              <p:cxnSp>
                <p:nvCxnSpPr>
                  <p:cNvPr id="273" name="Straight Connector 272">
                    <a:extLst>
                      <a:ext uri="{FF2B5EF4-FFF2-40B4-BE49-F238E27FC236}">
                        <a16:creationId xmlns:a16="http://schemas.microsoft.com/office/drawing/2014/main" id="{2C030E79-EF72-7747-97E8-399F1C0509F5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69461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4" name="Straight Connector 273">
                    <a:extLst>
                      <a:ext uri="{FF2B5EF4-FFF2-40B4-BE49-F238E27FC236}">
                        <a16:creationId xmlns:a16="http://schemas.microsoft.com/office/drawing/2014/main" id="{3B1AC035-D32D-5E4D-BAD3-B9EF0DE6E078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193288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5" name="Straight Connector 274">
                    <a:extLst>
                      <a:ext uri="{FF2B5EF4-FFF2-40B4-BE49-F238E27FC236}">
                        <a16:creationId xmlns:a16="http://schemas.microsoft.com/office/drawing/2014/main" id="{7337EF9F-2EDA-C241-B691-0E743F1CED76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14764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6" name="Straight Connector 275">
                    <a:extLst>
                      <a:ext uri="{FF2B5EF4-FFF2-40B4-BE49-F238E27FC236}">
                        <a16:creationId xmlns:a16="http://schemas.microsoft.com/office/drawing/2014/main" id="{0D9FB4B0-A58B-C049-83AD-7D2BE274F303}"/>
                      </a:ext>
                    </a:extLst>
                  </p:cNvPr>
                  <p:cNvCxnSpPr/>
                  <p:nvPr/>
                </p:nvCxnSpPr>
                <p:spPr>
                  <a:xfrm>
                    <a:off x="9730366" y="290544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7" name="Straight Connector 276">
                    <a:extLst>
                      <a:ext uri="{FF2B5EF4-FFF2-40B4-BE49-F238E27FC236}">
                        <a16:creationId xmlns:a16="http://schemas.microsoft.com/office/drawing/2014/main" id="{85D69DBA-3102-5D45-98C6-FBEFE604041E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32336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72" name="Straight Connector 271">
                  <a:extLst>
                    <a:ext uri="{FF2B5EF4-FFF2-40B4-BE49-F238E27FC236}">
                      <a16:creationId xmlns:a16="http://schemas.microsoft.com/office/drawing/2014/main" id="{91D3F220-DC4E-AF47-B34B-53DD2779EA14}"/>
                    </a:ext>
                  </a:extLst>
                </p:cNvPr>
                <p:cNvCxnSpPr/>
                <p:nvPr/>
              </p:nvCxnSpPr>
              <p:spPr>
                <a:xfrm>
                  <a:off x="3084778" y="3891014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A1EC639A-9F5D-F346-B4B8-04E69E6557D4}"/>
              </a:ext>
            </a:extLst>
          </p:cNvPr>
          <p:cNvGrpSpPr/>
          <p:nvPr/>
        </p:nvGrpSpPr>
        <p:grpSpPr>
          <a:xfrm>
            <a:off x="9635744" y="1063015"/>
            <a:ext cx="2634659" cy="4415566"/>
            <a:chOff x="9219504" y="654134"/>
            <a:chExt cx="2667502" cy="5113575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F3B44D64-15DA-2F4A-8172-5B2ADFDE63DF}"/>
                </a:ext>
              </a:extLst>
            </p:cNvPr>
            <p:cNvSpPr txBox="1"/>
            <p:nvPr/>
          </p:nvSpPr>
          <p:spPr>
            <a:xfrm>
              <a:off x="9516675" y="654134"/>
              <a:ext cx="11638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ER</a:t>
              </a:r>
              <a:r>
                <a:rPr lang="el-G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4</a:t>
              </a:r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85A77DE6-6172-F74E-8252-EF72987A02A7}"/>
                </a:ext>
              </a:extLst>
            </p:cNvPr>
            <p:cNvGrpSpPr/>
            <p:nvPr/>
          </p:nvGrpSpPr>
          <p:grpSpPr>
            <a:xfrm>
              <a:off x="9219504" y="2368977"/>
              <a:ext cx="2667502" cy="3398732"/>
              <a:chOff x="6201084" y="2395937"/>
              <a:chExt cx="2667502" cy="3398732"/>
            </a:xfrm>
          </p:grpSpPr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E260D6CE-6CB2-834B-B5CB-6E0A400B81FC}"/>
                  </a:ext>
                </a:extLst>
              </p:cNvPr>
              <p:cNvGrpSpPr/>
              <p:nvPr/>
            </p:nvGrpSpPr>
            <p:grpSpPr>
              <a:xfrm>
                <a:off x="8199211" y="2395937"/>
                <a:ext cx="669375" cy="641574"/>
                <a:chOff x="7982427" y="2496813"/>
                <a:chExt cx="669375" cy="641574"/>
              </a:xfrm>
            </p:grpSpPr>
            <p:cxnSp>
              <p:nvCxnSpPr>
                <p:cNvPr id="148" name="Straight Arrow Connector 147">
                  <a:extLst>
                    <a:ext uri="{FF2B5EF4-FFF2-40B4-BE49-F238E27FC236}">
                      <a16:creationId xmlns:a16="http://schemas.microsoft.com/office/drawing/2014/main" id="{129FA2BC-1E03-2743-B9B3-C4885AB3EB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1928" y="2974843"/>
                  <a:ext cx="250749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8E65D51D-5483-A444-ADE0-716DD2CCD208}"/>
                    </a:ext>
                  </a:extLst>
                </p:cNvPr>
                <p:cNvSpPr txBox="1"/>
                <p:nvPr/>
              </p:nvSpPr>
              <p:spPr>
                <a:xfrm>
                  <a:off x="7982427" y="2496813"/>
                  <a:ext cx="669375" cy="6415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Arial Black" panose="020B0A04020102020204" pitchFamily="34" charset="0"/>
                    </a:rPr>
                    <a:t>ER </a:t>
                  </a:r>
                  <a:r>
                    <a:rPr lang="el-GR" sz="10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 57 kD</a:t>
                  </a: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5695186E-4815-884B-8018-A786B642799E}"/>
                  </a:ext>
                </a:extLst>
              </p:cNvPr>
              <p:cNvGrpSpPr/>
              <p:nvPr/>
            </p:nvGrpSpPr>
            <p:grpSpPr>
              <a:xfrm>
                <a:off x="6201084" y="4117309"/>
                <a:ext cx="1819285" cy="1677360"/>
                <a:chOff x="6201084" y="4117309"/>
                <a:chExt cx="1819285" cy="1677360"/>
              </a:xfrm>
            </p:grpSpPr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1E7F4E70-5793-7F4E-9675-A31C184859B7}"/>
                    </a:ext>
                  </a:extLst>
                </p:cNvPr>
                <p:cNvSpPr txBox="1"/>
                <p:nvPr/>
              </p:nvSpPr>
              <p:spPr>
                <a:xfrm rot="17785822">
                  <a:off x="6283047" y="4605172"/>
                  <a:ext cx="646958" cy="2983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</a:t>
                  </a:r>
                </a:p>
              </p:txBody>
            </p: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711E0F4D-FF87-FC47-B41C-30DB0483CEE7}"/>
                    </a:ext>
                  </a:extLst>
                </p:cNvPr>
                <p:cNvSpPr txBox="1"/>
                <p:nvPr/>
              </p:nvSpPr>
              <p:spPr>
                <a:xfrm rot="17785822">
                  <a:off x="6026795" y="4605172"/>
                  <a:ext cx="646958" cy="2983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NG</a:t>
                  </a:r>
                </a:p>
              </p:txBody>
            </p:sp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8B7EA1CF-5D62-934E-96FD-BCA472564C5F}"/>
                    </a:ext>
                  </a:extLst>
                </p:cNvPr>
                <p:cNvSpPr txBox="1"/>
                <p:nvPr/>
              </p:nvSpPr>
              <p:spPr>
                <a:xfrm rot="17785822">
                  <a:off x="6131882" y="4698454"/>
                  <a:ext cx="1460670" cy="2983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6C85D381-408B-3241-B376-FE79A10AF194}"/>
                    </a:ext>
                  </a:extLst>
                </p:cNvPr>
                <p:cNvSpPr txBox="1"/>
                <p:nvPr/>
              </p:nvSpPr>
              <p:spPr>
                <a:xfrm rot="17785822">
                  <a:off x="6519023" y="4838934"/>
                  <a:ext cx="1383995" cy="2983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4372A54C-0434-0641-A2A7-834F2B99EE28}"/>
                    </a:ext>
                  </a:extLst>
                </p:cNvPr>
                <p:cNvSpPr txBox="1"/>
                <p:nvPr/>
              </p:nvSpPr>
              <p:spPr>
                <a:xfrm rot="17785822">
                  <a:off x="6750032" y="4829398"/>
                  <a:ext cx="1620541" cy="2983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(1.0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A2389B7D-121B-BD48-947B-FB21BF031A3C}"/>
                    </a:ext>
                  </a:extLst>
                </p:cNvPr>
                <p:cNvSpPr txBox="1"/>
                <p:nvPr/>
              </p:nvSpPr>
              <p:spPr>
                <a:xfrm rot="17785822">
                  <a:off x="7151668" y="4925968"/>
                  <a:ext cx="1439023" cy="2983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</p:grpSp>
        </p:grp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165" y="1685048"/>
            <a:ext cx="2070936" cy="24739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7869" y="1675727"/>
            <a:ext cx="2042981" cy="24660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4712" y="1686120"/>
            <a:ext cx="2040446" cy="24545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4162" y="1675728"/>
            <a:ext cx="2054711" cy="246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552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9A1F972D-A0AD-0341-8C71-24739882355D}"/>
              </a:ext>
            </a:extLst>
          </p:cNvPr>
          <p:cNvSpPr txBox="1"/>
          <p:nvPr/>
        </p:nvSpPr>
        <p:spPr>
          <a:xfrm>
            <a:off x="206590" y="182195"/>
            <a:ext cx="3395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Fig. 6 H: HO-1 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C080182F-2D88-2E47-8329-2F537BF3DDDF}"/>
              </a:ext>
            </a:extLst>
          </p:cNvPr>
          <p:cNvSpPr txBox="1"/>
          <p:nvPr/>
        </p:nvSpPr>
        <p:spPr>
          <a:xfrm>
            <a:off x="9020045" y="1605264"/>
            <a:ext cx="5661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150 kD</a:t>
            </a:r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BD6C6681-F72C-C04E-97DA-A5D5D9B68472}"/>
              </a:ext>
            </a:extLst>
          </p:cNvPr>
          <p:cNvCxnSpPr/>
          <p:nvPr/>
        </p:nvCxnSpPr>
        <p:spPr>
          <a:xfrm>
            <a:off x="9493212" y="1755146"/>
            <a:ext cx="2266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9048110" y="865974"/>
            <a:ext cx="3266995" cy="4741223"/>
            <a:chOff x="143329" y="887132"/>
            <a:chExt cx="3266995" cy="474122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FB5FDD9E-DD57-CC4F-8AA7-CADBA2313731}"/>
                </a:ext>
              </a:extLst>
            </p:cNvPr>
            <p:cNvGrpSpPr/>
            <p:nvPr/>
          </p:nvGrpSpPr>
          <p:grpSpPr>
            <a:xfrm>
              <a:off x="143329" y="887132"/>
              <a:ext cx="728956" cy="3203036"/>
              <a:chOff x="143329" y="887132"/>
              <a:chExt cx="728956" cy="3203036"/>
            </a:xfrm>
          </p:grpSpPr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E29188A6-1052-E740-B235-BD44978666F0}"/>
                  </a:ext>
                </a:extLst>
              </p:cNvPr>
              <p:cNvGrpSpPr/>
              <p:nvPr/>
            </p:nvGrpSpPr>
            <p:grpSpPr>
              <a:xfrm>
                <a:off x="143329" y="887132"/>
                <a:ext cx="724339" cy="2859421"/>
                <a:chOff x="-106160" y="905133"/>
                <a:chExt cx="724339" cy="2683890"/>
              </a:xfrm>
            </p:grpSpPr>
            <p:grpSp>
              <p:nvGrpSpPr>
                <p:cNvPr id="180" name="Group 179">
                  <a:extLst>
                    <a:ext uri="{FF2B5EF4-FFF2-40B4-BE49-F238E27FC236}">
                      <a16:creationId xmlns:a16="http://schemas.microsoft.com/office/drawing/2014/main" id="{37872ECC-BB6E-D840-BE53-B18F469CCF0F}"/>
                    </a:ext>
                  </a:extLst>
                </p:cNvPr>
                <p:cNvGrpSpPr/>
                <p:nvPr/>
              </p:nvGrpSpPr>
              <p:grpSpPr>
                <a:xfrm>
                  <a:off x="-106160" y="905133"/>
                  <a:ext cx="641422" cy="2683890"/>
                  <a:chOff x="-106160" y="905133"/>
                  <a:chExt cx="641422" cy="2683890"/>
                </a:xfrm>
              </p:grpSpPr>
              <p:grpSp>
                <p:nvGrpSpPr>
                  <p:cNvPr id="197" name="Group 196">
                    <a:extLst>
                      <a:ext uri="{FF2B5EF4-FFF2-40B4-BE49-F238E27FC236}">
                        <a16:creationId xmlns:a16="http://schemas.microsoft.com/office/drawing/2014/main" id="{3371900E-D7BD-9142-A392-DA49F0FEFD5E}"/>
                      </a:ext>
                    </a:extLst>
                  </p:cNvPr>
                  <p:cNvGrpSpPr/>
                  <p:nvPr/>
                </p:nvGrpSpPr>
                <p:grpSpPr>
                  <a:xfrm>
                    <a:off x="-106160" y="905133"/>
                    <a:ext cx="641422" cy="2169867"/>
                    <a:chOff x="2849765" y="729019"/>
                    <a:chExt cx="641422" cy="2169867"/>
                  </a:xfrm>
                </p:grpSpPr>
                <p:grpSp>
                  <p:nvGrpSpPr>
                    <p:cNvPr id="225" name="Group 224">
                      <a:extLst>
                        <a:ext uri="{FF2B5EF4-FFF2-40B4-BE49-F238E27FC236}">
                          <a16:creationId xmlns:a16="http://schemas.microsoft.com/office/drawing/2014/main" id="{FF181C64-0CA4-4641-B22C-A4168E5DA52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66020" y="729019"/>
                      <a:ext cx="625167" cy="2169867"/>
                      <a:chOff x="3031900" y="742872"/>
                      <a:chExt cx="606255" cy="2169867"/>
                    </a:xfrm>
                  </p:grpSpPr>
                  <p:sp>
                    <p:nvSpPr>
                      <p:cNvPr id="227" name="TextBox 226">
                        <a:extLst>
                          <a:ext uri="{FF2B5EF4-FFF2-40B4-BE49-F238E27FC236}">
                            <a16:creationId xmlns:a16="http://schemas.microsoft.com/office/drawing/2014/main" id="{E0EF7AA9-5006-2049-8C81-A07FE882D67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31900" y="742872"/>
                        <a:ext cx="606255" cy="43088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algn="ctr"/>
                        <a:r>
                          <a:rPr lang="en-US" sz="1100" dirty="0"/>
                          <a:t>MW </a:t>
                        </a:r>
                      </a:p>
                      <a:p>
                        <a:pPr algn="ctr"/>
                        <a:r>
                          <a:rPr lang="en-US" sz="1100" dirty="0"/>
                          <a:t>Marker</a:t>
                        </a:r>
                      </a:p>
                    </p:txBody>
                  </p:sp>
                  <p:sp>
                    <p:nvSpPr>
                      <p:cNvPr id="228" name="TextBox 227">
                        <a:extLst>
                          <a:ext uri="{FF2B5EF4-FFF2-40B4-BE49-F238E27FC236}">
                            <a16:creationId xmlns:a16="http://schemas.microsoft.com/office/drawing/2014/main" id="{3E2902B6-EC08-6F45-9088-A0D118E7E1B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96995" y="2658823"/>
                        <a:ext cx="511745" cy="25391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50" dirty="0"/>
                          <a:t>37  kD</a:t>
                        </a:r>
                      </a:p>
                    </p:txBody>
                  </p:sp>
                  <p:sp>
                    <p:nvSpPr>
                      <p:cNvPr id="229" name="TextBox 228">
                        <a:extLst>
                          <a:ext uri="{FF2B5EF4-FFF2-40B4-BE49-F238E27FC236}">
                            <a16:creationId xmlns:a16="http://schemas.microsoft.com/office/drawing/2014/main" id="{5BFA5E5C-C090-B146-8CE3-427BB5F7C92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88060" y="2254770"/>
                        <a:ext cx="511679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50" dirty="0"/>
                          <a:t>50 kD</a:t>
                        </a:r>
                      </a:p>
                    </p:txBody>
                  </p:sp>
                  <p:sp>
                    <p:nvSpPr>
                      <p:cNvPr id="230" name="TextBox 229">
                        <a:extLst>
                          <a:ext uri="{FF2B5EF4-FFF2-40B4-BE49-F238E27FC236}">
                            <a16:creationId xmlns:a16="http://schemas.microsoft.com/office/drawing/2014/main" id="{AAFEE2C7-536F-EA41-AAA8-B12807786BC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67555" y="1931747"/>
                        <a:ext cx="511679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50" dirty="0"/>
                          <a:t>75 kD</a:t>
                        </a:r>
                      </a:p>
                    </p:txBody>
                  </p:sp>
                </p:grpSp>
                <p:sp>
                  <p:nvSpPr>
                    <p:cNvPr id="226" name="TextBox 225">
                      <a:extLst>
                        <a:ext uri="{FF2B5EF4-FFF2-40B4-BE49-F238E27FC236}">
                          <a16:creationId xmlns:a16="http://schemas.microsoft.com/office/drawing/2014/main" id="{FB6DB21F-74EE-4942-9439-9BF6941401D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49765" y="1585129"/>
                      <a:ext cx="566181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100 kD</a:t>
                      </a:r>
                    </a:p>
                  </p:txBody>
                </p:sp>
              </p:grpSp>
              <p:sp>
                <p:nvSpPr>
                  <p:cNvPr id="224" name="TextBox 223">
                    <a:extLst>
                      <a:ext uri="{FF2B5EF4-FFF2-40B4-BE49-F238E27FC236}">
                        <a16:creationId xmlns:a16="http://schemas.microsoft.com/office/drawing/2014/main" id="{C3C1B0D9-C949-8141-B01B-832FEF70D6DE}"/>
                      </a:ext>
                    </a:extLst>
                  </p:cNvPr>
                  <p:cNvSpPr txBox="1"/>
                  <p:nvPr/>
                </p:nvSpPr>
                <p:spPr>
                  <a:xfrm>
                    <a:off x="-33664" y="3335107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25 kD</a:t>
                    </a:r>
                  </a:p>
                </p:txBody>
              </p:sp>
            </p:grpSp>
            <p:grpSp>
              <p:nvGrpSpPr>
                <p:cNvPr id="181" name="Group 180">
                  <a:extLst>
                    <a:ext uri="{FF2B5EF4-FFF2-40B4-BE49-F238E27FC236}">
                      <a16:creationId xmlns:a16="http://schemas.microsoft.com/office/drawing/2014/main" id="{4400B697-49E9-CC4A-92CA-3F0A456DC91C}"/>
                    </a:ext>
                  </a:extLst>
                </p:cNvPr>
                <p:cNvGrpSpPr/>
                <p:nvPr/>
              </p:nvGrpSpPr>
              <p:grpSpPr>
                <a:xfrm>
                  <a:off x="356373" y="1901924"/>
                  <a:ext cx="261806" cy="1540854"/>
                  <a:chOff x="3058889" y="2033796"/>
                  <a:chExt cx="261806" cy="1540854"/>
                </a:xfrm>
              </p:grpSpPr>
              <p:cxnSp>
                <p:nvCxnSpPr>
                  <p:cNvPr id="190" name="Straight Connector 189">
                    <a:extLst>
                      <a:ext uri="{FF2B5EF4-FFF2-40B4-BE49-F238E27FC236}">
                        <a16:creationId xmlns:a16="http://schemas.microsoft.com/office/drawing/2014/main" id="{CEFDE8E8-AA30-8940-B880-EB6474F5CCD7}"/>
                      </a:ext>
                    </a:extLst>
                  </p:cNvPr>
                  <p:cNvCxnSpPr/>
                  <p:nvPr/>
                </p:nvCxnSpPr>
                <p:spPr>
                  <a:xfrm>
                    <a:off x="3058889" y="233868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91" name="Group 190">
                    <a:extLst>
                      <a:ext uri="{FF2B5EF4-FFF2-40B4-BE49-F238E27FC236}">
                        <a16:creationId xmlns:a16="http://schemas.microsoft.com/office/drawing/2014/main" id="{54AFDC65-3E61-714B-9D68-271ADB06B6C3}"/>
                      </a:ext>
                    </a:extLst>
                  </p:cNvPr>
                  <p:cNvGrpSpPr/>
                  <p:nvPr/>
                </p:nvGrpSpPr>
                <p:grpSpPr>
                  <a:xfrm>
                    <a:off x="3069523" y="2033796"/>
                    <a:ext cx="251172" cy="1540854"/>
                    <a:chOff x="3069523" y="2033796"/>
                    <a:chExt cx="251172" cy="1540854"/>
                  </a:xfrm>
                </p:grpSpPr>
                <p:grpSp>
                  <p:nvGrpSpPr>
                    <p:cNvPr id="192" name="Group 191">
                      <a:extLst>
                        <a:ext uri="{FF2B5EF4-FFF2-40B4-BE49-F238E27FC236}">
                          <a16:creationId xmlns:a16="http://schemas.microsoft.com/office/drawing/2014/main" id="{DA362095-1F5A-244E-8D7E-33F0975E3BF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069523" y="2033796"/>
                      <a:ext cx="251172" cy="1054819"/>
                      <a:chOff x="9696641" y="2038413"/>
                      <a:chExt cx="251172" cy="1054819"/>
                    </a:xfrm>
                  </p:grpSpPr>
                  <p:cxnSp>
                    <p:nvCxnSpPr>
                      <p:cNvPr id="194" name="Straight Connector 193">
                        <a:extLst>
                          <a:ext uri="{FF2B5EF4-FFF2-40B4-BE49-F238E27FC236}">
                            <a16:creationId xmlns:a16="http://schemas.microsoft.com/office/drawing/2014/main" id="{F2BFAF4C-E393-884F-BE79-D6DD18B3CB93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696641" y="2038413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95" name="Straight Connector 194">
                        <a:extLst>
                          <a:ext uri="{FF2B5EF4-FFF2-40B4-BE49-F238E27FC236}">
                            <a16:creationId xmlns:a16="http://schemas.microsoft.com/office/drawing/2014/main" id="{95344708-5953-E340-9C98-65F2D9D5D0A1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716511" y="2688215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96" name="Straight Connector 195">
                        <a:extLst>
                          <a:ext uri="{FF2B5EF4-FFF2-40B4-BE49-F238E27FC236}">
                            <a16:creationId xmlns:a16="http://schemas.microsoft.com/office/drawing/2014/main" id="{9FDE9E10-A206-B540-966E-0F8FE65FAFB2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721130" y="3093232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193" name="Straight Connector 192">
                      <a:extLst>
                        <a:ext uri="{FF2B5EF4-FFF2-40B4-BE49-F238E27FC236}">
                          <a16:creationId xmlns:a16="http://schemas.microsoft.com/office/drawing/2014/main" id="{4D873A7F-94EB-3A47-B025-0DC0A9A3C12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084778" y="3574650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231" name="TextBox 230">
                <a:extLst>
                  <a:ext uri="{FF2B5EF4-FFF2-40B4-BE49-F238E27FC236}">
                    <a16:creationId xmlns:a16="http://schemas.microsoft.com/office/drawing/2014/main" id="{DDABDCEC-B654-B842-AB68-A6003C789F56}"/>
                  </a:ext>
                </a:extLst>
              </p:cNvPr>
              <p:cNvSpPr txBox="1"/>
              <p:nvPr/>
            </p:nvSpPr>
            <p:spPr>
              <a:xfrm>
                <a:off x="229676" y="3836252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20 kD</a:t>
                </a:r>
              </a:p>
            </p:txBody>
          </p: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1848D959-46A1-8340-8B83-CDA768F8F3CD}"/>
                  </a:ext>
                </a:extLst>
              </p:cNvPr>
              <p:cNvCxnSpPr/>
              <p:nvPr/>
            </p:nvCxnSpPr>
            <p:spPr>
              <a:xfrm>
                <a:off x="645602" y="3950965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975E5D09-D348-E241-A2FD-574A164B16B0}"/>
                </a:ext>
              </a:extLst>
            </p:cNvPr>
            <p:cNvGrpSpPr/>
            <p:nvPr/>
          </p:nvGrpSpPr>
          <p:grpSpPr>
            <a:xfrm>
              <a:off x="861528" y="1013468"/>
              <a:ext cx="2548796" cy="4614887"/>
              <a:chOff x="294615" y="671848"/>
              <a:chExt cx="2963842" cy="5473448"/>
            </a:xfrm>
          </p:grpSpPr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D4F2EDEE-E08F-A94A-A4CA-3A5D4188A0C8}"/>
                  </a:ext>
                </a:extLst>
              </p:cNvPr>
              <p:cNvSpPr txBox="1"/>
              <p:nvPr/>
            </p:nvSpPr>
            <p:spPr>
              <a:xfrm>
                <a:off x="408706" y="671848"/>
                <a:ext cx="1163861" cy="365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HO- 1 </a:t>
                </a:r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689D9EC7-4151-8B4D-BBBF-1647665B9CFC}"/>
                  </a:ext>
                </a:extLst>
              </p:cNvPr>
              <p:cNvGrpSpPr/>
              <p:nvPr/>
            </p:nvGrpSpPr>
            <p:grpSpPr>
              <a:xfrm>
                <a:off x="294615" y="2921079"/>
                <a:ext cx="2963842" cy="3224217"/>
                <a:chOff x="294615" y="2921079"/>
                <a:chExt cx="2963842" cy="3224217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F1901921-859E-134B-BA69-0E0973DF7CE4}"/>
                    </a:ext>
                  </a:extLst>
                </p:cNvPr>
                <p:cNvGrpSpPr/>
                <p:nvPr/>
              </p:nvGrpSpPr>
              <p:grpSpPr>
                <a:xfrm>
                  <a:off x="2550636" y="2921079"/>
                  <a:ext cx="707821" cy="657061"/>
                  <a:chOff x="3015105" y="3285286"/>
                  <a:chExt cx="827941" cy="723874"/>
                </a:xfrm>
              </p:grpSpPr>
              <p:cxnSp>
                <p:nvCxnSpPr>
                  <p:cNvPr id="122" name="Straight Arrow Connector 121">
                    <a:extLst>
                      <a:ext uri="{FF2B5EF4-FFF2-40B4-BE49-F238E27FC236}">
                        <a16:creationId xmlns:a16="http://schemas.microsoft.com/office/drawing/2014/main" id="{9F95DE59-0FB8-3646-B0A3-D3B2E216671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051950" y="3834905"/>
                    <a:ext cx="315494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7E5E71E9-A9D4-0442-AA2E-9DB2AB44C1FA}"/>
                      </a:ext>
                    </a:extLst>
                  </p:cNvPr>
                  <p:cNvSpPr txBox="1"/>
                  <p:nvPr/>
                </p:nvSpPr>
                <p:spPr>
                  <a:xfrm>
                    <a:off x="3015105" y="3285286"/>
                    <a:ext cx="827941" cy="7238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>
                        <a:latin typeface="Arial Black" panose="020B0A04020102020204" pitchFamily="34" charset="0"/>
                      </a:rPr>
                      <a:t>HO-1 32 kD</a:t>
                    </a:r>
                  </a:p>
                </p:txBody>
              </p:sp>
            </p:grpSp>
            <p:grpSp>
              <p:nvGrpSpPr>
                <p:cNvPr id="115" name="Group 114">
                  <a:extLst>
                    <a:ext uri="{FF2B5EF4-FFF2-40B4-BE49-F238E27FC236}">
                      <a16:creationId xmlns:a16="http://schemas.microsoft.com/office/drawing/2014/main" id="{763075E5-933C-E744-9568-70CAC3133F13}"/>
                    </a:ext>
                  </a:extLst>
                </p:cNvPr>
                <p:cNvGrpSpPr/>
                <p:nvPr/>
              </p:nvGrpSpPr>
              <p:grpSpPr>
                <a:xfrm>
                  <a:off x="294615" y="4270034"/>
                  <a:ext cx="1896049" cy="1875262"/>
                  <a:chOff x="4137475" y="4843295"/>
                  <a:chExt cx="1893487" cy="2361322"/>
                </a:xfrm>
              </p:grpSpPr>
              <p:sp>
                <p:nvSpPr>
                  <p:cNvPr id="116" name="TextBox 115">
                    <a:extLst>
                      <a:ext uri="{FF2B5EF4-FFF2-40B4-BE49-F238E27FC236}">
                        <a16:creationId xmlns:a16="http://schemas.microsoft.com/office/drawing/2014/main" id="{DBE4A418-4023-8942-9B0C-94E29A29BCD7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104753" y="5658447"/>
                    <a:ext cx="925107" cy="34783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</a:t>
                    </a:r>
                  </a:p>
                </p:txBody>
              </p:sp>
              <p:sp>
                <p:nvSpPr>
                  <p:cNvPr id="117" name="TextBox 116">
                    <a:extLst>
                      <a:ext uri="{FF2B5EF4-FFF2-40B4-BE49-F238E27FC236}">
                        <a16:creationId xmlns:a16="http://schemas.microsoft.com/office/drawing/2014/main" id="{DF2124BB-03F0-5C4F-83BA-B4403615AE63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848840" y="5658447"/>
                    <a:ext cx="925107" cy="34783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NG</a:t>
                    </a:r>
                  </a:p>
                </p:txBody>
              </p:sp>
              <p:sp>
                <p:nvSpPr>
                  <p:cNvPr id="118" name="TextBox 117">
                    <a:extLst>
                      <a:ext uri="{FF2B5EF4-FFF2-40B4-BE49-F238E27FC236}">
                        <a16:creationId xmlns:a16="http://schemas.microsoft.com/office/drawing/2014/main" id="{344C9FDC-6631-0F42-87CC-A72936660D91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805848" y="5713703"/>
                    <a:ext cx="2088652" cy="34783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 + PPT (10 </a:t>
                    </a:r>
                    <a:r>
                      <a:rPr lang="en-US" sz="1100" dirty="0" err="1"/>
                      <a:t>nM</a:t>
                    </a:r>
                    <a:r>
                      <a:rPr lang="en-US" sz="1100" dirty="0"/>
                      <a:t>)</a:t>
                    </a: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CB811AB0-84F4-D149-959F-E2DB8B71A442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206400" y="5896454"/>
                    <a:ext cx="1979021" cy="34783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 + PPT (100 </a:t>
                    </a:r>
                    <a:r>
                      <a:rPr lang="en-US" sz="1100" dirty="0" err="1"/>
                      <a:t>nM</a:t>
                    </a:r>
                    <a:r>
                      <a:rPr lang="en-US" sz="1100" dirty="0"/>
                      <a:t>)</a:t>
                    </a:r>
                  </a:p>
                </p:txBody>
              </p:sp>
              <p:sp>
                <p:nvSpPr>
                  <p:cNvPr id="120" name="TextBox 119">
                    <a:extLst>
                      <a:ext uri="{FF2B5EF4-FFF2-40B4-BE49-F238E27FC236}">
                        <a16:creationId xmlns:a16="http://schemas.microsoft.com/office/drawing/2014/main" id="{FDE0516C-2B82-7A4A-B995-E68F0010DBA4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394093" y="5866367"/>
                    <a:ext cx="2317261" cy="34783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 + DPN (1.0 </a:t>
                    </a:r>
                    <a:r>
                      <a:rPr lang="el-GR" sz="1100" dirty="0"/>
                      <a:t>μ</a:t>
                    </a:r>
                    <a:r>
                      <a:rPr lang="en-US" sz="1100" dirty="0"/>
                      <a:t>M)</a:t>
                    </a:r>
                  </a:p>
                </p:txBody>
              </p:sp>
              <p:sp>
                <p:nvSpPr>
                  <p:cNvPr id="121" name="TextBox 120">
                    <a:extLst>
                      <a:ext uri="{FF2B5EF4-FFF2-40B4-BE49-F238E27FC236}">
                        <a16:creationId xmlns:a16="http://schemas.microsoft.com/office/drawing/2014/main" id="{7FF71D9B-CF12-5A4F-9EEF-56FF92BF48B6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828190" y="6001845"/>
                    <a:ext cx="2057708" cy="34783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 + DPN (10 </a:t>
                    </a:r>
                    <a:r>
                      <a:rPr lang="el-GR" sz="1100" dirty="0"/>
                      <a:t>μ</a:t>
                    </a:r>
                    <a:r>
                      <a:rPr lang="en-US" sz="1100" dirty="0"/>
                      <a:t>M)</a:t>
                    </a:r>
                  </a:p>
                </p:txBody>
              </p:sp>
            </p:grpSp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F6B27ED-EBF7-4249-A1E3-0367D5E5CC6D}"/>
              </a:ext>
            </a:extLst>
          </p:cNvPr>
          <p:cNvGrpSpPr/>
          <p:nvPr/>
        </p:nvGrpSpPr>
        <p:grpSpPr>
          <a:xfrm>
            <a:off x="3149764" y="887129"/>
            <a:ext cx="728966" cy="3203036"/>
            <a:chOff x="2928086" y="887129"/>
            <a:chExt cx="728966" cy="3203036"/>
          </a:xfrm>
        </p:grpSpPr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6295B136-758E-E940-AF0D-33F54A5C514A}"/>
                </a:ext>
              </a:extLst>
            </p:cNvPr>
            <p:cNvGrpSpPr/>
            <p:nvPr/>
          </p:nvGrpSpPr>
          <p:grpSpPr>
            <a:xfrm>
              <a:off x="2928096" y="887129"/>
              <a:ext cx="728956" cy="3203036"/>
              <a:chOff x="143329" y="887132"/>
              <a:chExt cx="728956" cy="3203036"/>
            </a:xfrm>
          </p:grpSpPr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9BF70A5A-C7C8-864D-A982-6F326E9D069F}"/>
                  </a:ext>
                </a:extLst>
              </p:cNvPr>
              <p:cNvGrpSpPr/>
              <p:nvPr/>
            </p:nvGrpSpPr>
            <p:grpSpPr>
              <a:xfrm>
                <a:off x="143329" y="887132"/>
                <a:ext cx="724339" cy="2859421"/>
                <a:chOff x="-106160" y="905133"/>
                <a:chExt cx="724339" cy="2683890"/>
              </a:xfrm>
            </p:grpSpPr>
            <p:grpSp>
              <p:nvGrpSpPr>
                <p:cNvPr id="239" name="Group 238">
                  <a:extLst>
                    <a:ext uri="{FF2B5EF4-FFF2-40B4-BE49-F238E27FC236}">
                      <a16:creationId xmlns:a16="http://schemas.microsoft.com/office/drawing/2014/main" id="{5A2F49F0-D46C-A74D-A834-F746CBA68DA5}"/>
                    </a:ext>
                  </a:extLst>
                </p:cNvPr>
                <p:cNvGrpSpPr/>
                <p:nvPr/>
              </p:nvGrpSpPr>
              <p:grpSpPr>
                <a:xfrm>
                  <a:off x="-106160" y="905133"/>
                  <a:ext cx="641422" cy="2683890"/>
                  <a:chOff x="-106160" y="905133"/>
                  <a:chExt cx="641422" cy="2683890"/>
                </a:xfrm>
              </p:grpSpPr>
              <p:grpSp>
                <p:nvGrpSpPr>
                  <p:cNvPr id="248" name="Group 247">
                    <a:extLst>
                      <a:ext uri="{FF2B5EF4-FFF2-40B4-BE49-F238E27FC236}">
                        <a16:creationId xmlns:a16="http://schemas.microsoft.com/office/drawing/2014/main" id="{27066DC7-0095-844A-AD4D-004F65D542C6}"/>
                      </a:ext>
                    </a:extLst>
                  </p:cNvPr>
                  <p:cNvGrpSpPr/>
                  <p:nvPr/>
                </p:nvGrpSpPr>
                <p:grpSpPr>
                  <a:xfrm>
                    <a:off x="-106160" y="905133"/>
                    <a:ext cx="641422" cy="2169867"/>
                    <a:chOff x="2849765" y="729019"/>
                    <a:chExt cx="641422" cy="2169867"/>
                  </a:xfrm>
                </p:grpSpPr>
                <p:grpSp>
                  <p:nvGrpSpPr>
                    <p:cNvPr id="250" name="Group 249">
                      <a:extLst>
                        <a:ext uri="{FF2B5EF4-FFF2-40B4-BE49-F238E27FC236}">
                          <a16:creationId xmlns:a16="http://schemas.microsoft.com/office/drawing/2014/main" id="{9BAA689D-311A-F84A-BDA5-81EC5E24D90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66020" y="729019"/>
                      <a:ext cx="625167" cy="2169867"/>
                      <a:chOff x="3031900" y="742872"/>
                      <a:chExt cx="606255" cy="2169867"/>
                    </a:xfrm>
                  </p:grpSpPr>
                  <p:sp>
                    <p:nvSpPr>
                      <p:cNvPr id="252" name="TextBox 251">
                        <a:extLst>
                          <a:ext uri="{FF2B5EF4-FFF2-40B4-BE49-F238E27FC236}">
                            <a16:creationId xmlns:a16="http://schemas.microsoft.com/office/drawing/2014/main" id="{3C3E17F8-65AC-9546-8162-883AADC2098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31900" y="742872"/>
                        <a:ext cx="606255" cy="43088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algn="ctr"/>
                        <a:r>
                          <a:rPr lang="en-US" sz="1100" dirty="0"/>
                          <a:t>MW </a:t>
                        </a:r>
                      </a:p>
                      <a:p>
                        <a:pPr algn="ctr"/>
                        <a:r>
                          <a:rPr lang="en-US" sz="1100" dirty="0"/>
                          <a:t>Marker</a:t>
                        </a:r>
                      </a:p>
                    </p:txBody>
                  </p:sp>
                  <p:sp>
                    <p:nvSpPr>
                      <p:cNvPr id="253" name="TextBox 252">
                        <a:extLst>
                          <a:ext uri="{FF2B5EF4-FFF2-40B4-BE49-F238E27FC236}">
                            <a16:creationId xmlns:a16="http://schemas.microsoft.com/office/drawing/2014/main" id="{BB85BC1E-16E8-304C-BB07-2F03D2CBEEB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96995" y="2658823"/>
                        <a:ext cx="511745" cy="25391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50" dirty="0"/>
                          <a:t>37  kD</a:t>
                        </a:r>
                      </a:p>
                    </p:txBody>
                  </p:sp>
                  <p:sp>
                    <p:nvSpPr>
                      <p:cNvPr id="254" name="TextBox 253">
                        <a:extLst>
                          <a:ext uri="{FF2B5EF4-FFF2-40B4-BE49-F238E27FC236}">
                            <a16:creationId xmlns:a16="http://schemas.microsoft.com/office/drawing/2014/main" id="{C9D7671F-F24D-1848-ADDB-265CA661BFB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88060" y="2254770"/>
                        <a:ext cx="511679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50" dirty="0"/>
                          <a:t>50 kD</a:t>
                        </a:r>
                      </a:p>
                    </p:txBody>
                  </p:sp>
                  <p:sp>
                    <p:nvSpPr>
                      <p:cNvPr id="255" name="TextBox 254">
                        <a:extLst>
                          <a:ext uri="{FF2B5EF4-FFF2-40B4-BE49-F238E27FC236}">
                            <a16:creationId xmlns:a16="http://schemas.microsoft.com/office/drawing/2014/main" id="{3CF0C5F5-588C-624E-B8B4-A496E811C9C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67555" y="1931747"/>
                        <a:ext cx="511679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50" dirty="0"/>
                          <a:t>75 kD</a:t>
                        </a:r>
                      </a:p>
                    </p:txBody>
                  </p:sp>
                </p:grpSp>
                <p:sp>
                  <p:nvSpPr>
                    <p:cNvPr id="251" name="TextBox 250">
                      <a:extLst>
                        <a:ext uri="{FF2B5EF4-FFF2-40B4-BE49-F238E27FC236}">
                          <a16:creationId xmlns:a16="http://schemas.microsoft.com/office/drawing/2014/main" id="{49FAA0F3-D53F-8B4B-8CD4-AF6A3C592A9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49765" y="1585129"/>
                      <a:ext cx="566181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100 kD</a:t>
                      </a:r>
                    </a:p>
                  </p:txBody>
                </p:sp>
              </p:grpSp>
              <p:sp>
                <p:nvSpPr>
                  <p:cNvPr id="249" name="TextBox 248">
                    <a:extLst>
                      <a:ext uri="{FF2B5EF4-FFF2-40B4-BE49-F238E27FC236}">
                        <a16:creationId xmlns:a16="http://schemas.microsoft.com/office/drawing/2014/main" id="{7F442E14-6A40-8644-800C-4D149D191542}"/>
                      </a:ext>
                    </a:extLst>
                  </p:cNvPr>
                  <p:cNvSpPr txBox="1"/>
                  <p:nvPr/>
                </p:nvSpPr>
                <p:spPr>
                  <a:xfrm>
                    <a:off x="-33664" y="3335107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25 kD</a:t>
                    </a:r>
                  </a:p>
                </p:txBody>
              </p:sp>
            </p:grpSp>
            <p:grpSp>
              <p:nvGrpSpPr>
                <p:cNvPr id="240" name="Group 239">
                  <a:extLst>
                    <a:ext uri="{FF2B5EF4-FFF2-40B4-BE49-F238E27FC236}">
                      <a16:creationId xmlns:a16="http://schemas.microsoft.com/office/drawing/2014/main" id="{65443820-F238-B940-AA79-BE1C812ADFC7}"/>
                    </a:ext>
                  </a:extLst>
                </p:cNvPr>
                <p:cNvGrpSpPr/>
                <p:nvPr/>
              </p:nvGrpSpPr>
              <p:grpSpPr>
                <a:xfrm>
                  <a:off x="356373" y="1901924"/>
                  <a:ext cx="261806" cy="1540854"/>
                  <a:chOff x="3058889" y="2033796"/>
                  <a:chExt cx="261806" cy="1540854"/>
                </a:xfrm>
              </p:grpSpPr>
              <p:cxnSp>
                <p:nvCxnSpPr>
                  <p:cNvPr id="241" name="Straight Connector 240">
                    <a:extLst>
                      <a:ext uri="{FF2B5EF4-FFF2-40B4-BE49-F238E27FC236}">
                        <a16:creationId xmlns:a16="http://schemas.microsoft.com/office/drawing/2014/main" id="{79BD23A9-A240-7A4D-B5A6-8C5B2000CC25}"/>
                      </a:ext>
                    </a:extLst>
                  </p:cNvPr>
                  <p:cNvCxnSpPr/>
                  <p:nvPr/>
                </p:nvCxnSpPr>
                <p:spPr>
                  <a:xfrm>
                    <a:off x="3058889" y="233868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42" name="Group 241">
                    <a:extLst>
                      <a:ext uri="{FF2B5EF4-FFF2-40B4-BE49-F238E27FC236}">
                        <a16:creationId xmlns:a16="http://schemas.microsoft.com/office/drawing/2014/main" id="{253D6D3C-7905-8340-B79C-5B019E45400C}"/>
                      </a:ext>
                    </a:extLst>
                  </p:cNvPr>
                  <p:cNvGrpSpPr/>
                  <p:nvPr/>
                </p:nvGrpSpPr>
                <p:grpSpPr>
                  <a:xfrm>
                    <a:off x="3069523" y="2033796"/>
                    <a:ext cx="251172" cy="1540854"/>
                    <a:chOff x="3069523" y="2033796"/>
                    <a:chExt cx="251172" cy="1540854"/>
                  </a:xfrm>
                </p:grpSpPr>
                <p:grpSp>
                  <p:nvGrpSpPr>
                    <p:cNvPr id="243" name="Group 242">
                      <a:extLst>
                        <a:ext uri="{FF2B5EF4-FFF2-40B4-BE49-F238E27FC236}">
                          <a16:creationId xmlns:a16="http://schemas.microsoft.com/office/drawing/2014/main" id="{B455B02C-97D5-2349-8284-309BE61D08E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069523" y="2033796"/>
                      <a:ext cx="251172" cy="1054819"/>
                      <a:chOff x="9696641" y="2038413"/>
                      <a:chExt cx="251172" cy="1054819"/>
                    </a:xfrm>
                  </p:grpSpPr>
                  <p:cxnSp>
                    <p:nvCxnSpPr>
                      <p:cNvPr id="245" name="Straight Connector 244">
                        <a:extLst>
                          <a:ext uri="{FF2B5EF4-FFF2-40B4-BE49-F238E27FC236}">
                            <a16:creationId xmlns:a16="http://schemas.microsoft.com/office/drawing/2014/main" id="{B743A54A-02BF-E745-A56D-3C0582C73FED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696641" y="2038413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6" name="Straight Connector 245">
                        <a:extLst>
                          <a:ext uri="{FF2B5EF4-FFF2-40B4-BE49-F238E27FC236}">
                            <a16:creationId xmlns:a16="http://schemas.microsoft.com/office/drawing/2014/main" id="{67837F0E-1EA4-C34D-96DB-7629DE513FF8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716511" y="2688215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7" name="Straight Connector 246">
                        <a:extLst>
                          <a:ext uri="{FF2B5EF4-FFF2-40B4-BE49-F238E27FC236}">
                            <a16:creationId xmlns:a16="http://schemas.microsoft.com/office/drawing/2014/main" id="{9EE19BA6-3248-D740-AFE6-B67347871C52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721130" y="3093232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244" name="Straight Connector 243">
                      <a:extLst>
                        <a:ext uri="{FF2B5EF4-FFF2-40B4-BE49-F238E27FC236}">
                          <a16:creationId xmlns:a16="http://schemas.microsoft.com/office/drawing/2014/main" id="{25D3A494-AEB8-7D44-A31A-68D76840E42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084778" y="3574650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237" name="TextBox 236">
                <a:extLst>
                  <a:ext uri="{FF2B5EF4-FFF2-40B4-BE49-F238E27FC236}">
                    <a16:creationId xmlns:a16="http://schemas.microsoft.com/office/drawing/2014/main" id="{D4C592A4-0506-5B41-A9BA-789E67E4DA7A}"/>
                  </a:ext>
                </a:extLst>
              </p:cNvPr>
              <p:cNvSpPr txBox="1"/>
              <p:nvPr/>
            </p:nvSpPr>
            <p:spPr>
              <a:xfrm>
                <a:off x="229676" y="3836252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20 kD</a:t>
                </a:r>
              </a:p>
            </p:txBody>
          </p: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2DD2DA76-16C8-6E40-B52B-C3F8997B0AFC}"/>
                  </a:ext>
                </a:extLst>
              </p:cNvPr>
              <p:cNvCxnSpPr/>
              <p:nvPr/>
            </p:nvCxnSpPr>
            <p:spPr>
              <a:xfrm>
                <a:off x="645602" y="3950965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491A1F04-1FCA-3946-9A84-FDEE6332B236}"/>
                </a:ext>
              </a:extLst>
            </p:cNvPr>
            <p:cNvSpPr txBox="1"/>
            <p:nvPr/>
          </p:nvSpPr>
          <p:spPr>
            <a:xfrm>
              <a:off x="2928086" y="1632969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150 kD</a:t>
              </a:r>
            </a:p>
          </p:txBody>
        </p: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8FAB184C-7447-454C-9D82-FC9F35C07DF8}"/>
                </a:ext>
              </a:extLst>
            </p:cNvPr>
            <p:cNvCxnSpPr/>
            <p:nvPr/>
          </p:nvCxnSpPr>
          <p:spPr>
            <a:xfrm>
              <a:off x="3415116" y="1755145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4A35ECA0-AB83-9D44-978F-1092791D26D6}"/>
              </a:ext>
            </a:extLst>
          </p:cNvPr>
          <p:cNvGrpSpPr/>
          <p:nvPr/>
        </p:nvGrpSpPr>
        <p:grpSpPr>
          <a:xfrm>
            <a:off x="3745616" y="1087143"/>
            <a:ext cx="2748259" cy="4534395"/>
            <a:chOff x="3061877" y="708560"/>
            <a:chExt cx="2826779" cy="5377973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D2CEDBB-BB5C-0E4B-A03D-A43B0AC2471C}"/>
                </a:ext>
              </a:extLst>
            </p:cNvPr>
            <p:cNvSpPr txBox="1"/>
            <p:nvPr/>
          </p:nvSpPr>
          <p:spPr>
            <a:xfrm>
              <a:off x="3733360" y="708560"/>
              <a:ext cx="1163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HO- 1 2</a:t>
              </a:r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EDBBB3BD-B845-764F-ACA6-5EA2752B1F05}"/>
                </a:ext>
              </a:extLst>
            </p:cNvPr>
            <p:cNvGrpSpPr/>
            <p:nvPr/>
          </p:nvGrpSpPr>
          <p:grpSpPr>
            <a:xfrm>
              <a:off x="3061877" y="2662564"/>
              <a:ext cx="2826779" cy="3423969"/>
              <a:chOff x="239696" y="2379162"/>
              <a:chExt cx="2826779" cy="3423969"/>
            </a:xfrm>
          </p:grpSpPr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3DA868BC-2376-E540-B2B0-97D66D8EC0C7}"/>
                  </a:ext>
                </a:extLst>
              </p:cNvPr>
              <p:cNvGrpSpPr/>
              <p:nvPr/>
            </p:nvGrpSpPr>
            <p:grpSpPr>
              <a:xfrm>
                <a:off x="2433016" y="2379162"/>
                <a:ext cx="633459" cy="657064"/>
                <a:chOff x="2877535" y="2688250"/>
                <a:chExt cx="740961" cy="723874"/>
              </a:xfrm>
            </p:grpSpPr>
            <p:cxnSp>
              <p:nvCxnSpPr>
                <p:cNvPr id="136" name="Straight Arrow Connector 135">
                  <a:extLst>
                    <a:ext uri="{FF2B5EF4-FFF2-40B4-BE49-F238E27FC236}">
                      <a16:creationId xmlns:a16="http://schemas.microsoft.com/office/drawing/2014/main" id="{B319AA9F-8008-D447-BA8D-337C8139A6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90500" y="3210357"/>
                  <a:ext cx="315492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AE696879-4754-E047-B747-41CB6916C742}"/>
                    </a:ext>
                  </a:extLst>
                </p:cNvPr>
                <p:cNvSpPr txBox="1"/>
                <p:nvPr/>
              </p:nvSpPr>
              <p:spPr>
                <a:xfrm>
                  <a:off x="2877535" y="2688250"/>
                  <a:ext cx="740961" cy="723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Arial Black" panose="020B0A04020102020204" pitchFamily="34" charset="0"/>
                    </a:rPr>
                    <a:t>HO-1 32 kD</a:t>
                  </a:r>
                </a:p>
              </p:txBody>
            </p:sp>
          </p:grp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FE0DCA59-F058-724A-ACD6-4210881138B6}"/>
                  </a:ext>
                </a:extLst>
              </p:cNvPr>
              <p:cNvGrpSpPr/>
              <p:nvPr/>
            </p:nvGrpSpPr>
            <p:grpSpPr>
              <a:xfrm>
                <a:off x="239696" y="4116975"/>
                <a:ext cx="1843629" cy="1686156"/>
                <a:chOff x="4082631" y="4650555"/>
                <a:chExt cx="1841138" cy="2123201"/>
              </a:xfrm>
            </p:grpSpPr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CCBD0C27-81AC-2547-BDC9-5B4B800A2A54}"/>
                    </a:ext>
                  </a:extLst>
                </p:cNvPr>
                <p:cNvSpPr txBox="1"/>
                <p:nvPr/>
              </p:nvSpPr>
              <p:spPr>
                <a:xfrm rot="17785822">
                  <a:off x="4080201" y="5310150"/>
                  <a:ext cx="814647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</a:t>
                  </a:r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F27CFC5E-7F5E-BB44-9FD3-293FD88619C9}"/>
                    </a:ext>
                  </a:extLst>
                </p:cNvPr>
                <p:cNvSpPr txBox="1"/>
                <p:nvPr/>
              </p:nvSpPr>
              <p:spPr>
                <a:xfrm rot="17785822">
                  <a:off x="3824295" y="5310150"/>
                  <a:ext cx="814647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NG</a:t>
                  </a:r>
                </a:p>
              </p:txBody>
            </p:sp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10B2C928-DAD4-394C-846D-395582E07687}"/>
                    </a:ext>
                  </a:extLst>
                </p:cNvPr>
                <p:cNvSpPr txBox="1"/>
                <p:nvPr/>
              </p:nvSpPr>
              <p:spPr>
                <a:xfrm rot="17785822">
                  <a:off x="3823234" y="5427610"/>
                  <a:ext cx="1839271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B10F5976-299B-624E-B859-CE3A759109E6}"/>
                    </a:ext>
                  </a:extLst>
                </p:cNvPr>
                <p:cNvSpPr txBox="1"/>
                <p:nvPr/>
              </p:nvSpPr>
              <p:spPr>
                <a:xfrm rot="17785822">
                  <a:off x="4141455" y="5486791"/>
                  <a:ext cx="1987065" cy="3145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B8D71837-4443-D148-918E-197BC3F917FA}"/>
                    </a:ext>
                  </a:extLst>
                </p:cNvPr>
                <p:cNvSpPr txBox="1"/>
                <p:nvPr/>
              </p:nvSpPr>
              <p:spPr>
                <a:xfrm rot="17785822">
                  <a:off x="4419722" y="5592494"/>
                  <a:ext cx="2040579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(1.0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EA95448B-366D-DC40-AF27-ABBD259670BE}"/>
                    </a:ext>
                  </a:extLst>
                </p:cNvPr>
                <p:cNvSpPr txBox="1"/>
                <p:nvPr/>
              </p:nvSpPr>
              <p:spPr>
                <a:xfrm rot="17785822">
                  <a:off x="4815815" y="5665801"/>
                  <a:ext cx="1901316" cy="3145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</p:grpSp>
        </p:grp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57C5F706-FD5B-B146-85F8-CE912A8056BC}"/>
              </a:ext>
            </a:extLst>
          </p:cNvPr>
          <p:cNvGrpSpPr/>
          <p:nvPr/>
        </p:nvGrpSpPr>
        <p:grpSpPr>
          <a:xfrm>
            <a:off x="6211624" y="887126"/>
            <a:ext cx="728966" cy="3272311"/>
            <a:chOff x="2928086" y="887129"/>
            <a:chExt cx="728966" cy="3272311"/>
          </a:xfrm>
        </p:grpSpPr>
        <p:grpSp>
          <p:nvGrpSpPr>
            <p:cNvPr id="259" name="Group 258">
              <a:extLst>
                <a:ext uri="{FF2B5EF4-FFF2-40B4-BE49-F238E27FC236}">
                  <a16:creationId xmlns:a16="http://schemas.microsoft.com/office/drawing/2014/main" id="{824C86EC-2F60-FF4F-8E8C-D305D2EB86A3}"/>
                </a:ext>
              </a:extLst>
            </p:cNvPr>
            <p:cNvGrpSpPr/>
            <p:nvPr/>
          </p:nvGrpSpPr>
          <p:grpSpPr>
            <a:xfrm>
              <a:off x="2928096" y="887129"/>
              <a:ext cx="728956" cy="3272311"/>
              <a:chOff x="143329" y="887132"/>
              <a:chExt cx="728956" cy="3272311"/>
            </a:xfrm>
          </p:grpSpPr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953FCC69-0ECA-3545-8B33-E946ED5FEB15}"/>
                  </a:ext>
                </a:extLst>
              </p:cNvPr>
              <p:cNvGrpSpPr/>
              <p:nvPr/>
            </p:nvGrpSpPr>
            <p:grpSpPr>
              <a:xfrm>
                <a:off x="143329" y="887132"/>
                <a:ext cx="724339" cy="2928695"/>
                <a:chOff x="-106160" y="905133"/>
                <a:chExt cx="724339" cy="2748912"/>
              </a:xfrm>
            </p:grpSpPr>
            <p:grpSp>
              <p:nvGrpSpPr>
                <p:cNvPr id="265" name="Group 264">
                  <a:extLst>
                    <a:ext uri="{FF2B5EF4-FFF2-40B4-BE49-F238E27FC236}">
                      <a16:creationId xmlns:a16="http://schemas.microsoft.com/office/drawing/2014/main" id="{45B88040-776C-7540-8937-C658C5F8333B}"/>
                    </a:ext>
                  </a:extLst>
                </p:cNvPr>
                <p:cNvGrpSpPr/>
                <p:nvPr/>
              </p:nvGrpSpPr>
              <p:grpSpPr>
                <a:xfrm>
                  <a:off x="-106160" y="905133"/>
                  <a:ext cx="641422" cy="2748912"/>
                  <a:chOff x="-106160" y="905133"/>
                  <a:chExt cx="641422" cy="2748912"/>
                </a:xfrm>
              </p:grpSpPr>
              <p:grpSp>
                <p:nvGrpSpPr>
                  <p:cNvPr id="274" name="Group 273">
                    <a:extLst>
                      <a:ext uri="{FF2B5EF4-FFF2-40B4-BE49-F238E27FC236}">
                        <a16:creationId xmlns:a16="http://schemas.microsoft.com/office/drawing/2014/main" id="{5BDB24AE-25C5-4D40-A134-0C1CBA67A7D6}"/>
                      </a:ext>
                    </a:extLst>
                  </p:cNvPr>
                  <p:cNvGrpSpPr/>
                  <p:nvPr/>
                </p:nvGrpSpPr>
                <p:grpSpPr>
                  <a:xfrm>
                    <a:off x="-106160" y="905133"/>
                    <a:ext cx="641422" cy="2195876"/>
                    <a:chOff x="2849765" y="729019"/>
                    <a:chExt cx="641422" cy="2195876"/>
                  </a:xfrm>
                </p:grpSpPr>
                <p:grpSp>
                  <p:nvGrpSpPr>
                    <p:cNvPr id="276" name="Group 275">
                      <a:extLst>
                        <a:ext uri="{FF2B5EF4-FFF2-40B4-BE49-F238E27FC236}">
                          <a16:creationId xmlns:a16="http://schemas.microsoft.com/office/drawing/2014/main" id="{F618FC5F-9DFC-E44E-BF78-506E2059142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66020" y="729019"/>
                      <a:ext cx="625167" cy="2195876"/>
                      <a:chOff x="3031900" y="742872"/>
                      <a:chExt cx="606255" cy="2195876"/>
                    </a:xfrm>
                  </p:grpSpPr>
                  <p:sp>
                    <p:nvSpPr>
                      <p:cNvPr id="278" name="TextBox 277">
                        <a:extLst>
                          <a:ext uri="{FF2B5EF4-FFF2-40B4-BE49-F238E27FC236}">
                            <a16:creationId xmlns:a16="http://schemas.microsoft.com/office/drawing/2014/main" id="{F4DA9464-323A-E846-AE90-4B4AB3AB539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31900" y="742872"/>
                        <a:ext cx="606255" cy="43088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algn="ctr"/>
                        <a:r>
                          <a:rPr lang="en-US" sz="1100" dirty="0"/>
                          <a:t>MW </a:t>
                        </a:r>
                      </a:p>
                      <a:p>
                        <a:pPr algn="ctr"/>
                        <a:r>
                          <a:rPr lang="en-US" sz="1100" dirty="0"/>
                          <a:t>Marker</a:t>
                        </a:r>
                      </a:p>
                    </p:txBody>
                  </p:sp>
                  <p:sp>
                    <p:nvSpPr>
                      <p:cNvPr id="279" name="TextBox 278">
                        <a:extLst>
                          <a:ext uri="{FF2B5EF4-FFF2-40B4-BE49-F238E27FC236}">
                            <a16:creationId xmlns:a16="http://schemas.microsoft.com/office/drawing/2014/main" id="{3DC2718A-B32E-6F4A-9BDD-5DBCEECF795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96995" y="2684832"/>
                        <a:ext cx="511745" cy="25391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50" dirty="0"/>
                          <a:t>37  kD</a:t>
                        </a:r>
                      </a:p>
                    </p:txBody>
                  </p:sp>
                  <p:sp>
                    <p:nvSpPr>
                      <p:cNvPr id="280" name="TextBox 279">
                        <a:extLst>
                          <a:ext uri="{FF2B5EF4-FFF2-40B4-BE49-F238E27FC236}">
                            <a16:creationId xmlns:a16="http://schemas.microsoft.com/office/drawing/2014/main" id="{C9025186-1AA6-AF45-A9BA-847EFF7DC6E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88060" y="2254770"/>
                        <a:ext cx="511679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50" dirty="0"/>
                          <a:t>50 kD</a:t>
                        </a:r>
                      </a:p>
                    </p:txBody>
                  </p:sp>
                  <p:sp>
                    <p:nvSpPr>
                      <p:cNvPr id="281" name="TextBox 280">
                        <a:extLst>
                          <a:ext uri="{FF2B5EF4-FFF2-40B4-BE49-F238E27FC236}">
                            <a16:creationId xmlns:a16="http://schemas.microsoft.com/office/drawing/2014/main" id="{035131E0-3AA2-AF49-84CF-E3CE1377EA8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67555" y="1879729"/>
                        <a:ext cx="511679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50" dirty="0"/>
                          <a:t>75 kD</a:t>
                        </a:r>
                      </a:p>
                    </p:txBody>
                  </p:sp>
                </p:grpSp>
                <p:sp>
                  <p:nvSpPr>
                    <p:cNvPr id="277" name="TextBox 276">
                      <a:extLst>
                        <a:ext uri="{FF2B5EF4-FFF2-40B4-BE49-F238E27FC236}">
                          <a16:creationId xmlns:a16="http://schemas.microsoft.com/office/drawing/2014/main" id="{E59D319B-D3A7-BF43-85A1-C91E629D9C4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49765" y="1585129"/>
                      <a:ext cx="566181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100 kD</a:t>
                      </a:r>
                    </a:p>
                  </p:txBody>
                </p:sp>
              </p:grpSp>
              <p:sp>
                <p:nvSpPr>
                  <p:cNvPr id="275" name="TextBox 274">
                    <a:extLst>
                      <a:ext uri="{FF2B5EF4-FFF2-40B4-BE49-F238E27FC236}">
                        <a16:creationId xmlns:a16="http://schemas.microsoft.com/office/drawing/2014/main" id="{088AE2C6-C6C8-5245-8FE0-236578D92B07}"/>
                      </a:ext>
                    </a:extLst>
                  </p:cNvPr>
                  <p:cNvSpPr txBox="1"/>
                  <p:nvPr/>
                </p:nvSpPr>
                <p:spPr>
                  <a:xfrm>
                    <a:off x="-33664" y="3400129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25 kD</a:t>
                    </a:r>
                  </a:p>
                </p:txBody>
              </p:sp>
            </p:grpSp>
            <p:grpSp>
              <p:nvGrpSpPr>
                <p:cNvPr id="266" name="Group 265">
                  <a:extLst>
                    <a:ext uri="{FF2B5EF4-FFF2-40B4-BE49-F238E27FC236}">
                      <a16:creationId xmlns:a16="http://schemas.microsoft.com/office/drawing/2014/main" id="{8AC440AC-16D7-D34F-A77F-4AF7A4342989}"/>
                    </a:ext>
                  </a:extLst>
                </p:cNvPr>
                <p:cNvGrpSpPr/>
                <p:nvPr/>
              </p:nvGrpSpPr>
              <p:grpSpPr>
                <a:xfrm>
                  <a:off x="356373" y="1901924"/>
                  <a:ext cx="261806" cy="1605874"/>
                  <a:chOff x="3058889" y="2033796"/>
                  <a:chExt cx="261806" cy="1605874"/>
                </a:xfrm>
              </p:grpSpPr>
              <p:cxnSp>
                <p:nvCxnSpPr>
                  <p:cNvPr id="267" name="Straight Connector 266">
                    <a:extLst>
                      <a:ext uri="{FF2B5EF4-FFF2-40B4-BE49-F238E27FC236}">
                        <a16:creationId xmlns:a16="http://schemas.microsoft.com/office/drawing/2014/main" id="{54439B44-5406-BB4D-B38E-B9CAB32A9AD5}"/>
                      </a:ext>
                    </a:extLst>
                  </p:cNvPr>
                  <p:cNvCxnSpPr/>
                  <p:nvPr/>
                </p:nvCxnSpPr>
                <p:spPr>
                  <a:xfrm>
                    <a:off x="3058889" y="228666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68" name="Group 267">
                    <a:extLst>
                      <a:ext uri="{FF2B5EF4-FFF2-40B4-BE49-F238E27FC236}">
                        <a16:creationId xmlns:a16="http://schemas.microsoft.com/office/drawing/2014/main" id="{311DA03B-0B90-BC4A-813C-EA79DBF0B122}"/>
                      </a:ext>
                    </a:extLst>
                  </p:cNvPr>
                  <p:cNvGrpSpPr/>
                  <p:nvPr/>
                </p:nvGrpSpPr>
                <p:grpSpPr>
                  <a:xfrm>
                    <a:off x="3069523" y="2033796"/>
                    <a:ext cx="251172" cy="1605874"/>
                    <a:chOff x="3069523" y="2033796"/>
                    <a:chExt cx="251172" cy="1605874"/>
                  </a:xfrm>
                </p:grpSpPr>
                <p:grpSp>
                  <p:nvGrpSpPr>
                    <p:cNvPr id="269" name="Group 268">
                      <a:extLst>
                        <a:ext uri="{FF2B5EF4-FFF2-40B4-BE49-F238E27FC236}">
                          <a16:creationId xmlns:a16="http://schemas.microsoft.com/office/drawing/2014/main" id="{DBD2E0A8-1310-0E41-8F9E-9D5C63EC47F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069523" y="2033796"/>
                      <a:ext cx="251172" cy="1080827"/>
                      <a:chOff x="9696641" y="2038413"/>
                      <a:chExt cx="251172" cy="1080827"/>
                    </a:xfrm>
                  </p:grpSpPr>
                  <p:cxnSp>
                    <p:nvCxnSpPr>
                      <p:cNvPr id="271" name="Straight Connector 270">
                        <a:extLst>
                          <a:ext uri="{FF2B5EF4-FFF2-40B4-BE49-F238E27FC236}">
                            <a16:creationId xmlns:a16="http://schemas.microsoft.com/office/drawing/2014/main" id="{4304EAC7-A89B-5042-8032-622CA5DE3861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696641" y="2038413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72" name="Straight Connector 271">
                        <a:extLst>
                          <a:ext uri="{FF2B5EF4-FFF2-40B4-BE49-F238E27FC236}">
                            <a16:creationId xmlns:a16="http://schemas.microsoft.com/office/drawing/2014/main" id="{6F482418-AB5F-6847-82EC-0FC5F23995B1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716511" y="2688215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73" name="Straight Connector 272">
                        <a:extLst>
                          <a:ext uri="{FF2B5EF4-FFF2-40B4-BE49-F238E27FC236}">
                            <a16:creationId xmlns:a16="http://schemas.microsoft.com/office/drawing/2014/main" id="{35870DFA-E2FC-074D-AF00-F382D79F0FA6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721130" y="3119240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270" name="Straight Connector 269">
                      <a:extLst>
                        <a:ext uri="{FF2B5EF4-FFF2-40B4-BE49-F238E27FC236}">
                          <a16:creationId xmlns:a16="http://schemas.microsoft.com/office/drawing/2014/main" id="{2821AF03-F8D8-7145-BF9C-21208F4E34F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084778" y="3639670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EA9E2288-017A-9E4E-B163-3C6594CEF0E3}"/>
                  </a:ext>
                </a:extLst>
              </p:cNvPr>
              <p:cNvSpPr txBox="1"/>
              <p:nvPr/>
            </p:nvSpPr>
            <p:spPr>
              <a:xfrm>
                <a:off x="229676" y="3905527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20 kD</a:t>
                </a:r>
              </a:p>
            </p:txBody>
          </p:sp>
          <p:cxnSp>
            <p:nvCxnSpPr>
              <p:cNvPr id="264" name="Straight Connector 263">
                <a:extLst>
                  <a:ext uri="{FF2B5EF4-FFF2-40B4-BE49-F238E27FC236}">
                    <a16:creationId xmlns:a16="http://schemas.microsoft.com/office/drawing/2014/main" id="{4E559D17-EF6D-D74A-A38B-36186CD36135}"/>
                  </a:ext>
                </a:extLst>
              </p:cNvPr>
              <p:cNvCxnSpPr/>
              <p:nvPr/>
            </p:nvCxnSpPr>
            <p:spPr>
              <a:xfrm>
                <a:off x="645602" y="4020240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0A00DB1C-69F7-5B4F-8678-2D36711E2311}"/>
                </a:ext>
              </a:extLst>
            </p:cNvPr>
            <p:cNvSpPr txBox="1"/>
            <p:nvPr/>
          </p:nvSpPr>
          <p:spPr>
            <a:xfrm>
              <a:off x="2928086" y="1632969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150 kD</a:t>
              </a:r>
            </a:p>
          </p:txBody>
        </p: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848AF303-E310-D54F-8397-325903DA9F8E}"/>
                </a:ext>
              </a:extLst>
            </p:cNvPr>
            <p:cNvCxnSpPr/>
            <p:nvPr/>
          </p:nvCxnSpPr>
          <p:spPr>
            <a:xfrm>
              <a:off x="3415116" y="1755145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CD5CF6C0-652B-FC4F-8BA1-A3C8983BCB9F}"/>
              </a:ext>
            </a:extLst>
          </p:cNvPr>
          <p:cNvGrpSpPr/>
          <p:nvPr/>
        </p:nvGrpSpPr>
        <p:grpSpPr>
          <a:xfrm>
            <a:off x="6777805" y="1060833"/>
            <a:ext cx="2547443" cy="4549318"/>
            <a:chOff x="6283454" y="685164"/>
            <a:chExt cx="2830836" cy="5339415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41728882-4D55-1A47-AAB8-94230A6450FE}"/>
                </a:ext>
              </a:extLst>
            </p:cNvPr>
            <p:cNvSpPr txBox="1"/>
            <p:nvPr/>
          </p:nvSpPr>
          <p:spPr>
            <a:xfrm>
              <a:off x="6907060" y="685164"/>
              <a:ext cx="11638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HO- 1 3</a:t>
              </a:r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7BAEC44C-EF15-5F4D-A0E6-F1788511707C}"/>
                </a:ext>
              </a:extLst>
            </p:cNvPr>
            <p:cNvGrpSpPr/>
            <p:nvPr/>
          </p:nvGrpSpPr>
          <p:grpSpPr>
            <a:xfrm>
              <a:off x="6283454" y="2855296"/>
              <a:ext cx="2830836" cy="3169283"/>
              <a:chOff x="239696" y="2630141"/>
              <a:chExt cx="2830836" cy="3169283"/>
            </a:xfrm>
          </p:grpSpPr>
          <p:grpSp>
            <p:nvGrpSpPr>
              <p:cNvPr id="142" name="Group 141">
                <a:extLst>
                  <a:ext uri="{FF2B5EF4-FFF2-40B4-BE49-F238E27FC236}">
                    <a16:creationId xmlns:a16="http://schemas.microsoft.com/office/drawing/2014/main" id="{46E6BAF5-C78C-7849-9662-90292A93A5F6}"/>
                  </a:ext>
                </a:extLst>
              </p:cNvPr>
              <p:cNvGrpSpPr/>
              <p:nvPr/>
            </p:nvGrpSpPr>
            <p:grpSpPr>
              <a:xfrm>
                <a:off x="2380998" y="2630141"/>
                <a:ext cx="689534" cy="650213"/>
                <a:chOff x="2816684" y="2964744"/>
                <a:chExt cx="806551" cy="716327"/>
              </a:xfrm>
            </p:grpSpPr>
            <p:cxnSp>
              <p:nvCxnSpPr>
                <p:cNvPr id="150" name="Straight Arrow Connector 149">
                  <a:extLst>
                    <a:ext uri="{FF2B5EF4-FFF2-40B4-BE49-F238E27FC236}">
                      <a16:creationId xmlns:a16="http://schemas.microsoft.com/office/drawing/2014/main" id="{F1F75A99-3FCF-C447-8979-0809D62C47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64825" y="3465234"/>
                  <a:ext cx="315492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91CB3093-E471-9740-AD27-F5603A981347}"/>
                    </a:ext>
                  </a:extLst>
                </p:cNvPr>
                <p:cNvSpPr txBox="1"/>
                <p:nvPr/>
              </p:nvSpPr>
              <p:spPr>
                <a:xfrm>
                  <a:off x="2816684" y="2964744"/>
                  <a:ext cx="806551" cy="7163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Arial Black" panose="020B0A04020102020204" pitchFamily="34" charset="0"/>
                    </a:rPr>
                    <a:t>HO-1 32 kD</a:t>
                  </a:r>
                </a:p>
              </p:txBody>
            </p:sp>
          </p:grpSp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DE66C263-7A15-ED46-9907-6F0D5AC51BC0}"/>
                  </a:ext>
                </a:extLst>
              </p:cNvPr>
              <p:cNvGrpSpPr/>
              <p:nvPr/>
            </p:nvGrpSpPr>
            <p:grpSpPr>
              <a:xfrm>
                <a:off x="239696" y="4122063"/>
                <a:ext cx="1819285" cy="1677361"/>
                <a:chOff x="4082631" y="4656962"/>
                <a:chExt cx="1816827" cy="2112127"/>
              </a:xfrm>
            </p:grpSpPr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4553B3F2-1506-2941-81DC-7B3E9BC13596}"/>
                    </a:ext>
                  </a:extLst>
                </p:cNvPr>
                <p:cNvSpPr txBox="1"/>
                <p:nvPr/>
              </p:nvSpPr>
              <p:spPr>
                <a:xfrm rot="17785822">
                  <a:off x="4080201" y="5310150"/>
                  <a:ext cx="814647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</a:t>
                  </a:r>
                </a:p>
              </p:txBody>
            </p:sp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8444AD07-B9F4-4D40-8951-7E5F4F1E98B2}"/>
                    </a:ext>
                  </a:extLst>
                </p:cNvPr>
                <p:cNvSpPr txBox="1"/>
                <p:nvPr/>
              </p:nvSpPr>
              <p:spPr>
                <a:xfrm rot="17785822">
                  <a:off x="3824295" y="5310150"/>
                  <a:ext cx="814647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NG</a:t>
                  </a:r>
                </a:p>
              </p:txBody>
            </p:sp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FC4BC92B-23C9-1A40-AD03-36E08A80F7AE}"/>
                    </a:ext>
                  </a:extLst>
                </p:cNvPr>
                <p:cNvSpPr txBox="1"/>
                <p:nvPr/>
              </p:nvSpPr>
              <p:spPr>
                <a:xfrm rot="17785822">
                  <a:off x="3823234" y="5427610"/>
                  <a:ext cx="1839271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6DE233DE-52B9-974F-A526-4B6E221FBA85}"/>
                    </a:ext>
                  </a:extLst>
                </p:cNvPr>
                <p:cNvSpPr txBox="1"/>
                <p:nvPr/>
              </p:nvSpPr>
              <p:spPr>
                <a:xfrm rot="17785822">
                  <a:off x="4219841" y="5604502"/>
                  <a:ext cx="1742721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PPT (100 </a:t>
                  </a:r>
                  <a:r>
                    <a:rPr lang="en-US" sz="1100" dirty="0" err="1"/>
                    <a:t>nM</a:t>
                  </a:r>
                  <a:r>
                    <a:rPr lang="en-US" sz="1100" dirty="0"/>
                    <a:t>)</a:t>
                  </a:r>
                </a:p>
              </p:txBody>
            </p: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C356CA6E-6494-9A4E-A42E-492602DD67A5}"/>
                    </a:ext>
                  </a:extLst>
                </p:cNvPr>
                <p:cNvSpPr txBox="1"/>
                <p:nvPr/>
              </p:nvSpPr>
              <p:spPr>
                <a:xfrm rot="17785822">
                  <a:off x="4419722" y="5592494"/>
                  <a:ext cx="2040579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(1.0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0336C32C-ACC8-394B-AAE0-63A7F31BEE83}"/>
                    </a:ext>
                  </a:extLst>
                </p:cNvPr>
                <p:cNvSpPr txBox="1"/>
                <p:nvPr/>
              </p:nvSpPr>
              <p:spPr>
                <a:xfrm rot="17785822">
                  <a:off x="4844463" y="5714095"/>
                  <a:ext cx="1812013" cy="297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HG + DPN (10 </a:t>
                  </a:r>
                  <a:r>
                    <a:rPr lang="el-GR" sz="1100" dirty="0"/>
                    <a:t>μ</a:t>
                  </a:r>
                  <a:r>
                    <a:rPr lang="en-US" sz="1100" dirty="0"/>
                    <a:t>M)</a:t>
                  </a:r>
                </a:p>
              </p:txBody>
            </p:sp>
          </p:grpSp>
        </p:grpSp>
      </p:grpSp>
      <p:grpSp>
        <p:nvGrpSpPr>
          <p:cNvPr id="4" name="Group 3"/>
          <p:cNvGrpSpPr/>
          <p:nvPr/>
        </p:nvGrpSpPr>
        <p:grpSpPr>
          <a:xfrm>
            <a:off x="190150" y="870299"/>
            <a:ext cx="3224645" cy="4752866"/>
            <a:chOff x="9079524" y="887123"/>
            <a:chExt cx="3224645" cy="4752866"/>
          </a:xfrm>
        </p:grpSpPr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C073F061-B57E-704A-94A4-E937BC0C8B2D}"/>
                </a:ext>
              </a:extLst>
            </p:cNvPr>
            <p:cNvGrpSpPr/>
            <p:nvPr/>
          </p:nvGrpSpPr>
          <p:grpSpPr>
            <a:xfrm>
              <a:off x="9079524" y="887123"/>
              <a:ext cx="728966" cy="3272311"/>
              <a:chOff x="2928086" y="887129"/>
              <a:chExt cx="728966" cy="3272311"/>
            </a:xfrm>
          </p:grpSpPr>
          <p:grpSp>
            <p:nvGrpSpPr>
              <p:cNvPr id="283" name="Group 282">
                <a:extLst>
                  <a:ext uri="{FF2B5EF4-FFF2-40B4-BE49-F238E27FC236}">
                    <a16:creationId xmlns:a16="http://schemas.microsoft.com/office/drawing/2014/main" id="{91E3D9BD-0632-A14A-AFE3-0823448105F5}"/>
                  </a:ext>
                </a:extLst>
              </p:cNvPr>
              <p:cNvGrpSpPr/>
              <p:nvPr/>
            </p:nvGrpSpPr>
            <p:grpSpPr>
              <a:xfrm>
                <a:off x="2928096" y="887129"/>
                <a:ext cx="728956" cy="3272311"/>
                <a:chOff x="143329" y="887132"/>
                <a:chExt cx="728956" cy="3272311"/>
              </a:xfrm>
            </p:grpSpPr>
            <p:grpSp>
              <p:nvGrpSpPr>
                <p:cNvPr id="286" name="Group 285">
                  <a:extLst>
                    <a:ext uri="{FF2B5EF4-FFF2-40B4-BE49-F238E27FC236}">
                      <a16:creationId xmlns:a16="http://schemas.microsoft.com/office/drawing/2014/main" id="{D4B55202-044D-3144-8A15-6F1B9268FAB2}"/>
                    </a:ext>
                  </a:extLst>
                </p:cNvPr>
                <p:cNvGrpSpPr/>
                <p:nvPr/>
              </p:nvGrpSpPr>
              <p:grpSpPr>
                <a:xfrm>
                  <a:off x="143329" y="887132"/>
                  <a:ext cx="724339" cy="2873275"/>
                  <a:chOff x="-106160" y="905133"/>
                  <a:chExt cx="724339" cy="2696894"/>
                </a:xfrm>
              </p:grpSpPr>
              <p:grpSp>
                <p:nvGrpSpPr>
                  <p:cNvPr id="289" name="Group 288">
                    <a:extLst>
                      <a:ext uri="{FF2B5EF4-FFF2-40B4-BE49-F238E27FC236}">
                        <a16:creationId xmlns:a16="http://schemas.microsoft.com/office/drawing/2014/main" id="{29161CF1-E051-004C-84C2-3A495360FBE6}"/>
                      </a:ext>
                    </a:extLst>
                  </p:cNvPr>
                  <p:cNvGrpSpPr/>
                  <p:nvPr/>
                </p:nvGrpSpPr>
                <p:grpSpPr>
                  <a:xfrm>
                    <a:off x="-106160" y="905133"/>
                    <a:ext cx="641422" cy="2696894"/>
                    <a:chOff x="-106160" y="905133"/>
                    <a:chExt cx="641422" cy="2696894"/>
                  </a:xfrm>
                </p:grpSpPr>
                <p:grpSp>
                  <p:nvGrpSpPr>
                    <p:cNvPr id="298" name="Group 297">
                      <a:extLst>
                        <a:ext uri="{FF2B5EF4-FFF2-40B4-BE49-F238E27FC236}">
                          <a16:creationId xmlns:a16="http://schemas.microsoft.com/office/drawing/2014/main" id="{30F651C5-B909-C649-95C8-41051605BA0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106160" y="905133"/>
                      <a:ext cx="641422" cy="2091840"/>
                      <a:chOff x="2849765" y="729019"/>
                      <a:chExt cx="641422" cy="2091840"/>
                    </a:xfrm>
                  </p:grpSpPr>
                  <p:grpSp>
                    <p:nvGrpSpPr>
                      <p:cNvPr id="300" name="Group 299">
                        <a:extLst>
                          <a:ext uri="{FF2B5EF4-FFF2-40B4-BE49-F238E27FC236}">
                            <a16:creationId xmlns:a16="http://schemas.microsoft.com/office/drawing/2014/main" id="{2ADAFB11-667E-1F44-8D95-76A35644322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866020" y="729019"/>
                        <a:ext cx="625167" cy="2091840"/>
                        <a:chOff x="3031900" y="742872"/>
                        <a:chExt cx="606255" cy="2091840"/>
                      </a:xfrm>
                    </p:grpSpPr>
                    <p:sp>
                      <p:nvSpPr>
                        <p:cNvPr id="302" name="TextBox 301">
                          <a:extLst>
                            <a:ext uri="{FF2B5EF4-FFF2-40B4-BE49-F238E27FC236}">
                              <a16:creationId xmlns:a16="http://schemas.microsoft.com/office/drawing/2014/main" id="{90DCFB3B-4E52-C542-A60A-CAF8E5078A76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031900" y="742872"/>
                          <a:ext cx="606255" cy="43088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sz="1100" dirty="0"/>
                            <a:t>MW </a:t>
                          </a:r>
                        </a:p>
                        <a:p>
                          <a:pPr algn="ctr"/>
                          <a:r>
                            <a:rPr lang="en-US" sz="1100" dirty="0"/>
                            <a:t>Marker</a:t>
                          </a:r>
                        </a:p>
                      </p:txBody>
                    </p:sp>
                    <p:sp>
                      <p:nvSpPr>
                        <p:cNvPr id="303" name="TextBox 302">
                          <a:extLst>
                            <a:ext uri="{FF2B5EF4-FFF2-40B4-BE49-F238E27FC236}">
                              <a16:creationId xmlns:a16="http://schemas.microsoft.com/office/drawing/2014/main" id="{E65E1772-3FE8-B348-9FB6-C7EEB7EEE51E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096995" y="2580796"/>
                          <a:ext cx="511745" cy="25391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1050" dirty="0"/>
                            <a:t>37  kD</a:t>
                          </a:r>
                        </a:p>
                      </p:txBody>
                    </p:sp>
                    <p:sp>
                      <p:nvSpPr>
                        <p:cNvPr id="304" name="TextBox 303">
                          <a:extLst>
                            <a:ext uri="{FF2B5EF4-FFF2-40B4-BE49-F238E27FC236}">
                              <a16:creationId xmlns:a16="http://schemas.microsoft.com/office/drawing/2014/main" id="{68B561CA-C714-E145-84E2-2DEB1AB7E977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088060" y="2176743"/>
                          <a:ext cx="511679" cy="26161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1050" dirty="0"/>
                            <a:t>50 kD</a:t>
                          </a:r>
                        </a:p>
                      </p:txBody>
                    </p:sp>
                    <p:sp>
                      <p:nvSpPr>
                        <p:cNvPr id="305" name="TextBox 304">
                          <a:extLst>
                            <a:ext uri="{FF2B5EF4-FFF2-40B4-BE49-F238E27FC236}">
                              <a16:creationId xmlns:a16="http://schemas.microsoft.com/office/drawing/2014/main" id="{8ADE9FD3-6C28-6F40-86C4-00AD54C193D3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067555" y="1879729"/>
                          <a:ext cx="511679" cy="26161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1050" dirty="0"/>
                            <a:t>75 kD</a:t>
                          </a:r>
                        </a:p>
                      </p:txBody>
                    </p:sp>
                  </p:grpSp>
                  <p:sp>
                    <p:nvSpPr>
                      <p:cNvPr id="301" name="TextBox 300">
                        <a:extLst>
                          <a:ext uri="{FF2B5EF4-FFF2-40B4-BE49-F238E27FC236}">
                            <a16:creationId xmlns:a16="http://schemas.microsoft.com/office/drawing/2014/main" id="{9A8FBC32-3D76-F049-AD6F-9AE70CC82D9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849765" y="1585129"/>
                        <a:ext cx="566181" cy="25391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50" dirty="0"/>
                          <a:t>100 kD</a:t>
                        </a:r>
                      </a:p>
                    </p:txBody>
                  </p:sp>
                </p:grpSp>
                <p:sp>
                  <p:nvSpPr>
                    <p:cNvPr id="299" name="TextBox 298">
                      <a:extLst>
                        <a:ext uri="{FF2B5EF4-FFF2-40B4-BE49-F238E27FC236}">
                          <a16:creationId xmlns:a16="http://schemas.microsoft.com/office/drawing/2014/main" id="{F7EAC7C2-9E1B-A74F-AEEB-D3D338FEEC6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33664" y="3348111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25 kD</a:t>
                      </a:r>
                    </a:p>
                  </p:txBody>
                </p:sp>
              </p:grpSp>
              <p:grpSp>
                <p:nvGrpSpPr>
                  <p:cNvPr id="290" name="Group 289">
                    <a:extLst>
                      <a:ext uri="{FF2B5EF4-FFF2-40B4-BE49-F238E27FC236}">
                        <a16:creationId xmlns:a16="http://schemas.microsoft.com/office/drawing/2014/main" id="{829CF1DE-A413-9049-BB72-3EC8C5E7FC87}"/>
                      </a:ext>
                    </a:extLst>
                  </p:cNvPr>
                  <p:cNvGrpSpPr/>
                  <p:nvPr/>
                </p:nvGrpSpPr>
                <p:grpSpPr>
                  <a:xfrm>
                    <a:off x="356373" y="1901924"/>
                    <a:ext cx="261806" cy="1553858"/>
                    <a:chOff x="3058889" y="2033796"/>
                    <a:chExt cx="261806" cy="1553858"/>
                  </a:xfrm>
                </p:grpSpPr>
                <p:cxnSp>
                  <p:nvCxnSpPr>
                    <p:cNvPr id="291" name="Straight Connector 290">
                      <a:extLst>
                        <a:ext uri="{FF2B5EF4-FFF2-40B4-BE49-F238E27FC236}">
                          <a16:creationId xmlns:a16="http://schemas.microsoft.com/office/drawing/2014/main" id="{3C800003-5E77-8B4E-B5A0-32582FD697D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058889" y="2286662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292" name="Group 291">
                      <a:extLst>
                        <a:ext uri="{FF2B5EF4-FFF2-40B4-BE49-F238E27FC236}">
                          <a16:creationId xmlns:a16="http://schemas.microsoft.com/office/drawing/2014/main" id="{BA818F21-A996-8F4D-80EB-FEB031FB72D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069523" y="2033796"/>
                      <a:ext cx="251172" cy="1553858"/>
                      <a:chOff x="3069523" y="2033796"/>
                      <a:chExt cx="251172" cy="1553858"/>
                    </a:xfrm>
                  </p:grpSpPr>
                  <p:grpSp>
                    <p:nvGrpSpPr>
                      <p:cNvPr id="293" name="Group 292">
                        <a:extLst>
                          <a:ext uri="{FF2B5EF4-FFF2-40B4-BE49-F238E27FC236}">
                            <a16:creationId xmlns:a16="http://schemas.microsoft.com/office/drawing/2014/main" id="{8D197887-F67D-1B4F-816A-C3EE6780E22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069523" y="2033796"/>
                        <a:ext cx="251172" cy="976795"/>
                        <a:chOff x="9696641" y="2038413"/>
                        <a:chExt cx="251172" cy="976795"/>
                      </a:xfrm>
                    </p:grpSpPr>
                    <p:cxnSp>
                      <p:nvCxnSpPr>
                        <p:cNvPr id="295" name="Straight Connector 294">
                          <a:extLst>
                            <a:ext uri="{FF2B5EF4-FFF2-40B4-BE49-F238E27FC236}">
                              <a16:creationId xmlns:a16="http://schemas.microsoft.com/office/drawing/2014/main" id="{6FFEA6F4-FAFA-4641-89B0-097653D0870D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9696641" y="2038413"/>
                          <a:ext cx="226683" cy="0"/>
                        </a:xfrm>
                        <a:prstGeom prst="line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96" name="Straight Connector 295">
                          <a:extLst>
                            <a:ext uri="{FF2B5EF4-FFF2-40B4-BE49-F238E27FC236}">
                              <a16:creationId xmlns:a16="http://schemas.microsoft.com/office/drawing/2014/main" id="{DB402ED8-24D9-5547-A8C8-3976C097980E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9716511" y="2610189"/>
                          <a:ext cx="226683" cy="0"/>
                        </a:xfrm>
                        <a:prstGeom prst="line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97" name="Straight Connector 296">
                          <a:extLst>
                            <a:ext uri="{FF2B5EF4-FFF2-40B4-BE49-F238E27FC236}">
                              <a16:creationId xmlns:a16="http://schemas.microsoft.com/office/drawing/2014/main" id="{D5A59061-8A41-A44C-8842-0D9E06D96250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9721130" y="3015208"/>
                          <a:ext cx="226683" cy="0"/>
                        </a:xfrm>
                        <a:prstGeom prst="line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cxnSp>
                    <p:nvCxnSpPr>
                      <p:cNvPr id="294" name="Straight Connector 293">
                        <a:extLst>
                          <a:ext uri="{FF2B5EF4-FFF2-40B4-BE49-F238E27FC236}">
                            <a16:creationId xmlns:a16="http://schemas.microsoft.com/office/drawing/2014/main" id="{6C341E07-B924-724A-B340-AF8741677EE0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084778" y="3587654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  <p:sp>
              <p:nvSpPr>
                <p:cNvPr id="287" name="TextBox 286">
                  <a:extLst>
                    <a:ext uri="{FF2B5EF4-FFF2-40B4-BE49-F238E27FC236}">
                      <a16:creationId xmlns:a16="http://schemas.microsoft.com/office/drawing/2014/main" id="{998AC830-F530-FE46-A567-19B2909F7DDF}"/>
                    </a:ext>
                  </a:extLst>
                </p:cNvPr>
                <p:cNvSpPr txBox="1"/>
                <p:nvPr/>
              </p:nvSpPr>
              <p:spPr>
                <a:xfrm>
                  <a:off x="229676" y="3905527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20 kD</a:t>
                  </a:r>
                </a:p>
              </p:txBody>
            </p:sp>
            <p:cxnSp>
              <p:nvCxnSpPr>
                <p:cNvPr id="288" name="Straight Connector 287">
                  <a:extLst>
                    <a:ext uri="{FF2B5EF4-FFF2-40B4-BE49-F238E27FC236}">
                      <a16:creationId xmlns:a16="http://schemas.microsoft.com/office/drawing/2014/main" id="{39887ED8-8D83-044E-BCCA-AD8FA85CF751}"/>
                    </a:ext>
                  </a:extLst>
                </p:cNvPr>
                <p:cNvCxnSpPr/>
                <p:nvPr/>
              </p:nvCxnSpPr>
              <p:spPr>
                <a:xfrm>
                  <a:off x="645602" y="4020240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84" name="TextBox 283">
                <a:extLst>
                  <a:ext uri="{FF2B5EF4-FFF2-40B4-BE49-F238E27FC236}">
                    <a16:creationId xmlns:a16="http://schemas.microsoft.com/office/drawing/2014/main" id="{C46D7BA0-57FF-144E-AFE6-5C38387301DE}"/>
                  </a:ext>
                </a:extLst>
              </p:cNvPr>
              <p:cNvSpPr txBox="1"/>
              <p:nvPr/>
            </p:nvSpPr>
            <p:spPr>
              <a:xfrm>
                <a:off x="2928086" y="1632969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150 kD</a:t>
                </a:r>
              </a:p>
            </p:txBody>
          </p:sp>
          <p:cxnSp>
            <p:nvCxnSpPr>
              <p:cNvPr id="285" name="Straight Connector 284">
                <a:extLst>
                  <a:ext uri="{FF2B5EF4-FFF2-40B4-BE49-F238E27FC236}">
                    <a16:creationId xmlns:a16="http://schemas.microsoft.com/office/drawing/2014/main" id="{8B4CA907-7276-904B-8AF0-D7E8867D0F84}"/>
                  </a:ext>
                </a:extLst>
              </p:cNvPr>
              <p:cNvCxnSpPr/>
              <p:nvPr/>
            </p:nvCxnSpPr>
            <p:spPr>
              <a:xfrm>
                <a:off x="3415116" y="1755145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5EBA2EC9-E2E4-B340-8016-78F0912ABF40}"/>
                </a:ext>
              </a:extLst>
            </p:cNvPr>
            <p:cNvGrpSpPr/>
            <p:nvPr/>
          </p:nvGrpSpPr>
          <p:grpSpPr>
            <a:xfrm>
              <a:off x="9722296" y="1070502"/>
              <a:ext cx="2581873" cy="4569487"/>
              <a:chOff x="9318232" y="691897"/>
              <a:chExt cx="2715123" cy="5419594"/>
            </a:xfrm>
          </p:grpSpPr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5123F932-F687-D74B-B7FB-068C3A2345BA}"/>
                  </a:ext>
                </a:extLst>
              </p:cNvPr>
              <p:cNvSpPr txBox="1"/>
              <p:nvPr/>
            </p:nvSpPr>
            <p:spPr>
              <a:xfrm>
                <a:off x="9549570" y="691897"/>
                <a:ext cx="1163860" cy="365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HO- 1 </a:t>
                </a:r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CFCA1E09-4986-9845-8028-F3BB98728529}"/>
                  </a:ext>
                </a:extLst>
              </p:cNvPr>
              <p:cNvGrpSpPr/>
              <p:nvPr/>
            </p:nvGrpSpPr>
            <p:grpSpPr>
              <a:xfrm>
                <a:off x="9318232" y="2764244"/>
                <a:ext cx="2715123" cy="3347247"/>
                <a:chOff x="239695" y="2787732"/>
                <a:chExt cx="2715123" cy="3345771"/>
              </a:xfrm>
            </p:grpSpPr>
            <p:grpSp>
              <p:nvGrpSpPr>
                <p:cNvPr id="156" name="Group 155">
                  <a:extLst>
                    <a:ext uri="{FF2B5EF4-FFF2-40B4-BE49-F238E27FC236}">
                      <a16:creationId xmlns:a16="http://schemas.microsoft.com/office/drawing/2014/main" id="{5445B16A-FB9E-5241-8AA6-43924AC3E0C1}"/>
                    </a:ext>
                  </a:extLst>
                </p:cNvPr>
                <p:cNvGrpSpPr/>
                <p:nvPr/>
              </p:nvGrpSpPr>
              <p:grpSpPr>
                <a:xfrm>
                  <a:off x="2321717" y="2787732"/>
                  <a:ext cx="633101" cy="656779"/>
                  <a:chOff x="2747341" y="3138317"/>
                  <a:chExt cx="740541" cy="723550"/>
                </a:xfrm>
              </p:grpSpPr>
              <p:cxnSp>
                <p:nvCxnSpPr>
                  <p:cNvPr id="164" name="Straight Arrow Connector 163">
                    <a:extLst>
                      <a:ext uri="{FF2B5EF4-FFF2-40B4-BE49-F238E27FC236}">
                        <a16:creationId xmlns:a16="http://schemas.microsoft.com/office/drawing/2014/main" id="{961EC736-63DD-1F42-B988-88FA26A09A9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47341" y="3676054"/>
                    <a:ext cx="315493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5" name="TextBox 164">
                    <a:extLst>
                      <a:ext uri="{FF2B5EF4-FFF2-40B4-BE49-F238E27FC236}">
                        <a16:creationId xmlns:a16="http://schemas.microsoft.com/office/drawing/2014/main" id="{FC0EDF3B-92AD-5A41-BDA0-C225A909CE85}"/>
                      </a:ext>
                    </a:extLst>
                  </p:cNvPr>
                  <p:cNvSpPr txBox="1"/>
                  <p:nvPr/>
                </p:nvSpPr>
                <p:spPr>
                  <a:xfrm>
                    <a:off x="2765975" y="3138317"/>
                    <a:ext cx="721907" cy="72355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>
                        <a:latin typeface="Arial Black" panose="020B0A04020102020204" pitchFamily="34" charset="0"/>
                      </a:rPr>
                      <a:t>HO-1 32 kD</a:t>
                    </a:r>
                  </a:p>
                </p:txBody>
              </p:sp>
            </p:grpSp>
            <p:grpSp>
              <p:nvGrpSpPr>
                <p:cNvPr id="157" name="Group 156">
                  <a:extLst>
                    <a:ext uri="{FF2B5EF4-FFF2-40B4-BE49-F238E27FC236}">
                      <a16:creationId xmlns:a16="http://schemas.microsoft.com/office/drawing/2014/main" id="{364B15BA-2C4B-FD4B-8E1E-8387C0B41E4E}"/>
                    </a:ext>
                  </a:extLst>
                </p:cNvPr>
                <p:cNvGrpSpPr/>
                <p:nvPr/>
              </p:nvGrpSpPr>
              <p:grpSpPr>
                <a:xfrm>
                  <a:off x="239695" y="4112196"/>
                  <a:ext cx="1749281" cy="2021307"/>
                  <a:chOff x="4082631" y="4644540"/>
                  <a:chExt cx="1746918" cy="2545223"/>
                </a:xfrm>
              </p:grpSpPr>
              <p:sp>
                <p:nvSpPr>
                  <p:cNvPr id="158" name="TextBox 157">
                    <a:extLst>
                      <a:ext uri="{FF2B5EF4-FFF2-40B4-BE49-F238E27FC236}">
                        <a16:creationId xmlns:a16="http://schemas.microsoft.com/office/drawing/2014/main" id="{DAB1C781-06A1-8449-8DF8-A85D0A3256BD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080201" y="5310150"/>
                    <a:ext cx="814647" cy="2979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</a:t>
                    </a:r>
                  </a:p>
                </p:txBody>
              </p:sp>
              <p:sp>
                <p:nvSpPr>
                  <p:cNvPr id="159" name="TextBox 158">
                    <a:extLst>
                      <a:ext uri="{FF2B5EF4-FFF2-40B4-BE49-F238E27FC236}">
                        <a16:creationId xmlns:a16="http://schemas.microsoft.com/office/drawing/2014/main" id="{16C189DB-FB9F-6C42-A321-AB625AE12E10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824295" y="5310150"/>
                    <a:ext cx="814647" cy="2979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NG</a:t>
                    </a:r>
                  </a:p>
                </p:txBody>
              </p:sp>
              <p:sp>
                <p:nvSpPr>
                  <p:cNvPr id="160" name="TextBox 159">
                    <a:extLst>
                      <a:ext uri="{FF2B5EF4-FFF2-40B4-BE49-F238E27FC236}">
                        <a16:creationId xmlns:a16="http://schemas.microsoft.com/office/drawing/2014/main" id="{518F2BDA-F244-E94C-9B70-F94338153377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661012" y="5522987"/>
                    <a:ext cx="2076988" cy="32009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 + PPT (10 </a:t>
                    </a:r>
                    <a:r>
                      <a:rPr lang="en-US" sz="1100" dirty="0" err="1"/>
                      <a:t>nM</a:t>
                    </a:r>
                    <a:r>
                      <a:rPr lang="en-US" sz="1100" dirty="0"/>
                      <a:t>)</a:t>
                    </a: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1DFACF15-34AF-B245-9047-1275AA251E3F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028447" y="5719017"/>
                    <a:ext cx="2023187" cy="32009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 + PPT (100 </a:t>
                    </a:r>
                    <a:r>
                      <a:rPr lang="en-US" sz="1100" dirty="0" err="1"/>
                      <a:t>nM</a:t>
                    </a:r>
                    <a:r>
                      <a:rPr lang="en-US" sz="1100" dirty="0"/>
                      <a:t>)</a:t>
                    </a:r>
                  </a:p>
                </p:txBody>
              </p:sp>
              <p:sp>
                <p:nvSpPr>
                  <p:cNvPr id="162" name="TextBox 161">
                    <a:extLst>
                      <a:ext uri="{FF2B5EF4-FFF2-40B4-BE49-F238E27FC236}">
                        <a16:creationId xmlns:a16="http://schemas.microsoft.com/office/drawing/2014/main" id="{99146FB7-495F-EA40-B1AA-25AFC9478AD1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247065" y="5785225"/>
                    <a:ext cx="2161960" cy="32009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 + DPN (1.0 </a:t>
                    </a:r>
                    <a:r>
                      <a:rPr lang="el-GR" sz="1100" dirty="0"/>
                      <a:t>μ</a:t>
                    </a:r>
                    <a:r>
                      <a:rPr lang="en-US" sz="1100" dirty="0"/>
                      <a:t>M)</a:t>
                    </a:r>
                  </a:p>
                </p:txBody>
              </p:sp>
              <p:sp>
                <p:nvSpPr>
                  <p:cNvPr id="163" name="TextBox 162">
                    <a:extLst>
                      <a:ext uri="{FF2B5EF4-FFF2-40B4-BE49-F238E27FC236}">
                        <a16:creationId xmlns:a16="http://schemas.microsoft.com/office/drawing/2014/main" id="{8BF2297D-879A-9D45-B690-E5C7606EDE39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541559" y="5901774"/>
                    <a:ext cx="2255885" cy="32009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 + DPN (10 </a:t>
                    </a:r>
                    <a:r>
                      <a:rPr lang="el-GR" sz="1100" dirty="0"/>
                      <a:t>μ</a:t>
                    </a:r>
                    <a:r>
                      <a:rPr lang="en-US" sz="1100" dirty="0"/>
                      <a:t>M)</a:t>
                    </a:r>
                  </a:p>
                </p:txBody>
              </p:sp>
            </p:grpSp>
          </p:grpSp>
        </p:grp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278" y="1694046"/>
            <a:ext cx="2127004" cy="24653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1154" y="1684521"/>
            <a:ext cx="2137667" cy="24653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1039" y="1684521"/>
            <a:ext cx="1972563" cy="24769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2253" y="1691408"/>
            <a:ext cx="2129002" cy="247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8403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C02832-658D-D04E-928C-88AB039C1E3D}"/>
              </a:ext>
            </a:extLst>
          </p:cNvPr>
          <p:cNvSpPr txBox="1"/>
          <p:nvPr/>
        </p:nvSpPr>
        <p:spPr>
          <a:xfrm>
            <a:off x="252632" y="223921"/>
            <a:ext cx="22220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Fig. 6 G-H: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E6DF6D3-3149-BF4B-AEB1-2957C531B345}"/>
              </a:ext>
            </a:extLst>
          </p:cNvPr>
          <p:cNvSpPr txBox="1"/>
          <p:nvPr/>
        </p:nvSpPr>
        <p:spPr>
          <a:xfrm>
            <a:off x="2558706" y="171237"/>
            <a:ext cx="825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-Actin for ER</a:t>
            </a:r>
            <a:r>
              <a:rPr lang="el-GR" sz="2800" b="1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and HO-1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A138AF6-69AE-3549-BF19-B916A3157DF6}"/>
              </a:ext>
            </a:extLst>
          </p:cNvPr>
          <p:cNvGrpSpPr/>
          <p:nvPr/>
        </p:nvGrpSpPr>
        <p:grpSpPr>
          <a:xfrm>
            <a:off x="-69606" y="1029861"/>
            <a:ext cx="3341365" cy="5215938"/>
            <a:chOff x="193864" y="1029861"/>
            <a:chExt cx="3341365" cy="4752994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83344F01-E961-D44E-8F35-B3DE8BEDFC07}"/>
                </a:ext>
              </a:extLst>
            </p:cNvPr>
            <p:cNvGrpSpPr/>
            <p:nvPr/>
          </p:nvGrpSpPr>
          <p:grpSpPr>
            <a:xfrm>
              <a:off x="1204780" y="1029861"/>
              <a:ext cx="2330449" cy="4752994"/>
              <a:chOff x="220698" y="1259857"/>
              <a:chExt cx="2667122" cy="4881650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9412143B-5855-C34B-AFE7-9A6470931318}"/>
                  </a:ext>
                </a:extLst>
              </p:cNvPr>
              <p:cNvGrpSpPr/>
              <p:nvPr/>
            </p:nvGrpSpPr>
            <p:grpSpPr>
              <a:xfrm>
                <a:off x="220698" y="3026920"/>
                <a:ext cx="2667122" cy="3114587"/>
                <a:chOff x="5819333" y="3171490"/>
                <a:chExt cx="3037886" cy="3921874"/>
              </a:xfrm>
            </p:grpSpPr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312D6C38-CE5E-294D-82A2-5FF80D005E83}"/>
                    </a:ext>
                  </a:extLst>
                </p:cNvPr>
                <p:cNvGrpSpPr/>
                <p:nvPr/>
              </p:nvGrpSpPr>
              <p:grpSpPr>
                <a:xfrm>
                  <a:off x="7843882" y="3171490"/>
                  <a:ext cx="1013337" cy="471527"/>
                  <a:chOff x="7843882" y="3171490"/>
                  <a:chExt cx="1013337" cy="471527"/>
                </a:xfrm>
              </p:grpSpPr>
              <p:sp>
                <p:nvSpPr>
                  <p:cNvPr id="86" name="TextBox 85">
                    <a:extLst>
                      <a:ext uri="{FF2B5EF4-FFF2-40B4-BE49-F238E27FC236}">
                        <a16:creationId xmlns:a16="http://schemas.microsoft.com/office/drawing/2014/main" id="{53A3DACD-026E-9744-8990-E1B9B1C23421}"/>
                      </a:ext>
                    </a:extLst>
                  </p:cNvPr>
                  <p:cNvSpPr txBox="1"/>
                  <p:nvPr/>
                </p:nvSpPr>
                <p:spPr>
                  <a:xfrm>
                    <a:off x="7935305" y="3171490"/>
                    <a:ext cx="921914" cy="47152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l-GR" sz="1000" dirty="0">
                        <a:latin typeface="Arial Black" panose="020B0A04020102020204" pitchFamily="34" charset="0"/>
                      </a:rPr>
                      <a:t>β</a:t>
                    </a:r>
                    <a:r>
                      <a:rPr lang="en-US" sz="1000" dirty="0">
                        <a:latin typeface="Arial Black" panose="020B0A04020102020204" pitchFamily="34" charset="0"/>
                      </a:rPr>
                      <a:t>-Actin 43 kD</a:t>
                    </a:r>
                  </a:p>
                </p:txBody>
              </p:sp>
              <p:cxnSp>
                <p:nvCxnSpPr>
                  <p:cNvPr id="87" name="Straight Arrow Connector 86">
                    <a:extLst>
                      <a:ext uri="{FF2B5EF4-FFF2-40B4-BE49-F238E27FC236}">
                        <a16:creationId xmlns:a16="http://schemas.microsoft.com/office/drawing/2014/main" id="{CAB94DA7-A3C0-0646-994E-AEBAA33736BA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7843882" y="3596313"/>
                    <a:ext cx="431518" cy="2089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79" name="Group 78">
                  <a:extLst>
                    <a:ext uri="{FF2B5EF4-FFF2-40B4-BE49-F238E27FC236}">
                      <a16:creationId xmlns:a16="http://schemas.microsoft.com/office/drawing/2014/main" id="{7FB0F5B0-FBCD-864E-A83E-ECC48744FDEF}"/>
                    </a:ext>
                  </a:extLst>
                </p:cNvPr>
                <p:cNvGrpSpPr/>
                <p:nvPr/>
              </p:nvGrpSpPr>
              <p:grpSpPr>
                <a:xfrm>
                  <a:off x="5819333" y="4981237"/>
                  <a:ext cx="1816827" cy="2112127"/>
                  <a:chOff x="4082631" y="4656962"/>
                  <a:chExt cx="1816827" cy="2112127"/>
                </a:xfrm>
              </p:grpSpPr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803BD994-761E-E941-8983-B8C17F0BF5EF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080201" y="5310150"/>
                    <a:ext cx="814647" cy="2979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</a:t>
                    </a:r>
                  </a:p>
                </p:txBody>
              </p:sp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5EACE384-2C6A-2F45-A089-1E23DDA6D50F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824295" y="5310150"/>
                    <a:ext cx="814647" cy="2979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NG</a:t>
                    </a:r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CF5C83E2-4A4F-0C4A-89CF-4447C756CAFB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823234" y="5427610"/>
                    <a:ext cx="1839271" cy="2979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 + PPT (10 </a:t>
                    </a:r>
                    <a:r>
                      <a:rPr lang="en-US" sz="1100" dirty="0" err="1"/>
                      <a:t>nM</a:t>
                    </a:r>
                    <a:r>
                      <a:rPr lang="en-US" sz="1100" dirty="0"/>
                      <a:t>)</a:t>
                    </a:r>
                  </a:p>
                </p:txBody>
              </p:sp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8135B6CB-9C77-654D-82B4-D2016D6C2357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219841" y="5604502"/>
                    <a:ext cx="1742721" cy="2979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 + PPT (100 </a:t>
                    </a:r>
                    <a:r>
                      <a:rPr lang="en-US" sz="1100" dirty="0" err="1"/>
                      <a:t>nM</a:t>
                    </a:r>
                    <a:r>
                      <a:rPr lang="en-US" sz="1100" dirty="0"/>
                      <a:t>)</a:t>
                    </a:r>
                  </a:p>
                </p:txBody>
              </p:sp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F1655F3E-A371-D844-9FF5-D51F47458EF8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419722" y="5592494"/>
                    <a:ext cx="2040579" cy="2979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 + DPN (1.0 </a:t>
                    </a:r>
                    <a:r>
                      <a:rPr lang="el-GR" sz="1100" dirty="0"/>
                      <a:t>μ</a:t>
                    </a:r>
                    <a:r>
                      <a:rPr lang="en-US" sz="1100" dirty="0"/>
                      <a:t>M)</a:t>
                    </a:r>
                  </a:p>
                </p:txBody>
              </p:sp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290A16E3-81BF-A748-8445-CCEF4BA267FA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844463" y="5714095"/>
                    <a:ext cx="1812013" cy="2979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 + DPN (10 </a:t>
                    </a:r>
                    <a:r>
                      <a:rPr lang="el-GR" sz="1100" dirty="0"/>
                      <a:t>μ</a:t>
                    </a:r>
                    <a:r>
                      <a:rPr lang="en-US" sz="1100" dirty="0"/>
                      <a:t>M)</a:t>
                    </a:r>
                  </a:p>
                </p:txBody>
              </p:sp>
            </p:grpSp>
          </p:grp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A4EBA105-A72A-1847-B608-B8E294B04CCF}"/>
                  </a:ext>
                </a:extLst>
              </p:cNvPr>
              <p:cNvSpPr txBox="1"/>
              <p:nvPr/>
            </p:nvSpPr>
            <p:spPr>
              <a:xfrm>
                <a:off x="590136" y="1259857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200" dirty="0">
                    <a:latin typeface="Arial Black" panose="020B0A04020102020204" pitchFamily="34" charset="0"/>
                  </a:rPr>
                  <a:t>β</a:t>
                </a:r>
                <a:r>
                  <a:rPr lang="en-US" sz="1200" dirty="0">
                    <a:latin typeface="Arial Black" panose="020B0A04020102020204" pitchFamily="34" charset="0"/>
                  </a:rPr>
                  <a:t>-Actin 1</a:t>
                </a:r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B41240B5-3294-3D47-A1BF-609B63D6CD84}"/>
                </a:ext>
              </a:extLst>
            </p:cNvPr>
            <p:cNvGrpSpPr/>
            <p:nvPr/>
          </p:nvGrpSpPr>
          <p:grpSpPr>
            <a:xfrm>
              <a:off x="193864" y="1112595"/>
              <a:ext cx="667648" cy="2897794"/>
              <a:chOff x="3162768" y="1294515"/>
              <a:chExt cx="667648" cy="2897794"/>
            </a:xfrm>
          </p:grpSpPr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B88B9D79-1BA4-DB4B-B176-043E471E8B2B}"/>
                  </a:ext>
                </a:extLst>
              </p:cNvPr>
              <p:cNvSpPr txBox="1"/>
              <p:nvPr/>
            </p:nvSpPr>
            <p:spPr>
              <a:xfrm>
                <a:off x="3237257" y="3938393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9AB94AA7-150C-B84A-A7EC-D1300A73379C}"/>
                  </a:ext>
                </a:extLst>
              </p:cNvPr>
              <p:cNvSpPr txBox="1"/>
              <p:nvPr/>
            </p:nvSpPr>
            <p:spPr>
              <a:xfrm>
                <a:off x="3231681" y="3426073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37 kD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F85B184B-BA27-684B-A4BC-A9747973474C}"/>
                  </a:ext>
                </a:extLst>
              </p:cNvPr>
              <p:cNvSpPr txBox="1"/>
              <p:nvPr/>
            </p:nvSpPr>
            <p:spPr>
              <a:xfrm>
                <a:off x="3223138" y="2909669"/>
                <a:ext cx="49725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/>
                  <a:t>50 kD</a:t>
                </a: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559C0744-61B8-4348-895C-33D6D577A906}"/>
                  </a:ext>
                </a:extLst>
              </p:cNvPr>
              <p:cNvSpPr txBox="1"/>
              <p:nvPr/>
            </p:nvSpPr>
            <p:spPr>
              <a:xfrm>
                <a:off x="3162768" y="2204740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CCD59059-CFBE-2640-AAA1-DDDBFD82FDF1}"/>
                  </a:ext>
                </a:extLst>
              </p:cNvPr>
              <p:cNvSpPr txBox="1"/>
              <p:nvPr/>
            </p:nvSpPr>
            <p:spPr>
              <a:xfrm>
                <a:off x="3166612" y="2005819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150 kD</a:t>
                </a: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FB56455B-1DB1-FD42-B138-0EE43266C54A}"/>
                  </a:ext>
                </a:extLst>
              </p:cNvPr>
              <p:cNvSpPr txBox="1"/>
              <p:nvPr/>
            </p:nvSpPr>
            <p:spPr>
              <a:xfrm>
                <a:off x="3224161" y="1294515"/>
                <a:ext cx="60625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/>
                  <a:t>MW </a:t>
                </a:r>
              </a:p>
              <a:p>
                <a:pPr algn="ctr"/>
                <a:r>
                  <a:rPr lang="en-US" sz="1100" dirty="0"/>
                  <a:t>Marker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06280D15-B790-324F-A6BC-1071C779B3CE}"/>
                  </a:ext>
                </a:extLst>
              </p:cNvPr>
              <p:cNvSpPr txBox="1"/>
              <p:nvPr/>
            </p:nvSpPr>
            <p:spPr>
              <a:xfrm>
                <a:off x="3235014" y="2471191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75 kD</a:t>
                </a:r>
              </a:p>
            </p:txBody>
          </p:sp>
        </p:grpSp>
      </p:grpSp>
      <p:sp>
        <p:nvSpPr>
          <p:cNvPr id="142" name="TextBox 141">
            <a:extLst>
              <a:ext uri="{FF2B5EF4-FFF2-40B4-BE49-F238E27FC236}">
                <a16:creationId xmlns:a16="http://schemas.microsoft.com/office/drawing/2014/main" id="{E5C3C99E-42A0-0B4E-A999-3E1A4153792D}"/>
              </a:ext>
            </a:extLst>
          </p:cNvPr>
          <p:cNvSpPr txBox="1"/>
          <p:nvPr/>
        </p:nvSpPr>
        <p:spPr>
          <a:xfrm>
            <a:off x="-71019" y="1636590"/>
            <a:ext cx="5661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250 kD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44AC34D-C6D2-1F47-93A6-081FD2133D13}"/>
              </a:ext>
            </a:extLst>
          </p:cNvPr>
          <p:cNvGrpSpPr/>
          <p:nvPr/>
        </p:nvGrpSpPr>
        <p:grpSpPr>
          <a:xfrm>
            <a:off x="2869802" y="952370"/>
            <a:ext cx="3520407" cy="5202774"/>
            <a:chOff x="2947292" y="1029860"/>
            <a:chExt cx="3520407" cy="4740998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94FB8403-5502-CA4B-9FC8-402BF3C25A56}"/>
                </a:ext>
              </a:extLst>
            </p:cNvPr>
            <p:cNvGrpSpPr/>
            <p:nvPr/>
          </p:nvGrpSpPr>
          <p:grpSpPr>
            <a:xfrm>
              <a:off x="3974476" y="1029860"/>
              <a:ext cx="2493223" cy="4740998"/>
              <a:chOff x="3153431" y="1259857"/>
              <a:chExt cx="2644470" cy="4881646"/>
            </a:xfrm>
          </p:grpSpPr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8FCCAE96-49CA-5543-A166-45C31D20EB53}"/>
                  </a:ext>
                </a:extLst>
              </p:cNvPr>
              <p:cNvGrpSpPr/>
              <p:nvPr/>
            </p:nvGrpSpPr>
            <p:grpSpPr>
              <a:xfrm>
                <a:off x="3153431" y="3211548"/>
                <a:ext cx="2644470" cy="2929955"/>
                <a:chOff x="5819333" y="3403977"/>
                <a:chExt cx="3012079" cy="3689387"/>
              </a:xfrm>
            </p:grpSpPr>
            <p:grpSp>
              <p:nvGrpSpPr>
                <p:cNvPr id="92" name="Group 91">
                  <a:extLst>
                    <a:ext uri="{FF2B5EF4-FFF2-40B4-BE49-F238E27FC236}">
                      <a16:creationId xmlns:a16="http://schemas.microsoft.com/office/drawing/2014/main" id="{770A83B2-6052-CA47-9D4B-833A0A4179AD}"/>
                    </a:ext>
                  </a:extLst>
                </p:cNvPr>
                <p:cNvGrpSpPr/>
                <p:nvPr/>
              </p:nvGrpSpPr>
              <p:grpSpPr>
                <a:xfrm>
                  <a:off x="7850433" y="3403977"/>
                  <a:ext cx="980979" cy="472720"/>
                  <a:chOff x="7850433" y="3403977"/>
                  <a:chExt cx="980979" cy="472720"/>
                </a:xfrm>
              </p:grpSpPr>
              <p:sp>
                <p:nvSpPr>
                  <p:cNvPr id="100" name="TextBox 99">
                    <a:extLst>
                      <a:ext uri="{FF2B5EF4-FFF2-40B4-BE49-F238E27FC236}">
                        <a16:creationId xmlns:a16="http://schemas.microsoft.com/office/drawing/2014/main" id="{D9AB229E-C8E6-B046-A87E-EDFAC5F90191}"/>
                      </a:ext>
                    </a:extLst>
                  </p:cNvPr>
                  <p:cNvSpPr txBox="1"/>
                  <p:nvPr/>
                </p:nvSpPr>
                <p:spPr>
                  <a:xfrm>
                    <a:off x="7996540" y="3403977"/>
                    <a:ext cx="834872" cy="4727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l-GR" sz="1000" dirty="0">
                        <a:latin typeface="Arial Black" panose="020B0A04020102020204" pitchFamily="34" charset="0"/>
                      </a:rPr>
                      <a:t>β</a:t>
                    </a:r>
                    <a:r>
                      <a:rPr lang="en-US" sz="1000" dirty="0">
                        <a:latin typeface="Arial Black" panose="020B0A04020102020204" pitchFamily="34" charset="0"/>
                      </a:rPr>
                      <a:t>-Actin 43 kD</a:t>
                    </a:r>
                  </a:p>
                </p:txBody>
              </p:sp>
              <p:cxnSp>
                <p:nvCxnSpPr>
                  <p:cNvPr id="101" name="Straight Arrow Connector 100">
                    <a:extLst>
                      <a:ext uri="{FF2B5EF4-FFF2-40B4-BE49-F238E27FC236}">
                        <a16:creationId xmlns:a16="http://schemas.microsoft.com/office/drawing/2014/main" id="{69705496-2B1D-394F-AEF0-DB645E0641E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850433" y="3827756"/>
                    <a:ext cx="431517" cy="2089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93" name="Group 92">
                  <a:extLst>
                    <a:ext uri="{FF2B5EF4-FFF2-40B4-BE49-F238E27FC236}">
                      <a16:creationId xmlns:a16="http://schemas.microsoft.com/office/drawing/2014/main" id="{01CD0D86-9AD6-0547-9265-5FAB1CAED0C0}"/>
                    </a:ext>
                  </a:extLst>
                </p:cNvPr>
                <p:cNvGrpSpPr/>
                <p:nvPr/>
              </p:nvGrpSpPr>
              <p:grpSpPr>
                <a:xfrm>
                  <a:off x="5819333" y="4981237"/>
                  <a:ext cx="1816827" cy="2112127"/>
                  <a:chOff x="4082631" y="4656962"/>
                  <a:chExt cx="1816827" cy="2112127"/>
                </a:xfrm>
              </p:grpSpPr>
              <p:sp>
                <p:nvSpPr>
                  <p:cNvPr id="94" name="TextBox 93">
                    <a:extLst>
                      <a:ext uri="{FF2B5EF4-FFF2-40B4-BE49-F238E27FC236}">
                        <a16:creationId xmlns:a16="http://schemas.microsoft.com/office/drawing/2014/main" id="{6B77A113-F318-1A41-A265-F1AD785B0D78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080201" y="5310150"/>
                    <a:ext cx="814647" cy="2979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</a:t>
                    </a:r>
                  </a:p>
                </p:txBody>
              </p:sp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82AF4BE2-A888-914A-9B25-491979BA3212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824295" y="5310150"/>
                    <a:ext cx="814647" cy="2979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NG</a:t>
                    </a:r>
                  </a:p>
                </p:txBody>
              </p:sp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29B9D567-A0D0-D144-A99E-DCB555D0B102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823234" y="5427610"/>
                    <a:ext cx="1839271" cy="2979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 + PPT (10 </a:t>
                    </a:r>
                    <a:r>
                      <a:rPr lang="en-US" sz="1100" dirty="0" err="1"/>
                      <a:t>nM</a:t>
                    </a:r>
                    <a:r>
                      <a:rPr lang="en-US" sz="1100" dirty="0"/>
                      <a:t>)</a:t>
                    </a:r>
                  </a:p>
                </p:txBody>
              </p:sp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BD3ED5EC-9FFA-C844-90E4-11A5E3FC0992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219841" y="5604502"/>
                    <a:ext cx="1742721" cy="2979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 + PPT (100 </a:t>
                    </a:r>
                    <a:r>
                      <a:rPr lang="en-US" sz="1100" dirty="0" err="1"/>
                      <a:t>nM</a:t>
                    </a:r>
                    <a:r>
                      <a:rPr lang="en-US" sz="1100" dirty="0"/>
                      <a:t>)</a:t>
                    </a:r>
                  </a:p>
                </p:txBody>
              </p:sp>
              <p:sp>
                <p:nvSpPr>
                  <p:cNvPr id="98" name="TextBox 97">
                    <a:extLst>
                      <a:ext uri="{FF2B5EF4-FFF2-40B4-BE49-F238E27FC236}">
                        <a16:creationId xmlns:a16="http://schemas.microsoft.com/office/drawing/2014/main" id="{2A737C66-9DD6-5B49-8D0C-9F98FA60D68C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419722" y="5592494"/>
                    <a:ext cx="2040579" cy="2979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 + DPN (1.0 </a:t>
                    </a:r>
                    <a:r>
                      <a:rPr lang="el-GR" sz="1100" dirty="0"/>
                      <a:t>μ</a:t>
                    </a:r>
                    <a:r>
                      <a:rPr lang="en-US" sz="1100" dirty="0"/>
                      <a:t>M)</a:t>
                    </a:r>
                  </a:p>
                </p:txBody>
              </p:sp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0260A7EB-1E81-2C4D-AD07-F4BF48F3915A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844463" y="5714095"/>
                    <a:ext cx="1812013" cy="2979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 + DPN (10 </a:t>
                    </a:r>
                    <a:r>
                      <a:rPr lang="el-GR" sz="1100" dirty="0"/>
                      <a:t>μ</a:t>
                    </a:r>
                    <a:r>
                      <a:rPr lang="en-US" sz="1100" dirty="0"/>
                      <a:t>M)</a:t>
                    </a:r>
                  </a:p>
                </p:txBody>
              </p:sp>
            </p:grpSp>
          </p:grp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52FB0F6C-CA93-F247-8A02-422915B676AF}"/>
                  </a:ext>
                </a:extLst>
              </p:cNvPr>
              <p:cNvSpPr txBox="1"/>
              <p:nvPr/>
            </p:nvSpPr>
            <p:spPr>
              <a:xfrm>
                <a:off x="3515396" y="1259857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>
                    <a:latin typeface="Arial Black" panose="020B0A04020102020204" pitchFamily="34" charset="0"/>
                  </a:rPr>
                  <a:t>β</a:t>
                </a:r>
                <a:r>
                  <a:rPr lang="en-US" sz="1200" dirty="0">
                    <a:latin typeface="Arial Black" panose="020B0A04020102020204" pitchFamily="34" charset="0"/>
                  </a:rPr>
                  <a:t>-Actin 2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7952167-48B8-C241-87D2-887725895054}"/>
                </a:ext>
              </a:extLst>
            </p:cNvPr>
            <p:cNvGrpSpPr/>
            <p:nvPr/>
          </p:nvGrpSpPr>
          <p:grpSpPr>
            <a:xfrm>
              <a:off x="2947292" y="1114389"/>
              <a:ext cx="665212" cy="3009547"/>
              <a:chOff x="2899524" y="1134861"/>
              <a:chExt cx="665212" cy="3009547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5AEBF0D3-3E10-E144-9A8D-1CE5404D383D}"/>
                  </a:ext>
                </a:extLst>
              </p:cNvPr>
              <p:cNvGrpSpPr/>
              <p:nvPr/>
            </p:nvGrpSpPr>
            <p:grpSpPr>
              <a:xfrm>
                <a:off x="2899524" y="1134861"/>
                <a:ext cx="665212" cy="3009547"/>
                <a:chOff x="2862474" y="1322039"/>
                <a:chExt cx="665212" cy="3009547"/>
              </a:xfrm>
            </p:grpSpPr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C8F2F223-0812-C34E-B106-5CC2938FFFFE}"/>
                    </a:ext>
                  </a:extLst>
                </p:cNvPr>
                <p:cNvSpPr txBox="1"/>
                <p:nvPr/>
              </p:nvSpPr>
              <p:spPr>
                <a:xfrm>
                  <a:off x="2984297" y="4077670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 kD</a:t>
                  </a:r>
                </a:p>
              </p:txBody>
            </p:sp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6C478ED1-3BCD-3145-8199-2E174C5EF9E4}"/>
                    </a:ext>
                  </a:extLst>
                </p:cNvPr>
                <p:cNvSpPr txBox="1"/>
                <p:nvPr/>
              </p:nvSpPr>
              <p:spPr>
                <a:xfrm>
                  <a:off x="2968211" y="3503297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37 kD</a:t>
                  </a:r>
                </a:p>
              </p:txBody>
            </p:sp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342E3007-CF35-1746-89D1-253AECB9C34F}"/>
                    </a:ext>
                  </a:extLst>
                </p:cNvPr>
                <p:cNvSpPr txBox="1"/>
                <p:nvPr/>
              </p:nvSpPr>
              <p:spPr>
                <a:xfrm>
                  <a:off x="2978871" y="2936322"/>
                  <a:ext cx="548815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343E8541-4111-D645-BDA2-C254ADC9DF2C}"/>
                    </a:ext>
                  </a:extLst>
                </p:cNvPr>
                <p:cNvSpPr txBox="1"/>
                <p:nvPr/>
              </p:nvSpPr>
              <p:spPr>
                <a:xfrm>
                  <a:off x="2899298" y="2291565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5D2E22AC-7315-0648-AC7F-413502D3C876}"/>
                    </a:ext>
                  </a:extLst>
                </p:cNvPr>
                <p:cNvSpPr txBox="1"/>
                <p:nvPr/>
              </p:nvSpPr>
              <p:spPr>
                <a:xfrm>
                  <a:off x="2903142" y="2028686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150 kD</a:t>
                  </a:r>
                </a:p>
              </p:txBody>
            </p:sp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2B7BFA39-5F80-2A44-8E8D-9CB22A9C0443}"/>
                    </a:ext>
                  </a:extLst>
                </p:cNvPr>
                <p:cNvSpPr txBox="1"/>
                <p:nvPr/>
              </p:nvSpPr>
              <p:spPr>
                <a:xfrm>
                  <a:off x="2862474" y="1322039"/>
                  <a:ext cx="606255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E01142CD-EC86-F248-88EB-72E78A5F3D6C}"/>
                    </a:ext>
                  </a:extLst>
                </p:cNvPr>
                <p:cNvSpPr txBox="1"/>
                <p:nvPr/>
              </p:nvSpPr>
              <p:spPr>
                <a:xfrm>
                  <a:off x="2958656" y="2531441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</p:grp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B85F3317-FB30-984B-BB5B-39B321973F97}"/>
                  </a:ext>
                </a:extLst>
              </p:cNvPr>
              <p:cNvSpPr txBox="1"/>
              <p:nvPr/>
            </p:nvSpPr>
            <p:spPr>
              <a:xfrm>
                <a:off x="2942465" y="1625106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250 kD</a:t>
                </a:r>
              </a:p>
            </p:txBody>
          </p:sp>
        </p:grp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628DD0B0-9403-EE42-ADFA-4EA4988AF131}"/>
              </a:ext>
            </a:extLst>
          </p:cNvPr>
          <p:cNvGrpSpPr/>
          <p:nvPr/>
        </p:nvGrpSpPr>
        <p:grpSpPr>
          <a:xfrm>
            <a:off x="6061263" y="1058663"/>
            <a:ext cx="3428040" cy="5398463"/>
            <a:chOff x="6071387" y="1059448"/>
            <a:chExt cx="3417686" cy="4919318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77D02053-83A7-054D-B240-A166F1198094}"/>
                </a:ext>
              </a:extLst>
            </p:cNvPr>
            <p:cNvGrpSpPr/>
            <p:nvPr/>
          </p:nvGrpSpPr>
          <p:grpSpPr>
            <a:xfrm>
              <a:off x="6953726" y="1067507"/>
              <a:ext cx="2535347" cy="4911259"/>
              <a:chOff x="6135173" y="1302285"/>
              <a:chExt cx="2861813" cy="4934456"/>
            </a:xfrm>
          </p:grpSpPr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A5F46572-2F32-5E49-B2F4-B5A86F5B92F2}"/>
                  </a:ext>
                </a:extLst>
              </p:cNvPr>
              <p:cNvGrpSpPr/>
              <p:nvPr/>
            </p:nvGrpSpPr>
            <p:grpSpPr>
              <a:xfrm>
                <a:off x="6135173" y="3105307"/>
                <a:ext cx="2861813" cy="3131434"/>
                <a:chOff x="5670332" y="3150268"/>
                <a:chExt cx="3123784" cy="3943096"/>
              </a:xfrm>
            </p:grpSpPr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1D75246A-D20B-2D47-8529-A8DC5F98D71C}"/>
                    </a:ext>
                  </a:extLst>
                </p:cNvPr>
                <p:cNvGrpSpPr/>
                <p:nvPr/>
              </p:nvGrpSpPr>
              <p:grpSpPr>
                <a:xfrm>
                  <a:off x="7780422" y="3150268"/>
                  <a:ext cx="1013694" cy="461270"/>
                  <a:chOff x="7780422" y="3150268"/>
                  <a:chExt cx="1013694" cy="461270"/>
                </a:xfrm>
              </p:grpSpPr>
              <p:sp>
                <p:nvSpPr>
                  <p:cNvPr id="114" name="TextBox 113">
                    <a:extLst>
                      <a:ext uri="{FF2B5EF4-FFF2-40B4-BE49-F238E27FC236}">
                        <a16:creationId xmlns:a16="http://schemas.microsoft.com/office/drawing/2014/main" id="{1AD604E6-E72B-9F4B-98CA-E7FA225DB21F}"/>
                      </a:ext>
                    </a:extLst>
                  </p:cNvPr>
                  <p:cNvSpPr txBox="1"/>
                  <p:nvPr/>
                </p:nvSpPr>
                <p:spPr>
                  <a:xfrm>
                    <a:off x="7939727" y="3150268"/>
                    <a:ext cx="854389" cy="46127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l-GR" sz="1000" dirty="0">
                        <a:latin typeface="Arial Black" panose="020B0A04020102020204" pitchFamily="34" charset="0"/>
                      </a:rPr>
                      <a:t>β</a:t>
                    </a:r>
                    <a:r>
                      <a:rPr lang="en-US" sz="1000" dirty="0">
                        <a:latin typeface="Arial Black" panose="020B0A04020102020204" pitchFamily="34" charset="0"/>
                      </a:rPr>
                      <a:t>-Actin 43 kD</a:t>
                    </a:r>
                  </a:p>
                </p:txBody>
              </p:sp>
              <p:cxnSp>
                <p:nvCxnSpPr>
                  <p:cNvPr id="115" name="Straight Arrow Connector 114">
                    <a:extLst>
                      <a:ext uri="{FF2B5EF4-FFF2-40B4-BE49-F238E27FC236}">
                        <a16:creationId xmlns:a16="http://schemas.microsoft.com/office/drawing/2014/main" id="{1A4028E5-B0C3-AC41-9EED-5F8933C6686C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7780422" y="3567706"/>
                    <a:ext cx="431517" cy="2089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1FFC4D1D-6A53-E947-80A3-6CE0B98DFF43}"/>
                    </a:ext>
                  </a:extLst>
                </p:cNvPr>
                <p:cNvGrpSpPr/>
                <p:nvPr/>
              </p:nvGrpSpPr>
              <p:grpSpPr>
                <a:xfrm>
                  <a:off x="5670332" y="4981237"/>
                  <a:ext cx="1816822" cy="2112127"/>
                  <a:chOff x="3933630" y="4656962"/>
                  <a:chExt cx="1816822" cy="2112127"/>
                </a:xfrm>
              </p:grpSpPr>
              <p:sp>
                <p:nvSpPr>
                  <p:cNvPr id="108" name="TextBox 107">
                    <a:extLst>
                      <a:ext uri="{FF2B5EF4-FFF2-40B4-BE49-F238E27FC236}">
                        <a16:creationId xmlns:a16="http://schemas.microsoft.com/office/drawing/2014/main" id="{0A716D71-9892-DA44-AFCA-D400D990FCF1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931204" y="5310150"/>
                    <a:ext cx="814647" cy="2979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</a:t>
                    </a:r>
                  </a:p>
                </p:txBody>
              </p:sp>
              <p:sp>
                <p:nvSpPr>
                  <p:cNvPr id="109" name="TextBox 108">
                    <a:extLst>
                      <a:ext uri="{FF2B5EF4-FFF2-40B4-BE49-F238E27FC236}">
                        <a16:creationId xmlns:a16="http://schemas.microsoft.com/office/drawing/2014/main" id="{47EA7AB6-9CC9-624B-B0A6-20B12BCD972D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675294" y="5310151"/>
                    <a:ext cx="814647" cy="2979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NG</a:t>
                    </a:r>
                  </a:p>
                </p:txBody>
              </p:sp>
              <p:sp>
                <p:nvSpPr>
                  <p:cNvPr id="110" name="TextBox 109">
                    <a:extLst>
                      <a:ext uri="{FF2B5EF4-FFF2-40B4-BE49-F238E27FC236}">
                        <a16:creationId xmlns:a16="http://schemas.microsoft.com/office/drawing/2014/main" id="{5D0E6762-5B50-AA43-A9B6-FFD968C316C4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674226" y="5427610"/>
                    <a:ext cx="1839271" cy="2979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 + PPT (10 </a:t>
                    </a:r>
                    <a:r>
                      <a:rPr lang="en-US" sz="1100" dirty="0" err="1"/>
                      <a:t>nM</a:t>
                    </a:r>
                    <a:r>
                      <a:rPr lang="en-US" sz="1100" dirty="0"/>
                      <a:t>)</a:t>
                    </a:r>
                  </a:p>
                </p:txBody>
              </p:sp>
              <p:sp>
                <p:nvSpPr>
                  <p:cNvPr id="111" name="TextBox 110">
                    <a:extLst>
                      <a:ext uri="{FF2B5EF4-FFF2-40B4-BE49-F238E27FC236}">
                        <a16:creationId xmlns:a16="http://schemas.microsoft.com/office/drawing/2014/main" id="{C244DC39-4B03-C042-98F3-D9BBF6479BFB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070835" y="5604502"/>
                    <a:ext cx="1742721" cy="2979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 + PPT (100 </a:t>
                    </a:r>
                    <a:r>
                      <a:rPr lang="en-US" sz="1100" dirty="0" err="1"/>
                      <a:t>nM</a:t>
                    </a:r>
                    <a:r>
                      <a:rPr lang="en-US" sz="1100" dirty="0"/>
                      <a:t>)</a:t>
                    </a:r>
                  </a:p>
                </p:txBody>
              </p:sp>
              <p:sp>
                <p:nvSpPr>
                  <p:cNvPr id="112" name="TextBox 111">
                    <a:extLst>
                      <a:ext uri="{FF2B5EF4-FFF2-40B4-BE49-F238E27FC236}">
                        <a16:creationId xmlns:a16="http://schemas.microsoft.com/office/drawing/2014/main" id="{3537EAE8-71B5-0E47-9E6D-235061226DF8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270716" y="5592494"/>
                    <a:ext cx="2040578" cy="2979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 + DPN (1.0 </a:t>
                    </a:r>
                    <a:r>
                      <a:rPr lang="el-GR" sz="1100" dirty="0"/>
                      <a:t>μ</a:t>
                    </a:r>
                    <a:r>
                      <a:rPr lang="en-US" sz="1100" dirty="0"/>
                      <a:t>M)</a:t>
                    </a:r>
                  </a:p>
                </p:txBody>
              </p:sp>
              <p:sp>
                <p:nvSpPr>
                  <p:cNvPr id="113" name="TextBox 112">
                    <a:extLst>
                      <a:ext uri="{FF2B5EF4-FFF2-40B4-BE49-F238E27FC236}">
                        <a16:creationId xmlns:a16="http://schemas.microsoft.com/office/drawing/2014/main" id="{378E71BB-C05A-A443-8D1D-2D6375D81DE3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4695457" y="5714095"/>
                    <a:ext cx="1812013" cy="2979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/>
                      <a:t>HG + DPN (10 </a:t>
                    </a:r>
                    <a:r>
                      <a:rPr lang="el-GR" sz="1100" dirty="0"/>
                      <a:t>μ</a:t>
                    </a:r>
                    <a:r>
                      <a:rPr lang="en-US" sz="1100" dirty="0"/>
                      <a:t>M)</a:t>
                    </a:r>
                  </a:p>
                </p:txBody>
              </p:sp>
            </p:grpSp>
          </p:grp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4F4B6DB5-2F3F-1246-987F-AE5266F2533F}"/>
                  </a:ext>
                </a:extLst>
              </p:cNvPr>
              <p:cNvSpPr txBox="1"/>
              <p:nvPr/>
            </p:nvSpPr>
            <p:spPr>
              <a:xfrm>
                <a:off x="6608657" y="1302285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>
                    <a:latin typeface="Arial Black" panose="020B0A04020102020204" pitchFamily="34" charset="0"/>
                  </a:rPr>
                  <a:t>β</a:t>
                </a:r>
                <a:r>
                  <a:rPr lang="en-US" sz="1200" dirty="0">
                    <a:latin typeface="Arial Black" panose="020B0A04020102020204" pitchFamily="34" charset="0"/>
                  </a:rPr>
                  <a:t>-Actin 3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3E14E5B-37B5-B548-BABB-5E2D443EFF0D}"/>
                </a:ext>
              </a:extLst>
            </p:cNvPr>
            <p:cNvGrpSpPr/>
            <p:nvPr/>
          </p:nvGrpSpPr>
          <p:grpSpPr>
            <a:xfrm>
              <a:off x="6071387" y="1059448"/>
              <a:ext cx="611373" cy="3025987"/>
              <a:chOff x="6026417" y="1059448"/>
              <a:chExt cx="611373" cy="3025987"/>
            </a:xfrm>
          </p:grpSpPr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E08C8AF7-4DF9-2E42-8036-F81B117C6CF7}"/>
                  </a:ext>
                </a:extLst>
              </p:cNvPr>
              <p:cNvGrpSpPr/>
              <p:nvPr/>
            </p:nvGrpSpPr>
            <p:grpSpPr>
              <a:xfrm>
                <a:off x="6026417" y="1059448"/>
                <a:ext cx="611373" cy="3025987"/>
                <a:chOff x="2899298" y="1237251"/>
                <a:chExt cx="611373" cy="3025987"/>
              </a:xfrm>
            </p:grpSpPr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A16EB7C4-BFBE-D447-8C45-4C79FFD1B7ED}"/>
                    </a:ext>
                  </a:extLst>
                </p:cNvPr>
                <p:cNvSpPr txBox="1"/>
                <p:nvPr/>
              </p:nvSpPr>
              <p:spPr>
                <a:xfrm>
                  <a:off x="2973787" y="4009322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 kD</a:t>
                  </a:r>
                </a:p>
              </p:txBody>
            </p:sp>
            <p:sp>
              <p:nvSpPr>
                <p:cNvPr id="156" name="TextBox 155">
                  <a:extLst>
                    <a:ext uri="{FF2B5EF4-FFF2-40B4-BE49-F238E27FC236}">
                      <a16:creationId xmlns:a16="http://schemas.microsoft.com/office/drawing/2014/main" id="{B38D6359-3380-0E43-97DC-66C989C59607}"/>
                    </a:ext>
                  </a:extLst>
                </p:cNvPr>
                <p:cNvSpPr txBox="1"/>
                <p:nvPr/>
              </p:nvSpPr>
              <p:spPr>
                <a:xfrm>
                  <a:off x="2968211" y="3446715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37 kD</a:t>
                  </a:r>
                </a:p>
              </p:txBody>
            </p:sp>
            <p:sp>
              <p:nvSpPr>
                <p:cNvPr id="157" name="TextBox 156">
                  <a:extLst>
                    <a:ext uri="{FF2B5EF4-FFF2-40B4-BE49-F238E27FC236}">
                      <a16:creationId xmlns:a16="http://schemas.microsoft.com/office/drawing/2014/main" id="{1784A1B8-9010-F94A-B633-9BA24641D7A4}"/>
                    </a:ext>
                  </a:extLst>
                </p:cNvPr>
                <p:cNvSpPr txBox="1"/>
                <p:nvPr/>
              </p:nvSpPr>
              <p:spPr>
                <a:xfrm>
                  <a:off x="2959668" y="2919602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494DE709-6D9C-D444-A522-B75DE5C8843B}"/>
                    </a:ext>
                  </a:extLst>
                </p:cNvPr>
                <p:cNvSpPr txBox="1"/>
                <p:nvPr/>
              </p:nvSpPr>
              <p:spPr>
                <a:xfrm>
                  <a:off x="2899298" y="2321337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CD39CF03-753B-4849-97FC-CFB3DABCB1AB}"/>
                    </a:ext>
                  </a:extLst>
                </p:cNvPr>
                <p:cNvSpPr txBox="1"/>
                <p:nvPr/>
              </p:nvSpPr>
              <p:spPr>
                <a:xfrm>
                  <a:off x="2903142" y="2085073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150 kD</a:t>
                  </a:r>
                </a:p>
              </p:txBody>
            </p:sp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DCBDC4F4-FDF9-A141-A8DF-75181A772D05}"/>
                    </a:ext>
                  </a:extLst>
                </p:cNvPr>
                <p:cNvSpPr txBox="1"/>
                <p:nvPr/>
              </p:nvSpPr>
              <p:spPr>
                <a:xfrm>
                  <a:off x="2904416" y="1237251"/>
                  <a:ext cx="606255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08E8DAE2-5A27-ED44-A98C-19AEA61190F6}"/>
                    </a:ext>
                  </a:extLst>
                </p:cNvPr>
                <p:cNvSpPr txBox="1"/>
                <p:nvPr/>
              </p:nvSpPr>
              <p:spPr>
                <a:xfrm>
                  <a:off x="2971544" y="2542819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</p:grp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B381565F-79DF-AC46-AC7C-5C631780A7EB}"/>
                  </a:ext>
                </a:extLst>
              </p:cNvPr>
              <p:cNvSpPr txBox="1"/>
              <p:nvPr/>
            </p:nvSpPr>
            <p:spPr>
              <a:xfrm>
                <a:off x="6027633" y="1689034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250 kD</a:t>
                </a:r>
              </a:p>
            </p:txBody>
          </p:sp>
        </p:grpSp>
      </p:grpSp>
      <p:grpSp>
        <p:nvGrpSpPr>
          <p:cNvPr id="132" name="Group 131"/>
          <p:cNvGrpSpPr/>
          <p:nvPr/>
        </p:nvGrpSpPr>
        <p:grpSpPr>
          <a:xfrm>
            <a:off x="379664" y="1779845"/>
            <a:ext cx="258442" cy="2357154"/>
            <a:chOff x="3039153" y="1815548"/>
            <a:chExt cx="258442" cy="2357154"/>
          </a:xfrm>
        </p:grpSpPr>
        <p:cxnSp>
          <p:nvCxnSpPr>
            <p:cNvPr id="134" name="Straight Connector 133"/>
            <p:cNvCxnSpPr/>
            <p:nvPr/>
          </p:nvCxnSpPr>
          <p:spPr>
            <a:xfrm>
              <a:off x="3070107" y="2555578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4" name="Group 173"/>
            <p:cNvGrpSpPr/>
            <p:nvPr/>
          </p:nvGrpSpPr>
          <p:grpSpPr>
            <a:xfrm>
              <a:off x="3039153" y="1815548"/>
              <a:ext cx="258442" cy="2357154"/>
              <a:chOff x="3039153" y="1815548"/>
              <a:chExt cx="258442" cy="2357154"/>
            </a:xfrm>
          </p:grpSpPr>
          <p:grpSp>
            <p:nvGrpSpPr>
              <p:cNvPr id="177" name="Group 176"/>
              <p:cNvGrpSpPr/>
              <p:nvPr/>
            </p:nvGrpSpPr>
            <p:grpSpPr>
              <a:xfrm>
                <a:off x="3039153" y="1815548"/>
                <a:ext cx="258442" cy="1779628"/>
                <a:chOff x="9666271" y="1820165"/>
                <a:chExt cx="258442" cy="1779628"/>
              </a:xfrm>
            </p:grpSpPr>
            <p:cxnSp>
              <p:nvCxnSpPr>
                <p:cNvPr id="179" name="Straight Connector 178"/>
                <p:cNvCxnSpPr/>
                <p:nvPr/>
              </p:nvCxnSpPr>
              <p:spPr>
                <a:xfrm>
                  <a:off x="9698030" y="182016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Connector 179"/>
                <p:cNvCxnSpPr/>
                <p:nvPr/>
              </p:nvCxnSpPr>
              <p:spPr>
                <a:xfrm>
                  <a:off x="9693416" y="2036721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Connector 180"/>
                <p:cNvCxnSpPr/>
                <p:nvPr/>
              </p:nvCxnSpPr>
              <p:spPr>
                <a:xfrm>
                  <a:off x="9697226" y="2295896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Straight Connector 181"/>
                <p:cNvCxnSpPr/>
                <p:nvPr/>
              </p:nvCxnSpPr>
              <p:spPr>
                <a:xfrm>
                  <a:off x="9666271" y="3032872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/>
                <p:cNvCxnSpPr/>
                <p:nvPr/>
              </p:nvCxnSpPr>
              <p:spPr>
                <a:xfrm>
                  <a:off x="9670890" y="3599793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6" name="Straight Connector 175"/>
              <p:cNvCxnSpPr/>
              <p:nvPr/>
            </p:nvCxnSpPr>
            <p:spPr>
              <a:xfrm>
                <a:off x="3064680" y="4172702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43057ECD-324B-9C4F-9DEF-CB93C5504257}"/>
              </a:ext>
            </a:extLst>
          </p:cNvPr>
          <p:cNvGrpSpPr/>
          <p:nvPr/>
        </p:nvGrpSpPr>
        <p:grpSpPr>
          <a:xfrm>
            <a:off x="3427254" y="1811909"/>
            <a:ext cx="258442" cy="2487782"/>
            <a:chOff x="3039153" y="1815548"/>
            <a:chExt cx="258442" cy="2487782"/>
          </a:xfrm>
        </p:grpSpPr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FA7BF866-41B2-8543-86AF-716352146526}"/>
                </a:ext>
              </a:extLst>
            </p:cNvPr>
            <p:cNvCxnSpPr/>
            <p:nvPr/>
          </p:nvCxnSpPr>
          <p:spPr>
            <a:xfrm>
              <a:off x="3070107" y="2555578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0FE65F1E-0F38-3C4D-857E-70601F0EDBC1}"/>
                </a:ext>
              </a:extLst>
            </p:cNvPr>
            <p:cNvGrpSpPr/>
            <p:nvPr/>
          </p:nvGrpSpPr>
          <p:grpSpPr>
            <a:xfrm>
              <a:off x="3039153" y="1815548"/>
              <a:ext cx="258442" cy="2487782"/>
              <a:chOff x="3039153" y="1815548"/>
              <a:chExt cx="258442" cy="2487782"/>
            </a:xfrm>
          </p:grpSpPr>
          <p:grpSp>
            <p:nvGrpSpPr>
              <p:cNvPr id="200" name="Group 199">
                <a:extLst>
                  <a:ext uri="{FF2B5EF4-FFF2-40B4-BE49-F238E27FC236}">
                    <a16:creationId xmlns:a16="http://schemas.microsoft.com/office/drawing/2014/main" id="{89E0A6D0-81A4-074E-9E2D-D6F0CFB0AFED}"/>
                  </a:ext>
                </a:extLst>
              </p:cNvPr>
              <p:cNvGrpSpPr/>
              <p:nvPr/>
            </p:nvGrpSpPr>
            <p:grpSpPr>
              <a:xfrm>
                <a:off x="3039153" y="1815548"/>
                <a:ext cx="258442" cy="1829868"/>
                <a:chOff x="9666271" y="1820165"/>
                <a:chExt cx="258442" cy="1829868"/>
              </a:xfrm>
            </p:grpSpPr>
            <p:cxnSp>
              <p:nvCxnSpPr>
                <p:cNvPr id="202" name="Straight Connector 201">
                  <a:extLst>
                    <a:ext uri="{FF2B5EF4-FFF2-40B4-BE49-F238E27FC236}">
                      <a16:creationId xmlns:a16="http://schemas.microsoft.com/office/drawing/2014/main" id="{A125774B-641C-DC4F-A0A4-E86505A25DCF}"/>
                    </a:ext>
                  </a:extLst>
                </p:cNvPr>
                <p:cNvCxnSpPr/>
                <p:nvPr/>
              </p:nvCxnSpPr>
              <p:spPr>
                <a:xfrm>
                  <a:off x="9698030" y="182016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3" name="Straight Connector 202">
                  <a:extLst>
                    <a:ext uri="{FF2B5EF4-FFF2-40B4-BE49-F238E27FC236}">
                      <a16:creationId xmlns:a16="http://schemas.microsoft.com/office/drawing/2014/main" id="{BFC7EE95-C9C0-1E48-A8F9-07A59DB73887}"/>
                    </a:ext>
                  </a:extLst>
                </p:cNvPr>
                <p:cNvCxnSpPr/>
                <p:nvPr/>
              </p:nvCxnSpPr>
              <p:spPr>
                <a:xfrm>
                  <a:off x="9693416" y="2036721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" name="Straight Connector 203">
                  <a:extLst>
                    <a:ext uri="{FF2B5EF4-FFF2-40B4-BE49-F238E27FC236}">
                      <a16:creationId xmlns:a16="http://schemas.microsoft.com/office/drawing/2014/main" id="{FC3E0451-0899-4845-BD8E-478B189F4C4D}"/>
                    </a:ext>
                  </a:extLst>
                </p:cNvPr>
                <p:cNvCxnSpPr/>
                <p:nvPr/>
              </p:nvCxnSpPr>
              <p:spPr>
                <a:xfrm>
                  <a:off x="9697226" y="2295896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Straight Connector 204">
                  <a:extLst>
                    <a:ext uri="{FF2B5EF4-FFF2-40B4-BE49-F238E27FC236}">
                      <a16:creationId xmlns:a16="http://schemas.microsoft.com/office/drawing/2014/main" id="{8CAF2087-0E85-5F48-99BB-448E868DDEBD}"/>
                    </a:ext>
                  </a:extLst>
                </p:cNvPr>
                <p:cNvCxnSpPr/>
                <p:nvPr/>
              </p:nvCxnSpPr>
              <p:spPr>
                <a:xfrm>
                  <a:off x="9666271" y="3123304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Straight Connector 205">
                  <a:extLst>
                    <a:ext uri="{FF2B5EF4-FFF2-40B4-BE49-F238E27FC236}">
                      <a16:creationId xmlns:a16="http://schemas.microsoft.com/office/drawing/2014/main" id="{D01EC054-9EAE-BE4E-92B7-DC11A95DB108}"/>
                    </a:ext>
                  </a:extLst>
                </p:cNvPr>
                <p:cNvCxnSpPr/>
                <p:nvPr/>
              </p:nvCxnSpPr>
              <p:spPr>
                <a:xfrm>
                  <a:off x="9670890" y="3650033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C347D3C9-E86F-3D4C-9796-FF2A7F11496D}"/>
                  </a:ext>
                </a:extLst>
              </p:cNvPr>
              <p:cNvCxnSpPr/>
              <p:nvPr/>
            </p:nvCxnSpPr>
            <p:spPr>
              <a:xfrm>
                <a:off x="3064680" y="4303330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F7FA89F-AB39-4846-9FA3-7FD217CEFBDD}"/>
              </a:ext>
            </a:extLst>
          </p:cNvPr>
          <p:cNvGrpSpPr/>
          <p:nvPr/>
        </p:nvGrpSpPr>
        <p:grpSpPr>
          <a:xfrm>
            <a:off x="6552565" y="1877273"/>
            <a:ext cx="254397" cy="2391472"/>
            <a:chOff x="6661051" y="1861775"/>
            <a:chExt cx="254397" cy="2391472"/>
          </a:xfrm>
        </p:grpSpPr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BD8685EE-92CE-C04C-9214-B5A7EC98C181}"/>
                </a:ext>
              </a:extLst>
            </p:cNvPr>
            <p:cNvGrpSpPr/>
            <p:nvPr/>
          </p:nvGrpSpPr>
          <p:grpSpPr>
            <a:xfrm>
              <a:off x="6661051" y="1861775"/>
              <a:ext cx="254397" cy="1743127"/>
              <a:chOff x="3066298" y="1815548"/>
              <a:chExt cx="254397" cy="1743127"/>
            </a:xfrm>
          </p:grpSpPr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92A4A32F-7C68-824B-9529-6BF3DAB845F3}"/>
                  </a:ext>
                </a:extLst>
              </p:cNvPr>
              <p:cNvCxnSpPr/>
              <p:nvPr/>
            </p:nvCxnSpPr>
            <p:spPr>
              <a:xfrm>
                <a:off x="3080155" y="2561782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6" name="Group 185">
                <a:extLst>
                  <a:ext uri="{FF2B5EF4-FFF2-40B4-BE49-F238E27FC236}">
                    <a16:creationId xmlns:a16="http://schemas.microsoft.com/office/drawing/2014/main" id="{76340B54-B77E-E54D-B616-5CAD7406B42B}"/>
                  </a:ext>
                </a:extLst>
              </p:cNvPr>
              <p:cNvGrpSpPr/>
              <p:nvPr/>
            </p:nvGrpSpPr>
            <p:grpSpPr>
              <a:xfrm>
                <a:off x="3066298" y="1815548"/>
                <a:ext cx="254397" cy="1743127"/>
                <a:chOff x="410842" y="1820165"/>
                <a:chExt cx="254397" cy="1743127"/>
              </a:xfrm>
            </p:grpSpPr>
            <p:grpSp>
              <p:nvGrpSpPr>
                <p:cNvPr id="187" name="Group 186">
                  <a:extLst>
                    <a:ext uri="{FF2B5EF4-FFF2-40B4-BE49-F238E27FC236}">
                      <a16:creationId xmlns:a16="http://schemas.microsoft.com/office/drawing/2014/main" id="{7A0C76F0-F2CA-0F40-BAC4-F1D89843207E}"/>
                    </a:ext>
                  </a:extLst>
                </p:cNvPr>
                <p:cNvGrpSpPr/>
                <p:nvPr/>
              </p:nvGrpSpPr>
              <p:grpSpPr>
                <a:xfrm>
                  <a:off x="410842" y="1820165"/>
                  <a:ext cx="254397" cy="1197536"/>
                  <a:chOff x="9693416" y="1820165"/>
                  <a:chExt cx="254397" cy="1197536"/>
                </a:xfrm>
              </p:grpSpPr>
              <p:cxnSp>
                <p:nvCxnSpPr>
                  <p:cNvPr id="189" name="Straight Connector 188">
                    <a:extLst>
                      <a:ext uri="{FF2B5EF4-FFF2-40B4-BE49-F238E27FC236}">
                        <a16:creationId xmlns:a16="http://schemas.microsoft.com/office/drawing/2014/main" id="{E9F7F200-072D-A443-AC8A-FFA449D9CBCF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0" name="Straight Connector 189">
                    <a:extLst>
                      <a:ext uri="{FF2B5EF4-FFF2-40B4-BE49-F238E27FC236}">
                        <a16:creationId xmlns:a16="http://schemas.microsoft.com/office/drawing/2014/main" id="{73FD5E17-C2CF-3649-B4E7-AB56976EC1C5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2064311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1" name="Straight Connector 190">
                    <a:extLst>
                      <a:ext uri="{FF2B5EF4-FFF2-40B4-BE49-F238E27FC236}">
                        <a16:creationId xmlns:a16="http://schemas.microsoft.com/office/drawing/2014/main" id="{67C5E6A0-43BB-BB41-A646-0089784CCD09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32723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2" name="Straight Connector 191">
                    <a:extLst>
                      <a:ext uri="{FF2B5EF4-FFF2-40B4-BE49-F238E27FC236}">
                        <a16:creationId xmlns:a16="http://schemas.microsoft.com/office/drawing/2014/main" id="{39421E9F-126D-5B41-B1B7-811A62BC2857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017701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88" name="Straight Connector 187">
                  <a:extLst>
                    <a:ext uri="{FF2B5EF4-FFF2-40B4-BE49-F238E27FC236}">
                      <a16:creationId xmlns:a16="http://schemas.microsoft.com/office/drawing/2014/main" id="{EE21C133-E030-F244-86D2-F8F712C4A049}"/>
                    </a:ext>
                  </a:extLst>
                </p:cNvPr>
                <p:cNvCxnSpPr/>
                <p:nvPr/>
              </p:nvCxnSpPr>
              <p:spPr>
                <a:xfrm>
                  <a:off x="433941" y="3563292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CD6CC9B2-83CD-E24E-AD53-EC0AEBA33F32}"/>
                </a:ext>
              </a:extLst>
            </p:cNvPr>
            <p:cNvCxnSpPr/>
            <p:nvPr/>
          </p:nvCxnSpPr>
          <p:spPr>
            <a:xfrm>
              <a:off x="6681568" y="4253247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5C49F87-B8F9-6D47-BB56-9CB204D1A51A}"/>
              </a:ext>
            </a:extLst>
          </p:cNvPr>
          <p:cNvGrpSpPr/>
          <p:nvPr/>
        </p:nvGrpSpPr>
        <p:grpSpPr>
          <a:xfrm>
            <a:off x="8971103" y="1078784"/>
            <a:ext cx="3406484" cy="5137732"/>
            <a:chOff x="8971103" y="1078784"/>
            <a:chExt cx="3406484" cy="5137732"/>
          </a:xfrm>
        </p:grpSpPr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676E2C08-451B-624A-A3C9-03874A20F14F}"/>
                </a:ext>
              </a:extLst>
            </p:cNvPr>
            <p:cNvGrpSpPr/>
            <p:nvPr/>
          </p:nvGrpSpPr>
          <p:grpSpPr>
            <a:xfrm>
              <a:off x="8971103" y="1078784"/>
              <a:ext cx="3406484" cy="5137732"/>
              <a:chOff x="8971103" y="1078784"/>
              <a:chExt cx="3406484" cy="4681730"/>
            </a:xfrm>
          </p:grpSpPr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500A2E9C-1BAE-094A-92E2-B58784140200}"/>
                  </a:ext>
                </a:extLst>
              </p:cNvPr>
              <p:cNvGrpSpPr/>
              <p:nvPr/>
            </p:nvGrpSpPr>
            <p:grpSpPr>
              <a:xfrm>
                <a:off x="9757710" y="1078784"/>
                <a:ext cx="2619877" cy="4681730"/>
                <a:chOff x="9040863" y="1326171"/>
                <a:chExt cx="2814909" cy="4753521"/>
              </a:xfrm>
            </p:grpSpPr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6F8968FD-157D-4640-BD50-348DE5869B09}"/>
                    </a:ext>
                  </a:extLst>
                </p:cNvPr>
                <p:cNvSpPr txBox="1"/>
                <p:nvPr/>
              </p:nvSpPr>
              <p:spPr>
                <a:xfrm>
                  <a:off x="9368636" y="1326171"/>
                  <a:ext cx="133954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l-GR" sz="12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200" dirty="0">
                      <a:latin typeface="Arial Black" panose="020B0A04020102020204" pitchFamily="34" charset="0"/>
                    </a:rPr>
                    <a:t>-Actin 4</a:t>
                  </a:r>
                </a:p>
              </p:txBody>
            </p:sp>
            <p:grpSp>
              <p:nvGrpSpPr>
                <p:cNvPr id="119" name="Group 118">
                  <a:extLst>
                    <a:ext uri="{FF2B5EF4-FFF2-40B4-BE49-F238E27FC236}">
                      <a16:creationId xmlns:a16="http://schemas.microsoft.com/office/drawing/2014/main" id="{D27D2BC4-366E-E64C-BBA9-4F8FC99F1998}"/>
                    </a:ext>
                  </a:extLst>
                </p:cNvPr>
                <p:cNvGrpSpPr/>
                <p:nvPr/>
              </p:nvGrpSpPr>
              <p:grpSpPr>
                <a:xfrm>
                  <a:off x="9040863" y="3157196"/>
                  <a:ext cx="2814909" cy="2922496"/>
                  <a:chOff x="5603913" y="3413377"/>
                  <a:chExt cx="3024186" cy="3679987"/>
                </a:xfrm>
              </p:grpSpPr>
              <p:grpSp>
                <p:nvGrpSpPr>
                  <p:cNvPr id="121" name="Group 120">
                    <a:extLst>
                      <a:ext uri="{FF2B5EF4-FFF2-40B4-BE49-F238E27FC236}">
                        <a16:creationId xmlns:a16="http://schemas.microsoft.com/office/drawing/2014/main" id="{43489622-9C67-604D-BDE1-6562A58ED763}"/>
                      </a:ext>
                    </a:extLst>
                  </p:cNvPr>
                  <p:cNvGrpSpPr/>
                  <p:nvPr/>
                </p:nvGrpSpPr>
                <p:grpSpPr>
                  <a:xfrm>
                    <a:off x="7747225" y="3413377"/>
                    <a:ext cx="880874" cy="532919"/>
                    <a:chOff x="7747225" y="3413377"/>
                    <a:chExt cx="880874" cy="532919"/>
                  </a:xfrm>
                </p:grpSpPr>
                <p:sp>
                  <p:nvSpPr>
                    <p:cNvPr id="129" name="TextBox 128">
                      <a:extLst>
                        <a:ext uri="{FF2B5EF4-FFF2-40B4-BE49-F238E27FC236}">
                          <a16:creationId xmlns:a16="http://schemas.microsoft.com/office/drawing/2014/main" id="{C9C1ADE4-AA30-C247-8FC1-6AA600191B4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747225" y="3413377"/>
                      <a:ext cx="880874" cy="46613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1000" dirty="0">
                          <a:latin typeface="Arial Black" panose="020B0A04020102020204" pitchFamily="34" charset="0"/>
                        </a:rPr>
                        <a:t>β</a:t>
                      </a:r>
                      <a:r>
                        <a:rPr lang="en-US" sz="1000" dirty="0">
                          <a:latin typeface="Arial Black" panose="020B0A04020102020204" pitchFamily="34" charset="0"/>
                        </a:rPr>
                        <a:t>-Actin 43 kD</a:t>
                      </a:r>
                    </a:p>
                  </p:txBody>
                </p:sp>
                <p:cxnSp>
                  <p:nvCxnSpPr>
                    <p:cNvPr id="130" name="Straight Arrow Connector 129">
                      <a:extLst>
                        <a:ext uri="{FF2B5EF4-FFF2-40B4-BE49-F238E27FC236}">
                          <a16:creationId xmlns:a16="http://schemas.microsoft.com/office/drawing/2014/main" id="{0DE16F21-4F6C-E84A-A4ED-DA97F32188C2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7773851" y="3944207"/>
                      <a:ext cx="431517" cy="2089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22" name="Group 121">
                    <a:extLst>
                      <a:ext uri="{FF2B5EF4-FFF2-40B4-BE49-F238E27FC236}">
                        <a16:creationId xmlns:a16="http://schemas.microsoft.com/office/drawing/2014/main" id="{84FB9250-BEBA-4A42-A4EF-2B6A4713A5A1}"/>
                      </a:ext>
                    </a:extLst>
                  </p:cNvPr>
                  <p:cNvGrpSpPr/>
                  <p:nvPr/>
                </p:nvGrpSpPr>
                <p:grpSpPr>
                  <a:xfrm>
                    <a:off x="5603913" y="4981238"/>
                    <a:ext cx="1816863" cy="2112126"/>
                    <a:chOff x="3867211" y="4656963"/>
                    <a:chExt cx="1816863" cy="2112126"/>
                  </a:xfrm>
                </p:grpSpPr>
                <p:sp>
                  <p:nvSpPr>
                    <p:cNvPr id="123" name="TextBox 122">
                      <a:extLst>
                        <a:ext uri="{FF2B5EF4-FFF2-40B4-BE49-F238E27FC236}">
                          <a16:creationId xmlns:a16="http://schemas.microsoft.com/office/drawing/2014/main" id="{AC02F54C-16D1-1A46-B702-300E1451D82A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3864803" y="5310150"/>
                      <a:ext cx="814647" cy="29797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100" dirty="0"/>
                        <a:t>HG</a:t>
                      </a:r>
                    </a:p>
                  </p:txBody>
                </p:sp>
                <p:sp>
                  <p:nvSpPr>
                    <p:cNvPr id="124" name="TextBox 123">
                      <a:extLst>
                        <a:ext uri="{FF2B5EF4-FFF2-40B4-BE49-F238E27FC236}">
                          <a16:creationId xmlns:a16="http://schemas.microsoft.com/office/drawing/2014/main" id="{9E1143ED-C955-3F4C-8389-65A54BD87D3E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3608875" y="5310150"/>
                      <a:ext cx="814647" cy="29797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100" dirty="0"/>
                        <a:t>NG</a:t>
                      </a:r>
                    </a:p>
                  </p:txBody>
                </p:sp>
                <p:sp>
                  <p:nvSpPr>
                    <p:cNvPr id="125" name="TextBox 124">
                      <a:extLst>
                        <a:ext uri="{FF2B5EF4-FFF2-40B4-BE49-F238E27FC236}">
                          <a16:creationId xmlns:a16="http://schemas.microsoft.com/office/drawing/2014/main" id="{8F8D6284-B71F-AF4E-9D18-FE5350DDF2B2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3607837" y="5427610"/>
                      <a:ext cx="1839269" cy="29797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100" dirty="0"/>
                        <a:t>HG + PPT (10 </a:t>
                      </a:r>
                      <a:r>
                        <a:rPr lang="en-US" sz="1100" dirty="0" err="1"/>
                        <a:t>nM</a:t>
                      </a:r>
                      <a:r>
                        <a:rPr lang="en-US" sz="1100" dirty="0"/>
                        <a:t>)</a:t>
                      </a:r>
                    </a:p>
                  </p:txBody>
                </p:sp>
                <p:sp>
                  <p:nvSpPr>
                    <p:cNvPr id="126" name="TextBox 125">
                      <a:extLst>
                        <a:ext uri="{FF2B5EF4-FFF2-40B4-BE49-F238E27FC236}">
                          <a16:creationId xmlns:a16="http://schemas.microsoft.com/office/drawing/2014/main" id="{AE2AE466-7A4F-AE4C-8EB2-A91EAD8A5B04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4004443" y="5604502"/>
                      <a:ext cx="1742721" cy="29797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100" dirty="0"/>
                        <a:t>HG + PPT (100 </a:t>
                      </a:r>
                      <a:r>
                        <a:rPr lang="en-US" sz="1100" dirty="0" err="1"/>
                        <a:t>nM</a:t>
                      </a:r>
                      <a:r>
                        <a:rPr lang="en-US" sz="1100" dirty="0"/>
                        <a:t>)</a:t>
                      </a:r>
                    </a:p>
                  </p:txBody>
                </p:sp>
                <p:sp>
                  <p:nvSpPr>
                    <p:cNvPr id="127" name="TextBox 126">
                      <a:extLst>
                        <a:ext uri="{FF2B5EF4-FFF2-40B4-BE49-F238E27FC236}">
                          <a16:creationId xmlns:a16="http://schemas.microsoft.com/office/drawing/2014/main" id="{65E621AE-5F63-0749-AE25-B596C0EBC9BD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4204325" y="5592494"/>
                      <a:ext cx="2040579" cy="29797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100" dirty="0"/>
                        <a:t>HG + DPN (1.0 </a:t>
                      </a:r>
                      <a:r>
                        <a:rPr lang="el-GR" sz="1100" dirty="0"/>
                        <a:t>μ</a:t>
                      </a:r>
                      <a:r>
                        <a:rPr lang="en-US" sz="1100" dirty="0"/>
                        <a:t>M)</a:t>
                      </a:r>
                    </a:p>
                  </p:txBody>
                </p:sp>
                <p:sp>
                  <p:nvSpPr>
                    <p:cNvPr id="128" name="TextBox 127">
                      <a:extLst>
                        <a:ext uri="{FF2B5EF4-FFF2-40B4-BE49-F238E27FC236}">
                          <a16:creationId xmlns:a16="http://schemas.microsoft.com/office/drawing/2014/main" id="{998CE211-F915-004F-84E1-7601A389D3DA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4629080" y="5714095"/>
                      <a:ext cx="1812012" cy="29797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100" dirty="0"/>
                        <a:t>HG + DPN (10 </a:t>
                      </a:r>
                      <a:r>
                        <a:rPr lang="el-GR" sz="1100" dirty="0"/>
                        <a:t>μ</a:t>
                      </a:r>
                      <a:r>
                        <a:rPr lang="en-US" sz="1100" dirty="0"/>
                        <a:t>M)</a:t>
                      </a:r>
                    </a:p>
                  </p:txBody>
                </p:sp>
              </p:grpSp>
            </p:grpSp>
          </p:grpSp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73ADE7C0-B85C-EB43-8794-C4B5821CE85A}"/>
                  </a:ext>
                </a:extLst>
              </p:cNvPr>
              <p:cNvGrpSpPr/>
              <p:nvPr/>
            </p:nvGrpSpPr>
            <p:grpSpPr>
              <a:xfrm>
                <a:off x="8971103" y="1164369"/>
                <a:ext cx="606255" cy="2908914"/>
                <a:chOff x="6015374" y="1116712"/>
                <a:chExt cx="606255" cy="2908914"/>
              </a:xfrm>
            </p:grpSpPr>
            <p:grpSp>
              <p:nvGrpSpPr>
                <p:cNvPr id="164" name="Group 163">
                  <a:extLst>
                    <a:ext uri="{FF2B5EF4-FFF2-40B4-BE49-F238E27FC236}">
                      <a16:creationId xmlns:a16="http://schemas.microsoft.com/office/drawing/2014/main" id="{EF8E1ECB-73B2-5E4B-B447-2DBA2358E626}"/>
                    </a:ext>
                  </a:extLst>
                </p:cNvPr>
                <p:cNvGrpSpPr/>
                <p:nvPr/>
              </p:nvGrpSpPr>
              <p:grpSpPr>
                <a:xfrm>
                  <a:off x="6015374" y="1116712"/>
                  <a:ext cx="606255" cy="2908914"/>
                  <a:chOff x="2888255" y="1294515"/>
                  <a:chExt cx="606255" cy="2908914"/>
                </a:xfrm>
              </p:grpSpPr>
              <p:sp>
                <p:nvSpPr>
                  <p:cNvPr id="166" name="TextBox 165">
                    <a:extLst>
                      <a:ext uri="{FF2B5EF4-FFF2-40B4-BE49-F238E27FC236}">
                        <a16:creationId xmlns:a16="http://schemas.microsoft.com/office/drawing/2014/main" id="{D91527E2-BF2D-4247-903F-49A131E84D22}"/>
                      </a:ext>
                    </a:extLst>
                  </p:cNvPr>
                  <p:cNvSpPr txBox="1"/>
                  <p:nvPr/>
                </p:nvSpPr>
                <p:spPr>
                  <a:xfrm>
                    <a:off x="2973787" y="3949513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25 kD</a:t>
                    </a:r>
                  </a:p>
                </p:txBody>
              </p:sp>
              <p:sp>
                <p:nvSpPr>
                  <p:cNvPr id="167" name="TextBox 166">
                    <a:extLst>
                      <a:ext uri="{FF2B5EF4-FFF2-40B4-BE49-F238E27FC236}">
                        <a16:creationId xmlns:a16="http://schemas.microsoft.com/office/drawing/2014/main" id="{FD892BB6-B767-1E49-A04C-75A2B291064F}"/>
                      </a:ext>
                    </a:extLst>
                  </p:cNvPr>
                  <p:cNvSpPr txBox="1"/>
                  <p:nvPr/>
                </p:nvSpPr>
                <p:spPr>
                  <a:xfrm>
                    <a:off x="2968211" y="3361980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37 kD</a:t>
                    </a:r>
                  </a:p>
                </p:txBody>
              </p:sp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id="{89DB5D37-DD50-E84A-8B3F-08F485DC6A68}"/>
                      </a:ext>
                    </a:extLst>
                  </p:cNvPr>
                  <p:cNvSpPr txBox="1"/>
                  <p:nvPr/>
                </p:nvSpPr>
                <p:spPr>
                  <a:xfrm>
                    <a:off x="2959668" y="2856285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169" name="TextBox 168">
                    <a:extLst>
                      <a:ext uri="{FF2B5EF4-FFF2-40B4-BE49-F238E27FC236}">
                        <a16:creationId xmlns:a16="http://schemas.microsoft.com/office/drawing/2014/main" id="{CD49E5B7-EA61-5747-B0C4-3E266C92A260}"/>
                      </a:ext>
                    </a:extLst>
                  </p:cNvPr>
                  <p:cNvSpPr txBox="1"/>
                  <p:nvPr/>
                </p:nvSpPr>
                <p:spPr>
                  <a:xfrm>
                    <a:off x="2917960" y="2220438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  <p:sp>
                <p:nvSpPr>
                  <p:cNvPr id="170" name="TextBox 169">
                    <a:extLst>
                      <a:ext uri="{FF2B5EF4-FFF2-40B4-BE49-F238E27FC236}">
                        <a16:creationId xmlns:a16="http://schemas.microsoft.com/office/drawing/2014/main" id="{31412777-E720-404D-99A0-5C5C6438D082}"/>
                      </a:ext>
                    </a:extLst>
                  </p:cNvPr>
                  <p:cNvSpPr txBox="1"/>
                  <p:nvPr/>
                </p:nvSpPr>
                <p:spPr>
                  <a:xfrm>
                    <a:off x="2903142" y="1983586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150 kD</a:t>
                    </a:r>
                  </a:p>
                </p:txBody>
              </p:sp>
              <p:sp>
                <p:nvSpPr>
                  <p:cNvPr id="171" name="TextBox 170">
                    <a:extLst>
                      <a:ext uri="{FF2B5EF4-FFF2-40B4-BE49-F238E27FC236}">
                        <a16:creationId xmlns:a16="http://schemas.microsoft.com/office/drawing/2014/main" id="{16B4D5A0-03C4-5541-9BFE-FCA6F41317F6}"/>
                      </a:ext>
                    </a:extLst>
                  </p:cNvPr>
                  <p:cNvSpPr txBox="1"/>
                  <p:nvPr/>
                </p:nvSpPr>
                <p:spPr>
                  <a:xfrm>
                    <a:off x="2888255" y="1294515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  <p:sp>
                <p:nvSpPr>
                  <p:cNvPr id="172" name="TextBox 171">
                    <a:extLst>
                      <a:ext uri="{FF2B5EF4-FFF2-40B4-BE49-F238E27FC236}">
                        <a16:creationId xmlns:a16="http://schemas.microsoft.com/office/drawing/2014/main" id="{9F26A5BC-BC9A-E941-948D-B5C58661E990}"/>
                      </a:ext>
                    </a:extLst>
                  </p:cNvPr>
                  <p:cNvSpPr txBox="1"/>
                  <p:nvPr/>
                </p:nvSpPr>
                <p:spPr>
                  <a:xfrm>
                    <a:off x="2971544" y="2418867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</p:grpSp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2362CDBC-5897-604E-81E1-DA1F3D084110}"/>
                    </a:ext>
                  </a:extLst>
                </p:cNvPr>
                <p:cNvSpPr txBox="1"/>
                <p:nvPr/>
              </p:nvSpPr>
              <p:spPr>
                <a:xfrm>
                  <a:off x="6027633" y="1584239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</p:grpSp>
        </p:grpSp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502C90B3-C753-9847-9EB6-97C8D76633CB}"/>
                </a:ext>
              </a:extLst>
            </p:cNvPr>
            <p:cNvGrpSpPr/>
            <p:nvPr/>
          </p:nvGrpSpPr>
          <p:grpSpPr>
            <a:xfrm>
              <a:off x="9438269" y="1797737"/>
              <a:ext cx="254397" cy="2438127"/>
              <a:chOff x="6661051" y="1861775"/>
              <a:chExt cx="254397" cy="2438127"/>
            </a:xfrm>
          </p:grpSpPr>
          <p:grpSp>
            <p:nvGrpSpPr>
              <p:cNvPr id="212" name="Group 211">
                <a:extLst>
                  <a:ext uri="{FF2B5EF4-FFF2-40B4-BE49-F238E27FC236}">
                    <a16:creationId xmlns:a16="http://schemas.microsoft.com/office/drawing/2014/main" id="{C0F79E8C-E76D-7F45-A8F2-468B756EC241}"/>
                  </a:ext>
                </a:extLst>
              </p:cNvPr>
              <p:cNvGrpSpPr/>
              <p:nvPr/>
            </p:nvGrpSpPr>
            <p:grpSpPr>
              <a:xfrm>
                <a:off x="6661051" y="1861775"/>
                <a:ext cx="254397" cy="1789782"/>
                <a:chOff x="3066298" y="1815548"/>
                <a:chExt cx="254397" cy="1789782"/>
              </a:xfrm>
            </p:grpSpPr>
            <p:cxnSp>
              <p:nvCxnSpPr>
                <p:cNvPr id="214" name="Straight Connector 213">
                  <a:extLst>
                    <a:ext uri="{FF2B5EF4-FFF2-40B4-BE49-F238E27FC236}">
                      <a16:creationId xmlns:a16="http://schemas.microsoft.com/office/drawing/2014/main" id="{9FAC59FA-903D-1E47-AFA9-D17478F373E4}"/>
                    </a:ext>
                  </a:extLst>
                </p:cNvPr>
                <p:cNvCxnSpPr/>
                <p:nvPr/>
              </p:nvCxnSpPr>
              <p:spPr>
                <a:xfrm>
                  <a:off x="3080155" y="2561782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15" name="Group 214">
                  <a:extLst>
                    <a:ext uri="{FF2B5EF4-FFF2-40B4-BE49-F238E27FC236}">
                      <a16:creationId xmlns:a16="http://schemas.microsoft.com/office/drawing/2014/main" id="{270589B9-E142-0544-8160-D84A3A788C95}"/>
                    </a:ext>
                  </a:extLst>
                </p:cNvPr>
                <p:cNvGrpSpPr/>
                <p:nvPr/>
              </p:nvGrpSpPr>
              <p:grpSpPr>
                <a:xfrm>
                  <a:off x="3066298" y="1815548"/>
                  <a:ext cx="254397" cy="1789782"/>
                  <a:chOff x="410842" y="1820165"/>
                  <a:chExt cx="254397" cy="1789782"/>
                </a:xfrm>
              </p:grpSpPr>
              <p:grpSp>
                <p:nvGrpSpPr>
                  <p:cNvPr id="216" name="Group 215">
                    <a:extLst>
                      <a:ext uri="{FF2B5EF4-FFF2-40B4-BE49-F238E27FC236}">
                        <a16:creationId xmlns:a16="http://schemas.microsoft.com/office/drawing/2014/main" id="{BA6664D4-AFB9-8640-9725-2FD7120AC13D}"/>
                      </a:ext>
                    </a:extLst>
                  </p:cNvPr>
                  <p:cNvGrpSpPr/>
                  <p:nvPr/>
                </p:nvGrpSpPr>
                <p:grpSpPr>
                  <a:xfrm>
                    <a:off x="410842" y="1820165"/>
                    <a:ext cx="254397" cy="1234860"/>
                    <a:chOff x="9693416" y="1820165"/>
                    <a:chExt cx="254397" cy="1234860"/>
                  </a:xfrm>
                </p:grpSpPr>
                <p:cxnSp>
                  <p:nvCxnSpPr>
                    <p:cNvPr id="218" name="Straight Connector 217">
                      <a:extLst>
                        <a:ext uri="{FF2B5EF4-FFF2-40B4-BE49-F238E27FC236}">
                          <a16:creationId xmlns:a16="http://schemas.microsoft.com/office/drawing/2014/main" id="{D84C3022-5AE2-F849-BCFC-E2C91459058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98030" y="182016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9" name="Straight Connector 218">
                      <a:extLst>
                        <a:ext uri="{FF2B5EF4-FFF2-40B4-BE49-F238E27FC236}">
                          <a16:creationId xmlns:a16="http://schemas.microsoft.com/office/drawing/2014/main" id="{2700193C-1E5E-5743-97A5-6A0F37E51EC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93416" y="2064311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0" name="Straight Connector 219">
                      <a:extLst>
                        <a:ext uri="{FF2B5EF4-FFF2-40B4-BE49-F238E27FC236}">
                          <a16:creationId xmlns:a16="http://schemas.microsoft.com/office/drawing/2014/main" id="{545F4D55-549E-A542-A75F-1CF852CE4D7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07274" y="2327232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1" name="Straight Connector 220">
                      <a:extLst>
                        <a:ext uri="{FF2B5EF4-FFF2-40B4-BE49-F238E27FC236}">
                          <a16:creationId xmlns:a16="http://schemas.microsoft.com/office/drawing/2014/main" id="{2477F93E-36F2-984D-AB67-B91512CF18F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21130" y="305502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17" name="Straight Connector 216">
                    <a:extLst>
                      <a:ext uri="{FF2B5EF4-FFF2-40B4-BE49-F238E27FC236}">
                        <a16:creationId xmlns:a16="http://schemas.microsoft.com/office/drawing/2014/main" id="{F99E1616-913C-1D4F-995A-B8132B473118}"/>
                      </a:ext>
                    </a:extLst>
                  </p:cNvPr>
                  <p:cNvCxnSpPr/>
                  <p:nvPr/>
                </p:nvCxnSpPr>
                <p:spPr>
                  <a:xfrm>
                    <a:off x="433941" y="360994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B0F32EBF-5CC7-C04A-AF3C-19058D23DF3B}"/>
                  </a:ext>
                </a:extLst>
              </p:cNvPr>
              <p:cNvCxnSpPr/>
              <p:nvPr/>
            </p:nvCxnSpPr>
            <p:spPr>
              <a:xfrm>
                <a:off x="6681568" y="4299902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972" y="1685769"/>
            <a:ext cx="2195127" cy="27177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8994" y="1685769"/>
            <a:ext cx="2184473" cy="27177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714" y="1668276"/>
            <a:ext cx="2211712" cy="27319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8311" y="1688934"/>
            <a:ext cx="2152810" cy="269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0296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9">
            <a:extLst>
              <a:ext uri="{FF2B5EF4-FFF2-40B4-BE49-F238E27FC236}">
                <a16:creationId xmlns:a16="http://schemas.microsoft.com/office/drawing/2014/main" id="{D65CF2E8-CC48-9844-80AC-ACE43CA1B177}"/>
              </a:ext>
            </a:extLst>
          </p:cNvPr>
          <p:cNvSpPr txBox="1"/>
          <p:nvPr/>
        </p:nvSpPr>
        <p:spPr>
          <a:xfrm>
            <a:off x="277389" y="223087"/>
            <a:ext cx="3103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Fig. 7A: nNOS𝝰</a:t>
            </a:r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75E12C1E-5F28-3949-9B39-4CC2B6850F94}"/>
              </a:ext>
            </a:extLst>
          </p:cNvPr>
          <p:cNvGrpSpPr/>
          <p:nvPr/>
        </p:nvGrpSpPr>
        <p:grpSpPr>
          <a:xfrm>
            <a:off x="3017626" y="974100"/>
            <a:ext cx="606255" cy="3005360"/>
            <a:chOff x="2914161" y="1386160"/>
            <a:chExt cx="606255" cy="3005360"/>
          </a:xfrm>
        </p:grpSpPr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2BB6CAF9-B15F-614F-B3CF-F21DA656614B}"/>
                </a:ext>
              </a:extLst>
            </p:cNvPr>
            <p:cNvSpPr txBox="1"/>
            <p:nvPr/>
          </p:nvSpPr>
          <p:spPr>
            <a:xfrm>
              <a:off x="2989285" y="4137604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37 kD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0EA78694-AEDD-E048-B401-027A48E63F99}"/>
                </a:ext>
              </a:extLst>
            </p:cNvPr>
            <p:cNvSpPr txBox="1"/>
            <p:nvPr/>
          </p:nvSpPr>
          <p:spPr>
            <a:xfrm>
              <a:off x="2984999" y="3584852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50 kD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3B8F99E4-8421-DC4A-8B40-807E9E1A0DDB}"/>
                </a:ext>
              </a:extLst>
            </p:cNvPr>
            <p:cNvSpPr txBox="1"/>
            <p:nvPr/>
          </p:nvSpPr>
          <p:spPr>
            <a:xfrm>
              <a:off x="2982903" y="3079794"/>
              <a:ext cx="49725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75 kD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3AB3697D-C8B5-7246-871D-59F1FC454F39}"/>
                </a:ext>
              </a:extLst>
            </p:cNvPr>
            <p:cNvSpPr txBox="1"/>
            <p:nvPr/>
          </p:nvSpPr>
          <p:spPr>
            <a:xfrm>
              <a:off x="2915538" y="2462402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150 kD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9867AFED-0A73-864D-BDF4-7715015AED05}"/>
                </a:ext>
              </a:extLst>
            </p:cNvPr>
            <p:cNvSpPr txBox="1"/>
            <p:nvPr/>
          </p:nvSpPr>
          <p:spPr>
            <a:xfrm>
              <a:off x="2917898" y="2039929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250 kD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37118724-C425-BD41-B7F3-F1EBEBC28744}"/>
                </a:ext>
              </a:extLst>
            </p:cNvPr>
            <p:cNvSpPr txBox="1"/>
            <p:nvPr/>
          </p:nvSpPr>
          <p:spPr>
            <a:xfrm>
              <a:off x="2914161" y="1386160"/>
              <a:ext cx="60625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MW </a:t>
              </a:r>
            </a:p>
            <a:p>
              <a:pPr algn="ctr"/>
              <a:r>
                <a:rPr lang="en-US" sz="1100" dirty="0"/>
                <a:t>Marker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C1AB318B-3A1C-6A4E-B308-EE8CC127DC9B}"/>
                </a:ext>
              </a:extLst>
            </p:cNvPr>
            <p:cNvSpPr txBox="1"/>
            <p:nvPr/>
          </p:nvSpPr>
          <p:spPr>
            <a:xfrm>
              <a:off x="2914161" y="2781919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100 kD</a:t>
              </a: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E12802BC-7069-8342-9AD9-9EE5B59607F6}"/>
              </a:ext>
            </a:extLst>
          </p:cNvPr>
          <p:cNvGrpSpPr/>
          <p:nvPr/>
        </p:nvGrpSpPr>
        <p:grpSpPr>
          <a:xfrm>
            <a:off x="8865273" y="859547"/>
            <a:ext cx="630749" cy="3120282"/>
            <a:chOff x="2875726" y="1603811"/>
            <a:chExt cx="630749" cy="3120282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2982ECE1-9453-4642-9676-530BE7B4DE78}"/>
                </a:ext>
              </a:extLst>
            </p:cNvPr>
            <p:cNvSpPr txBox="1"/>
            <p:nvPr/>
          </p:nvSpPr>
          <p:spPr>
            <a:xfrm>
              <a:off x="3007453" y="4470177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37 kD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DDDD2E4F-5A56-474E-9FF3-7015C24FEB05}"/>
                </a:ext>
              </a:extLst>
            </p:cNvPr>
            <p:cNvSpPr txBox="1"/>
            <p:nvPr/>
          </p:nvSpPr>
          <p:spPr>
            <a:xfrm>
              <a:off x="3009223" y="3892796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50 kD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73295B82-B1CF-3945-B06F-75EA998C7199}"/>
                </a:ext>
              </a:extLst>
            </p:cNvPr>
            <p:cNvSpPr txBox="1"/>
            <p:nvPr/>
          </p:nvSpPr>
          <p:spPr>
            <a:xfrm>
              <a:off x="3001071" y="3282148"/>
              <a:ext cx="49725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75 kD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599DA70A-0562-244E-A005-F6E3B1F13A45}"/>
                </a:ext>
              </a:extLst>
            </p:cNvPr>
            <p:cNvSpPr txBox="1"/>
            <p:nvPr/>
          </p:nvSpPr>
          <p:spPr>
            <a:xfrm>
              <a:off x="2915538" y="2641412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150 kD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D1BC1FFF-61FE-8B44-AF67-555682DDD4D4}"/>
                </a:ext>
              </a:extLst>
            </p:cNvPr>
            <p:cNvSpPr txBox="1"/>
            <p:nvPr/>
          </p:nvSpPr>
          <p:spPr>
            <a:xfrm>
              <a:off x="2917898" y="2255192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250 kD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2F9D3F7E-BDE7-C249-9567-C10E23DC9B18}"/>
                </a:ext>
              </a:extLst>
            </p:cNvPr>
            <p:cNvSpPr txBox="1"/>
            <p:nvPr/>
          </p:nvSpPr>
          <p:spPr>
            <a:xfrm>
              <a:off x="2875726" y="1603811"/>
              <a:ext cx="60625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MW </a:t>
              </a:r>
            </a:p>
            <a:p>
              <a:pPr algn="ctr"/>
              <a:r>
                <a:rPr lang="en-US" sz="1100" dirty="0"/>
                <a:t>Marker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5E63ABA9-D2CC-AB4F-A40E-9DFB1AA1FBB4}"/>
                </a:ext>
              </a:extLst>
            </p:cNvPr>
            <p:cNvSpPr txBox="1"/>
            <p:nvPr/>
          </p:nvSpPr>
          <p:spPr>
            <a:xfrm>
              <a:off x="2920217" y="2929087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100 kD</a:t>
              </a:r>
            </a:p>
          </p:txBody>
        </p:sp>
      </p:grpSp>
      <p:grpSp>
        <p:nvGrpSpPr>
          <p:cNvPr id="198" name="Group 197"/>
          <p:cNvGrpSpPr/>
          <p:nvPr/>
        </p:nvGrpSpPr>
        <p:grpSpPr>
          <a:xfrm>
            <a:off x="3490056" y="1824699"/>
            <a:ext cx="254397" cy="1991101"/>
            <a:chOff x="3066298" y="1815548"/>
            <a:chExt cx="254397" cy="1991101"/>
          </a:xfrm>
        </p:grpSpPr>
        <p:cxnSp>
          <p:nvCxnSpPr>
            <p:cNvPr id="199" name="Straight Connector 198"/>
            <p:cNvCxnSpPr/>
            <p:nvPr/>
          </p:nvCxnSpPr>
          <p:spPr>
            <a:xfrm>
              <a:off x="3080155" y="2732263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1" name="Group 200"/>
            <p:cNvGrpSpPr/>
            <p:nvPr/>
          </p:nvGrpSpPr>
          <p:grpSpPr>
            <a:xfrm>
              <a:off x="3066298" y="1815548"/>
              <a:ext cx="254397" cy="1991101"/>
              <a:chOff x="410842" y="1820165"/>
              <a:chExt cx="254397" cy="1991101"/>
            </a:xfrm>
          </p:grpSpPr>
          <p:grpSp>
            <p:nvGrpSpPr>
              <p:cNvPr id="203" name="Group 202"/>
              <p:cNvGrpSpPr/>
              <p:nvPr/>
            </p:nvGrpSpPr>
            <p:grpSpPr>
              <a:xfrm>
                <a:off x="410842" y="1820165"/>
                <a:ext cx="254397" cy="1476504"/>
                <a:chOff x="9693416" y="1820165"/>
                <a:chExt cx="254397" cy="1476504"/>
              </a:xfrm>
            </p:grpSpPr>
            <p:cxnSp>
              <p:nvCxnSpPr>
                <p:cNvPr id="205" name="Straight Connector 204"/>
                <p:cNvCxnSpPr/>
                <p:nvPr/>
              </p:nvCxnSpPr>
              <p:spPr>
                <a:xfrm>
                  <a:off x="9698030" y="182016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Straight Connector 205"/>
                <p:cNvCxnSpPr/>
                <p:nvPr/>
              </p:nvCxnSpPr>
              <p:spPr>
                <a:xfrm>
                  <a:off x="9693416" y="2157299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" name="Straight Connector 206"/>
                <p:cNvCxnSpPr/>
                <p:nvPr/>
              </p:nvCxnSpPr>
              <p:spPr>
                <a:xfrm>
                  <a:off x="9707274" y="2466716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>
                <a:xfrm>
                  <a:off x="9721130" y="3296669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4" name="Straight Connector 203"/>
              <p:cNvCxnSpPr/>
              <p:nvPr/>
            </p:nvCxnSpPr>
            <p:spPr>
              <a:xfrm>
                <a:off x="433941" y="3811266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73639AEF-E3CA-F847-BA72-9FC865BB37A5}"/>
              </a:ext>
            </a:extLst>
          </p:cNvPr>
          <p:cNvGrpSpPr/>
          <p:nvPr/>
        </p:nvGrpSpPr>
        <p:grpSpPr>
          <a:xfrm>
            <a:off x="386968" y="1681180"/>
            <a:ext cx="247127" cy="2225289"/>
            <a:chOff x="3050468" y="1778477"/>
            <a:chExt cx="247127" cy="2225289"/>
          </a:xfrm>
        </p:grpSpPr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3D98F5AC-A617-7544-A20D-3A19000A02B5}"/>
                </a:ext>
              </a:extLst>
            </p:cNvPr>
            <p:cNvCxnSpPr/>
            <p:nvPr/>
          </p:nvCxnSpPr>
          <p:spPr>
            <a:xfrm>
              <a:off x="3058383" y="2569562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923C0C4E-2426-CD45-BD55-55246E1F0697}"/>
                </a:ext>
              </a:extLst>
            </p:cNvPr>
            <p:cNvGrpSpPr/>
            <p:nvPr/>
          </p:nvGrpSpPr>
          <p:grpSpPr>
            <a:xfrm>
              <a:off x="3050468" y="1778477"/>
              <a:ext cx="247127" cy="2225289"/>
              <a:chOff x="395012" y="1783094"/>
              <a:chExt cx="247127" cy="2225289"/>
            </a:xfrm>
          </p:grpSpPr>
          <p:grpSp>
            <p:nvGrpSpPr>
              <p:cNvPr id="215" name="Group 214">
                <a:extLst>
                  <a:ext uri="{FF2B5EF4-FFF2-40B4-BE49-F238E27FC236}">
                    <a16:creationId xmlns:a16="http://schemas.microsoft.com/office/drawing/2014/main" id="{3DA99007-CB7E-E248-B552-3AA81B0E15B3}"/>
                  </a:ext>
                </a:extLst>
              </p:cNvPr>
              <p:cNvGrpSpPr/>
              <p:nvPr/>
            </p:nvGrpSpPr>
            <p:grpSpPr>
              <a:xfrm>
                <a:off x="395012" y="1783094"/>
                <a:ext cx="247127" cy="1809842"/>
                <a:chOff x="9677586" y="1783094"/>
                <a:chExt cx="247127" cy="1809842"/>
              </a:xfrm>
            </p:grpSpPr>
            <p:cxnSp>
              <p:nvCxnSpPr>
                <p:cNvPr id="217" name="Straight Connector 216">
                  <a:extLst>
                    <a:ext uri="{FF2B5EF4-FFF2-40B4-BE49-F238E27FC236}">
                      <a16:creationId xmlns:a16="http://schemas.microsoft.com/office/drawing/2014/main" id="{28A6624D-DC84-D843-B20C-1DC0963A6BD1}"/>
                    </a:ext>
                  </a:extLst>
                </p:cNvPr>
                <p:cNvCxnSpPr/>
                <p:nvPr/>
              </p:nvCxnSpPr>
              <p:spPr>
                <a:xfrm>
                  <a:off x="9698030" y="1783094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8" name="Straight Connector 217">
                  <a:extLst>
                    <a:ext uri="{FF2B5EF4-FFF2-40B4-BE49-F238E27FC236}">
                      <a16:creationId xmlns:a16="http://schemas.microsoft.com/office/drawing/2014/main" id="{4B00A1BC-3B03-E848-97B1-8AA1D6FE2D6D}"/>
                    </a:ext>
                  </a:extLst>
                </p:cNvPr>
                <p:cNvCxnSpPr/>
                <p:nvPr/>
              </p:nvCxnSpPr>
              <p:spPr>
                <a:xfrm>
                  <a:off x="9684001" y="2229677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Straight Connector 219">
                  <a:extLst>
                    <a:ext uri="{FF2B5EF4-FFF2-40B4-BE49-F238E27FC236}">
                      <a16:creationId xmlns:a16="http://schemas.microsoft.com/office/drawing/2014/main" id="{606F54C7-05E5-E840-BDE4-EB3189786DB5}"/>
                    </a:ext>
                  </a:extLst>
                </p:cNvPr>
                <p:cNvCxnSpPr/>
                <p:nvPr/>
              </p:nvCxnSpPr>
              <p:spPr>
                <a:xfrm>
                  <a:off x="9694739" y="2931139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Straight Connector 220">
                  <a:extLst>
                    <a:ext uri="{FF2B5EF4-FFF2-40B4-BE49-F238E27FC236}">
                      <a16:creationId xmlns:a16="http://schemas.microsoft.com/office/drawing/2014/main" id="{1DB1C19A-55EF-B14D-9FFF-EC2682E517DA}"/>
                    </a:ext>
                  </a:extLst>
                </p:cNvPr>
                <p:cNvCxnSpPr/>
                <p:nvPr/>
              </p:nvCxnSpPr>
              <p:spPr>
                <a:xfrm>
                  <a:off x="9677586" y="3592936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B50E3552-F4C0-E241-9070-F3CCC966EF87}"/>
                  </a:ext>
                </a:extLst>
              </p:cNvPr>
              <p:cNvCxnSpPr/>
              <p:nvPr/>
            </p:nvCxnSpPr>
            <p:spPr>
              <a:xfrm>
                <a:off x="401283" y="4008383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62B16240-AB61-114F-A9B1-5B004DD025FE}"/>
              </a:ext>
            </a:extLst>
          </p:cNvPr>
          <p:cNvGrpSpPr/>
          <p:nvPr/>
        </p:nvGrpSpPr>
        <p:grpSpPr>
          <a:xfrm>
            <a:off x="9366173" y="1658238"/>
            <a:ext cx="254397" cy="2208815"/>
            <a:chOff x="3066298" y="1815548"/>
            <a:chExt cx="254397" cy="2208815"/>
          </a:xfrm>
        </p:grpSpPr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3A472E1A-8366-A247-BC98-1094E1A9B163}"/>
                </a:ext>
              </a:extLst>
            </p:cNvPr>
            <p:cNvCxnSpPr/>
            <p:nvPr/>
          </p:nvCxnSpPr>
          <p:spPr>
            <a:xfrm>
              <a:off x="3080155" y="2830237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A84AA2D1-7244-A94D-BDB7-96A7A241A40A}"/>
                </a:ext>
              </a:extLst>
            </p:cNvPr>
            <p:cNvGrpSpPr/>
            <p:nvPr/>
          </p:nvGrpSpPr>
          <p:grpSpPr>
            <a:xfrm>
              <a:off x="3066298" y="1815548"/>
              <a:ext cx="254397" cy="2208815"/>
              <a:chOff x="410842" y="1820165"/>
              <a:chExt cx="254397" cy="2208815"/>
            </a:xfrm>
          </p:grpSpPr>
          <p:grpSp>
            <p:nvGrpSpPr>
              <p:cNvPr id="234" name="Group 233">
                <a:extLst>
                  <a:ext uri="{FF2B5EF4-FFF2-40B4-BE49-F238E27FC236}">
                    <a16:creationId xmlns:a16="http://schemas.microsoft.com/office/drawing/2014/main" id="{71C41ED7-DD45-D949-A579-CB56F7FF1504}"/>
                  </a:ext>
                </a:extLst>
              </p:cNvPr>
              <p:cNvGrpSpPr/>
              <p:nvPr/>
            </p:nvGrpSpPr>
            <p:grpSpPr>
              <a:xfrm>
                <a:off x="410842" y="1820165"/>
                <a:ext cx="254397" cy="1650678"/>
                <a:chOff x="9693416" y="1820165"/>
                <a:chExt cx="254397" cy="1650678"/>
              </a:xfrm>
            </p:grpSpPr>
            <p:cxnSp>
              <p:nvCxnSpPr>
                <p:cNvPr id="236" name="Straight Connector 235">
                  <a:extLst>
                    <a:ext uri="{FF2B5EF4-FFF2-40B4-BE49-F238E27FC236}">
                      <a16:creationId xmlns:a16="http://schemas.microsoft.com/office/drawing/2014/main" id="{735D6C00-E2E4-2C44-963E-D75957984CE6}"/>
                    </a:ext>
                  </a:extLst>
                </p:cNvPr>
                <p:cNvCxnSpPr/>
                <p:nvPr/>
              </p:nvCxnSpPr>
              <p:spPr>
                <a:xfrm>
                  <a:off x="9698030" y="182016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7" name="Straight Connector 236">
                  <a:extLst>
                    <a:ext uri="{FF2B5EF4-FFF2-40B4-BE49-F238E27FC236}">
                      <a16:creationId xmlns:a16="http://schemas.microsoft.com/office/drawing/2014/main" id="{D4D23239-EF78-7B45-A336-59A193A4A794}"/>
                    </a:ext>
                  </a:extLst>
                </p:cNvPr>
                <p:cNvCxnSpPr/>
                <p:nvPr/>
              </p:nvCxnSpPr>
              <p:spPr>
                <a:xfrm>
                  <a:off x="9693416" y="2157299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8" name="Straight Connector 237">
                  <a:extLst>
                    <a:ext uri="{FF2B5EF4-FFF2-40B4-BE49-F238E27FC236}">
                      <a16:creationId xmlns:a16="http://schemas.microsoft.com/office/drawing/2014/main" id="{D08DD587-2B59-984E-A680-1877BA16E1D9}"/>
                    </a:ext>
                  </a:extLst>
                </p:cNvPr>
                <p:cNvCxnSpPr/>
                <p:nvPr/>
              </p:nvCxnSpPr>
              <p:spPr>
                <a:xfrm>
                  <a:off x="9707274" y="2466716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9" name="Straight Connector 238">
                  <a:extLst>
                    <a:ext uri="{FF2B5EF4-FFF2-40B4-BE49-F238E27FC236}">
                      <a16:creationId xmlns:a16="http://schemas.microsoft.com/office/drawing/2014/main" id="{200E2EF8-D197-9741-BE08-F71C43388EB1}"/>
                    </a:ext>
                  </a:extLst>
                </p:cNvPr>
                <p:cNvCxnSpPr/>
                <p:nvPr/>
              </p:nvCxnSpPr>
              <p:spPr>
                <a:xfrm>
                  <a:off x="9721130" y="3470843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C353D1AA-D781-DF42-8555-3956AB52AA31}"/>
                  </a:ext>
                </a:extLst>
              </p:cNvPr>
              <p:cNvCxnSpPr/>
              <p:nvPr/>
            </p:nvCxnSpPr>
            <p:spPr>
              <a:xfrm>
                <a:off x="433941" y="4028980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C2705BE-08B0-5A40-B759-88F5DE2F311C}"/>
              </a:ext>
            </a:extLst>
          </p:cNvPr>
          <p:cNvGrpSpPr/>
          <p:nvPr/>
        </p:nvGrpSpPr>
        <p:grpSpPr>
          <a:xfrm>
            <a:off x="3382907" y="867639"/>
            <a:ext cx="3019521" cy="4938204"/>
            <a:chOff x="3230104" y="890886"/>
            <a:chExt cx="2669963" cy="4938204"/>
          </a:xfrm>
        </p:grpSpPr>
        <p:cxnSp>
          <p:nvCxnSpPr>
            <p:cNvPr id="26" name="Straight Arrow Connector 25"/>
            <p:cNvCxnSpPr/>
            <p:nvPr/>
          </p:nvCxnSpPr>
          <p:spPr>
            <a:xfrm flipV="1">
              <a:off x="4960217" y="2120605"/>
              <a:ext cx="525110" cy="20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433EFF3A-DF00-B04B-BFD3-6DF01140D7DF}"/>
                </a:ext>
              </a:extLst>
            </p:cNvPr>
            <p:cNvGrpSpPr/>
            <p:nvPr/>
          </p:nvGrpSpPr>
          <p:grpSpPr>
            <a:xfrm>
              <a:off x="3230104" y="890886"/>
              <a:ext cx="2669963" cy="4938204"/>
              <a:chOff x="2952202" y="1002180"/>
              <a:chExt cx="3377537" cy="5267280"/>
            </a:xfrm>
          </p:grpSpPr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ECAC89F8-2568-9745-BEAB-BEE197E2E2F6}"/>
                  </a:ext>
                </a:extLst>
              </p:cNvPr>
              <p:cNvSpPr txBox="1"/>
              <p:nvPr/>
            </p:nvSpPr>
            <p:spPr>
              <a:xfrm>
                <a:off x="5468360" y="1819449"/>
                <a:ext cx="861379" cy="426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 Black" panose="020B0A04020102020204" pitchFamily="34" charset="0"/>
                  </a:rPr>
                  <a:t>nNOS </a:t>
                </a:r>
                <a:r>
                  <a:rPr lang="el-GR" sz="1000" dirty="0">
                    <a:latin typeface="Arial Black" panose="020B0A04020102020204" pitchFamily="34" charset="0"/>
                  </a:rPr>
                  <a:t>α</a:t>
                </a:r>
                <a:r>
                  <a:rPr lang="en-US" sz="1000" dirty="0">
                    <a:latin typeface="Arial Black" panose="020B0A04020102020204" pitchFamily="34" charset="0"/>
                  </a:rPr>
                  <a:t> </a:t>
                </a:r>
              </a:p>
              <a:p>
                <a:r>
                  <a:rPr lang="en-US" sz="1000" dirty="0">
                    <a:latin typeface="Arial Black" panose="020B0A04020102020204" pitchFamily="34" charset="0"/>
                  </a:rPr>
                  <a:t>155 kD</a:t>
                </a:r>
              </a:p>
            </p:txBody>
          </p: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B8F9A380-5DA3-744D-84BC-DF298235795E}"/>
                  </a:ext>
                </a:extLst>
              </p:cNvPr>
              <p:cNvGrpSpPr/>
              <p:nvPr/>
            </p:nvGrpSpPr>
            <p:grpSpPr>
              <a:xfrm>
                <a:off x="2952202" y="4262011"/>
                <a:ext cx="2205403" cy="2007449"/>
                <a:chOff x="1926242" y="4292316"/>
                <a:chExt cx="2205403" cy="2007449"/>
              </a:xfrm>
            </p:grpSpPr>
            <p:grpSp>
              <p:nvGrpSpPr>
                <p:cNvPr id="108" name="Group 107">
                  <a:extLst>
                    <a:ext uri="{FF2B5EF4-FFF2-40B4-BE49-F238E27FC236}">
                      <a16:creationId xmlns:a16="http://schemas.microsoft.com/office/drawing/2014/main" id="{DEE4E3C8-6D3F-E24F-B95F-0AC51679A610}"/>
                    </a:ext>
                  </a:extLst>
                </p:cNvPr>
                <p:cNvGrpSpPr/>
                <p:nvPr/>
              </p:nvGrpSpPr>
              <p:grpSpPr>
                <a:xfrm>
                  <a:off x="2927102" y="4292316"/>
                  <a:ext cx="741417" cy="1414790"/>
                  <a:chOff x="1760655" y="4493615"/>
                  <a:chExt cx="741417" cy="1414790"/>
                </a:xfrm>
              </p:grpSpPr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0D873AE1-03E8-E24E-97CE-1E1BF2D5816B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219541" y="5090291"/>
                    <a:ext cx="135922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 </a:t>
                    </a:r>
                    <a:r>
                      <a:rPr lang="en-US" sz="1200" dirty="0"/>
                      <a:t>10 </a:t>
                    </a:r>
                    <a:r>
                      <a:rPr lang="en-US" sz="1200" dirty="0" err="1"/>
                      <a:t>nM</a:t>
                    </a:r>
                    <a:endParaRPr lang="en-US" sz="1200" dirty="0"/>
                  </a:p>
                </p:txBody>
              </p:sp>
              <p:sp>
                <p:nvSpPr>
                  <p:cNvPr id="120" name="TextBox 119">
                    <a:extLst>
                      <a:ext uri="{FF2B5EF4-FFF2-40B4-BE49-F238E27FC236}">
                        <a16:creationId xmlns:a16="http://schemas.microsoft.com/office/drawing/2014/main" id="{25910792-51DC-5F44-85F3-29A34595E725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681565" y="5037123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+P</a:t>
                    </a:r>
                    <a:r>
                      <a:rPr lang="en-US" sz="1200" baseline="-25000" dirty="0"/>
                      <a:t>4</a:t>
                    </a:r>
                    <a:r>
                      <a:rPr lang="en-US" sz="1200" dirty="0"/>
                      <a:t> 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</p:grpSp>
            <p:grpSp>
              <p:nvGrpSpPr>
                <p:cNvPr id="109" name="Group 108">
                  <a:extLst>
                    <a:ext uri="{FF2B5EF4-FFF2-40B4-BE49-F238E27FC236}">
                      <a16:creationId xmlns:a16="http://schemas.microsoft.com/office/drawing/2014/main" id="{1B753586-4674-9643-BC38-9E6419587D42}"/>
                    </a:ext>
                  </a:extLst>
                </p:cNvPr>
                <p:cNvGrpSpPr/>
                <p:nvPr/>
              </p:nvGrpSpPr>
              <p:grpSpPr>
                <a:xfrm>
                  <a:off x="1926242" y="4352299"/>
                  <a:ext cx="2205403" cy="1947466"/>
                  <a:chOff x="1926242" y="4352299"/>
                  <a:chExt cx="2205403" cy="1947466"/>
                </a:xfrm>
              </p:grpSpPr>
              <p:grpSp>
                <p:nvGrpSpPr>
                  <p:cNvPr id="110" name="Group 109">
                    <a:extLst>
                      <a:ext uri="{FF2B5EF4-FFF2-40B4-BE49-F238E27FC236}">
                        <a16:creationId xmlns:a16="http://schemas.microsoft.com/office/drawing/2014/main" id="{AC777041-223C-CF42-9EDE-D5F4CADF731B}"/>
                      </a:ext>
                    </a:extLst>
                  </p:cNvPr>
                  <p:cNvGrpSpPr/>
                  <p:nvPr/>
                </p:nvGrpSpPr>
                <p:grpSpPr>
                  <a:xfrm>
                    <a:off x="1926242" y="4352299"/>
                    <a:ext cx="1084094" cy="1687576"/>
                    <a:chOff x="1660235" y="4493615"/>
                    <a:chExt cx="1084094" cy="1687576"/>
                  </a:xfrm>
                </p:grpSpPr>
                <p:sp>
                  <p:nvSpPr>
                    <p:cNvPr id="115" name="TextBox 114">
                      <a:extLst>
                        <a:ext uri="{FF2B5EF4-FFF2-40B4-BE49-F238E27FC236}">
                          <a16:creationId xmlns:a16="http://schemas.microsoft.com/office/drawing/2014/main" id="{C0BD1D1E-688C-C744-A18A-390BEE5AD605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302334" y="5308643"/>
                      <a:ext cx="99280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r"/>
                      <a:r>
                        <a:rPr lang="en-US" sz="1200" dirty="0"/>
                        <a:t>NG</a:t>
                      </a:r>
                    </a:p>
                  </p:txBody>
                </p:sp>
                <p:sp>
                  <p:nvSpPr>
                    <p:cNvPr id="116" name="TextBox 115">
                      <a:extLst>
                        <a:ext uri="{FF2B5EF4-FFF2-40B4-BE49-F238E27FC236}">
                          <a16:creationId xmlns:a16="http://schemas.microsoft.com/office/drawing/2014/main" id="{A4607DAE-F7A6-A949-9C24-B70F37FBBB09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299173" y="536068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50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Mannitol</a:t>
                      </a:r>
                    </a:p>
                  </p:txBody>
                </p:sp>
                <p:sp>
                  <p:nvSpPr>
                    <p:cNvPr id="117" name="TextBox 116">
                      <a:extLst>
                        <a:ext uri="{FF2B5EF4-FFF2-40B4-BE49-F238E27FC236}">
                          <a16:creationId xmlns:a16="http://schemas.microsoft.com/office/drawing/2014/main" id="{CA548000-2038-D340-A127-5B63992FB73C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681565" y="503712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30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HG</a:t>
                      </a:r>
                    </a:p>
                  </p:txBody>
                </p:sp>
                <p:sp>
                  <p:nvSpPr>
                    <p:cNvPr id="118" name="TextBox 117">
                      <a:extLst>
                        <a:ext uri="{FF2B5EF4-FFF2-40B4-BE49-F238E27FC236}">
                          <a16:creationId xmlns:a16="http://schemas.microsoft.com/office/drawing/2014/main" id="{B4D8006F-441A-D843-AA62-22D92D9E2D2D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923822" y="503712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50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HG</a:t>
                      </a:r>
                    </a:p>
                  </p:txBody>
                </p:sp>
              </p:grpSp>
              <p:sp>
                <p:nvSpPr>
                  <p:cNvPr id="111" name="TextBox 110">
                    <a:extLst>
                      <a:ext uri="{FF2B5EF4-FFF2-40B4-BE49-F238E27FC236}">
                        <a16:creationId xmlns:a16="http://schemas.microsoft.com/office/drawing/2014/main" id="{63D32430-1195-5748-B6D1-55ED15BB5EC9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562379" y="4925182"/>
                    <a:ext cx="135922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100 </a:t>
                    </a:r>
                    <a:r>
                      <a:rPr lang="en-US" sz="1200" dirty="0" err="1"/>
                      <a:t>nM</a:t>
                    </a:r>
                    <a:endParaRPr lang="en-US" sz="1200" dirty="0"/>
                  </a:p>
                </p:txBody>
              </p:sp>
              <p:sp>
                <p:nvSpPr>
                  <p:cNvPr id="112" name="TextBox 111">
                    <a:extLst>
                      <a:ext uri="{FF2B5EF4-FFF2-40B4-BE49-F238E27FC236}">
                        <a16:creationId xmlns:a16="http://schemas.microsoft.com/office/drawing/2014/main" id="{61D32C8E-D250-654F-8237-47437737DEED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028783" y="4955955"/>
                    <a:ext cx="1339037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+P</a:t>
                    </a:r>
                    <a:r>
                      <a:rPr lang="en-US" sz="1200" baseline="-25000" dirty="0"/>
                      <a:t>4</a:t>
                    </a:r>
                    <a:r>
                      <a:rPr lang="en-US" sz="1200" dirty="0"/>
                      <a:t> 1000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  <p:sp>
                <p:nvSpPr>
                  <p:cNvPr id="113" name="TextBox 112">
                    <a:extLst>
                      <a:ext uri="{FF2B5EF4-FFF2-40B4-BE49-F238E27FC236}">
                        <a16:creationId xmlns:a16="http://schemas.microsoft.com/office/drawing/2014/main" id="{04E2CCBB-F65B-A046-A2E1-AEB10608C0E1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912887" y="5133867"/>
                    <a:ext cx="180650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10nM P</a:t>
                    </a:r>
                    <a:r>
                      <a:rPr lang="en-US" sz="1200" baseline="-25000" dirty="0"/>
                      <a:t>4 </a:t>
                    </a:r>
                    <a:r>
                      <a:rPr lang="en-US" sz="1200" dirty="0"/>
                      <a:t>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  <p:sp>
                <p:nvSpPr>
                  <p:cNvPr id="114" name="TextBox 113">
                    <a:extLst>
                      <a:ext uri="{FF2B5EF4-FFF2-40B4-BE49-F238E27FC236}">
                        <a16:creationId xmlns:a16="http://schemas.microsoft.com/office/drawing/2014/main" id="{6B21217B-4128-E54F-B075-2BB2834EA94A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128491" y="5296610"/>
                    <a:ext cx="172931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 nM+P</a:t>
                    </a:r>
                    <a:r>
                      <a:rPr lang="en-US" sz="1200" baseline="-25000" dirty="0"/>
                      <a:t>4  </a:t>
                    </a:r>
                    <a:r>
                      <a:rPr lang="en-US" sz="1200" dirty="0"/>
                      <a:t>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</p:grpSp>
          </p:grp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70EC4B81-B2E1-CA46-9C50-C3239E2439F8}"/>
                  </a:ext>
                </a:extLst>
              </p:cNvPr>
              <p:cNvSpPr txBox="1"/>
              <p:nvPr/>
            </p:nvSpPr>
            <p:spPr>
              <a:xfrm>
                <a:off x="3688652" y="1002180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Arial Black" panose="020B0A04020102020204" pitchFamily="34" charset="0"/>
                  </a:rPr>
                  <a:t>nNOS𝝰 2</a:t>
                </a: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-44496" y="934819"/>
            <a:ext cx="3677293" cy="4991530"/>
            <a:chOff x="6102491" y="863515"/>
            <a:chExt cx="3677293" cy="4991530"/>
          </a:xfrm>
        </p:grpSpPr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8C02CBAC-D2A6-E94C-B72B-0296F4733FAA}"/>
                </a:ext>
              </a:extLst>
            </p:cNvPr>
            <p:cNvGrpSpPr/>
            <p:nvPr/>
          </p:nvGrpSpPr>
          <p:grpSpPr>
            <a:xfrm>
              <a:off x="6102491" y="863515"/>
              <a:ext cx="622099" cy="3144615"/>
              <a:chOff x="2914161" y="1626581"/>
              <a:chExt cx="622099" cy="3144615"/>
            </a:xfrm>
          </p:grpSpPr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F085A466-51AC-F648-8267-A8BB29B8DEE0}"/>
                  </a:ext>
                </a:extLst>
              </p:cNvPr>
              <p:cNvSpPr txBox="1"/>
              <p:nvPr/>
            </p:nvSpPr>
            <p:spPr>
              <a:xfrm>
                <a:off x="2989285" y="4517280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37 kD</a:t>
                </a:r>
              </a:p>
            </p:txBody>
          </p: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E211DDF2-D4DA-524B-8EB4-11A2EAA370FC}"/>
                  </a:ext>
                </a:extLst>
              </p:cNvPr>
              <p:cNvSpPr txBox="1"/>
              <p:nvPr/>
            </p:nvSpPr>
            <p:spPr>
              <a:xfrm>
                <a:off x="2984999" y="4064768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50 kD</a:t>
                </a:r>
              </a:p>
            </p:txBody>
          </p:sp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A1E09B80-F802-3547-8063-36BA802EA77C}"/>
                  </a:ext>
                </a:extLst>
              </p:cNvPr>
              <p:cNvSpPr txBox="1"/>
              <p:nvPr/>
            </p:nvSpPr>
            <p:spPr>
              <a:xfrm>
                <a:off x="2982903" y="3337145"/>
                <a:ext cx="49725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/>
                  <a:t>75 kD</a:t>
                </a:r>
              </a:p>
            </p:txBody>
          </p: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168E57F2-EFB2-CE46-A3D4-1EE0D2CDEDDD}"/>
                  </a:ext>
                </a:extLst>
              </p:cNvPr>
              <p:cNvSpPr txBox="1"/>
              <p:nvPr/>
            </p:nvSpPr>
            <p:spPr>
              <a:xfrm>
                <a:off x="2915538" y="2675262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150 kD</a:t>
                </a: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10E6DA11-8998-2640-B1E8-30E45111D469}"/>
                  </a:ext>
                </a:extLst>
              </p:cNvPr>
              <p:cNvSpPr txBox="1"/>
              <p:nvPr/>
            </p:nvSpPr>
            <p:spPr>
              <a:xfrm>
                <a:off x="2917898" y="2257647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250 kD</a:t>
                </a: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4D5C0815-D3B8-8C41-B773-1E46C0ED22EC}"/>
                  </a:ext>
                </a:extLst>
              </p:cNvPr>
              <p:cNvSpPr txBox="1"/>
              <p:nvPr/>
            </p:nvSpPr>
            <p:spPr>
              <a:xfrm>
                <a:off x="2930005" y="1626581"/>
                <a:ext cx="60625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/>
                  <a:t>MW </a:t>
                </a:r>
              </a:p>
              <a:p>
                <a:pPr algn="ctr"/>
                <a:r>
                  <a:rPr lang="en-US" sz="1100" dirty="0"/>
                  <a:t>Marker</a:t>
                </a:r>
              </a:p>
            </p:txBody>
          </p: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DCBFF612-51FE-DA4A-91EC-83EE81403AA6}"/>
                  </a:ext>
                </a:extLst>
              </p:cNvPr>
              <p:cNvSpPr txBox="1"/>
              <p:nvPr/>
            </p:nvSpPr>
            <p:spPr>
              <a:xfrm>
                <a:off x="2914161" y="3053412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EA2AAD30-A754-C141-B1A0-E30A1BB6D346}"/>
                </a:ext>
              </a:extLst>
            </p:cNvPr>
            <p:cNvGrpSpPr/>
            <p:nvPr/>
          </p:nvGrpSpPr>
          <p:grpSpPr>
            <a:xfrm>
              <a:off x="6453804" y="956027"/>
              <a:ext cx="3325980" cy="4899018"/>
              <a:chOff x="6023621" y="1069056"/>
              <a:chExt cx="3747978" cy="5225482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151FE8D0-B942-C647-BA03-6F50857B602F}"/>
                  </a:ext>
                </a:extLst>
              </p:cNvPr>
              <p:cNvGrpSpPr/>
              <p:nvPr/>
            </p:nvGrpSpPr>
            <p:grpSpPr>
              <a:xfrm>
                <a:off x="6023621" y="1789196"/>
                <a:ext cx="3747978" cy="4505342"/>
                <a:chOff x="6375332" y="1803390"/>
                <a:chExt cx="3747978" cy="4505342"/>
              </a:xfrm>
            </p:grpSpPr>
            <p:grpSp>
              <p:nvGrpSpPr>
                <p:cNvPr id="125" name="Group 124">
                  <a:extLst>
                    <a:ext uri="{FF2B5EF4-FFF2-40B4-BE49-F238E27FC236}">
                      <a16:creationId xmlns:a16="http://schemas.microsoft.com/office/drawing/2014/main" id="{5DD8F654-8E2A-DC4D-AAD2-9A63753A3DA3}"/>
                    </a:ext>
                  </a:extLst>
                </p:cNvPr>
                <p:cNvGrpSpPr/>
                <p:nvPr/>
              </p:nvGrpSpPr>
              <p:grpSpPr>
                <a:xfrm>
                  <a:off x="8625620" y="1803390"/>
                  <a:ext cx="1497690" cy="449153"/>
                  <a:chOff x="8652945" y="1794231"/>
                  <a:chExt cx="1497690" cy="449153"/>
                </a:xfrm>
              </p:grpSpPr>
              <p:cxnSp>
                <p:nvCxnSpPr>
                  <p:cNvPr id="140" name="Straight Arrow Connector 139">
                    <a:extLst>
                      <a:ext uri="{FF2B5EF4-FFF2-40B4-BE49-F238E27FC236}">
                        <a16:creationId xmlns:a16="http://schemas.microsoft.com/office/drawing/2014/main" id="{13C4EB96-076F-DE48-9213-C183BCE57EA4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8652945" y="2149878"/>
                    <a:ext cx="525109" cy="2088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1" name="TextBox 140">
                    <a:extLst>
                      <a:ext uri="{FF2B5EF4-FFF2-40B4-BE49-F238E27FC236}">
                        <a16:creationId xmlns:a16="http://schemas.microsoft.com/office/drawing/2014/main" id="{A6C58276-03EB-8540-AE5E-A342059D82B8}"/>
                      </a:ext>
                    </a:extLst>
                  </p:cNvPr>
                  <p:cNvSpPr txBox="1"/>
                  <p:nvPr/>
                </p:nvSpPr>
                <p:spPr>
                  <a:xfrm>
                    <a:off x="8865390" y="1794231"/>
                    <a:ext cx="1285245" cy="44915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>
                        <a:latin typeface="Arial Black" panose="020B0A04020102020204" pitchFamily="34" charset="0"/>
                      </a:rPr>
                      <a:t>nNOS </a:t>
                    </a:r>
                    <a:r>
                      <a:rPr lang="el-GR" sz="1000" dirty="0">
                        <a:latin typeface="Arial Black" panose="020B0A04020102020204" pitchFamily="34" charset="0"/>
                      </a:rPr>
                      <a:t>α</a:t>
                    </a:r>
                    <a:r>
                      <a:rPr lang="en-US" sz="1000" dirty="0">
                        <a:latin typeface="Arial Black" panose="020B0A04020102020204" pitchFamily="34" charset="0"/>
                      </a:rPr>
                      <a:t> </a:t>
                    </a:r>
                  </a:p>
                  <a:p>
                    <a:r>
                      <a:rPr lang="en-US" sz="1000" dirty="0">
                        <a:latin typeface="Arial Black" panose="020B0A04020102020204" pitchFamily="34" charset="0"/>
                      </a:rPr>
                      <a:t>155 kD</a:t>
                    </a:r>
                  </a:p>
                </p:txBody>
              </p:sp>
            </p:grpSp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13A0331F-8549-744D-A4FD-CA6C09B3A3D8}"/>
                    </a:ext>
                  </a:extLst>
                </p:cNvPr>
                <p:cNvGrpSpPr/>
                <p:nvPr/>
              </p:nvGrpSpPr>
              <p:grpSpPr>
                <a:xfrm>
                  <a:off x="6375332" y="4301285"/>
                  <a:ext cx="2205405" cy="2007447"/>
                  <a:chOff x="1707073" y="4292316"/>
                  <a:chExt cx="2205405" cy="2007447"/>
                </a:xfrm>
              </p:grpSpPr>
              <p:grpSp>
                <p:nvGrpSpPr>
                  <p:cNvPr id="127" name="Group 126">
                    <a:extLst>
                      <a:ext uri="{FF2B5EF4-FFF2-40B4-BE49-F238E27FC236}">
                        <a16:creationId xmlns:a16="http://schemas.microsoft.com/office/drawing/2014/main" id="{7D85A547-3AE1-1342-BBA8-E5F76CF82625}"/>
                      </a:ext>
                    </a:extLst>
                  </p:cNvPr>
                  <p:cNvGrpSpPr/>
                  <p:nvPr/>
                </p:nvGrpSpPr>
                <p:grpSpPr>
                  <a:xfrm>
                    <a:off x="2707939" y="4292316"/>
                    <a:ext cx="741414" cy="1414789"/>
                    <a:chOff x="1541492" y="4493615"/>
                    <a:chExt cx="741414" cy="1414789"/>
                  </a:xfrm>
                </p:grpSpPr>
                <p:sp>
                  <p:nvSpPr>
                    <p:cNvPr id="138" name="TextBox 137">
                      <a:extLst>
                        <a:ext uri="{FF2B5EF4-FFF2-40B4-BE49-F238E27FC236}">
                          <a16:creationId xmlns:a16="http://schemas.microsoft.com/office/drawing/2014/main" id="{43DEBFEF-DC90-5442-A3A5-0727BEB955C5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000378" y="5090290"/>
                      <a:ext cx="1359228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+E</a:t>
                      </a:r>
                      <a:r>
                        <a:rPr lang="en-US" sz="1200" baseline="-25000" dirty="0"/>
                        <a:t>2 </a:t>
                      </a:r>
                      <a:r>
                        <a:rPr lang="en-US" sz="1200" dirty="0"/>
                        <a:t>10 </a:t>
                      </a:r>
                      <a:r>
                        <a:rPr lang="en-US" sz="1200" dirty="0" err="1"/>
                        <a:t>nM</a:t>
                      </a:r>
                      <a:endParaRPr lang="en-US" sz="1200" dirty="0"/>
                    </a:p>
                  </p:txBody>
                </p:sp>
                <p:sp>
                  <p:nvSpPr>
                    <p:cNvPr id="139" name="TextBox 138">
                      <a:extLst>
                        <a:ext uri="{FF2B5EF4-FFF2-40B4-BE49-F238E27FC236}">
                          <a16:creationId xmlns:a16="http://schemas.microsoft.com/office/drawing/2014/main" id="{C4516A9D-9544-184E-997E-64FEF4EF14F8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462398" y="5037123"/>
                      <a:ext cx="1364016" cy="2770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+P</a:t>
                      </a:r>
                      <a:r>
                        <a:rPr lang="en-US" sz="1200" baseline="-25000" dirty="0"/>
                        <a:t>4</a:t>
                      </a:r>
                      <a:r>
                        <a:rPr lang="en-US" sz="1200" dirty="0"/>
                        <a:t> 100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 </a:t>
                      </a:r>
                    </a:p>
                  </p:txBody>
                </p:sp>
              </p:grpSp>
              <p:grpSp>
                <p:nvGrpSpPr>
                  <p:cNvPr id="128" name="Group 127">
                    <a:extLst>
                      <a:ext uri="{FF2B5EF4-FFF2-40B4-BE49-F238E27FC236}">
                        <a16:creationId xmlns:a16="http://schemas.microsoft.com/office/drawing/2014/main" id="{5E52EB99-3CC7-CC40-8B60-FE40AD27DDEF}"/>
                      </a:ext>
                    </a:extLst>
                  </p:cNvPr>
                  <p:cNvGrpSpPr/>
                  <p:nvPr/>
                </p:nvGrpSpPr>
                <p:grpSpPr>
                  <a:xfrm>
                    <a:off x="1707073" y="4352298"/>
                    <a:ext cx="2205405" cy="1947465"/>
                    <a:chOff x="1707073" y="4352298"/>
                    <a:chExt cx="2205405" cy="1947465"/>
                  </a:xfrm>
                </p:grpSpPr>
                <p:grpSp>
                  <p:nvGrpSpPr>
                    <p:cNvPr id="129" name="Group 128">
                      <a:extLst>
                        <a:ext uri="{FF2B5EF4-FFF2-40B4-BE49-F238E27FC236}">
                          <a16:creationId xmlns:a16="http://schemas.microsoft.com/office/drawing/2014/main" id="{82784D30-2E2F-C244-9F0D-FCE33CE7801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07073" y="4352298"/>
                      <a:ext cx="1084096" cy="1687577"/>
                      <a:chOff x="1441066" y="4493614"/>
                      <a:chExt cx="1084096" cy="1687577"/>
                    </a:xfrm>
                  </p:grpSpPr>
                  <p:sp>
                    <p:nvSpPr>
                      <p:cNvPr id="134" name="TextBox 133">
                        <a:extLst>
                          <a:ext uri="{FF2B5EF4-FFF2-40B4-BE49-F238E27FC236}">
                            <a16:creationId xmlns:a16="http://schemas.microsoft.com/office/drawing/2014/main" id="{5BBBB428-D4A4-0C43-9E42-64C732B6EE60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083166" y="5308642"/>
                        <a:ext cx="992801" cy="27700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r"/>
                        <a:r>
                          <a:rPr lang="en-US" sz="1200" dirty="0"/>
                          <a:t>NG</a:t>
                        </a:r>
                      </a:p>
                    </p:txBody>
                  </p:sp>
                  <p:sp>
                    <p:nvSpPr>
                      <p:cNvPr id="135" name="TextBox 134">
                        <a:extLst>
                          <a:ext uri="{FF2B5EF4-FFF2-40B4-BE49-F238E27FC236}">
                            <a16:creationId xmlns:a16="http://schemas.microsoft.com/office/drawing/2014/main" id="{08C9C309-80ED-3B46-B708-57C30C9F4C55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080006" y="5360682"/>
                        <a:ext cx="1364016" cy="27700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50 </a:t>
                        </a:r>
                        <a:r>
                          <a:rPr lang="en-US" sz="1200" dirty="0" err="1"/>
                          <a:t>mM</a:t>
                        </a:r>
                        <a:r>
                          <a:rPr lang="en-US" sz="1200" dirty="0"/>
                          <a:t> Mannitol</a:t>
                        </a:r>
                      </a:p>
                    </p:txBody>
                  </p:sp>
                  <p:sp>
                    <p:nvSpPr>
                      <p:cNvPr id="136" name="TextBox 135">
                        <a:extLst>
                          <a:ext uri="{FF2B5EF4-FFF2-40B4-BE49-F238E27FC236}">
                            <a16:creationId xmlns:a16="http://schemas.microsoft.com/office/drawing/2014/main" id="{990A4591-5F35-1145-9546-F2805DFBF020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462400" y="5037123"/>
                        <a:ext cx="1364016" cy="27700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30 </a:t>
                        </a:r>
                        <a:r>
                          <a:rPr lang="en-US" sz="1200" dirty="0" err="1"/>
                          <a:t>mM</a:t>
                        </a:r>
                        <a:r>
                          <a:rPr lang="en-US" sz="1200" dirty="0"/>
                          <a:t> HG</a:t>
                        </a:r>
                      </a:p>
                    </p:txBody>
                  </p:sp>
                  <p:sp>
                    <p:nvSpPr>
                      <p:cNvPr id="137" name="TextBox 136">
                        <a:extLst>
                          <a:ext uri="{FF2B5EF4-FFF2-40B4-BE49-F238E27FC236}">
                            <a16:creationId xmlns:a16="http://schemas.microsoft.com/office/drawing/2014/main" id="{C735EEEF-EC80-8A42-B5DC-FB171F675BDB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704655" y="5037123"/>
                        <a:ext cx="1364016" cy="2769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50 </a:t>
                        </a:r>
                        <a:r>
                          <a:rPr lang="en-US" sz="1200" dirty="0" err="1"/>
                          <a:t>mM</a:t>
                        </a:r>
                        <a:r>
                          <a:rPr lang="en-US" sz="1200" dirty="0"/>
                          <a:t> HG</a:t>
                        </a:r>
                      </a:p>
                    </p:txBody>
                  </p:sp>
                </p:grpSp>
                <p:sp>
                  <p:nvSpPr>
                    <p:cNvPr id="130" name="TextBox 129">
                      <a:extLst>
                        <a:ext uri="{FF2B5EF4-FFF2-40B4-BE49-F238E27FC236}">
                          <a16:creationId xmlns:a16="http://schemas.microsoft.com/office/drawing/2014/main" id="{2DB56E40-96FA-E044-91A2-9E7F0742BE41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343214" y="4925181"/>
                      <a:ext cx="1359228" cy="2770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+E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 100 </a:t>
                      </a:r>
                      <a:r>
                        <a:rPr lang="en-US" sz="1200" dirty="0" err="1"/>
                        <a:t>nM</a:t>
                      </a:r>
                      <a:endParaRPr lang="en-US" sz="1200" dirty="0"/>
                    </a:p>
                  </p:txBody>
                </p:sp>
                <p:sp>
                  <p:nvSpPr>
                    <p:cNvPr id="131" name="TextBox 130">
                      <a:extLst>
                        <a:ext uri="{FF2B5EF4-FFF2-40B4-BE49-F238E27FC236}">
                          <a16:creationId xmlns:a16="http://schemas.microsoft.com/office/drawing/2014/main" id="{6CAEA49A-7EF9-034A-8545-D086DFAA3B2D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809618" y="4955955"/>
                      <a:ext cx="1339037" cy="2770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+P</a:t>
                      </a:r>
                      <a:r>
                        <a:rPr lang="en-US" sz="1200" baseline="-25000" dirty="0"/>
                        <a:t>4</a:t>
                      </a:r>
                      <a:r>
                        <a:rPr lang="en-US" sz="1200" dirty="0"/>
                        <a:t> 1000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 </a:t>
                      </a:r>
                    </a:p>
                  </p:txBody>
                </p:sp>
                <p:sp>
                  <p:nvSpPr>
                    <p:cNvPr id="132" name="TextBox 131">
                      <a:extLst>
                        <a:ext uri="{FF2B5EF4-FFF2-40B4-BE49-F238E27FC236}">
                          <a16:creationId xmlns:a16="http://schemas.microsoft.com/office/drawing/2014/main" id="{4799776C-C43E-7E47-8A60-F9BAD23C83A9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693723" y="5133867"/>
                      <a:ext cx="1806504" cy="2770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+E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 10nM P</a:t>
                      </a:r>
                      <a:r>
                        <a:rPr lang="en-US" sz="1200" baseline="-25000" dirty="0"/>
                        <a:t>4 </a:t>
                      </a:r>
                      <a:r>
                        <a:rPr lang="en-US" sz="1200" dirty="0"/>
                        <a:t>100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 </a:t>
                      </a:r>
                    </a:p>
                  </p:txBody>
                </p:sp>
                <p:sp>
                  <p:nvSpPr>
                    <p:cNvPr id="133" name="TextBox 132">
                      <a:extLst>
                        <a:ext uri="{FF2B5EF4-FFF2-40B4-BE49-F238E27FC236}">
                          <a16:creationId xmlns:a16="http://schemas.microsoft.com/office/drawing/2014/main" id="{FEE52727-E1D5-A24F-A33E-04982032855A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909324" y="5296608"/>
                      <a:ext cx="172931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+E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 10 nM+P</a:t>
                      </a:r>
                      <a:r>
                        <a:rPr lang="en-US" sz="1200" baseline="-25000" dirty="0"/>
                        <a:t>4  </a:t>
                      </a:r>
                      <a:r>
                        <a:rPr lang="en-US" sz="1200" dirty="0"/>
                        <a:t>100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 </a:t>
                      </a:r>
                    </a:p>
                  </p:txBody>
                </p:sp>
              </p:grpSp>
            </p:grpSp>
          </p:grp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4B988AB6-AD92-2F4E-8BCD-B0AAF9B1B45E}"/>
                  </a:ext>
                </a:extLst>
              </p:cNvPr>
              <p:cNvSpPr txBox="1"/>
              <p:nvPr/>
            </p:nvSpPr>
            <p:spPr>
              <a:xfrm>
                <a:off x="6802413" y="1069056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Arial Black" panose="020B0A04020102020204" pitchFamily="34" charset="0"/>
                  </a:rPr>
                  <a:t>nNOS𝝰 3</a:t>
                </a:r>
              </a:p>
            </p:txBody>
          </p:sp>
        </p:grp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8BA13358-555C-4C4B-A6C2-56654BCB61C3}"/>
              </a:ext>
            </a:extLst>
          </p:cNvPr>
          <p:cNvGrpSpPr/>
          <p:nvPr/>
        </p:nvGrpSpPr>
        <p:grpSpPr>
          <a:xfrm>
            <a:off x="9374356" y="956020"/>
            <a:ext cx="3375303" cy="4848084"/>
            <a:chOff x="9202940" y="956020"/>
            <a:chExt cx="2952213" cy="4848084"/>
          </a:xfrm>
        </p:grpSpPr>
        <p:cxnSp>
          <p:nvCxnSpPr>
            <p:cNvPr id="30" name="Straight Arrow Connector 29"/>
            <p:cNvCxnSpPr/>
            <p:nvPr/>
          </p:nvCxnSpPr>
          <p:spPr>
            <a:xfrm flipV="1">
              <a:off x="10904816" y="1916843"/>
              <a:ext cx="525110" cy="20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32659C9B-62A9-4940-BC6D-9BF4D25633B7}"/>
                </a:ext>
              </a:extLst>
            </p:cNvPr>
            <p:cNvGrpSpPr/>
            <p:nvPr/>
          </p:nvGrpSpPr>
          <p:grpSpPr>
            <a:xfrm>
              <a:off x="9202940" y="956020"/>
              <a:ext cx="2952213" cy="4848084"/>
              <a:chOff x="9160161" y="1069058"/>
              <a:chExt cx="3734583" cy="5171159"/>
            </a:xfrm>
          </p:grpSpPr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3FE5A26C-664B-B441-9BAF-52D403BC8FBC}"/>
                  </a:ext>
                </a:extLst>
              </p:cNvPr>
              <p:cNvSpPr txBox="1"/>
              <p:nvPr/>
            </p:nvSpPr>
            <p:spPr>
              <a:xfrm>
                <a:off x="11632807" y="1736803"/>
                <a:ext cx="1261937" cy="4222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</a:rPr>
                  <a:t>nNOS </a:t>
                </a:r>
                <a:r>
                  <a:rPr lang="el-GR" sz="900" dirty="0">
                    <a:latin typeface="Arial Black" panose="020B0A04020102020204" pitchFamily="34" charset="0"/>
                  </a:rPr>
                  <a:t>α</a:t>
                </a:r>
                <a:r>
                  <a:rPr lang="en-US" sz="900" dirty="0">
                    <a:latin typeface="Arial Black" panose="020B0A04020102020204" pitchFamily="34" charset="0"/>
                  </a:rPr>
                  <a:t> </a:t>
                </a:r>
              </a:p>
              <a:p>
                <a:r>
                  <a:rPr lang="en-US" sz="900" dirty="0">
                    <a:latin typeface="Arial Black" panose="020B0A04020102020204" pitchFamily="34" charset="0"/>
                  </a:rPr>
                  <a:t>155 kD</a:t>
                </a:r>
              </a:p>
            </p:txBody>
          </p:sp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052699F7-D7D9-FF42-9639-E7674666E8F3}"/>
                  </a:ext>
                </a:extLst>
              </p:cNvPr>
              <p:cNvGrpSpPr/>
              <p:nvPr/>
            </p:nvGrpSpPr>
            <p:grpSpPr>
              <a:xfrm>
                <a:off x="9160161" y="4232768"/>
                <a:ext cx="2205403" cy="2007449"/>
                <a:chOff x="1926242" y="4292316"/>
                <a:chExt cx="2205403" cy="2007449"/>
              </a:xfrm>
            </p:grpSpPr>
            <p:grpSp>
              <p:nvGrpSpPr>
                <p:cNvPr id="147" name="Group 146">
                  <a:extLst>
                    <a:ext uri="{FF2B5EF4-FFF2-40B4-BE49-F238E27FC236}">
                      <a16:creationId xmlns:a16="http://schemas.microsoft.com/office/drawing/2014/main" id="{863B533E-2F39-8F46-AFAF-7A2FECD805F3}"/>
                    </a:ext>
                  </a:extLst>
                </p:cNvPr>
                <p:cNvGrpSpPr/>
                <p:nvPr/>
              </p:nvGrpSpPr>
              <p:grpSpPr>
                <a:xfrm>
                  <a:off x="2927102" y="4292316"/>
                  <a:ext cx="741417" cy="1414790"/>
                  <a:chOff x="1760655" y="4493615"/>
                  <a:chExt cx="741417" cy="1414790"/>
                </a:xfrm>
              </p:grpSpPr>
              <p:sp>
                <p:nvSpPr>
                  <p:cNvPr id="158" name="TextBox 157">
                    <a:extLst>
                      <a:ext uri="{FF2B5EF4-FFF2-40B4-BE49-F238E27FC236}">
                        <a16:creationId xmlns:a16="http://schemas.microsoft.com/office/drawing/2014/main" id="{5D7ECC2C-B9CA-F549-B1F3-3538F2D96AC7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219541" y="5090291"/>
                    <a:ext cx="135922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 </a:t>
                    </a:r>
                    <a:r>
                      <a:rPr lang="en-US" sz="1200" dirty="0"/>
                      <a:t>10 </a:t>
                    </a:r>
                    <a:r>
                      <a:rPr lang="en-US" sz="1200" dirty="0" err="1"/>
                      <a:t>nM</a:t>
                    </a:r>
                    <a:endParaRPr lang="en-US" sz="1200" dirty="0"/>
                  </a:p>
                </p:txBody>
              </p:sp>
              <p:sp>
                <p:nvSpPr>
                  <p:cNvPr id="159" name="TextBox 158">
                    <a:extLst>
                      <a:ext uri="{FF2B5EF4-FFF2-40B4-BE49-F238E27FC236}">
                        <a16:creationId xmlns:a16="http://schemas.microsoft.com/office/drawing/2014/main" id="{07E6566B-3797-C54A-9195-86018B523C9B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681565" y="5037123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+P</a:t>
                    </a:r>
                    <a:r>
                      <a:rPr lang="en-US" sz="1200" baseline="-25000" dirty="0"/>
                      <a:t>4</a:t>
                    </a:r>
                    <a:r>
                      <a:rPr lang="en-US" sz="1200" dirty="0"/>
                      <a:t> 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</p:grpSp>
            <p:grpSp>
              <p:nvGrpSpPr>
                <p:cNvPr id="148" name="Group 147">
                  <a:extLst>
                    <a:ext uri="{FF2B5EF4-FFF2-40B4-BE49-F238E27FC236}">
                      <a16:creationId xmlns:a16="http://schemas.microsoft.com/office/drawing/2014/main" id="{DE254684-3FFD-5A4F-85BF-79D61E342C69}"/>
                    </a:ext>
                  </a:extLst>
                </p:cNvPr>
                <p:cNvGrpSpPr/>
                <p:nvPr/>
              </p:nvGrpSpPr>
              <p:grpSpPr>
                <a:xfrm>
                  <a:off x="1926242" y="4352299"/>
                  <a:ext cx="2205403" cy="1947466"/>
                  <a:chOff x="1926242" y="4352299"/>
                  <a:chExt cx="2205403" cy="1947466"/>
                </a:xfrm>
              </p:grpSpPr>
              <p:grpSp>
                <p:nvGrpSpPr>
                  <p:cNvPr id="149" name="Group 148">
                    <a:extLst>
                      <a:ext uri="{FF2B5EF4-FFF2-40B4-BE49-F238E27FC236}">
                        <a16:creationId xmlns:a16="http://schemas.microsoft.com/office/drawing/2014/main" id="{B7703CC8-3AAB-1D4A-9632-552829DBF490}"/>
                      </a:ext>
                    </a:extLst>
                  </p:cNvPr>
                  <p:cNvGrpSpPr/>
                  <p:nvPr/>
                </p:nvGrpSpPr>
                <p:grpSpPr>
                  <a:xfrm>
                    <a:off x="1926242" y="4352299"/>
                    <a:ext cx="1084094" cy="1687576"/>
                    <a:chOff x="1660235" y="4493615"/>
                    <a:chExt cx="1084094" cy="1687576"/>
                  </a:xfrm>
                </p:grpSpPr>
                <p:sp>
                  <p:nvSpPr>
                    <p:cNvPr id="154" name="TextBox 153">
                      <a:extLst>
                        <a:ext uri="{FF2B5EF4-FFF2-40B4-BE49-F238E27FC236}">
                          <a16:creationId xmlns:a16="http://schemas.microsoft.com/office/drawing/2014/main" id="{B91046D4-2116-1D42-85C4-D096024F2222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302334" y="5308643"/>
                      <a:ext cx="99280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r"/>
                      <a:r>
                        <a:rPr lang="en-US" sz="1200" dirty="0"/>
                        <a:t>NG</a:t>
                      </a:r>
                    </a:p>
                  </p:txBody>
                </p:sp>
                <p:sp>
                  <p:nvSpPr>
                    <p:cNvPr id="155" name="TextBox 154">
                      <a:extLst>
                        <a:ext uri="{FF2B5EF4-FFF2-40B4-BE49-F238E27FC236}">
                          <a16:creationId xmlns:a16="http://schemas.microsoft.com/office/drawing/2014/main" id="{37B089D8-2CD6-EE45-A838-F29535E6C35B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299173" y="536068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50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Mannitol</a:t>
                      </a:r>
                    </a:p>
                  </p:txBody>
                </p:sp>
                <p:sp>
                  <p:nvSpPr>
                    <p:cNvPr id="156" name="TextBox 155">
                      <a:extLst>
                        <a:ext uri="{FF2B5EF4-FFF2-40B4-BE49-F238E27FC236}">
                          <a16:creationId xmlns:a16="http://schemas.microsoft.com/office/drawing/2014/main" id="{562055F1-5FBC-1F49-B7B6-1DC7533CCE54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681565" y="503712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30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HG</a:t>
                      </a:r>
                    </a:p>
                  </p:txBody>
                </p:sp>
                <p:sp>
                  <p:nvSpPr>
                    <p:cNvPr id="157" name="TextBox 156">
                      <a:extLst>
                        <a:ext uri="{FF2B5EF4-FFF2-40B4-BE49-F238E27FC236}">
                          <a16:creationId xmlns:a16="http://schemas.microsoft.com/office/drawing/2014/main" id="{E8FDB454-0F45-6B4B-BCFB-7DFCFBA4CC0D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923822" y="503712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50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HG</a:t>
                      </a:r>
                    </a:p>
                  </p:txBody>
                </p:sp>
              </p:grpSp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id="{5E5D4A7B-B56D-194F-8CC3-96E5494040E6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562379" y="4925182"/>
                    <a:ext cx="135922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100 </a:t>
                    </a:r>
                    <a:r>
                      <a:rPr lang="en-US" sz="1200" dirty="0" err="1"/>
                      <a:t>nM</a:t>
                    </a:r>
                    <a:endParaRPr lang="en-US" sz="1200" dirty="0"/>
                  </a:p>
                </p:txBody>
              </p:sp>
              <p:sp>
                <p:nvSpPr>
                  <p:cNvPr id="151" name="TextBox 150">
                    <a:extLst>
                      <a:ext uri="{FF2B5EF4-FFF2-40B4-BE49-F238E27FC236}">
                        <a16:creationId xmlns:a16="http://schemas.microsoft.com/office/drawing/2014/main" id="{D4E8E869-E94E-6741-B72A-B43380C090C0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028783" y="4955955"/>
                    <a:ext cx="1339037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+P</a:t>
                    </a:r>
                    <a:r>
                      <a:rPr lang="en-US" sz="1200" baseline="-25000" dirty="0"/>
                      <a:t>4</a:t>
                    </a:r>
                    <a:r>
                      <a:rPr lang="en-US" sz="1200" dirty="0"/>
                      <a:t> 1000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  <p:sp>
                <p:nvSpPr>
                  <p:cNvPr id="152" name="TextBox 151">
                    <a:extLst>
                      <a:ext uri="{FF2B5EF4-FFF2-40B4-BE49-F238E27FC236}">
                        <a16:creationId xmlns:a16="http://schemas.microsoft.com/office/drawing/2014/main" id="{0158925F-42A0-E849-8ACD-7FDA17A297D2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912887" y="5133867"/>
                    <a:ext cx="180650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10nM P</a:t>
                    </a:r>
                    <a:r>
                      <a:rPr lang="en-US" sz="1200" baseline="-25000" dirty="0"/>
                      <a:t>4 </a:t>
                    </a:r>
                    <a:r>
                      <a:rPr lang="en-US" sz="1200" dirty="0"/>
                      <a:t>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8C2B7916-09C7-3A46-894B-A50B03C453C9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128491" y="5296610"/>
                    <a:ext cx="172931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 nM+P</a:t>
                    </a:r>
                    <a:r>
                      <a:rPr lang="en-US" sz="1200" baseline="-25000" dirty="0"/>
                      <a:t>4  </a:t>
                    </a:r>
                    <a:r>
                      <a:rPr lang="en-US" sz="1200" dirty="0"/>
                      <a:t>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</p:grpSp>
          </p:grp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B1092B96-EEC2-8749-8B9C-9846454E9549}"/>
                  </a:ext>
                </a:extLst>
              </p:cNvPr>
              <p:cNvSpPr txBox="1"/>
              <p:nvPr/>
            </p:nvSpPr>
            <p:spPr>
              <a:xfrm>
                <a:off x="9622868" y="1069058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Arial Black" panose="020B0A04020102020204" pitchFamily="34" charset="0"/>
                  </a:rPr>
                  <a:t>nNOS𝝰 4</a:t>
                </a: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6401904" y="1593079"/>
            <a:ext cx="275778" cy="2325480"/>
            <a:chOff x="6559556" y="1572059"/>
            <a:chExt cx="275778" cy="2325480"/>
          </a:xfrm>
        </p:grpSpPr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42B4FD80-EEDE-8944-A67B-199AE3A2909D}"/>
                </a:ext>
              </a:extLst>
            </p:cNvPr>
            <p:cNvGrpSpPr/>
            <p:nvPr/>
          </p:nvGrpSpPr>
          <p:grpSpPr>
            <a:xfrm>
              <a:off x="6559556" y="1572059"/>
              <a:ext cx="254397" cy="1920909"/>
              <a:chOff x="3066298" y="1815548"/>
              <a:chExt cx="254397" cy="1920909"/>
            </a:xfrm>
          </p:grpSpPr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533377C7-6C56-214A-AF0A-230666DCA2B1}"/>
                  </a:ext>
                </a:extLst>
              </p:cNvPr>
              <p:cNvCxnSpPr/>
              <p:nvPr/>
            </p:nvCxnSpPr>
            <p:spPr>
              <a:xfrm>
                <a:off x="3069645" y="2732263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83F5E79B-F049-704A-A2A3-F3D17BB7F606}"/>
                  </a:ext>
                </a:extLst>
              </p:cNvPr>
              <p:cNvGrpSpPr/>
              <p:nvPr/>
            </p:nvGrpSpPr>
            <p:grpSpPr>
              <a:xfrm>
                <a:off x="3066298" y="1815548"/>
                <a:ext cx="254397" cy="1920909"/>
                <a:chOff x="410842" y="1820165"/>
                <a:chExt cx="254397" cy="1920909"/>
              </a:xfrm>
            </p:grpSpPr>
            <p:grpSp>
              <p:nvGrpSpPr>
                <p:cNvPr id="225" name="Group 224">
                  <a:extLst>
                    <a:ext uri="{FF2B5EF4-FFF2-40B4-BE49-F238E27FC236}">
                      <a16:creationId xmlns:a16="http://schemas.microsoft.com/office/drawing/2014/main" id="{77DFFA18-4F02-9945-B6AB-64F48A359E42}"/>
                    </a:ext>
                  </a:extLst>
                </p:cNvPr>
                <p:cNvGrpSpPr/>
                <p:nvPr/>
              </p:nvGrpSpPr>
              <p:grpSpPr>
                <a:xfrm>
                  <a:off x="410842" y="1820165"/>
                  <a:ext cx="254397" cy="1267802"/>
                  <a:chOff x="9693416" y="1820165"/>
                  <a:chExt cx="254397" cy="1267802"/>
                </a:xfrm>
              </p:grpSpPr>
              <p:cxnSp>
                <p:nvCxnSpPr>
                  <p:cNvPr id="227" name="Straight Connector 226">
                    <a:extLst>
                      <a:ext uri="{FF2B5EF4-FFF2-40B4-BE49-F238E27FC236}">
                        <a16:creationId xmlns:a16="http://schemas.microsoft.com/office/drawing/2014/main" id="{152C8B56-4E93-7C43-A9D6-808203A4E497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8" name="Straight Connector 227">
                    <a:extLst>
                      <a:ext uri="{FF2B5EF4-FFF2-40B4-BE49-F238E27FC236}">
                        <a16:creationId xmlns:a16="http://schemas.microsoft.com/office/drawing/2014/main" id="{0E0F1676-8FE1-4E4D-AED7-A54A17009CD1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238852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0" name="Straight Connector 229">
                    <a:extLst>
                      <a:ext uri="{FF2B5EF4-FFF2-40B4-BE49-F238E27FC236}">
                        <a16:creationId xmlns:a16="http://schemas.microsoft.com/office/drawing/2014/main" id="{CAB68635-7267-124C-A7F6-DEF1B6D0400E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08796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26" name="Straight Connector 225">
                  <a:extLst>
                    <a:ext uri="{FF2B5EF4-FFF2-40B4-BE49-F238E27FC236}">
                      <a16:creationId xmlns:a16="http://schemas.microsoft.com/office/drawing/2014/main" id="{E605FAC2-0460-5943-ADDB-E39A2C5AA2DE}"/>
                    </a:ext>
                  </a:extLst>
                </p:cNvPr>
                <p:cNvCxnSpPr/>
                <p:nvPr/>
              </p:nvCxnSpPr>
              <p:spPr>
                <a:xfrm>
                  <a:off x="433941" y="3741074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0E0F1676-8FE1-4E4D-AED7-A54A17009CD1}"/>
                </a:ext>
              </a:extLst>
            </p:cNvPr>
            <p:cNvCxnSpPr/>
            <p:nvPr/>
          </p:nvCxnSpPr>
          <p:spPr>
            <a:xfrm>
              <a:off x="6608651" y="3897539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5894108" y="911195"/>
            <a:ext cx="3472065" cy="4995680"/>
            <a:chOff x="-40945" y="889422"/>
            <a:chExt cx="3472065" cy="4995680"/>
          </a:xfrm>
        </p:grpSpPr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3C3BCF11-350E-5241-B21C-A4D9782A35D4}"/>
                </a:ext>
              </a:extLst>
            </p:cNvPr>
            <p:cNvGrpSpPr/>
            <p:nvPr/>
          </p:nvGrpSpPr>
          <p:grpSpPr>
            <a:xfrm>
              <a:off x="-40945" y="940085"/>
              <a:ext cx="630745" cy="3083659"/>
              <a:chOff x="2898931" y="1376005"/>
              <a:chExt cx="630745" cy="3083659"/>
            </a:xfrm>
          </p:grpSpPr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0E1F2E31-9337-BD4D-870A-A4899693C15D}"/>
                  </a:ext>
                </a:extLst>
              </p:cNvPr>
              <p:cNvSpPr txBox="1"/>
              <p:nvPr/>
            </p:nvSpPr>
            <p:spPr>
              <a:xfrm>
                <a:off x="2973787" y="4205748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37 kD</a:t>
                </a: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B89EDEC9-748B-3F47-BA78-548A823B8DD2}"/>
                  </a:ext>
                </a:extLst>
              </p:cNvPr>
              <p:cNvSpPr txBox="1"/>
              <p:nvPr/>
            </p:nvSpPr>
            <p:spPr>
              <a:xfrm>
                <a:off x="2968211" y="3801436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50 kD</a:t>
                </a:r>
              </a:p>
            </p:txBody>
          </p: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F666453F-9A4B-F244-A9BB-55900B35921B}"/>
                  </a:ext>
                </a:extLst>
              </p:cNvPr>
              <p:cNvSpPr txBox="1"/>
              <p:nvPr/>
            </p:nvSpPr>
            <p:spPr>
              <a:xfrm>
                <a:off x="2959668" y="3142923"/>
                <a:ext cx="49725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/>
                  <a:t>75 kD</a:t>
                </a: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28D679F7-D75B-124E-935B-9DE7963F8F07}"/>
                  </a:ext>
                </a:extLst>
              </p:cNvPr>
              <p:cNvSpPr txBox="1"/>
              <p:nvPr/>
            </p:nvSpPr>
            <p:spPr>
              <a:xfrm>
                <a:off x="2902856" y="2471670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150 kD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F8D0CDB8-0B6F-4C4B-A78B-F128962C845B}"/>
                  </a:ext>
                </a:extLst>
              </p:cNvPr>
              <p:cNvSpPr txBox="1"/>
              <p:nvPr/>
            </p:nvSpPr>
            <p:spPr>
              <a:xfrm>
                <a:off x="2911712" y="1880257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250 kD</a:t>
                </a:r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EEA7A262-8AD4-1145-9500-E7A4795A31AD}"/>
                  </a:ext>
                </a:extLst>
              </p:cNvPr>
              <p:cNvSpPr txBox="1"/>
              <p:nvPr/>
            </p:nvSpPr>
            <p:spPr>
              <a:xfrm>
                <a:off x="2923421" y="1376005"/>
                <a:ext cx="60625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/>
                  <a:t>MW </a:t>
                </a:r>
              </a:p>
              <a:p>
                <a:pPr algn="ctr"/>
                <a:r>
                  <a:rPr lang="en-US" sz="1100" dirty="0"/>
                  <a:t>Marker</a:t>
                </a:r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99269C97-77EA-8447-B8C7-7EF5F8568A87}"/>
                  </a:ext>
                </a:extLst>
              </p:cNvPr>
              <p:cNvSpPr txBox="1"/>
              <p:nvPr/>
            </p:nvSpPr>
            <p:spPr>
              <a:xfrm>
                <a:off x="2898931" y="2780223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2E8F23D3-8CF1-5B46-802D-25DBED882C15}"/>
                </a:ext>
              </a:extLst>
            </p:cNvPr>
            <p:cNvGrpSpPr/>
            <p:nvPr/>
          </p:nvGrpSpPr>
          <p:grpSpPr>
            <a:xfrm>
              <a:off x="465720" y="889422"/>
              <a:ext cx="2965400" cy="4995680"/>
              <a:chOff x="480910" y="889108"/>
              <a:chExt cx="2519913" cy="4995680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6C4B7E5F-BCA0-3940-AB2E-B315B7C66423}"/>
                  </a:ext>
                </a:extLst>
              </p:cNvPr>
              <p:cNvSpPr txBox="1"/>
              <p:nvPr/>
            </p:nvSpPr>
            <p:spPr>
              <a:xfrm>
                <a:off x="821184" y="889108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Arial Black" panose="020B0A04020102020204" pitchFamily="34" charset="0"/>
                  </a:rPr>
                  <a:t>nNOS𝝰 1</a:t>
                </a:r>
              </a:p>
            </p:txBody>
          </p: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0C197465-913A-E441-AC9B-4300D26C7F57}"/>
                  </a:ext>
                </a:extLst>
              </p:cNvPr>
              <p:cNvGrpSpPr/>
              <p:nvPr/>
            </p:nvGrpSpPr>
            <p:grpSpPr>
              <a:xfrm>
                <a:off x="480910" y="1588876"/>
                <a:ext cx="2519913" cy="4295912"/>
                <a:chOff x="39986" y="1716763"/>
                <a:chExt cx="3187708" cy="4582186"/>
              </a:xfrm>
            </p:grpSpPr>
            <p:grpSp>
              <p:nvGrpSpPr>
                <p:cNvPr id="85" name="Group 84">
                  <a:extLst>
                    <a:ext uri="{FF2B5EF4-FFF2-40B4-BE49-F238E27FC236}">
                      <a16:creationId xmlns:a16="http://schemas.microsoft.com/office/drawing/2014/main" id="{9493C313-B7D5-8A4A-A71F-AB84C376787C}"/>
                    </a:ext>
                  </a:extLst>
                </p:cNvPr>
                <p:cNvGrpSpPr/>
                <p:nvPr/>
              </p:nvGrpSpPr>
              <p:grpSpPr>
                <a:xfrm>
                  <a:off x="2107969" y="1716763"/>
                  <a:ext cx="1119725" cy="644494"/>
                  <a:chOff x="758190" y="1658567"/>
                  <a:chExt cx="1119725" cy="644494"/>
                </a:xfrm>
              </p:grpSpPr>
              <p:cxnSp>
                <p:nvCxnSpPr>
                  <p:cNvPr id="100" name="Straight Arrow Connector 99">
                    <a:extLst>
                      <a:ext uri="{FF2B5EF4-FFF2-40B4-BE49-F238E27FC236}">
                        <a16:creationId xmlns:a16="http://schemas.microsoft.com/office/drawing/2014/main" id="{AF43EE91-F2C1-9147-99A3-F3839AEC56C4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758190" y="2300973"/>
                    <a:ext cx="525110" cy="2088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310CF105-EFF8-C642-BDDE-5EB2EE155422}"/>
                      </a:ext>
                    </a:extLst>
                  </p:cNvPr>
                  <p:cNvSpPr txBox="1"/>
                  <p:nvPr/>
                </p:nvSpPr>
                <p:spPr>
                  <a:xfrm>
                    <a:off x="1063516" y="1658567"/>
                    <a:ext cx="814399" cy="4267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>
                        <a:latin typeface="Arial Black" panose="020B0A04020102020204" pitchFamily="34" charset="0"/>
                      </a:rPr>
                      <a:t>nNOS </a:t>
                    </a:r>
                    <a:r>
                      <a:rPr lang="el-GR" sz="1000" dirty="0">
                        <a:latin typeface="Arial Black" panose="020B0A04020102020204" pitchFamily="34" charset="0"/>
                      </a:rPr>
                      <a:t>α</a:t>
                    </a:r>
                    <a:r>
                      <a:rPr lang="en-US" sz="1000" dirty="0">
                        <a:latin typeface="Arial Black" panose="020B0A04020102020204" pitchFamily="34" charset="0"/>
                      </a:rPr>
                      <a:t> </a:t>
                    </a:r>
                  </a:p>
                  <a:p>
                    <a:r>
                      <a:rPr lang="en-US" sz="1000" dirty="0">
                        <a:latin typeface="Arial Black" panose="020B0A04020102020204" pitchFamily="34" charset="0"/>
                      </a:rPr>
                      <a:t>155 kD</a:t>
                    </a:r>
                  </a:p>
                </p:txBody>
              </p:sp>
            </p:grpSp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273BF664-3EE2-AA4E-BEC4-75E0E9085C7C}"/>
                    </a:ext>
                  </a:extLst>
                </p:cNvPr>
                <p:cNvGrpSpPr/>
                <p:nvPr/>
              </p:nvGrpSpPr>
              <p:grpSpPr>
                <a:xfrm>
                  <a:off x="39986" y="4291500"/>
                  <a:ext cx="2205403" cy="2007449"/>
                  <a:chOff x="1926242" y="4292316"/>
                  <a:chExt cx="2205403" cy="2007449"/>
                </a:xfrm>
              </p:grpSpPr>
              <p:grpSp>
                <p:nvGrpSpPr>
                  <p:cNvPr id="87" name="Group 86">
                    <a:extLst>
                      <a:ext uri="{FF2B5EF4-FFF2-40B4-BE49-F238E27FC236}">
                        <a16:creationId xmlns:a16="http://schemas.microsoft.com/office/drawing/2014/main" id="{139BDBD3-226A-9247-8593-CBF01B6CA6DC}"/>
                      </a:ext>
                    </a:extLst>
                  </p:cNvPr>
                  <p:cNvGrpSpPr/>
                  <p:nvPr/>
                </p:nvGrpSpPr>
                <p:grpSpPr>
                  <a:xfrm>
                    <a:off x="2927102" y="4292316"/>
                    <a:ext cx="741417" cy="1414790"/>
                    <a:chOff x="1760655" y="4493615"/>
                    <a:chExt cx="741417" cy="1414790"/>
                  </a:xfrm>
                </p:grpSpPr>
                <p:sp>
                  <p:nvSpPr>
                    <p:cNvPr id="98" name="TextBox 97">
                      <a:extLst>
                        <a:ext uri="{FF2B5EF4-FFF2-40B4-BE49-F238E27FC236}">
                          <a16:creationId xmlns:a16="http://schemas.microsoft.com/office/drawing/2014/main" id="{285D5E95-47C6-7149-B0E1-DC8A71458DAF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219541" y="5090291"/>
                      <a:ext cx="1359228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+E</a:t>
                      </a:r>
                      <a:r>
                        <a:rPr lang="en-US" sz="1200" baseline="-25000" dirty="0"/>
                        <a:t>2 </a:t>
                      </a:r>
                      <a:r>
                        <a:rPr lang="en-US" sz="1200" dirty="0"/>
                        <a:t>10 </a:t>
                      </a:r>
                      <a:r>
                        <a:rPr lang="en-US" sz="1200" dirty="0" err="1"/>
                        <a:t>nM</a:t>
                      </a:r>
                      <a:endParaRPr lang="en-US" sz="1200" dirty="0"/>
                    </a:p>
                  </p:txBody>
                </p:sp>
                <p:sp>
                  <p:nvSpPr>
                    <p:cNvPr id="99" name="TextBox 98">
                      <a:extLst>
                        <a:ext uri="{FF2B5EF4-FFF2-40B4-BE49-F238E27FC236}">
                          <a16:creationId xmlns:a16="http://schemas.microsoft.com/office/drawing/2014/main" id="{686C551D-6350-B449-BFE8-7F3310F47DF7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681565" y="503712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+P</a:t>
                      </a:r>
                      <a:r>
                        <a:rPr lang="en-US" sz="1200" baseline="-25000" dirty="0"/>
                        <a:t>4</a:t>
                      </a:r>
                      <a:r>
                        <a:rPr lang="en-US" sz="1200" dirty="0"/>
                        <a:t> 100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 </a:t>
                      </a:r>
                    </a:p>
                  </p:txBody>
                </p:sp>
              </p:grpSp>
              <p:grpSp>
                <p:nvGrpSpPr>
                  <p:cNvPr id="88" name="Group 87">
                    <a:extLst>
                      <a:ext uri="{FF2B5EF4-FFF2-40B4-BE49-F238E27FC236}">
                        <a16:creationId xmlns:a16="http://schemas.microsoft.com/office/drawing/2014/main" id="{A24AEB8C-2C66-B241-9ABC-5DC34FCDA728}"/>
                      </a:ext>
                    </a:extLst>
                  </p:cNvPr>
                  <p:cNvGrpSpPr/>
                  <p:nvPr/>
                </p:nvGrpSpPr>
                <p:grpSpPr>
                  <a:xfrm>
                    <a:off x="1926242" y="4352299"/>
                    <a:ext cx="2205403" cy="1947466"/>
                    <a:chOff x="1926242" y="4352299"/>
                    <a:chExt cx="2205403" cy="1947466"/>
                  </a:xfrm>
                </p:grpSpPr>
                <p:grpSp>
                  <p:nvGrpSpPr>
                    <p:cNvPr id="89" name="Group 88">
                      <a:extLst>
                        <a:ext uri="{FF2B5EF4-FFF2-40B4-BE49-F238E27FC236}">
                          <a16:creationId xmlns:a16="http://schemas.microsoft.com/office/drawing/2014/main" id="{96DEF2CE-6492-2840-848F-94354D6DDBD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26242" y="4352299"/>
                      <a:ext cx="1084094" cy="1687576"/>
                      <a:chOff x="1660235" y="4493615"/>
                      <a:chExt cx="1084094" cy="1687576"/>
                    </a:xfrm>
                  </p:grpSpPr>
                  <p:sp>
                    <p:nvSpPr>
                      <p:cNvPr id="94" name="TextBox 93">
                        <a:extLst>
                          <a:ext uri="{FF2B5EF4-FFF2-40B4-BE49-F238E27FC236}">
                            <a16:creationId xmlns:a16="http://schemas.microsoft.com/office/drawing/2014/main" id="{1DD71FB5-7972-584C-B5E4-254FC57BE875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302334" y="5308643"/>
                        <a:ext cx="992801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r"/>
                        <a:r>
                          <a:rPr lang="en-US" sz="1200" dirty="0"/>
                          <a:t>NG</a:t>
                        </a:r>
                      </a:p>
                    </p:txBody>
                  </p:sp>
                  <p:sp>
                    <p:nvSpPr>
                      <p:cNvPr id="95" name="TextBox 94">
                        <a:extLst>
                          <a:ext uri="{FF2B5EF4-FFF2-40B4-BE49-F238E27FC236}">
                            <a16:creationId xmlns:a16="http://schemas.microsoft.com/office/drawing/2014/main" id="{50250DBB-255F-FB49-AF92-1EBCC547AEDA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299173" y="5360683"/>
                        <a:ext cx="1364016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50 </a:t>
                        </a:r>
                        <a:r>
                          <a:rPr lang="en-US" sz="1200" dirty="0" err="1"/>
                          <a:t>mM</a:t>
                        </a:r>
                        <a:r>
                          <a:rPr lang="en-US" sz="1200" dirty="0"/>
                          <a:t> Mannitol</a:t>
                        </a:r>
                      </a:p>
                    </p:txBody>
                  </p:sp>
                  <p:sp>
                    <p:nvSpPr>
                      <p:cNvPr id="96" name="TextBox 95">
                        <a:extLst>
                          <a:ext uri="{FF2B5EF4-FFF2-40B4-BE49-F238E27FC236}">
                            <a16:creationId xmlns:a16="http://schemas.microsoft.com/office/drawing/2014/main" id="{258BD57C-2A15-4B41-8D87-FD6FDC626AB4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681565" y="5037123"/>
                        <a:ext cx="1364016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30 </a:t>
                        </a:r>
                        <a:r>
                          <a:rPr lang="en-US" sz="1200" dirty="0" err="1"/>
                          <a:t>mM</a:t>
                        </a:r>
                        <a:r>
                          <a:rPr lang="en-US" sz="1200" dirty="0"/>
                          <a:t> HG</a:t>
                        </a:r>
                      </a:p>
                    </p:txBody>
                  </p:sp>
                  <p:sp>
                    <p:nvSpPr>
                      <p:cNvPr id="97" name="TextBox 96">
                        <a:extLst>
                          <a:ext uri="{FF2B5EF4-FFF2-40B4-BE49-F238E27FC236}">
                            <a16:creationId xmlns:a16="http://schemas.microsoft.com/office/drawing/2014/main" id="{95B6AB02-C257-AB45-A0D3-A2264AB469C6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923822" y="5037123"/>
                        <a:ext cx="1364016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50 </a:t>
                        </a:r>
                        <a:r>
                          <a:rPr lang="en-US" sz="1200" dirty="0" err="1"/>
                          <a:t>mM</a:t>
                        </a:r>
                        <a:r>
                          <a:rPr lang="en-US" sz="1200" dirty="0"/>
                          <a:t> HG</a:t>
                        </a:r>
                      </a:p>
                    </p:txBody>
                  </p:sp>
                </p:grpSp>
                <p:sp>
                  <p:nvSpPr>
                    <p:cNvPr id="90" name="TextBox 89">
                      <a:extLst>
                        <a:ext uri="{FF2B5EF4-FFF2-40B4-BE49-F238E27FC236}">
                          <a16:creationId xmlns:a16="http://schemas.microsoft.com/office/drawing/2014/main" id="{C967839A-FD8D-D048-A8ED-22D9E5415F7D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562379" y="4925182"/>
                      <a:ext cx="1359228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+E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 100 </a:t>
                      </a:r>
                      <a:r>
                        <a:rPr lang="en-US" sz="1200" dirty="0" err="1"/>
                        <a:t>nM</a:t>
                      </a:r>
                      <a:endParaRPr lang="en-US" sz="1200" dirty="0"/>
                    </a:p>
                  </p:txBody>
                </p:sp>
                <p:sp>
                  <p:nvSpPr>
                    <p:cNvPr id="91" name="TextBox 90">
                      <a:extLst>
                        <a:ext uri="{FF2B5EF4-FFF2-40B4-BE49-F238E27FC236}">
                          <a16:creationId xmlns:a16="http://schemas.microsoft.com/office/drawing/2014/main" id="{4037A7FC-513E-304E-B07F-B7C27EB7826E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3028783" y="4955955"/>
                      <a:ext cx="1339037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+P</a:t>
                      </a:r>
                      <a:r>
                        <a:rPr lang="en-US" sz="1200" baseline="-25000" dirty="0"/>
                        <a:t>4</a:t>
                      </a:r>
                      <a:r>
                        <a:rPr lang="en-US" sz="1200" dirty="0"/>
                        <a:t> 1000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 </a:t>
                      </a:r>
                    </a:p>
                  </p:txBody>
                </p:sp>
                <p:sp>
                  <p:nvSpPr>
                    <p:cNvPr id="92" name="TextBox 91">
                      <a:extLst>
                        <a:ext uri="{FF2B5EF4-FFF2-40B4-BE49-F238E27FC236}">
                          <a16:creationId xmlns:a16="http://schemas.microsoft.com/office/drawing/2014/main" id="{B1E78409-33BD-CA4F-8C44-51DECCC84FF4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912887" y="5133867"/>
                      <a:ext cx="180650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+E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 10nM P</a:t>
                      </a:r>
                      <a:r>
                        <a:rPr lang="en-US" sz="1200" baseline="-25000" dirty="0"/>
                        <a:t>4 </a:t>
                      </a:r>
                      <a:r>
                        <a:rPr lang="en-US" sz="1200" dirty="0"/>
                        <a:t>100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 </a:t>
                      </a:r>
                    </a:p>
                  </p:txBody>
                </p:sp>
                <p:sp>
                  <p:nvSpPr>
                    <p:cNvPr id="93" name="TextBox 92">
                      <a:extLst>
                        <a:ext uri="{FF2B5EF4-FFF2-40B4-BE49-F238E27FC236}">
                          <a16:creationId xmlns:a16="http://schemas.microsoft.com/office/drawing/2014/main" id="{76EC4CCB-A36E-AC4B-BCCB-53F1BFBC1CB1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3128491" y="5296610"/>
                      <a:ext cx="172931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+E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 10 nM+P</a:t>
                      </a:r>
                      <a:r>
                        <a:rPr lang="en-US" sz="1200" baseline="-25000" dirty="0"/>
                        <a:t>4  </a:t>
                      </a:r>
                      <a:r>
                        <a:rPr lang="en-US" sz="1200" dirty="0"/>
                        <a:t>100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 </a:t>
                      </a:r>
                    </a:p>
                  </p:txBody>
                </p:sp>
              </p:grpSp>
            </p:grpSp>
          </p:grpSp>
        </p:grp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57" y="1451106"/>
            <a:ext cx="2055983" cy="26990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3764" y="1459387"/>
            <a:ext cx="2054626" cy="26828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3256" y="1476949"/>
            <a:ext cx="2111941" cy="26709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9171" y="1466110"/>
            <a:ext cx="2227421" cy="267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6679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Box 81">
            <a:extLst>
              <a:ext uri="{FF2B5EF4-FFF2-40B4-BE49-F238E27FC236}">
                <a16:creationId xmlns:a16="http://schemas.microsoft.com/office/drawing/2014/main" id="{01C02832-658D-D04E-928C-88AB039C1E3D}"/>
              </a:ext>
            </a:extLst>
          </p:cNvPr>
          <p:cNvSpPr txBox="1"/>
          <p:nvPr/>
        </p:nvSpPr>
        <p:spPr>
          <a:xfrm>
            <a:off x="252632" y="223921"/>
            <a:ext cx="5250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Fig. 7A: 𝝱-Actin for nNOS𝝰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850938D-A00D-1143-9DC5-A43062B4F6F7}"/>
              </a:ext>
            </a:extLst>
          </p:cNvPr>
          <p:cNvGrpSpPr/>
          <p:nvPr/>
        </p:nvGrpSpPr>
        <p:grpSpPr>
          <a:xfrm>
            <a:off x="576702" y="905937"/>
            <a:ext cx="3188484" cy="4947439"/>
            <a:chOff x="67440" y="1185592"/>
            <a:chExt cx="3948127" cy="4947439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D27A9DB8-5403-3047-8FF3-6D975CC65323}"/>
                </a:ext>
              </a:extLst>
            </p:cNvPr>
            <p:cNvGrpSpPr/>
            <p:nvPr/>
          </p:nvGrpSpPr>
          <p:grpSpPr>
            <a:xfrm>
              <a:off x="2454645" y="2855614"/>
              <a:ext cx="1560922" cy="548357"/>
              <a:chOff x="9282167" y="3004764"/>
              <a:chExt cx="1560922" cy="548357"/>
            </a:xfrm>
          </p:grpSpPr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2ECC521-F8FA-4D4D-8BFF-7F7BFF49727F}"/>
                  </a:ext>
                </a:extLst>
              </p:cNvPr>
              <p:cNvSpPr txBox="1"/>
              <p:nvPr/>
            </p:nvSpPr>
            <p:spPr>
              <a:xfrm>
                <a:off x="9503542" y="3004764"/>
                <a:ext cx="13395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latin typeface="Arial Black" panose="020B0A04020102020204" pitchFamily="34" charset="0"/>
                  </a:rPr>
                  <a:t>β</a:t>
                </a:r>
                <a:r>
                  <a:rPr lang="en-US" sz="1000" dirty="0">
                    <a:latin typeface="Arial Black" panose="020B0A04020102020204" pitchFamily="34" charset="0"/>
                  </a:rPr>
                  <a:t>-Actin </a:t>
                </a:r>
              </a:p>
              <a:p>
                <a:r>
                  <a:rPr lang="en-US" sz="1000" dirty="0">
                    <a:latin typeface="Arial Black" panose="020B0A04020102020204" pitchFamily="34" charset="0"/>
                  </a:rPr>
                  <a:t>43 kD</a:t>
                </a:r>
              </a:p>
            </p:txBody>
          </p:sp>
          <p:cxnSp>
            <p:nvCxnSpPr>
              <p:cNvPr id="106" name="Straight Arrow Connector 105">
                <a:extLst>
                  <a:ext uri="{FF2B5EF4-FFF2-40B4-BE49-F238E27FC236}">
                    <a16:creationId xmlns:a16="http://schemas.microsoft.com/office/drawing/2014/main" id="{B0A91240-B0E7-524B-8F85-E6EEA3478E58}"/>
                  </a:ext>
                </a:extLst>
              </p:cNvPr>
              <p:cNvCxnSpPr/>
              <p:nvPr/>
            </p:nvCxnSpPr>
            <p:spPr>
              <a:xfrm flipV="1">
                <a:off x="9282167" y="3551033"/>
                <a:ext cx="525110" cy="208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C691D1CF-89F6-7846-832A-94C6474C647B}"/>
                </a:ext>
              </a:extLst>
            </p:cNvPr>
            <p:cNvGrpSpPr/>
            <p:nvPr/>
          </p:nvGrpSpPr>
          <p:grpSpPr>
            <a:xfrm>
              <a:off x="67440" y="4125582"/>
              <a:ext cx="2205403" cy="2007449"/>
              <a:chOff x="1926242" y="4292316"/>
              <a:chExt cx="2205403" cy="2007449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789A531E-95F4-7047-A337-120D8ABAE554}"/>
                  </a:ext>
                </a:extLst>
              </p:cNvPr>
              <p:cNvGrpSpPr/>
              <p:nvPr/>
            </p:nvGrpSpPr>
            <p:grpSpPr>
              <a:xfrm>
                <a:off x="2927102" y="4292316"/>
                <a:ext cx="741417" cy="1414790"/>
                <a:chOff x="1760655" y="4493615"/>
                <a:chExt cx="741417" cy="1414790"/>
              </a:xfrm>
            </p:grpSpPr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176208C8-34F7-BE47-A44B-F273C7BF490F}"/>
                    </a:ext>
                  </a:extLst>
                </p:cNvPr>
                <p:cNvSpPr txBox="1"/>
                <p:nvPr/>
              </p:nvSpPr>
              <p:spPr>
                <a:xfrm rot="17785822">
                  <a:off x="1219541" y="5090291"/>
                  <a:ext cx="135922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+E</a:t>
                  </a:r>
                  <a:r>
                    <a:rPr lang="en-US" sz="1200" baseline="-25000" dirty="0"/>
                    <a:t>2 </a:t>
                  </a:r>
                  <a:r>
                    <a:rPr lang="en-US" sz="1200" dirty="0"/>
                    <a:t>10 </a:t>
                  </a:r>
                  <a:r>
                    <a:rPr lang="en-US" sz="1200" dirty="0" err="1"/>
                    <a:t>nM</a:t>
                  </a:r>
                  <a:endParaRPr lang="en-US" sz="1200" dirty="0"/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E6687829-D096-7849-A63C-177B2258714D}"/>
                    </a:ext>
                  </a:extLst>
                </p:cNvPr>
                <p:cNvSpPr txBox="1"/>
                <p:nvPr/>
              </p:nvSpPr>
              <p:spPr>
                <a:xfrm rot="17785822">
                  <a:off x="1681565" y="5037123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+P</a:t>
                  </a:r>
                  <a:r>
                    <a:rPr lang="en-US" sz="1200" baseline="-25000" dirty="0"/>
                    <a:t>4</a:t>
                  </a:r>
                  <a:r>
                    <a:rPr lang="en-US" sz="1200" dirty="0"/>
                    <a:t> 100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 </a:t>
                  </a:r>
                </a:p>
              </p:txBody>
            </p: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BD820AC0-785D-0A4D-9D1F-7A79F282FFAD}"/>
                  </a:ext>
                </a:extLst>
              </p:cNvPr>
              <p:cNvGrpSpPr/>
              <p:nvPr/>
            </p:nvGrpSpPr>
            <p:grpSpPr>
              <a:xfrm>
                <a:off x="1926242" y="4352299"/>
                <a:ext cx="2205403" cy="1947466"/>
                <a:chOff x="1926242" y="4352299"/>
                <a:chExt cx="2205403" cy="1947466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3A2A5FC4-54CA-254B-9361-BC11525DEAFC}"/>
                    </a:ext>
                  </a:extLst>
                </p:cNvPr>
                <p:cNvGrpSpPr/>
                <p:nvPr/>
              </p:nvGrpSpPr>
              <p:grpSpPr>
                <a:xfrm>
                  <a:off x="1926242" y="4352299"/>
                  <a:ext cx="1084094" cy="1687576"/>
                  <a:chOff x="1660235" y="4493615"/>
                  <a:chExt cx="1084094" cy="1687576"/>
                </a:xfrm>
              </p:grpSpPr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A2F2E4ED-61B3-E74C-951E-9E2A3391F4FB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302334" y="5308643"/>
                    <a:ext cx="992801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1200" dirty="0"/>
                      <a:t>NG</a:t>
                    </a:r>
                  </a:p>
                </p:txBody>
              </p:sp>
              <p:sp>
                <p:nvSpPr>
                  <p:cNvPr id="100" name="TextBox 99">
                    <a:extLst>
                      <a:ext uri="{FF2B5EF4-FFF2-40B4-BE49-F238E27FC236}">
                        <a16:creationId xmlns:a16="http://schemas.microsoft.com/office/drawing/2014/main" id="{650536DB-DDD3-D846-89FB-AD35E259BDCD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299173" y="5360683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50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Mannitol</a:t>
                    </a:r>
                  </a:p>
                </p:txBody>
              </p:sp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5582763F-C698-4346-8F23-25C318AF3A09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681565" y="5037123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30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HG</a:t>
                    </a:r>
                  </a:p>
                </p:txBody>
              </p:sp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2C4F778F-E0CA-2449-96E9-227D853D87E3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923822" y="5037123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50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HG</a:t>
                    </a:r>
                  </a:p>
                </p:txBody>
              </p:sp>
            </p:grp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9FE0F895-082A-0144-9269-2E7F2FC17CE5}"/>
                    </a:ext>
                  </a:extLst>
                </p:cNvPr>
                <p:cNvSpPr txBox="1"/>
                <p:nvPr/>
              </p:nvSpPr>
              <p:spPr>
                <a:xfrm rot="17785822">
                  <a:off x="2562379" y="4925182"/>
                  <a:ext cx="135922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+E</a:t>
                  </a:r>
                  <a:r>
                    <a:rPr lang="en-US" sz="1200" baseline="-25000" dirty="0"/>
                    <a:t>2</a:t>
                  </a:r>
                  <a:r>
                    <a:rPr lang="en-US" sz="1200" dirty="0"/>
                    <a:t> 100 </a:t>
                  </a:r>
                  <a:r>
                    <a:rPr lang="en-US" sz="1200" dirty="0" err="1"/>
                    <a:t>nM</a:t>
                  </a:r>
                  <a:endParaRPr lang="en-US" sz="1200" dirty="0"/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75FDCCE2-0EC9-4940-87D4-C10B14DAA481}"/>
                    </a:ext>
                  </a:extLst>
                </p:cNvPr>
                <p:cNvSpPr txBox="1"/>
                <p:nvPr/>
              </p:nvSpPr>
              <p:spPr>
                <a:xfrm rot="17785822">
                  <a:off x="3028783" y="4955955"/>
                  <a:ext cx="133903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+P</a:t>
                  </a:r>
                  <a:r>
                    <a:rPr lang="en-US" sz="1200" baseline="-25000" dirty="0"/>
                    <a:t>4</a:t>
                  </a:r>
                  <a:r>
                    <a:rPr lang="en-US" sz="1200" dirty="0"/>
                    <a:t> 1000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 </a:t>
                  </a: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5863EC6A-5B65-844F-9283-53272EA3C02C}"/>
                    </a:ext>
                  </a:extLst>
                </p:cNvPr>
                <p:cNvSpPr txBox="1"/>
                <p:nvPr/>
              </p:nvSpPr>
              <p:spPr>
                <a:xfrm rot="17785822">
                  <a:off x="2912887" y="5133867"/>
                  <a:ext cx="180650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+E</a:t>
                  </a:r>
                  <a:r>
                    <a:rPr lang="en-US" sz="1200" baseline="-25000" dirty="0"/>
                    <a:t>2</a:t>
                  </a:r>
                  <a:r>
                    <a:rPr lang="en-US" sz="1200" dirty="0"/>
                    <a:t> 10nM P</a:t>
                  </a:r>
                  <a:r>
                    <a:rPr lang="en-US" sz="1200" baseline="-25000" dirty="0"/>
                    <a:t>4 </a:t>
                  </a:r>
                  <a:r>
                    <a:rPr lang="en-US" sz="1200" dirty="0"/>
                    <a:t>100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 </a:t>
                  </a:r>
                </a:p>
              </p:txBody>
            </p: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55C539E3-3319-CE4A-BC1F-57EAFDC0619B}"/>
                    </a:ext>
                  </a:extLst>
                </p:cNvPr>
                <p:cNvSpPr txBox="1"/>
                <p:nvPr/>
              </p:nvSpPr>
              <p:spPr>
                <a:xfrm rot="17785822">
                  <a:off x="3128491" y="5296610"/>
                  <a:ext cx="172931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+E</a:t>
                  </a:r>
                  <a:r>
                    <a:rPr lang="en-US" sz="1200" baseline="-25000" dirty="0"/>
                    <a:t>2</a:t>
                  </a:r>
                  <a:r>
                    <a:rPr lang="en-US" sz="1200" dirty="0"/>
                    <a:t> 10 nM+P</a:t>
                  </a:r>
                  <a:r>
                    <a:rPr lang="en-US" sz="1200" baseline="-25000" dirty="0"/>
                    <a:t>4  </a:t>
                  </a:r>
                  <a:r>
                    <a:rPr lang="en-US" sz="1200" dirty="0"/>
                    <a:t>100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 </a:t>
                  </a:r>
                </a:p>
              </p:txBody>
            </p:sp>
          </p:grpSp>
        </p:grp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8E6CEAC-D53D-2742-BCA9-75D1A8D94C59}"/>
                </a:ext>
              </a:extLst>
            </p:cNvPr>
            <p:cNvSpPr txBox="1"/>
            <p:nvPr/>
          </p:nvSpPr>
          <p:spPr>
            <a:xfrm>
              <a:off x="756406" y="1185592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1</a:t>
              </a:r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B4342F5F-FE04-814F-9494-6A597283D673}"/>
              </a:ext>
            </a:extLst>
          </p:cNvPr>
          <p:cNvGrpSpPr/>
          <p:nvPr/>
        </p:nvGrpSpPr>
        <p:grpSpPr>
          <a:xfrm>
            <a:off x="3028089" y="935457"/>
            <a:ext cx="611103" cy="3134133"/>
            <a:chOff x="-79940" y="933369"/>
            <a:chExt cx="611103" cy="3134133"/>
          </a:xfrm>
        </p:grpSpPr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F909EAFB-FC7D-4E4A-98E1-F63AC766EE9F}"/>
                </a:ext>
              </a:extLst>
            </p:cNvPr>
            <p:cNvGrpSpPr/>
            <p:nvPr/>
          </p:nvGrpSpPr>
          <p:grpSpPr>
            <a:xfrm>
              <a:off x="-79940" y="933369"/>
              <a:ext cx="611103" cy="2516746"/>
              <a:chOff x="2859936" y="1369289"/>
              <a:chExt cx="611103" cy="2516746"/>
            </a:xfrm>
          </p:grpSpPr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C26DA2B3-6AF3-6749-9F0E-63683274F948}"/>
                  </a:ext>
                </a:extLst>
              </p:cNvPr>
              <p:cNvSpPr txBox="1"/>
              <p:nvPr/>
            </p:nvSpPr>
            <p:spPr>
              <a:xfrm>
                <a:off x="2973787" y="3632119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37 kD</a:t>
                </a:r>
              </a:p>
            </p:txBody>
          </p:sp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5A2D1741-9437-0040-887F-DA638D78DE0F}"/>
                  </a:ext>
                </a:extLst>
              </p:cNvPr>
              <p:cNvSpPr txBox="1"/>
              <p:nvPr/>
            </p:nvSpPr>
            <p:spPr>
              <a:xfrm>
                <a:off x="2968211" y="3212344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50 kD</a:t>
                </a:r>
              </a:p>
            </p:txBody>
          </p:sp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BFE6EB42-F4FF-C241-B9EF-B90F74A53097}"/>
                  </a:ext>
                </a:extLst>
              </p:cNvPr>
              <p:cNvSpPr txBox="1"/>
              <p:nvPr/>
            </p:nvSpPr>
            <p:spPr>
              <a:xfrm>
                <a:off x="2959668" y="2790473"/>
                <a:ext cx="49725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/>
                  <a:t>75 kD</a:t>
                </a:r>
              </a:p>
            </p:txBody>
          </p: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C8E9C864-FB03-3B4B-8AA6-90E2FF5365DD}"/>
                  </a:ext>
                </a:extLst>
              </p:cNvPr>
              <p:cNvSpPr txBox="1"/>
              <p:nvPr/>
            </p:nvSpPr>
            <p:spPr>
              <a:xfrm>
                <a:off x="2899298" y="2222822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150 kD</a:t>
                </a:r>
              </a:p>
            </p:txBody>
          </p:sp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E1AF1961-62E9-3345-8983-C350A39144E9}"/>
                  </a:ext>
                </a:extLst>
              </p:cNvPr>
              <p:cNvSpPr txBox="1"/>
              <p:nvPr/>
            </p:nvSpPr>
            <p:spPr>
              <a:xfrm>
                <a:off x="2903142" y="1920043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250 kD</a:t>
                </a:r>
              </a:p>
            </p:txBody>
          </p: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2B3F67FF-BFCD-234B-AE48-90FF6B0DD4E6}"/>
                  </a:ext>
                </a:extLst>
              </p:cNvPr>
              <p:cNvSpPr txBox="1"/>
              <p:nvPr/>
            </p:nvSpPr>
            <p:spPr>
              <a:xfrm>
                <a:off x="2859936" y="1369289"/>
                <a:ext cx="60625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/>
                  <a:t>MW </a:t>
                </a:r>
              </a:p>
              <a:p>
                <a:pPr algn="ctr"/>
                <a:r>
                  <a:rPr lang="en-US" sz="1100" dirty="0"/>
                  <a:t>Marker</a:t>
                </a:r>
              </a:p>
            </p:txBody>
          </p:sp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BD20DA48-0661-9C47-B969-477C44FDCDCE}"/>
                  </a:ext>
                </a:extLst>
              </p:cNvPr>
              <p:cNvSpPr txBox="1"/>
              <p:nvPr/>
            </p:nvSpPr>
            <p:spPr>
              <a:xfrm>
                <a:off x="2898931" y="2527812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</p:grp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02A43BB7-6254-E446-A270-EC3A92DE80D2}"/>
                </a:ext>
              </a:extLst>
            </p:cNvPr>
            <p:cNvSpPr txBox="1"/>
            <p:nvPr/>
          </p:nvSpPr>
          <p:spPr>
            <a:xfrm>
              <a:off x="23473" y="3813586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25 kD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8CE6BF4B-2FC0-1748-BFC4-440E2477EE5E}"/>
              </a:ext>
            </a:extLst>
          </p:cNvPr>
          <p:cNvGrpSpPr/>
          <p:nvPr/>
        </p:nvGrpSpPr>
        <p:grpSpPr>
          <a:xfrm>
            <a:off x="6006387" y="937826"/>
            <a:ext cx="606255" cy="3133173"/>
            <a:chOff x="-47847" y="983754"/>
            <a:chExt cx="606255" cy="3133173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3733DC7C-195F-B64D-9E98-A84EF75F9D97}"/>
                </a:ext>
              </a:extLst>
            </p:cNvPr>
            <p:cNvGrpSpPr/>
            <p:nvPr/>
          </p:nvGrpSpPr>
          <p:grpSpPr>
            <a:xfrm>
              <a:off x="-47847" y="983754"/>
              <a:ext cx="606255" cy="2662889"/>
              <a:chOff x="2892029" y="1419674"/>
              <a:chExt cx="606255" cy="2662889"/>
            </a:xfrm>
          </p:grpSpPr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F432EFBF-4953-0D4C-83E0-120E14B1439E}"/>
                  </a:ext>
                </a:extLst>
              </p:cNvPr>
              <p:cNvSpPr txBox="1"/>
              <p:nvPr/>
            </p:nvSpPr>
            <p:spPr>
              <a:xfrm>
                <a:off x="2973787" y="3828647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37 kD</a:t>
                </a:r>
              </a:p>
            </p:txBody>
          </p:sp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C9ECA601-8211-1A4B-9F14-4BD0038406E2}"/>
                  </a:ext>
                </a:extLst>
              </p:cNvPr>
              <p:cNvSpPr txBox="1"/>
              <p:nvPr/>
            </p:nvSpPr>
            <p:spPr>
              <a:xfrm>
                <a:off x="2980568" y="3272608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50 kD</a:t>
                </a:r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E58E86AA-D586-8543-80D0-8D814C822A3B}"/>
                  </a:ext>
                </a:extLst>
              </p:cNvPr>
              <p:cNvSpPr txBox="1"/>
              <p:nvPr/>
            </p:nvSpPr>
            <p:spPr>
              <a:xfrm>
                <a:off x="2959668" y="2679260"/>
                <a:ext cx="49725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/>
                  <a:t>75 kD</a:t>
                </a:r>
              </a:p>
            </p:txBody>
          </p:sp>
          <p:sp>
            <p:nvSpPr>
              <p:cNvPr id="217" name="TextBox 216">
                <a:extLst>
                  <a:ext uri="{FF2B5EF4-FFF2-40B4-BE49-F238E27FC236}">
                    <a16:creationId xmlns:a16="http://schemas.microsoft.com/office/drawing/2014/main" id="{9B38B05B-5C6F-0644-BE4F-C681EBE30216}"/>
                  </a:ext>
                </a:extLst>
              </p:cNvPr>
              <p:cNvSpPr txBox="1"/>
              <p:nvPr/>
            </p:nvSpPr>
            <p:spPr>
              <a:xfrm>
                <a:off x="2899298" y="2136323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150 kD</a:t>
                </a:r>
              </a:p>
            </p:txBody>
          </p:sp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id="{732DF552-E26E-D54B-939E-569C0B26C8A0}"/>
                  </a:ext>
                </a:extLst>
              </p:cNvPr>
              <p:cNvSpPr txBox="1"/>
              <p:nvPr/>
            </p:nvSpPr>
            <p:spPr>
              <a:xfrm>
                <a:off x="2903142" y="1920043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250 kD</a:t>
                </a:r>
              </a:p>
            </p:txBody>
          </p:sp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213DA522-50E2-D144-9683-E00BB28E5E84}"/>
                  </a:ext>
                </a:extLst>
              </p:cNvPr>
              <p:cNvSpPr txBox="1"/>
              <p:nvPr/>
            </p:nvSpPr>
            <p:spPr>
              <a:xfrm>
                <a:off x="2892029" y="1419674"/>
                <a:ext cx="60625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/>
                  <a:t>MW </a:t>
                </a:r>
              </a:p>
              <a:p>
                <a:pPr algn="ctr"/>
                <a:r>
                  <a:rPr lang="en-US" sz="1100" dirty="0"/>
                  <a:t>Marker</a:t>
                </a:r>
              </a:p>
            </p:txBody>
          </p:sp>
          <p:sp>
            <p:nvSpPr>
              <p:cNvPr id="220" name="TextBox 219">
                <a:extLst>
                  <a:ext uri="{FF2B5EF4-FFF2-40B4-BE49-F238E27FC236}">
                    <a16:creationId xmlns:a16="http://schemas.microsoft.com/office/drawing/2014/main" id="{8EC063CD-EF00-3D40-8F8E-7D0392394623}"/>
                  </a:ext>
                </a:extLst>
              </p:cNvPr>
              <p:cNvSpPr txBox="1"/>
              <p:nvPr/>
            </p:nvSpPr>
            <p:spPr>
              <a:xfrm>
                <a:off x="2898931" y="2416599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</p:grp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883E9F8D-F215-CE4B-A72F-F583E9AAEF57}"/>
                </a:ext>
              </a:extLst>
            </p:cNvPr>
            <p:cNvSpPr txBox="1"/>
            <p:nvPr/>
          </p:nvSpPr>
          <p:spPr>
            <a:xfrm>
              <a:off x="23473" y="3863011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25 kD</a:t>
              </a:r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4DC65861-6948-EC4E-B72C-7BF443C7F685}"/>
              </a:ext>
            </a:extLst>
          </p:cNvPr>
          <p:cNvGrpSpPr/>
          <p:nvPr/>
        </p:nvGrpSpPr>
        <p:grpSpPr>
          <a:xfrm>
            <a:off x="8876398" y="834255"/>
            <a:ext cx="611531" cy="3146613"/>
            <a:chOff x="-40578" y="896173"/>
            <a:chExt cx="611531" cy="3146613"/>
          </a:xfrm>
        </p:grpSpPr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0FE85053-759A-294D-954C-DDE2652F6AAD}"/>
                </a:ext>
              </a:extLst>
            </p:cNvPr>
            <p:cNvGrpSpPr/>
            <p:nvPr/>
          </p:nvGrpSpPr>
          <p:grpSpPr>
            <a:xfrm>
              <a:off x="-40578" y="896173"/>
              <a:ext cx="611531" cy="2651615"/>
              <a:chOff x="2899298" y="1332093"/>
              <a:chExt cx="611531" cy="2651615"/>
            </a:xfrm>
          </p:grpSpPr>
          <p:sp>
            <p:nvSpPr>
              <p:cNvPr id="225" name="TextBox 224">
                <a:extLst>
                  <a:ext uri="{FF2B5EF4-FFF2-40B4-BE49-F238E27FC236}">
                    <a16:creationId xmlns:a16="http://schemas.microsoft.com/office/drawing/2014/main" id="{92BAE46E-DB90-8D44-A6AA-92D46884CF9A}"/>
                  </a:ext>
                </a:extLst>
              </p:cNvPr>
              <p:cNvSpPr txBox="1"/>
              <p:nvPr/>
            </p:nvSpPr>
            <p:spPr>
              <a:xfrm>
                <a:off x="2973787" y="3729792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37 kD</a:t>
                </a:r>
              </a:p>
            </p:txBody>
          </p:sp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E97A33FC-EE09-FB4D-A2AE-D09427182EA2}"/>
                  </a:ext>
                </a:extLst>
              </p:cNvPr>
              <p:cNvSpPr txBox="1"/>
              <p:nvPr/>
            </p:nvSpPr>
            <p:spPr>
              <a:xfrm>
                <a:off x="2968211" y="3198466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50 kD</a:t>
                </a:r>
              </a:p>
            </p:txBody>
          </p:sp>
          <p:sp>
            <p:nvSpPr>
              <p:cNvPr id="227" name="TextBox 226">
                <a:extLst>
                  <a:ext uri="{FF2B5EF4-FFF2-40B4-BE49-F238E27FC236}">
                    <a16:creationId xmlns:a16="http://schemas.microsoft.com/office/drawing/2014/main" id="{2FFC3138-5F1F-CE4F-A864-160CF85AC3D4}"/>
                  </a:ext>
                </a:extLst>
              </p:cNvPr>
              <p:cNvSpPr txBox="1"/>
              <p:nvPr/>
            </p:nvSpPr>
            <p:spPr>
              <a:xfrm>
                <a:off x="2959668" y="2679260"/>
                <a:ext cx="49725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/>
                  <a:t>75 kD</a:t>
                </a:r>
              </a:p>
            </p:txBody>
          </p:sp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3036E5BF-E31F-0F4B-987B-465C61C36A8B}"/>
                  </a:ext>
                </a:extLst>
              </p:cNvPr>
              <p:cNvSpPr txBox="1"/>
              <p:nvPr/>
            </p:nvSpPr>
            <p:spPr>
              <a:xfrm>
                <a:off x="2899298" y="2136323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150 kD</a:t>
                </a:r>
              </a:p>
            </p:txBody>
          </p:sp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id="{90A21475-1B18-8C4B-8551-423C8DDCBB24}"/>
                  </a:ext>
                </a:extLst>
              </p:cNvPr>
              <p:cNvSpPr txBox="1"/>
              <p:nvPr/>
            </p:nvSpPr>
            <p:spPr>
              <a:xfrm>
                <a:off x="2903142" y="1845901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250 kD</a:t>
                </a:r>
              </a:p>
            </p:txBody>
          </p:sp>
          <p:sp>
            <p:nvSpPr>
              <p:cNvPr id="230" name="TextBox 229">
                <a:extLst>
                  <a:ext uri="{FF2B5EF4-FFF2-40B4-BE49-F238E27FC236}">
                    <a16:creationId xmlns:a16="http://schemas.microsoft.com/office/drawing/2014/main" id="{46C3BB21-208F-314E-BD94-BD603731AB7D}"/>
                  </a:ext>
                </a:extLst>
              </p:cNvPr>
              <p:cNvSpPr txBox="1"/>
              <p:nvPr/>
            </p:nvSpPr>
            <p:spPr>
              <a:xfrm>
                <a:off x="2904574" y="1332093"/>
                <a:ext cx="60625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/>
                  <a:t>MW </a:t>
                </a:r>
              </a:p>
              <a:p>
                <a:pPr algn="ctr"/>
                <a:r>
                  <a:rPr lang="en-US" sz="1100" dirty="0"/>
                  <a:t>Marker</a:t>
                </a:r>
              </a:p>
            </p:txBody>
          </p:sp>
          <p:sp>
            <p:nvSpPr>
              <p:cNvPr id="231" name="TextBox 230">
                <a:extLst>
                  <a:ext uri="{FF2B5EF4-FFF2-40B4-BE49-F238E27FC236}">
                    <a16:creationId xmlns:a16="http://schemas.microsoft.com/office/drawing/2014/main" id="{6C8107F0-1CC0-504E-A61A-1DA01F9B2D12}"/>
                  </a:ext>
                </a:extLst>
              </p:cNvPr>
              <p:cNvSpPr txBox="1"/>
              <p:nvPr/>
            </p:nvSpPr>
            <p:spPr>
              <a:xfrm>
                <a:off x="2911288" y="2404242"/>
                <a:ext cx="56618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100 kD</a:t>
                </a:r>
              </a:p>
            </p:txBody>
          </p:sp>
        </p:grp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BD812BC3-8B62-C747-97D7-D7521D6D928F}"/>
                </a:ext>
              </a:extLst>
            </p:cNvPr>
            <p:cNvSpPr txBox="1"/>
            <p:nvPr/>
          </p:nvSpPr>
          <p:spPr>
            <a:xfrm>
              <a:off x="23473" y="3788870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25 kD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E1438BA-CD93-CD48-919F-8258A70369D3}"/>
              </a:ext>
            </a:extLst>
          </p:cNvPr>
          <p:cNvGrpSpPr/>
          <p:nvPr/>
        </p:nvGrpSpPr>
        <p:grpSpPr>
          <a:xfrm>
            <a:off x="-40945" y="933812"/>
            <a:ext cx="728687" cy="3195476"/>
            <a:chOff x="-40945" y="933812"/>
            <a:chExt cx="728687" cy="3195476"/>
          </a:xfrm>
        </p:grpSpPr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E9F3CF61-EC06-A24B-8708-2A237F9E3B71}"/>
                </a:ext>
              </a:extLst>
            </p:cNvPr>
            <p:cNvGrpSpPr/>
            <p:nvPr/>
          </p:nvGrpSpPr>
          <p:grpSpPr>
            <a:xfrm>
              <a:off x="-40945" y="933812"/>
              <a:ext cx="675535" cy="3195476"/>
              <a:chOff x="-40945" y="933812"/>
              <a:chExt cx="675535" cy="3195476"/>
            </a:xfrm>
          </p:grpSpPr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B5BB687A-E089-CC43-8237-FDA028E7DEED}"/>
                  </a:ext>
                </a:extLst>
              </p:cNvPr>
              <p:cNvGrpSpPr/>
              <p:nvPr/>
            </p:nvGrpSpPr>
            <p:grpSpPr>
              <a:xfrm>
                <a:off x="-40945" y="933812"/>
                <a:ext cx="675535" cy="2627516"/>
                <a:chOff x="2898931" y="1369732"/>
                <a:chExt cx="675535" cy="2627516"/>
              </a:xfrm>
            </p:grpSpPr>
            <p:sp>
              <p:nvSpPr>
                <p:cNvPr id="191" name="TextBox 190">
                  <a:extLst>
                    <a:ext uri="{FF2B5EF4-FFF2-40B4-BE49-F238E27FC236}">
                      <a16:creationId xmlns:a16="http://schemas.microsoft.com/office/drawing/2014/main" id="{A97C199D-816C-2442-A801-11DA45B171AD}"/>
                    </a:ext>
                  </a:extLst>
                </p:cNvPr>
                <p:cNvSpPr txBox="1"/>
                <p:nvPr/>
              </p:nvSpPr>
              <p:spPr>
                <a:xfrm>
                  <a:off x="2973787" y="3743332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37 kD</a:t>
                  </a:r>
                </a:p>
              </p:txBody>
            </p:sp>
            <p:sp>
              <p:nvSpPr>
                <p:cNvPr id="192" name="TextBox 191">
                  <a:extLst>
                    <a:ext uri="{FF2B5EF4-FFF2-40B4-BE49-F238E27FC236}">
                      <a16:creationId xmlns:a16="http://schemas.microsoft.com/office/drawing/2014/main" id="{CD570948-5EDC-A042-AA4D-DE9C78CAE627}"/>
                    </a:ext>
                  </a:extLst>
                </p:cNvPr>
                <p:cNvSpPr txBox="1"/>
                <p:nvPr/>
              </p:nvSpPr>
              <p:spPr>
                <a:xfrm>
                  <a:off x="2968211" y="3261772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  <p:sp>
              <p:nvSpPr>
                <p:cNvPr id="193" name="TextBox 192">
                  <a:extLst>
                    <a:ext uri="{FF2B5EF4-FFF2-40B4-BE49-F238E27FC236}">
                      <a16:creationId xmlns:a16="http://schemas.microsoft.com/office/drawing/2014/main" id="{9075E52E-B681-514E-8F45-703324A126AA}"/>
                    </a:ext>
                  </a:extLst>
                </p:cNvPr>
                <p:cNvSpPr txBox="1"/>
                <p:nvPr/>
              </p:nvSpPr>
              <p:spPr>
                <a:xfrm>
                  <a:off x="2959668" y="2741045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  <p:sp>
              <p:nvSpPr>
                <p:cNvPr id="194" name="TextBox 193">
                  <a:extLst>
                    <a:ext uri="{FF2B5EF4-FFF2-40B4-BE49-F238E27FC236}">
                      <a16:creationId xmlns:a16="http://schemas.microsoft.com/office/drawing/2014/main" id="{601A16E0-2CEF-F447-A986-E3385C046389}"/>
                    </a:ext>
                  </a:extLst>
                </p:cNvPr>
                <p:cNvSpPr txBox="1"/>
                <p:nvPr/>
              </p:nvSpPr>
              <p:spPr>
                <a:xfrm>
                  <a:off x="2899298" y="2198108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150 kD</a:t>
                  </a:r>
                </a:p>
              </p:txBody>
            </p:sp>
            <p:sp>
              <p:nvSpPr>
                <p:cNvPr id="195" name="TextBox 194">
                  <a:extLst>
                    <a:ext uri="{FF2B5EF4-FFF2-40B4-BE49-F238E27FC236}">
                      <a16:creationId xmlns:a16="http://schemas.microsoft.com/office/drawing/2014/main" id="{E9BA91EA-CA86-014C-9F78-3B8DEB275B3F}"/>
                    </a:ext>
                  </a:extLst>
                </p:cNvPr>
                <p:cNvSpPr txBox="1"/>
                <p:nvPr/>
              </p:nvSpPr>
              <p:spPr>
                <a:xfrm>
                  <a:off x="2903142" y="1920043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  <p:sp>
              <p:nvSpPr>
                <p:cNvPr id="196" name="TextBox 195">
                  <a:extLst>
                    <a:ext uri="{FF2B5EF4-FFF2-40B4-BE49-F238E27FC236}">
                      <a16:creationId xmlns:a16="http://schemas.microsoft.com/office/drawing/2014/main" id="{60B48868-6A92-7342-8C79-E4A495C6CDFF}"/>
                    </a:ext>
                  </a:extLst>
                </p:cNvPr>
                <p:cNvSpPr txBox="1"/>
                <p:nvPr/>
              </p:nvSpPr>
              <p:spPr>
                <a:xfrm>
                  <a:off x="2968211" y="1369732"/>
                  <a:ext cx="606255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  <p:sp>
              <p:nvSpPr>
                <p:cNvPr id="197" name="TextBox 196">
                  <a:extLst>
                    <a:ext uri="{FF2B5EF4-FFF2-40B4-BE49-F238E27FC236}">
                      <a16:creationId xmlns:a16="http://schemas.microsoft.com/office/drawing/2014/main" id="{F9731755-8132-9347-B665-0CAE83790240}"/>
                    </a:ext>
                  </a:extLst>
                </p:cNvPr>
                <p:cNvSpPr txBox="1"/>
                <p:nvPr/>
              </p:nvSpPr>
              <p:spPr>
                <a:xfrm>
                  <a:off x="2898931" y="2466027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</p:grpSp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4D363657-C370-F147-80F7-47F60349F5B1}"/>
                  </a:ext>
                </a:extLst>
              </p:cNvPr>
              <p:cNvSpPr txBox="1"/>
              <p:nvPr/>
            </p:nvSpPr>
            <p:spPr>
              <a:xfrm>
                <a:off x="23473" y="3875372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0BC8C97A-01B0-2B43-BF41-E91640185AFB}"/>
                </a:ext>
              </a:extLst>
            </p:cNvPr>
            <p:cNvGrpSpPr/>
            <p:nvPr/>
          </p:nvGrpSpPr>
          <p:grpSpPr>
            <a:xfrm>
              <a:off x="430224" y="1622384"/>
              <a:ext cx="257518" cy="2363265"/>
              <a:chOff x="3066298" y="1815548"/>
              <a:chExt cx="257518" cy="2363265"/>
            </a:xfrm>
          </p:grpSpPr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F9DF094E-72CA-4447-B4FD-7CA6A21C7E5F}"/>
                  </a:ext>
                </a:extLst>
              </p:cNvPr>
              <p:cNvCxnSpPr/>
              <p:nvPr/>
            </p:nvCxnSpPr>
            <p:spPr>
              <a:xfrm>
                <a:off x="3080155" y="2656061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>
                <a:extLst>
                  <a:ext uri="{FF2B5EF4-FFF2-40B4-BE49-F238E27FC236}">
                    <a16:creationId xmlns:a16="http://schemas.microsoft.com/office/drawing/2014/main" id="{2163B81C-7665-CC4C-A632-AF8C3069B8E7}"/>
                  </a:ext>
                </a:extLst>
              </p:cNvPr>
              <p:cNvGrpSpPr/>
              <p:nvPr/>
            </p:nvGrpSpPr>
            <p:grpSpPr>
              <a:xfrm>
                <a:off x="3066298" y="1815548"/>
                <a:ext cx="257518" cy="2363265"/>
                <a:chOff x="3066298" y="1815548"/>
                <a:chExt cx="257518" cy="2363265"/>
              </a:xfrm>
            </p:grpSpPr>
            <p:grpSp>
              <p:nvGrpSpPr>
                <p:cNvPr id="188" name="Group 187">
                  <a:extLst>
                    <a:ext uri="{FF2B5EF4-FFF2-40B4-BE49-F238E27FC236}">
                      <a16:creationId xmlns:a16="http://schemas.microsoft.com/office/drawing/2014/main" id="{228AECA7-EA17-1143-B6F5-00B6374BF4B4}"/>
                    </a:ext>
                  </a:extLst>
                </p:cNvPr>
                <p:cNvGrpSpPr/>
                <p:nvPr/>
              </p:nvGrpSpPr>
              <p:grpSpPr>
                <a:xfrm>
                  <a:off x="3066298" y="1815548"/>
                  <a:ext cx="254397" cy="1759532"/>
                  <a:chOff x="9693416" y="1820165"/>
                  <a:chExt cx="254397" cy="1759532"/>
                </a:xfrm>
              </p:grpSpPr>
              <p:cxnSp>
                <p:nvCxnSpPr>
                  <p:cNvPr id="234" name="Straight Connector 233">
                    <a:extLst>
                      <a:ext uri="{FF2B5EF4-FFF2-40B4-BE49-F238E27FC236}">
                        <a16:creationId xmlns:a16="http://schemas.microsoft.com/office/drawing/2014/main" id="{C4211E8D-426E-DE4D-AEC6-A5FDBF0A15F6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5" name="Straight Connector 234">
                    <a:extLst>
                      <a:ext uri="{FF2B5EF4-FFF2-40B4-BE49-F238E27FC236}">
                        <a16:creationId xmlns:a16="http://schemas.microsoft.com/office/drawing/2014/main" id="{C5F993A2-2BF5-3D41-A574-D30E69E3A44B}"/>
                      </a:ext>
                    </a:extLst>
                  </p:cNvPr>
                  <p:cNvCxnSpPr/>
                  <p:nvPr/>
                </p:nvCxnSpPr>
                <p:spPr>
                  <a:xfrm>
                    <a:off x="9693416" y="208315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6" name="Straight Connector 235">
                    <a:extLst>
                      <a:ext uri="{FF2B5EF4-FFF2-40B4-BE49-F238E27FC236}">
                        <a16:creationId xmlns:a16="http://schemas.microsoft.com/office/drawing/2014/main" id="{5EC48BA6-A5CC-F243-9162-BF5F1796AEBE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35550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7" name="Straight Connector 236">
                    <a:extLst>
                      <a:ext uri="{FF2B5EF4-FFF2-40B4-BE49-F238E27FC236}">
                        <a16:creationId xmlns:a16="http://schemas.microsoft.com/office/drawing/2014/main" id="{0A20EA16-D6E0-C845-B32B-B7622DFED7FD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16268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8" name="Straight Connector 237">
                    <a:extLst>
                      <a:ext uri="{FF2B5EF4-FFF2-40B4-BE49-F238E27FC236}">
                        <a16:creationId xmlns:a16="http://schemas.microsoft.com/office/drawing/2014/main" id="{72E3B269-E77F-1C48-B82F-03C48B410E34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579697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87" name="Straight Connector 186">
                  <a:extLst>
                    <a:ext uri="{FF2B5EF4-FFF2-40B4-BE49-F238E27FC236}">
                      <a16:creationId xmlns:a16="http://schemas.microsoft.com/office/drawing/2014/main" id="{A480A3B1-AE9A-6349-83DE-39E28CD8D34C}"/>
                    </a:ext>
                  </a:extLst>
                </p:cNvPr>
                <p:cNvCxnSpPr/>
                <p:nvPr/>
              </p:nvCxnSpPr>
              <p:spPr>
                <a:xfrm>
                  <a:off x="3097133" y="4178813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DA3175C8-2B81-8941-A47B-64236907F8F5}"/>
              </a:ext>
            </a:extLst>
          </p:cNvPr>
          <p:cNvGrpSpPr/>
          <p:nvPr/>
        </p:nvGrpSpPr>
        <p:grpSpPr>
          <a:xfrm>
            <a:off x="3548045" y="1616286"/>
            <a:ext cx="254397" cy="2312970"/>
            <a:chOff x="3066298" y="1815548"/>
            <a:chExt cx="254397" cy="2312970"/>
          </a:xfrm>
        </p:grpSpPr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DAD573DE-4260-BD4B-B582-DE23752F01C5}"/>
                </a:ext>
              </a:extLst>
            </p:cNvPr>
            <p:cNvCxnSpPr/>
            <p:nvPr/>
          </p:nvCxnSpPr>
          <p:spPr>
            <a:xfrm>
              <a:off x="3080155" y="2656061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2" name="Group 241">
              <a:extLst>
                <a:ext uri="{FF2B5EF4-FFF2-40B4-BE49-F238E27FC236}">
                  <a16:creationId xmlns:a16="http://schemas.microsoft.com/office/drawing/2014/main" id="{1D0BFBA4-B5FB-5E44-B438-C2A934D246DE}"/>
                </a:ext>
              </a:extLst>
            </p:cNvPr>
            <p:cNvGrpSpPr/>
            <p:nvPr/>
          </p:nvGrpSpPr>
          <p:grpSpPr>
            <a:xfrm>
              <a:off x="3066298" y="1815548"/>
              <a:ext cx="254397" cy="2312970"/>
              <a:chOff x="410842" y="1820165"/>
              <a:chExt cx="254397" cy="2312970"/>
            </a:xfrm>
          </p:grpSpPr>
          <p:grpSp>
            <p:nvGrpSpPr>
              <p:cNvPr id="244" name="Group 243">
                <a:extLst>
                  <a:ext uri="{FF2B5EF4-FFF2-40B4-BE49-F238E27FC236}">
                    <a16:creationId xmlns:a16="http://schemas.microsoft.com/office/drawing/2014/main" id="{4429FB4E-FA62-4445-8595-48A50123D072}"/>
                  </a:ext>
                </a:extLst>
              </p:cNvPr>
              <p:cNvGrpSpPr/>
              <p:nvPr/>
            </p:nvGrpSpPr>
            <p:grpSpPr>
              <a:xfrm>
                <a:off x="410842" y="1820165"/>
                <a:ext cx="254397" cy="1722461"/>
                <a:chOff x="9693416" y="1820165"/>
                <a:chExt cx="254397" cy="1722461"/>
              </a:xfrm>
            </p:grpSpPr>
            <p:cxnSp>
              <p:nvCxnSpPr>
                <p:cNvPr id="246" name="Straight Connector 245">
                  <a:extLst>
                    <a:ext uri="{FF2B5EF4-FFF2-40B4-BE49-F238E27FC236}">
                      <a16:creationId xmlns:a16="http://schemas.microsoft.com/office/drawing/2014/main" id="{FBC762D1-06D4-9341-A7EF-FD38479AC6DE}"/>
                    </a:ext>
                  </a:extLst>
                </p:cNvPr>
                <p:cNvCxnSpPr/>
                <p:nvPr/>
              </p:nvCxnSpPr>
              <p:spPr>
                <a:xfrm>
                  <a:off x="9698030" y="182016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Straight Connector 246">
                  <a:extLst>
                    <a:ext uri="{FF2B5EF4-FFF2-40B4-BE49-F238E27FC236}">
                      <a16:creationId xmlns:a16="http://schemas.microsoft.com/office/drawing/2014/main" id="{11D073D6-50AA-2040-BF0B-99AF3BB257EA}"/>
                    </a:ext>
                  </a:extLst>
                </p:cNvPr>
                <p:cNvCxnSpPr/>
                <p:nvPr/>
              </p:nvCxnSpPr>
              <p:spPr>
                <a:xfrm>
                  <a:off x="9693416" y="2120228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Straight Connector 247">
                  <a:extLst>
                    <a:ext uri="{FF2B5EF4-FFF2-40B4-BE49-F238E27FC236}">
                      <a16:creationId xmlns:a16="http://schemas.microsoft.com/office/drawing/2014/main" id="{D2D72D17-0F60-0140-A5E5-2D79E7D99FA4}"/>
                    </a:ext>
                  </a:extLst>
                </p:cNvPr>
                <p:cNvCxnSpPr/>
                <p:nvPr/>
              </p:nvCxnSpPr>
              <p:spPr>
                <a:xfrm>
                  <a:off x="9707274" y="242964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Straight Connector 248">
                  <a:extLst>
                    <a:ext uri="{FF2B5EF4-FFF2-40B4-BE49-F238E27FC236}">
                      <a16:creationId xmlns:a16="http://schemas.microsoft.com/office/drawing/2014/main" id="{FAF5C8E1-9E2F-304A-B7F5-934863829505}"/>
                    </a:ext>
                  </a:extLst>
                </p:cNvPr>
                <p:cNvCxnSpPr/>
                <p:nvPr/>
              </p:nvCxnSpPr>
              <p:spPr>
                <a:xfrm>
                  <a:off x="9716511" y="3125613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Straight Connector 249">
                  <a:extLst>
                    <a:ext uri="{FF2B5EF4-FFF2-40B4-BE49-F238E27FC236}">
                      <a16:creationId xmlns:a16="http://schemas.microsoft.com/office/drawing/2014/main" id="{6A71EE0B-F214-5044-862C-F5799280B84C}"/>
                    </a:ext>
                  </a:extLst>
                </p:cNvPr>
                <p:cNvCxnSpPr/>
                <p:nvPr/>
              </p:nvCxnSpPr>
              <p:spPr>
                <a:xfrm>
                  <a:off x="9721130" y="3542626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id="{DBE8D99A-F44F-E944-98F5-36847252DAF5}"/>
                  </a:ext>
                </a:extLst>
              </p:cNvPr>
              <p:cNvCxnSpPr/>
              <p:nvPr/>
            </p:nvCxnSpPr>
            <p:spPr>
              <a:xfrm>
                <a:off x="433941" y="4133135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71984679-FAB7-0F48-A54C-C3A10963021E}"/>
              </a:ext>
            </a:extLst>
          </p:cNvPr>
          <p:cNvGrpSpPr/>
          <p:nvPr/>
        </p:nvGrpSpPr>
        <p:grpSpPr>
          <a:xfrm>
            <a:off x="6534766" y="1546265"/>
            <a:ext cx="252904" cy="2746330"/>
            <a:chOff x="3070912" y="1778477"/>
            <a:chExt cx="252904" cy="2746330"/>
          </a:xfrm>
        </p:grpSpPr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25F8FF4C-A7C9-154C-BF3C-037656FF649F}"/>
                </a:ext>
              </a:extLst>
            </p:cNvPr>
            <p:cNvCxnSpPr/>
            <p:nvPr/>
          </p:nvCxnSpPr>
          <p:spPr>
            <a:xfrm>
              <a:off x="3080155" y="2569562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4" name="Group 253">
              <a:extLst>
                <a:ext uri="{FF2B5EF4-FFF2-40B4-BE49-F238E27FC236}">
                  <a16:creationId xmlns:a16="http://schemas.microsoft.com/office/drawing/2014/main" id="{48B6D4CC-9ABF-3244-A0DC-7E1A7596B5B6}"/>
                </a:ext>
              </a:extLst>
            </p:cNvPr>
            <p:cNvGrpSpPr/>
            <p:nvPr/>
          </p:nvGrpSpPr>
          <p:grpSpPr>
            <a:xfrm>
              <a:off x="3070912" y="1778477"/>
              <a:ext cx="252904" cy="2746330"/>
              <a:chOff x="3070912" y="1778477"/>
              <a:chExt cx="252904" cy="2746330"/>
            </a:xfrm>
          </p:grpSpPr>
          <p:grpSp>
            <p:nvGrpSpPr>
              <p:cNvPr id="255" name="Group 254">
                <a:extLst>
                  <a:ext uri="{FF2B5EF4-FFF2-40B4-BE49-F238E27FC236}">
                    <a16:creationId xmlns:a16="http://schemas.microsoft.com/office/drawing/2014/main" id="{5097F300-2863-C542-BDEF-C7BBC237269F}"/>
                  </a:ext>
                </a:extLst>
              </p:cNvPr>
              <p:cNvGrpSpPr/>
              <p:nvPr/>
            </p:nvGrpSpPr>
            <p:grpSpPr>
              <a:xfrm>
                <a:off x="3070912" y="1778477"/>
                <a:ext cx="249783" cy="2399465"/>
                <a:chOff x="415456" y="1783094"/>
                <a:chExt cx="249783" cy="2399465"/>
              </a:xfrm>
            </p:grpSpPr>
            <p:grpSp>
              <p:nvGrpSpPr>
                <p:cNvPr id="257" name="Group 256">
                  <a:extLst>
                    <a:ext uri="{FF2B5EF4-FFF2-40B4-BE49-F238E27FC236}">
                      <a16:creationId xmlns:a16="http://schemas.microsoft.com/office/drawing/2014/main" id="{C502CC09-0328-4A4F-8111-8BAA949F4EEF}"/>
                    </a:ext>
                  </a:extLst>
                </p:cNvPr>
                <p:cNvGrpSpPr/>
                <p:nvPr/>
              </p:nvGrpSpPr>
              <p:grpSpPr>
                <a:xfrm>
                  <a:off x="415456" y="1783094"/>
                  <a:ext cx="249783" cy="1907816"/>
                  <a:chOff x="9698030" y="1783094"/>
                  <a:chExt cx="249783" cy="1907816"/>
                </a:xfrm>
              </p:grpSpPr>
              <p:cxnSp>
                <p:nvCxnSpPr>
                  <p:cNvPr id="259" name="Straight Connector 258">
                    <a:extLst>
                      <a:ext uri="{FF2B5EF4-FFF2-40B4-BE49-F238E27FC236}">
                        <a16:creationId xmlns:a16="http://schemas.microsoft.com/office/drawing/2014/main" id="{E41A028F-74DD-954C-A67A-A8CEAD706064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78309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0" name="Straight Connector 259">
                    <a:extLst>
                      <a:ext uri="{FF2B5EF4-FFF2-40B4-BE49-F238E27FC236}">
                        <a16:creationId xmlns:a16="http://schemas.microsoft.com/office/drawing/2014/main" id="{4B236DB6-83A7-8B41-A990-8DA71355D9CB}"/>
                      </a:ext>
                    </a:extLst>
                  </p:cNvPr>
                  <p:cNvCxnSpPr/>
                  <p:nvPr/>
                </p:nvCxnSpPr>
                <p:spPr>
                  <a:xfrm>
                    <a:off x="9705773" y="2033729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1" name="Straight Connector 260">
                    <a:extLst>
                      <a:ext uri="{FF2B5EF4-FFF2-40B4-BE49-F238E27FC236}">
                        <a16:creationId xmlns:a16="http://schemas.microsoft.com/office/drawing/2014/main" id="{0B649872-47F1-2D49-82FD-6AC6C660ACDD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29371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2" name="Straight Connector 261">
                    <a:extLst>
                      <a:ext uri="{FF2B5EF4-FFF2-40B4-BE49-F238E27FC236}">
                        <a16:creationId xmlns:a16="http://schemas.microsoft.com/office/drawing/2014/main" id="{C7898DAA-4F47-DE4F-A268-C11F14EB1B19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13797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3" name="Straight Connector 262">
                    <a:extLst>
                      <a:ext uri="{FF2B5EF4-FFF2-40B4-BE49-F238E27FC236}">
                        <a16:creationId xmlns:a16="http://schemas.microsoft.com/office/drawing/2014/main" id="{CD86B423-37E5-7C41-8AB4-3F085C0C7236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69091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58" name="Straight Connector 257">
                  <a:extLst>
                    <a:ext uri="{FF2B5EF4-FFF2-40B4-BE49-F238E27FC236}">
                      <a16:creationId xmlns:a16="http://schemas.microsoft.com/office/drawing/2014/main" id="{D4552B73-49F7-D542-A5ED-E72388881986}"/>
                    </a:ext>
                  </a:extLst>
                </p:cNvPr>
                <p:cNvCxnSpPr/>
                <p:nvPr/>
              </p:nvCxnSpPr>
              <p:spPr>
                <a:xfrm>
                  <a:off x="433941" y="4182559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56" name="Straight Connector 255">
                <a:extLst>
                  <a:ext uri="{FF2B5EF4-FFF2-40B4-BE49-F238E27FC236}">
                    <a16:creationId xmlns:a16="http://schemas.microsoft.com/office/drawing/2014/main" id="{50D2C176-05A6-9A4B-BD4A-B2A89ACEF5FF}"/>
                  </a:ext>
                </a:extLst>
              </p:cNvPr>
              <p:cNvCxnSpPr/>
              <p:nvPr/>
            </p:nvCxnSpPr>
            <p:spPr>
              <a:xfrm>
                <a:off x="3097133" y="4524807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91476F2E-5F6E-7F47-99E4-2EACE0016D52}"/>
              </a:ext>
            </a:extLst>
          </p:cNvPr>
          <p:cNvGrpSpPr/>
          <p:nvPr/>
        </p:nvGrpSpPr>
        <p:grpSpPr>
          <a:xfrm>
            <a:off x="3595527" y="995693"/>
            <a:ext cx="2805299" cy="4974804"/>
            <a:chOff x="3193107" y="1188849"/>
            <a:chExt cx="3062668" cy="4974804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C3F204FC-3530-184E-B4C6-DB3F656E74AB}"/>
                </a:ext>
              </a:extLst>
            </p:cNvPr>
            <p:cNvGrpSpPr/>
            <p:nvPr/>
          </p:nvGrpSpPr>
          <p:grpSpPr>
            <a:xfrm>
              <a:off x="5282263" y="3080738"/>
              <a:ext cx="973512" cy="400110"/>
              <a:chOff x="9054848" y="3467508"/>
              <a:chExt cx="973512" cy="400110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E1CE9ADE-29CD-F04E-B7AC-18EC132DE9F1}"/>
                  </a:ext>
                </a:extLst>
              </p:cNvPr>
              <p:cNvSpPr txBox="1"/>
              <p:nvPr/>
            </p:nvSpPr>
            <p:spPr>
              <a:xfrm>
                <a:off x="9286918" y="3467508"/>
                <a:ext cx="7414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latin typeface="Arial Black" panose="020B0A04020102020204" pitchFamily="34" charset="0"/>
                  </a:rPr>
                  <a:t>β</a:t>
                </a:r>
                <a:r>
                  <a:rPr lang="en-US" sz="1000" dirty="0">
                    <a:latin typeface="Arial Black" panose="020B0A04020102020204" pitchFamily="34" charset="0"/>
                  </a:rPr>
                  <a:t>-Actin </a:t>
                </a:r>
              </a:p>
              <a:p>
                <a:r>
                  <a:rPr lang="en-US" sz="1000" dirty="0">
                    <a:latin typeface="Arial Black" panose="020B0A04020102020204" pitchFamily="34" charset="0"/>
                  </a:rPr>
                  <a:t>43 kD</a:t>
                </a:r>
              </a:p>
            </p:txBody>
          </p:sp>
          <p:cxnSp>
            <p:nvCxnSpPr>
              <p:cNvPr id="127" name="Straight Arrow Connector 126">
                <a:extLst>
                  <a:ext uri="{FF2B5EF4-FFF2-40B4-BE49-F238E27FC236}">
                    <a16:creationId xmlns:a16="http://schemas.microsoft.com/office/drawing/2014/main" id="{6F896107-EED5-3E43-892A-A08ACAC05D45}"/>
                  </a:ext>
                </a:extLst>
              </p:cNvPr>
              <p:cNvCxnSpPr/>
              <p:nvPr/>
            </p:nvCxnSpPr>
            <p:spPr>
              <a:xfrm flipV="1">
                <a:off x="9054848" y="3808820"/>
                <a:ext cx="525110" cy="208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C6666BA8-259D-0D4E-A80D-980B233FBA24}"/>
                </a:ext>
              </a:extLst>
            </p:cNvPr>
            <p:cNvGrpSpPr/>
            <p:nvPr/>
          </p:nvGrpSpPr>
          <p:grpSpPr>
            <a:xfrm>
              <a:off x="3193107" y="4156204"/>
              <a:ext cx="2205403" cy="2007449"/>
              <a:chOff x="1926242" y="4292316"/>
              <a:chExt cx="2205403" cy="2007449"/>
            </a:xfrm>
          </p:grpSpPr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468B1909-7FEA-2848-B9FC-85567B7C78EA}"/>
                  </a:ext>
                </a:extLst>
              </p:cNvPr>
              <p:cNvGrpSpPr/>
              <p:nvPr/>
            </p:nvGrpSpPr>
            <p:grpSpPr>
              <a:xfrm>
                <a:off x="2927102" y="4292316"/>
                <a:ext cx="741417" cy="1414790"/>
                <a:chOff x="1760655" y="4493615"/>
                <a:chExt cx="741417" cy="1414790"/>
              </a:xfrm>
            </p:grpSpPr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8E72B20B-E404-7843-ABFA-5793E29E4AD7}"/>
                    </a:ext>
                  </a:extLst>
                </p:cNvPr>
                <p:cNvSpPr txBox="1"/>
                <p:nvPr/>
              </p:nvSpPr>
              <p:spPr>
                <a:xfrm rot="17785822">
                  <a:off x="1219541" y="5090291"/>
                  <a:ext cx="135922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+E</a:t>
                  </a:r>
                  <a:r>
                    <a:rPr lang="en-US" sz="1200" baseline="-25000" dirty="0"/>
                    <a:t>2 </a:t>
                  </a:r>
                  <a:r>
                    <a:rPr lang="en-US" sz="1200" dirty="0"/>
                    <a:t>10 </a:t>
                  </a:r>
                  <a:r>
                    <a:rPr lang="en-US" sz="1200" dirty="0" err="1"/>
                    <a:t>nM</a:t>
                  </a:r>
                  <a:endParaRPr lang="en-US" sz="1200" dirty="0"/>
                </a:p>
              </p:txBody>
            </p: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2C60AC24-A53F-EA45-875E-7B34639AC7D1}"/>
                    </a:ext>
                  </a:extLst>
                </p:cNvPr>
                <p:cNvSpPr txBox="1"/>
                <p:nvPr/>
              </p:nvSpPr>
              <p:spPr>
                <a:xfrm rot="17785822">
                  <a:off x="1681565" y="5037123"/>
                  <a:ext cx="13640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+P</a:t>
                  </a:r>
                  <a:r>
                    <a:rPr lang="en-US" sz="1200" baseline="-25000" dirty="0"/>
                    <a:t>4</a:t>
                  </a:r>
                  <a:r>
                    <a:rPr lang="en-US" sz="1200" dirty="0"/>
                    <a:t> 100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 </a:t>
                  </a: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F84AC281-297A-3B47-8FC1-668E4250E404}"/>
                  </a:ext>
                </a:extLst>
              </p:cNvPr>
              <p:cNvGrpSpPr/>
              <p:nvPr/>
            </p:nvGrpSpPr>
            <p:grpSpPr>
              <a:xfrm>
                <a:off x="1926242" y="4352299"/>
                <a:ext cx="2205403" cy="1947466"/>
                <a:chOff x="1926242" y="4352299"/>
                <a:chExt cx="2205403" cy="1947466"/>
              </a:xfrm>
            </p:grpSpPr>
            <p:grpSp>
              <p:nvGrpSpPr>
                <p:cNvPr id="115" name="Group 114">
                  <a:extLst>
                    <a:ext uri="{FF2B5EF4-FFF2-40B4-BE49-F238E27FC236}">
                      <a16:creationId xmlns:a16="http://schemas.microsoft.com/office/drawing/2014/main" id="{93085092-A7AD-9745-9DC3-9C60438DEFE7}"/>
                    </a:ext>
                  </a:extLst>
                </p:cNvPr>
                <p:cNvGrpSpPr/>
                <p:nvPr/>
              </p:nvGrpSpPr>
              <p:grpSpPr>
                <a:xfrm>
                  <a:off x="1926242" y="4352299"/>
                  <a:ext cx="1084094" cy="1687576"/>
                  <a:chOff x="1660235" y="4493615"/>
                  <a:chExt cx="1084094" cy="1687576"/>
                </a:xfrm>
              </p:grpSpPr>
              <p:sp>
                <p:nvSpPr>
                  <p:cNvPr id="120" name="TextBox 119">
                    <a:extLst>
                      <a:ext uri="{FF2B5EF4-FFF2-40B4-BE49-F238E27FC236}">
                        <a16:creationId xmlns:a16="http://schemas.microsoft.com/office/drawing/2014/main" id="{E6F11D6A-1341-3149-AECC-5692468293CE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302334" y="5308643"/>
                    <a:ext cx="992801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1200" dirty="0"/>
                      <a:t>NG</a:t>
                    </a:r>
                  </a:p>
                </p:txBody>
              </p:sp>
              <p:sp>
                <p:nvSpPr>
                  <p:cNvPr id="121" name="TextBox 120">
                    <a:extLst>
                      <a:ext uri="{FF2B5EF4-FFF2-40B4-BE49-F238E27FC236}">
                        <a16:creationId xmlns:a16="http://schemas.microsoft.com/office/drawing/2014/main" id="{88DC7207-5F68-3C4E-BF55-37CD6C4BCAA1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299173" y="5360683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50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Mannitol</a:t>
                    </a:r>
                  </a:p>
                </p:txBody>
              </p:sp>
              <p:sp>
                <p:nvSpPr>
                  <p:cNvPr id="122" name="TextBox 121">
                    <a:extLst>
                      <a:ext uri="{FF2B5EF4-FFF2-40B4-BE49-F238E27FC236}">
                        <a16:creationId xmlns:a16="http://schemas.microsoft.com/office/drawing/2014/main" id="{7C300716-41E3-D442-937A-EB130FC6C99C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681565" y="5037123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30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HG</a:t>
                    </a: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01F7F9DB-5705-6847-8550-7825F266D983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923822" y="5037123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50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HG</a:t>
                    </a:r>
                  </a:p>
                </p:txBody>
              </p:sp>
            </p:grpSp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316451DD-915E-9447-B6FB-2D023A92AB79}"/>
                    </a:ext>
                  </a:extLst>
                </p:cNvPr>
                <p:cNvSpPr txBox="1"/>
                <p:nvPr/>
              </p:nvSpPr>
              <p:spPr>
                <a:xfrm rot="17785822">
                  <a:off x="2562379" y="4925182"/>
                  <a:ext cx="135922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+E</a:t>
                  </a:r>
                  <a:r>
                    <a:rPr lang="en-US" sz="1200" baseline="-25000" dirty="0"/>
                    <a:t>2</a:t>
                  </a:r>
                  <a:r>
                    <a:rPr lang="en-US" sz="1200" dirty="0"/>
                    <a:t> 100 </a:t>
                  </a:r>
                  <a:r>
                    <a:rPr lang="en-US" sz="1200" dirty="0" err="1"/>
                    <a:t>nM</a:t>
                  </a:r>
                  <a:endParaRPr lang="en-US" sz="1200" dirty="0"/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D0A30162-ECE5-FD44-9A36-4E4384E7B995}"/>
                    </a:ext>
                  </a:extLst>
                </p:cNvPr>
                <p:cNvSpPr txBox="1"/>
                <p:nvPr/>
              </p:nvSpPr>
              <p:spPr>
                <a:xfrm rot="17785822">
                  <a:off x="3028783" y="4955955"/>
                  <a:ext cx="133903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+P</a:t>
                  </a:r>
                  <a:r>
                    <a:rPr lang="en-US" sz="1200" baseline="-25000" dirty="0"/>
                    <a:t>4</a:t>
                  </a:r>
                  <a:r>
                    <a:rPr lang="en-US" sz="1200" dirty="0"/>
                    <a:t> 1000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 </a:t>
                  </a:r>
                </a:p>
              </p:txBody>
            </p:sp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C657641F-7582-674D-815A-3AFFAE5E0E8C}"/>
                    </a:ext>
                  </a:extLst>
                </p:cNvPr>
                <p:cNvSpPr txBox="1"/>
                <p:nvPr/>
              </p:nvSpPr>
              <p:spPr>
                <a:xfrm rot="17785822">
                  <a:off x="2912887" y="5133867"/>
                  <a:ext cx="180650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+E</a:t>
                  </a:r>
                  <a:r>
                    <a:rPr lang="en-US" sz="1200" baseline="-25000" dirty="0"/>
                    <a:t>2</a:t>
                  </a:r>
                  <a:r>
                    <a:rPr lang="en-US" sz="1200" dirty="0"/>
                    <a:t> 10nM P</a:t>
                  </a:r>
                  <a:r>
                    <a:rPr lang="en-US" sz="1200" baseline="-25000" dirty="0"/>
                    <a:t>4 </a:t>
                  </a:r>
                  <a:r>
                    <a:rPr lang="en-US" sz="1200" dirty="0"/>
                    <a:t>100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 </a:t>
                  </a:r>
                </a:p>
              </p:txBody>
            </p: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515BF714-3FB6-654C-9838-AB037D17EAF9}"/>
                    </a:ext>
                  </a:extLst>
                </p:cNvPr>
                <p:cNvSpPr txBox="1"/>
                <p:nvPr/>
              </p:nvSpPr>
              <p:spPr>
                <a:xfrm rot="17785822">
                  <a:off x="3128491" y="5296610"/>
                  <a:ext cx="172931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+E</a:t>
                  </a:r>
                  <a:r>
                    <a:rPr lang="en-US" sz="1200" baseline="-25000" dirty="0"/>
                    <a:t>2</a:t>
                  </a:r>
                  <a:r>
                    <a:rPr lang="en-US" sz="1200" dirty="0"/>
                    <a:t> 10 nM+P</a:t>
                  </a:r>
                  <a:r>
                    <a:rPr lang="en-US" sz="1200" baseline="-25000" dirty="0"/>
                    <a:t>4  </a:t>
                  </a:r>
                  <a:r>
                    <a:rPr lang="en-US" sz="1200" dirty="0"/>
                    <a:t>100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 </a:t>
                  </a:r>
                </a:p>
              </p:txBody>
            </p:sp>
          </p:grpSp>
        </p:grp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A02A77D-08E2-B146-A212-E3BEDE3EDC01}"/>
                </a:ext>
              </a:extLst>
            </p:cNvPr>
            <p:cNvSpPr txBox="1"/>
            <p:nvPr/>
          </p:nvSpPr>
          <p:spPr>
            <a:xfrm>
              <a:off x="3838031" y="1188849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2</a:t>
              </a: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DDA52AF6-474B-1C44-A462-F0FDCE413349}"/>
              </a:ext>
            </a:extLst>
          </p:cNvPr>
          <p:cNvGrpSpPr/>
          <p:nvPr/>
        </p:nvGrpSpPr>
        <p:grpSpPr>
          <a:xfrm>
            <a:off x="9319656" y="1500626"/>
            <a:ext cx="252904" cy="2746330"/>
            <a:chOff x="3070912" y="1778477"/>
            <a:chExt cx="252904" cy="2746330"/>
          </a:xfrm>
        </p:grpSpPr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1724DA5F-353B-A243-9559-6DA759CA35C7}"/>
                </a:ext>
              </a:extLst>
            </p:cNvPr>
            <p:cNvCxnSpPr/>
            <p:nvPr/>
          </p:nvCxnSpPr>
          <p:spPr>
            <a:xfrm>
              <a:off x="3080155" y="2631347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F6BB972F-CAAE-244C-9C20-3D1EC201BF81}"/>
                </a:ext>
              </a:extLst>
            </p:cNvPr>
            <p:cNvGrpSpPr/>
            <p:nvPr/>
          </p:nvGrpSpPr>
          <p:grpSpPr>
            <a:xfrm>
              <a:off x="3070912" y="1778477"/>
              <a:ext cx="252904" cy="2746330"/>
              <a:chOff x="3070912" y="1778477"/>
              <a:chExt cx="252904" cy="2746330"/>
            </a:xfrm>
          </p:grpSpPr>
          <p:grpSp>
            <p:nvGrpSpPr>
              <p:cNvPr id="268" name="Group 267">
                <a:extLst>
                  <a:ext uri="{FF2B5EF4-FFF2-40B4-BE49-F238E27FC236}">
                    <a16:creationId xmlns:a16="http://schemas.microsoft.com/office/drawing/2014/main" id="{5922C6ED-7619-7C4C-A39C-807FAA0558BA}"/>
                  </a:ext>
                </a:extLst>
              </p:cNvPr>
              <p:cNvGrpSpPr/>
              <p:nvPr/>
            </p:nvGrpSpPr>
            <p:grpSpPr>
              <a:xfrm>
                <a:off x="3070912" y="1778477"/>
                <a:ext cx="249783" cy="2399465"/>
                <a:chOff x="415456" y="1783094"/>
                <a:chExt cx="249783" cy="2399465"/>
              </a:xfrm>
            </p:grpSpPr>
            <p:grpSp>
              <p:nvGrpSpPr>
                <p:cNvPr id="270" name="Group 269">
                  <a:extLst>
                    <a:ext uri="{FF2B5EF4-FFF2-40B4-BE49-F238E27FC236}">
                      <a16:creationId xmlns:a16="http://schemas.microsoft.com/office/drawing/2014/main" id="{55960A31-932E-5E42-986D-FD34DE04AC0A}"/>
                    </a:ext>
                  </a:extLst>
                </p:cNvPr>
                <p:cNvGrpSpPr/>
                <p:nvPr/>
              </p:nvGrpSpPr>
              <p:grpSpPr>
                <a:xfrm>
                  <a:off x="415456" y="1783094"/>
                  <a:ext cx="249783" cy="1907816"/>
                  <a:chOff x="9698030" y="1783094"/>
                  <a:chExt cx="249783" cy="1907816"/>
                </a:xfrm>
              </p:grpSpPr>
              <p:cxnSp>
                <p:nvCxnSpPr>
                  <p:cNvPr id="272" name="Straight Connector 271">
                    <a:extLst>
                      <a:ext uri="{FF2B5EF4-FFF2-40B4-BE49-F238E27FC236}">
                        <a16:creationId xmlns:a16="http://schemas.microsoft.com/office/drawing/2014/main" id="{AB4B6877-1429-444F-8C69-75132AB81D0E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78309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3" name="Straight Connector 272">
                    <a:extLst>
                      <a:ext uri="{FF2B5EF4-FFF2-40B4-BE49-F238E27FC236}">
                        <a16:creationId xmlns:a16="http://schemas.microsoft.com/office/drawing/2014/main" id="{7BF16B5D-16B9-894C-80B2-491FD8ED5E98}"/>
                      </a:ext>
                    </a:extLst>
                  </p:cNvPr>
                  <p:cNvCxnSpPr/>
                  <p:nvPr/>
                </p:nvCxnSpPr>
                <p:spPr>
                  <a:xfrm>
                    <a:off x="9705773" y="209551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4" name="Straight Connector 273">
                    <a:extLst>
                      <a:ext uri="{FF2B5EF4-FFF2-40B4-BE49-F238E27FC236}">
                        <a16:creationId xmlns:a16="http://schemas.microsoft.com/office/drawing/2014/main" id="{F167CBF6-DAB2-D540-BB37-BA1BE39FC086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392574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5" name="Straight Connector 274">
                    <a:extLst>
                      <a:ext uri="{FF2B5EF4-FFF2-40B4-BE49-F238E27FC236}">
                        <a16:creationId xmlns:a16="http://schemas.microsoft.com/office/drawing/2014/main" id="{472C907E-63B5-644C-894D-F2410F5DF1B6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13797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6" name="Straight Connector 275">
                    <a:extLst>
                      <a:ext uri="{FF2B5EF4-FFF2-40B4-BE49-F238E27FC236}">
                        <a16:creationId xmlns:a16="http://schemas.microsoft.com/office/drawing/2014/main" id="{ACAF8151-C683-694B-AE66-87966FA0FF1B}"/>
                      </a:ext>
                    </a:extLst>
                  </p:cNvPr>
                  <p:cNvCxnSpPr/>
                  <p:nvPr/>
                </p:nvCxnSpPr>
                <p:spPr>
                  <a:xfrm>
                    <a:off x="9721130" y="369091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71" name="Straight Connector 270">
                  <a:extLst>
                    <a:ext uri="{FF2B5EF4-FFF2-40B4-BE49-F238E27FC236}">
                      <a16:creationId xmlns:a16="http://schemas.microsoft.com/office/drawing/2014/main" id="{4314DBC9-2127-484A-871D-DD477F6CA423}"/>
                    </a:ext>
                  </a:extLst>
                </p:cNvPr>
                <p:cNvCxnSpPr/>
                <p:nvPr/>
              </p:nvCxnSpPr>
              <p:spPr>
                <a:xfrm>
                  <a:off x="433941" y="4182559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C0949FB1-192C-ED41-8080-2A6AEB2958FF}"/>
                  </a:ext>
                </a:extLst>
              </p:cNvPr>
              <p:cNvCxnSpPr/>
              <p:nvPr/>
            </p:nvCxnSpPr>
            <p:spPr>
              <a:xfrm>
                <a:off x="3097133" y="4524807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061C1ED7-C6ED-0E4B-BB78-54003072445E}"/>
              </a:ext>
            </a:extLst>
          </p:cNvPr>
          <p:cNvGrpSpPr/>
          <p:nvPr/>
        </p:nvGrpSpPr>
        <p:grpSpPr>
          <a:xfrm>
            <a:off x="6457554" y="988432"/>
            <a:ext cx="3647629" cy="4891875"/>
            <a:chOff x="9154399" y="1187118"/>
            <a:chExt cx="3619823" cy="4891875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1B882114-F92C-E74A-8E87-471C803FE343}"/>
                </a:ext>
              </a:extLst>
            </p:cNvPr>
            <p:cNvGrpSpPr/>
            <p:nvPr/>
          </p:nvGrpSpPr>
          <p:grpSpPr>
            <a:xfrm>
              <a:off x="9154399" y="3029384"/>
              <a:ext cx="3619823" cy="3049609"/>
              <a:chOff x="9377169" y="3020747"/>
              <a:chExt cx="3619823" cy="3049609"/>
            </a:xfrm>
          </p:grpSpPr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7A5FE265-C10D-8243-A1C9-282B34713578}"/>
                  </a:ext>
                </a:extLst>
              </p:cNvPr>
              <p:cNvGrpSpPr/>
              <p:nvPr/>
            </p:nvGrpSpPr>
            <p:grpSpPr>
              <a:xfrm>
                <a:off x="11395333" y="3020747"/>
                <a:ext cx="1601659" cy="438772"/>
                <a:chOff x="8835039" y="3419145"/>
                <a:chExt cx="1601659" cy="438772"/>
              </a:xfrm>
            </p:grpSpPr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F52E96BA-7E63-4B4D-B262-6A715D1A9839}"/>
                    </a:ext>
                  </a:extLst>
                </p:cNvPr>
                <p:cNvSpPr txBox="1"/>
                <p:nvPr/>
              </p:nvSpPr>
              <p:spPr>
                <a:xfrm>
                  <a:off x="9097151" y="3419145"/>
                  <a:ext cx="133954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-Actin </a:t>
                  </a:r>
                </a:p>
                <a:p>
                  <a:r>
                    <a:rPr lang="en-US" sz="1000" dirty="0">
                      <a:latin typeface="Arial Black" panose="020B0A04020102020204" pitchFamily="34" charset="0"/>
                    </a:rPr>
                    <a:t>43 kD</a:t>
                  </a:r>
                </a:p>
              </p:txBody>
            </p:sp>
            <p:cxnSp>
              <p:nvCxnSpPr>
                <p:cNvPr id="169" name="Straight Arrow Connector 168">
                  <a:extLst>
                    <a:ext uri="{FF2B5EF4-FFF2-40B4-BE49-F238E27FC236}">
                      <a16:creationId xmlns:a16="http://schemas.microsoft.com/office/drawing/2014/main" id="{90DAB6B4-A0B2-C247-BD28-8C0A54123CE5}"/>
                    </a:ext>
                  </a:extLst>
                </p:cNvPr>
                <p:cNvCxnSpPr/>
                <p:nvPr/>
              </p:nvCxnSpPr>
              <p:spPr>
                <a:xfrm flipV="1">
                  <a:off x="8835039" y="3855829"/>
                  <a:ext cx="525110" cy="208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E12B24D8-D034-1449-913A-684C10EA1F12}"/>
                  </a:ext>
                </a:extLst>
              </p:cNvPr>
              <p:cNvGrpSpPr/>
              <p:nvPr/>
            </p:nvGrpSpPr>
            <p:grpSpPr>
              <a:xfrm>
                <a:off x="9377169" y="4062907"/>
                <a:ext cx="2205403" cy="2007449"/>
                <a:chOff x="1926242" y="4292316"/>
                <a:chExt cx="2205403" cy="2007449"/>
              </a:xfrm>
            </p:grpSpPr>
            <p:grpSp>
              <p:nvGrpSpPr>
                <p:cNvPr id="155" name="Group 154">
                  <a:extLst>
                    <a:ext uri="{FF2B5EF4-FFF2-40B4-BE49-F238E27FC236}">
                      <a16:creationId xmlns:a16="http://schemas.microsoft.com/office/drawing/2014/main" id="{7478743D-0C06-7C47-AC3C-EADA6CBD6E54}"/>
                    </a:ext>
                  </a:extLst>
                </p:cNvPr>
                <p:cNvGrpSpPr/>
                <p:nvPr/>
              </p:nvGrpSpPr>
              <p:grpSpPr>
                <a:xfrm>
                  <a:off x="2927102" y="4292316"/>
                  <a:ext cx="741417" cy="1414790"/>
                  <a:chOff x="1760655" y="4493615"/>
                  <a:chExt cx="741417" cy="1414790"/>
                </a:xfrm>
              </p:grpSpPr>
              <p:sp>
                <p:nvSpPr>
                  <p:cNvPr id="166" name="TextBox 165">
                    <a:extLst>
                      <a:ext uri="{FF2B5EF4-FFF2-40B4-BE49-F238E27FC236}">
                        <a16:creationId xmlns:a16="http://schemas.microsoft.com/office/drawing/2014/main" id="{C341C85D-EBF1-5949-BF75-44A4D71EC5C6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219541" y="5090291"/>
                    <a:ext cx="135922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 </a:t>
                    </a:r>
                    <a:r>
                      <a:rPr lang="en-US" sz="1200" dirty="0"/>
                      <a:t>10 </a:t>
                    </a:r>
                    <a:r>
                      <a:rPr lang="en-US" sz="1200" dirty="0" err="1"/>
                      <a:t>nM</a:t>
                    </a:r>
                    <a:endParaRPr lang="en-US" sz="1200" dirty="0"/>
                  </a:p>
                </p:txBody>
              </p:sp>
              <p:sp>
                <p:nvSpPr>
                  <p:cNvPr id="167" name="TextBox 166">
                    <a:extLst>
                      <a:ext uri="{FF2B5EF4-FFF2-40B4-BE49-F238E27FC236}">
                        <a16:creationId xmlns:a16="http://schemas.microsoft.com/office/drawing/2014/main" id="{17FF7DC5-6311-5F46-83A6-E18CAA25A1B4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681565" y="5037123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+P</a:t>
                    </a:r>
                    <a:r>
                      <a:rPr lang="en-US" sz="1200" baseline="-25000" dirty="0"/>
                      <a:t>4</a:t>
                    </a:r>
                    <a:r>
                      <a:rPr lang="en-US" sz="1200" dirty="0"/>
                      <a:t> 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</p:grpSp>
            <p:grpSp>
              <p:nvGrpSpPr>
                <p:cNvPr id="156" name="Group 155">
                  <a:extLst>
                    <a:ext uri="{FF2B5EF4-FFF2-40B4-BE49-F238E27FC236}">
                      <a16:creationId xmlns:a16="http://schemas.microsoft.com/office/drawing/2014/main" id="{B6E4DFEE-4728-3C4D-87AE-01D9794BEBEC}"/>
                    </a:ext>
                  </a:extLst>
                </p:cNvPr>
                <p:cNvGrpSpPr/>
                <p:nvPr/>
              </p:nvGrpSpPr>
              <p:grpSpPr>
                <a:xfrm>
                  <a:off x="1926242" y="4352299"/>
                  <a:ext cx="2205403" cy="1947466"/>
                  <a:chOff x="1926242" y="4352299"/>
                  <a:chExt cx="2205403" cy="1947466"/>
                </a:xfrm>
              </p:grpSpPr>
              <p:grpSp>
                <p:nvGrpSpPr>
                  <p:cNvPr id="157" name="Group 156">
                    <a:extLst>
                      <a:ext uri="{FF2B5EF4-FFF2-40B4-BE49-F238E27FC236}">
                        <a16:creationId xmlns:a16="http://schemas.microsoft.com/office/drawing/2014/main" id="{DDB47D58-E9F2-2A48-B7B3-72A6FDD0E86B}"/>
                      </a:ext>
                    </a:extLst>
                  </p:cNvPr>
                  <p:cNvGrpSpPr/>
                  <p:nvPr/>
                </p:nvGrpSpPr>
                <p:grpSpPr>
                  <a:xfrm>
                    <a:off x="1926242" y="4352299"/>
                    <a:ext cx="1084094" cy="1687576"/>
                    <a:chOff x="1660235" y="4493615"/>
                    <a:chExt cx="1084094" cy="1687576"/>
                  </a:xfrm>
                </p:grpSpPr>
                <p:sp>
                  <p:nvSpPr>
                    <p:cNvPr id="162" name="TextBox 161">
                      <a:extLst>
                        <a:ext uri="{FF2B5EF4-FFF2-40B4-BE49-F238E27FC236}">
                          <a16:creationId xmlns:a16="http://schemas.microsoft.com/office/drawing/2014/main" id="{375E9880-BD27-0843-99DD-E27B7F9DB024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302334" y="5308643"/>
                      <a:ext cx="99280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r"/>
                      <a:r>
                        <a:rPr lang="en-US" sz="1200" dirty="0"/>
                        <a:t>NG</a:t>
                      </a:r>
                    </a:p>
                  </p:txBody>
                </p:sp>
                <p:sp>
                  <p:nvSpPr>
                    <p:cNvPr id="163" name="TextBox 162">
                      <a:extLst>
                        <a:ext uri="{FF2B5EF4-FFF2-40B4-BE49-F238E27FC236}">
                          <a16:creationId xmlns:a16="http://schemas.microsoft.com/office/drawing/2014/main" id="{1AFABF15-22EB-3F49-870C-5C03CCEA53E0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299173" y="536068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50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Mannitol</a:t>
                      </a:r>
                    </a:p>
                  </p:txBody>
                </p:sp>
                <p:sp>
                  <p:nvSpPr>
                    <p:cNvPr id="164" name="TextBox 163">
                      <a:extLst>
                        <a:ext uri="{FF2B5EF4-FFF2-40B4-BE49-F238E27FC236}">
                          <a16:creationId xmlns:a16="http://schemas.microsoft.com/office/drawing/2014/main" id="{7EF14C0B-BAC8-F849-8DD8-73B8B9891E24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681565" y="503712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30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HG</a:t>
                      </a:r>
                    </a:p>
                  </p:txBody>
                </p:sp>
                <p:sp>
                  <p:nvSpPr>
                    <p:cNvPr id="165" name="TextBox 164">
                      <a:extLst>
                        <a:ext uri="{FF2B5EF4-FFF2-40B4-BE49-F238E27FC236}">
                          <a16:creationId xmlns:a16="http://schemas.microsoft.com/office/drawing/2014/main" id="{F2AD86D4-7687-494B-BBC3-42D4FFA3BE7C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923822" y="503712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50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HG</a:t>
                      </a:r>
                    </a:p>
                  </p:txBody>
                </p:sp>
              </p:grpSp>
              <p:sp>
                <p:nvSpPr>
                  <p:cNvPr id="158" name="TextBox 157">
                    <a:extLst>
                      <a:ext uri="{FF2B5EF4-FFF2-40B4-BE49-F238E27FC236}">
                        <a16:creationId xmlns:a16="http://schemas.microsoft.com/office/drawing/2014/main" id="{9ACA561B-3F94-F84F-BCF8-80E165308AAD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562379" y="4925182"/>
                    <a:ext cx="135922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100 </a:t>
                    </a:r>
                    <a:r>
                      <a:rPr lang="en-US" sz="1200" dirty="0" err="1"/>
                      <a:t>nM</a:t>
                    </a:r>
                    <a:endParaRPr lang="en-US" sz="1200" dirty="0"/>
                  </a:p>
                </p:txBody>
              </p:sp>
              <p:sp>
                <p:nvSpPr>
                  <p:cNvPr id="159" name="TextBox 158">
                    <a:extLst>
                      <a:ext uri="{FF2B5EF4-FFF2-40B4-BE49-F238E27FC236}">
                        <a16:creationId xmlns:a16="http://schemas.microsoft.com/office/drawing/2014/main" id="{6D2DE410-1571-F640-9298-DB3218D9E320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028783" y="4955955"/>
                    <a:ext cx="1339037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+P</a:t>
                    </a:r>
                    <a:r>
                      <a:rPr lang="en-US" sz="1200" baseline="-25000" dirty="0"/>
                      <a:t>4</a:t>
                    </a:r>
                    <a:r>
                      <a:rPr lang="en-US" sz="1200" dirty="0"/>
                      <a:t> 1000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  <p:sp>
                <p:nvSpPr>
                  <p:cNvPr id="160" name="TextBox 159">
                    <a:extLst>
                      <a:ext uri="{FF2B5EF4-FFF2-40B4-BE49-F238E27FC236}">
                        <a16:creationId xmlns:a16="http://schemas.microsoft.com/office/drawing/2014/main" id="{4DF7576A-96F3-FF46-A2E2-27BBAAAA3EB4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912887" y="5133867"/>
                    <a:ext cx="180650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10nM P</a:t>
                    </a:r>
                    <a:r>
                      <a:rPr lang="en-US" sz="1200" baseline="-25000" dirty="0"/>
                      <a:t>4 </a:t>
                    </a:r>
                    <a:r>
                      <a:rPr lang="en-US" sz="1200" dirty="0"/>
                      <a:t>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228C2CDE-7FB4-564D-9248-53DCFD785255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128491" y="5296610"/>
                    <a:ext cx="172931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 nM+P</a:t>
                    </a:r>
                    <a:r>
                      <a:rPr lang="en-US" sz="1200" baseline="-25000" dirty="0"/>
                      <a:t>4  </a:t>
                    </a:r>
                    <a:r>
                      <a:rPr lang="en-US" sz="1200" dirty="0"/>
                      <a:t>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</p:grpSp>
          </p:grpSp>
        </p:grp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3C5B8303-26D3-B148-A7E1-B20B9CFBEF9D}"/>
                </a:ext>
              </a:extLst>
            </p:cNvPr>
            <p:cNvSpPr txBox="1"/>
            <p:nvPr/>
          </p:nvSpPr>
          <p:spPr>
            <a:xfrm>
              <a:off x="9909414" y="1187118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4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3225C0FF-524D-E349-B98A-ECA0719C4614}"/>
              </a:ext>
            </a:extLst>
          </p:cNvPr>
          <p:cNvGrpSpPr/>
          <p:nvPr/>
        </p:nvGrpSpPr>
        <p:grpSpPr>
          <a:xfrm>
            <a:off x="9289538" y="959506"/>
            <a:ext cx="3470097" cy="4941966"/>
            <a:chOff x="6033195" y="1192957"/>
            <a:chExt cx="3828420" cy="4941966"/>
          </a:xfrm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FCE977D9-D120-8649-BFD5-7C57A540C642}"/>
                </a:ext>
              </a:extLst>
            </p:cNvPr>
            <p:cNvGrpSpPr/>
            <p:nvPr/>
          </p:nvGrpSpPr>
          <p:grpSpPr>
            <a:xfrm>
              <a:off x="6033195" y="3141811"/>
              <a:ext cx="3828420" cy="2993112"/>
              <a:chOff x="6245289" y="3122193"/>
              <a:chExt cx="3828420" cy="2993112"/>
            </a:xfrm>
          </p:grpSpPr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AF2F8854-BDFF-5644-858C-DA8C06CB9D1C}"/>
                  </a:ext>
                </a:extLst>
              </p:cNvPr>
              <p:cNvGrpSpPr/>
              <p:nvPr/>
            </p:nvGrpSpPr>
            <p:grpSpPr>
              <a:xfrm>
                <a:off x="8561834" y="3122193"/>
                <a:ext cx="1511875" cy="400110"/>
                <a:chOff x="9205093" y="3383135"/>
                <a:chExt cx="1511875" cy="400110"/>
              </a:xfrm>
            </p:grpSpPr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02086DB8-3449-3843-BDFA-AEE3BA0B6D30}"/>
                    </a:ext>
                  </a:extLst>
                </p:cNvPr>
                <p:cNvSpPr txBox="1"/>
                <p:nvPr/>
              </p:nvSpPr>
              <p:spPr>
                <a:xfrm>
                  <a:off x="9377420" y="3383135"/>
                  <a:ext cx="133954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-Actin </a:t>
                  </a:r>
                </a:p>
                <a:p>
                  <a:r>
                    <a:rPr lang="en-US" sz="1000" dirty="0">
                      <a:latin typeface="Arial Black" panose="020B0A04020102020204" pitchFamily="34" charset="0"/>
                    </a:rPr>
                    <a:t>43 kD</a:t>
                  </a:r>
                </a:p>
              </p:txBody>
            </p:sp>
            <p:cxnSp>
              <p:nvCxnSpPr>
                <p:cNvPr id="148" name="Straight Arrow Connector 147">
                  <a:extLst>
                    <a:ext uri="{FF2B5EF4-FFF2-40B4-BE49-F238E27FC236}">
                      <a16:creationId xmlns:a16="http://schemas.microsoft.com/office/drawing/2014/main" id="{0EAA4B30-9A8A-2E48-AEBA-A7B55C73E9F2}"/>
                    </a:ext>
                  </a:extLst>
                </p:cNvPr>
                <p:cNvCxnSpPr/>
                <p:nvPr/>
              </p:nvCxnSpPr>
              <p:spPr>
                <a:xfrm flipV="1">
                  <a:off x="9205093" y="3771749"/>
                  <a:ext cx="525109" cy="208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09A93625-BB55-8947-867D-91985DC24A78}"/>
                  </a:ext>
                </a:extLst>
              </p:cNvPr>
              <p:cNvGrpSpPr/>
              <p:nvPr/>
            </p:nvGrpSpPr>
            <p:grpSpPr>
              <a:xfrm>
                <a:off x="6245289" y="4107856"/>
                <a:ext cx="2205403" cy="2007449"/>
                <a:chOff x="1926242" y="4292316"/>
                <a:chExt cx="2205403" cy="2007449"/>
              </a:xfrm>
            </p:grpSpPr>
            <p:grpSp>
              <p:nvGrpSpPr>
                <p:cNvPr id="134" name="Group 133">
                  <a:extLst>
                    <a:ext uri="{FF2B5EF4-FFF2-40B4-BE49-F238E27FC236}">
                      <a16:creationId xmlns:a16="http://schemas.microsoft.com/office/drawing/2014/main" id="{989F59A2-0D57-7047-9E8C-53B4F1274E95}"/>
                    </a:ext>
                  </a:extLst>
                </p:cNvPr>
                <p:cNvGrpSpPr/>
                <p:nvPr/>
              </p:nvGrpSpPr>
              <p:grpSpPr>
                <a:xfrm>
                  <a:off x="2927102" y="4292316"/>
                  <a:ext cx="741417" cy="1414790"/>
                  <a:chOff x="1760655" y="4493615"/>
                  <a:chExt cx="741417" cy="1414790"/>
                </a:xfrm>
              </p:grpSpPr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017277D7-E626-4442-A3A0-50E80317384D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219541" y="5090291"/>
                    <a:ext cx="135922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 </a:t>
                    </a:r>
                    <a:r>
                      <a:rPr lang="en-US" sz="1200" dirty="0"/>
                      <a:t>10 </a:t>
                    </a:r>
                    <a:r>
                      <a:rPr lang="en-US" sz="1200" dirty="0" err="1"/>
                      <a:t>nM</a:t>
                    </a:r>
                    <a:endParaRPr lang="en-US" sz="1200" dirty="0"/>
                  </a:p>
                </p:txBody>
              </p:sp>
              <p:sp>
                <p:nvSpPr>
                  <p:cNvPr id="146" name="TextBox 145">
                    <a:extLst>
                      <a:ext uri="{FF2B5EF4-FFF2-40B4-BE49-F238E27FC236}">
                        <a16:creationId xmlns:a16="http://schemas.microsoft.com/office/drawing/2014/main" id="{0D9129CA-C386-894B-848E-3F9683FEBD74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681565" y="5037123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+P</a:t>
                    </a:r>
                    <a:r>
                      <a:rPr lang="en-US" sz="1200" baseline="-25000" dirty="0"/>
                      <a:t>4</a:t>
                    </a:r>
                    <a:r>
                      <a:rPr lang="en-US" sz="1200" dirty="0"/>
                      <a:t> 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</p:grpSp>
            <p:grpSp>
              <p:nvGrpSpPr>
                <p:cNvPr id="135" name="Group 134">
                  <a:extLst>
                    <a:ext uri="{FF2B5EF4-FFF2-40B4-BE49-F238E27FC236}">
                      <a16:creationId xmlns:a16="http://schemas.microsoft.com/office/drawing/2014/main" id="{29E745A2-621E-8E41-9942-450773E59E7E}"/>
                    </a:ext>
                  </a:extLst>
                </p:cNvPr>
                <p:cNvGrpSpPr/>
                <p:nvPr/>
              </p:nvGrpSpPr>
              <p:grpSpPr>
                <a:xfrm>
                  <a:off x="1926242" y="4352299"/>
                  <a:ext cx="2205403" cy="1947466"/>
                  <a:chOff x="1926242" y="4352299"/>
                  <a:chExt cx="2205403" cy="1947466"/>
                </a:xfrm>
              </p:grpSpPr>
              <p:grpSp>
                <p:nvGrpSpPr>
                  <p:cNvPr id="136" name="Group 135">
                    <a:extLst>
                      <a:ext uri="{FF2B5EF4-FFF2-40B4-BE49-F238E27FC236}">
                        <a16:creationId xmlns:a16="http://schemas.microsoft.com/office/drawing/2014/main" id="{D1612FE3-A18F-9245-BC9E-00247BAF3BBF}"/>
                      </a:ext>
                    </a:extLst>
                  </p:cNvPr>
                  <p:cNvGrpSpPr/>
                  <p:nvPr/>
                </p:nvGrpSpPr>
                <p:grpSpPr>
                  <a:xfrm>
                    <a:off x="1926242" y="4352299"/>
                    <a:ext cx="1084094" cy="1687576"/>
                    <a:chOff x="1660235" y="4493615"/>
                    <a:chExt cx="1084094" cy="1687576"/>
                  </a:xfrm>
                </p:grpSpPr>
                <p:sp>
                  <p:nvSpPr>
                    <p:cNvPr id="141" name="TextBox 140">
                      <a:extLst>
                        <a:ext uri="{FF2B5EF4-FFF2-40B4-BE49-F238E27FC236}">
                          <a16:creationId xmlns:a16="http://schemas.microsoft.com/office/drawing/2014/main" id="{BB411442-DB7B-2248-9C17-E895FD757614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302334" y="5308643"/>
                      <a:ext cx="99280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r"/>
                      <a:r>
                        <a:rPr lang="en-US" sz="1200" dirty="0"/>
                        <a:t>NG</a:t>
                      </a:r>
                    </a:p>
                  </p:txBody>
                </p:sp>
                <p:sp>
                  <p:nvSpPr>
                    <p:cNvPr id="142" name="TextBox 141">
                      <a:extLst>
                        <a:ext uri="{FF2B5EF4-FFF2-40B4-BE49-F238E27FC236}">
                          <a16:creationId xmlns:a16="http://schemas.microsoft.com/office/drawing/2014/main" id="{86703302-3B93-8144-96EF-23A910189D67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299173" y="536068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50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Mannitol</a:t>
                      </a:r>
                    </a:p>
                  </p:txBody>
                </p:sp>
                <p:sp>
                  <p:nvSpPr>
                    <p:cNvPr id="143" name="TextBox 142">
                      <a:extLst>
                        <a:ext uri="{FF2B5EF4-FFF2-40B4-BE49-F238E27FC236}">
                          <a16:creationId xmlns:a16="http://schemas.microsoft.com/office/drawing/2014/main" id="{E8A24254-4257-D54D-9E04-02C8596B35F6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681565" y="503712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30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HG</a:t>
                      </a:r>
                    </a:p>
                  </p:txBody>
                </p:sp>
                <p:sp>
                  <p:nvSpPr>
                    <p:cNvPr id="144" name="TextBox 143">
                      <a:extLst>
                        <a:ext uri="{FF2B5EF4-FFF2-40B4-BE49-F238E27FC236}">
                          <a16:creationId xmlns:a16="http://schemas.microsoft.com/office/drawing/2014/main" id="{B243287B-C3FC-3748-BD90-EB0FEA8257DA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923822" y="503712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50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HG</a:t>
                      </a:r>
                    </a:p>
                  </p:txBody>
                </p:sp>
              </p:grpSp>
              <p:sp>
                <p:nvSpPr>
                  <p:cNvPr id="137" name="TextBox 136">
                    <a:extLst>
                      <a:ext uri="{FF2B5EF4-FFF2-40B4-BE49-F238E27FC236}">
                        <a16:creationId xmlns:a16="http://schemas.microsoft.com/office/drawing/2014/main" id="{EF4E84A7-BCA8-2A47-BED3-A487BA380CDE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562379" y="4925182"/>
                    <a:ext cx="135922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100 </a:t>
                    </a:r>
                    <a:r>
                      <a:rPr lang="en-US" sz="1200" dirty="0" err="1"/>
                      <a:t>nM</a:t>
                    </a:r>
                    <a:endParaRPr lang="en-US" sz="1200" dirty="0"/>
                  </a:p>
                </p:txBody>
              </p:sp>
              <p:sp>
                <p:nvSpPr>
                  <p:cNvPr id="138" name="TextBox 137">
                    <a:extLst>
                      <a:ext uri="{FF2B5EF4-FFF2-40B4-BE49-F238E27FC236}">
                        <a16:creationId xmlns:a16="http://schemas.microsoft.com/office/drawing/2014/main" id="{21F90FE5-4C91-6E44-A357-9F1EA0E775C4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028783" y="4955955"/>
                    <a:ext cx="1339037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+P</a:t>
                    </a:r>
                    <a:r>
                      <a:rPr lang="en-US" sz="1200" baseline="-25000" dirty="0"/>
                      <a:t>4</a:t>
                    </a:r>
                    <a:r>
                      <a:rPr lang="en-US" sz="1200" dirty="0"/>
                      <a:t> 1000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  <p:sp>
                <p:nvSpPr>
                  <p:cNvPr id="139" name="TextBox 138">
                    <a:extLst>
                      <a:ext uri="{FF2B5EF4-FFF2-40B4-BE49-F238E27FC236}">
                        <a16:creationId xmlns:a16="http://schemas.microsoft.com/office/drawing/2014/main" id="{F4DCA8AF-A784-7245-8D77-5DAB1979CC81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912887" y="5133867"/>
                    <a:ext cx="180650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10nM P</a:t>
                    </a:r>
                    <a:r>
                      <a:rPr lang="en-US" sz="1200" baseline="-25000" dirty="0"/>
                      <a:t>4 </a:t>
                    </a:r>
                    <a:r>
                      <a:rPr lang="en-US" sz="1200" dirty="0"/>
                      <a:t>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  <p:sp>
                <p:nvSpPr>
                  <p:cNvPr id="140" name="TextBox 139">
                    <a:extLst>
                      <a:ext uri="{FF2B5EF4-FFF2-40B4-BE49-F238E27FC236}">
                        <a16:creationId xmlns:a16="http://schemas.microsoft.com/office/drawing/2014/main" id="{D1E3D63F-6B52-2C49-9A7B-4CFC1339BEE5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128491" y="5296610"/>
                    <a:ext cx="172931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 nM+P</a:t>
                    </a:r>
                    <a:r>
                      <a:rPr lang="en-US" sz="1200" baseline="-25000" dirty="0"/>
                      <a:t>4  </a:t>
                    </a:r>
                    <a:r>
                      <a:rPr lang="en-US" sz="1200" dirty="0"/>
                      <a:t>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</p:grpSp>
          </p:grpSp>
        </p:grp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5006199E-3488-F14B-8BD6-80931A353CA0}"/>
                </a:ext>
              </a:extLst>
            </p:cNvPr>
            <p:cNvSpPr txBox="1"/>
            <p:nvPr/>
          </p:nvSpPr>
          <p:spPr>
            <a:xfrm>
              <a:off x="6735347" y="1192957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 Black" panose="020B0A04020102020204" pitchFamily="34" charset="0"/>
                </a:rPr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3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61" y="1410480"/>
            <a:ext cx="2203382" cy="29071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210" y="1403219"/>
            <a:ext cx="2136327" cy="29418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9464" y="1391013"/>
            <a:ext cx="2150160" cy="29703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4020" y="1414448"/>
            <a:ext cx="2170810" cy="294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104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oup 82"/>
          <p:cNvGrpSpPr/>
          <p:nvPr/>
        </p:nvGrpSpPr>
        <p:grpSpPr>
          <a:xfrm>
            <a:off x="252632" y="208418"/>
            <a:ext cx="9850921" cy="538723"/>
            <a:chOff x="252632" y="208418"/>
            <a:chExt cx="9850921" cy="53872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1C02832-658D-D04E-928C-88AB039C1E3D}"/>
                </a:ext>
              </a:extLst>
            </p:cNvPr>
            <p:cNvSpPr txBox="1"/>
            <p:nvPr/>
          </p:nvSpPr>
          <p:spPr>
            <a:xfrm>
              <a:off x="252632" y="223921"/>
              <a:ext cx="16610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Arial Black" panose="020B0A04020102020204" pitchFamily="34" charset="0"/>
                </a:rPr>
                <a:t>Fig. 7B: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E6DF6D3-3149-BF4B-AEB1-2957C531B345}"/>
                </a:ext>
              </a:extLst>
            </p:cNvPr>
            <p:cNvSpPr txBox="1"/>
            <p:nvPr/>
          </p:nvSpPr>
          <p:spPr>
            <a:xfrm>
              <a:off x="1849297" y="208418"/>
              <a:ext cx="82542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Nrf2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F2A7C58-70EF-0E47-AFB3-00C62EED079C}"/>
              </a:ext>
            </a:extLst>
          </p:cNvPr>
          <p:cNvGrpSpPr/>
          <p:nvPr/>
        </p:nvGrpSpPr>
        <p:grpSpPr>
          <a:xfrm>
            <a:off x="9458258" y="1091534"/>
            <a:ext cx="3343421" cy="5154872"/>
            <a:chOff x="9458258" y="1091534"/>
            <a:chExt cx="3343421" cy="5154872"/>
          </a:xfrm>
        </p:grpSpPr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DC41202E-C985-5247-B4F9-E74508B75839}"/>
                </a:ext>
              </a:extLst>
            </p:cNvPr>
            <p:cNvGrpSpPr/>
            <p:nvPr/>
          </p:nvGrpSpPr>
          <p:grpSpPr>
            <a:xfrm>
              <a:off x="9458258" y="1526256"/>
              <a:ext cx="259051" cy="2674148"/>
              <a:chOff x="3066298" y="1815548"/>
              <a:chExt cx="254397" cy="2108773"/>
            </a:xfrm>
          </p:grpSpPr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E00B7A83-6E7A-6446-885E-4AEB29D55B54}"/>
                  </a:ext>
                </a:extLst>
              </p:cNvPr>
              <p:cNvCxnSpPr/>
              <p:nvPr/>
            </p:nvCxnSpPr>
            <p:spPr>
              <a:xfrm>
                <a:off x="3080155" y="2272048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078CFBD8-16A2-8743-AECA-AD969EAC94B4}"/>
                  </a:ext>
                </a:extLst>
              </p:cNvPr>
              <p:cNvGrpSpPr/>
              <p:nvPr/>
            </p:nvGrpSpPr>
            <p:grpSpPr>
              <a:xfrm>
                <a:off x="3066298" y="1815548"/>
                <a:ext cx="254397" cy="2108773"/>
                <a:chOff x="3066298" y="1815548"/>
                <a:chExt cx="254397" cy="2108773"/>
              </a:xfrm>
            </p:grpSpPr>
            <p:grpSp>
              <p:nvGrpSpPr>
                <p:cNvPr id="198" name="Group 197">
                  <a:extLst>
                    <a:ext uri="{FF2B5EF4-FFF2-40B4-BE49-F238E27FC236}">
                      <a16:creationId xmlns:a16="http://schemas.microsoft.com/office/drawing/2014/main" id="{4F0003E4-9362-924E-ACFC-86ED4E24600C}"/>
                    </a:ext>
                  </a:extLst>
                </p:cNvPr>
                <p:cNvGrpSpPr/>
                <p:nvPr/>
              </p:nvGrpSpPr>
              <p:grpSpPr>
                <a:xfrm>
                  <a:off x="3066298" y="1815548"/>
                  <a:ext cx="254397" cy="1805518"/>
                  <a:chOff x="410842" y="1820165"/>
                  <a:chExt cx="254397" cy="1805518"/>
                </a:xfrm>
              </p:grpSpPr>
              <p:grpSp>
                <p:nvGrpSpPr>
                  <p:cNvPr id="200" name="Group 199">
                    <a:extLst>
                      <a:ext uri="{FF2B5EF4-FFF2-40B4-BE49-F238E27FC236}">
                        <a16:creationId xmlns:a16="http://schemas.microsoft.com/office/drawing/2014/main" id="{EAD83BD8-1751-6246-BF22-03C8EBDD33CB}"/>
                      </a:ext>
                    </a:extLst>
                  </p:cNvPr>
                  <p:cNvGrpSpPr/>
                  <p:nvPr/>
                </p:nvGrpSpPr>
                <p:grpSpPr>
                  <a:xfrm>
                    <a:off x="410842" y="1820165"/>
                    <a:ext cx="254397" cy="1307458"/>
                    <a:chOff x="9693416" y="1820165"/>
                    <a:chExt cx="254397" cy="1307458"/>
                  </a:xfrm>
                </p:grpSpPr>
                <p:cxnSp>
                  <p:nvCxnSpPr>
                    <p:cNvPr id="202" name="Straight Connector 201">
                      <a:extLst>
                        <a:ext uri="{FF2B5EF4-FFF2-40B4-BE49-F238E27FC236}">
                          <a16:creationId xmlns:a16="http://schemas.microsoft.com/office/drawing/2014/main" id="{221668F5-F777-3D4E-BC43-F8DEADFE50C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98030" y="182016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3" name="Straight Connector 202">
                      <a:extLst>
                        <a:ext uri="{FF2B5EF4-FFF2-40B4-BE49-F238E27FC236}">
                          <a16:creationId xmlns:a16="http://schemas.microsoft.com/office/drawing/2014/main" id="{AD6FDA8A-2D11-1242-89A9-8C068037315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93416" y="198284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4" name="Straight Connector 203">
                      <a:extLst>
                        <a:ext uri="{FF2B5EF4-FFF2-40B4-BE49-F238E27FC236}">
                          <a16:creationId xmlns:a16="http://schemas.microsoft.com/office/drawing/2014/main" id="{E50459C8-DD98-7446-AECF-C1557680A16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07274" y="2152699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5" name="Straight Connector 204">
                      <a:extLst>
                        <a:ext uri="{FF2B5EF4-FFF2-40B4-BE49-F238E27FC236}">
                          <a16:creationId xmlns:a16="http://schemas.microsoft.com/office/drawing/2014/main" id="{0604C33B-A9E0-374F-9253-B9523FBE0F1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16511" y="2745822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6" name="Straight Connector 205">
                      <a:extLst>
                        <a:ext uri="{FF2B5EF4-FFF2-40B4-BE49-F238E27FC236}">
                          <a16:creationId xmlns:a16="http://schemas.microsoft.com/office/drawing/2014/main" id="{B1C92080-9DA4-9848-922F-96EBE8B82CF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21130" y="3127623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01" name="Straight Connector 200">
                    <a:extLst>
                      <a:ext uri="{FF2B5EF4-FFF2-40B4-BE49-F238E27FC236}">
                        <a16:creationId xmlns:a16="http://schemas.microsoft.com/office/drawing/2014/main" id="{294911A2-DD90-3446-BE92-F5DE1755DC75}"/>
                      </a:ext>
                    </a:extLst>
                  </p:cNvPr>
                  <p:cNvCxnSpPr/>
                  <p:nvPr/>
                </p:nvCxnSpPr>
                <p:spPr>
                  <a:xfrm>
                    <a:off x="433941" y="362568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99" name="Straight Connector 198">
                  <a:extLst>
                    <a:ext uri="{FF2B5EF4-FFF2-40B4-BE49-F238E27FC236}">
                      <a16:creationId xmlns:a16="http://schemas.microsoft.com/office/drawing/2014/main" id="{3B900FC2-7711-4B4D-BB36-2F89E859983E}"/>
                    </a:ext>
                  </a:extLst>
                </p:cNvPr>
                <p:cNvCxnSpPr/>
                <p:nvPr/>
              </p:nvCxnSpPr>
              <p:spPr>
                <a:xfrm>
                  <a:off x="3084778" y="3924321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8" name="Group 87"/>
            <p:cNvGrpSpPr/>
            <p:nvPr/>
          </p:nvGrpSpPr>
          <p:grpSpPr>
            <a:xfrm>
              <a:off x="9513037" y="1091534"/>
              <a:ext cx="3288642" cy="5154872"/>
              <a:chOff x="9125615" y="1091534"/>
              <a:chExt cx="3288642" cy="5154872"/>
            </a:xfrm>
          </p:grpSpPr>
          <p:grpSp>
            <p:nvGrpSpPr>
              <p:cNvPr id="62" name="Group 61"/>
              <p:cNvGrpSpPr/>
              <p:nvPr/>
            </p:nvGrpSpPr>
            <p:grpSpPr>
              <a:xfrm>
                <a:off x="11012157" y="2263253"/>
                <a:ext cx="1402100" cy="400110"/>
                <a:chOff x="4211144" y="2524100"/>
                <a:chExt cx="1402100" cy="400110"/>
              </a:xfrm>
            </p:grpSpPr>
            <p:sp>
              <p:nvSpPr>
                <p:cNvPr id="63" name="TextBox 62"/>
                <p:cNvSpPr txBox="1"/>
                <p:nvPr/>
              </p:nvSpPr>
              <p:spPr>
                <a:xfrm>
                  <a:off x="4517255" y="2524100"/>
                  <a:ext cx="109598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Arial Black" panose="020B0A04020102020204" pitchFamily="34" charset="0"/>
                    </a:rPr>
                    <a:t>Nrf2</a:t>
                  </a:r>
                </a:p>
                <a:p>
                  <a:r>
                    <a:rPr lang="en-US" sz="1000" dirty="0">
                      <a:latin typeface="Arial Black" panose="020B0A04020102020204" pitchFamily="34" charset="0"/>
                    </a:rPr>
                    <a:t>57 kD</a:t>
                  </a:r>
                </a:p>
              </p:txBody>
            </p:sp>
            <p:cxnSp>
              <p:nvCxnSpPr>
                <p:cNvPr id="64" name="Straight Arrow Connector 63"/>
                <p:cNvCxnSpPr/>
                <p:nvPr/>
              </p:nvCxnSpPr>
              <p:spPr>
                <a:xfrm flipV="1">
                  <a:off x="4211144" y="2911087"/>
                  <a:ext cx="525110" cy="208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5" name="Group 64"/>
              <p:cNvGrpSpPr/>
              <p:nvPr/>
            </p:nvGrpSpPr>
            <p:grpSpPr>
              <a:xfrm>
                <a:off x="9125615" y="4238957"/>
                <a:ext cx="2078403" cy="2007449"/>
                <a:chOff x="2093394" y="4292316"/>
                <a:chExt cx="2078403" cy="2007449"/>
              </a:xfrm>
            </p:grpSpPr>
            <p:grpSp>
              <p:nvGrpSpPr>
                <p:cNvPr id="66" name="Group 65"/>
                <p:cNvGrpSpPr/>
                <p:nvPr/>
              </p:nvGrpSpPr>
              <p:grpSpPr>
                <a:xfrm>
                  <a:off x="3030754" y="4292316"/>
                  <a:ext cx="741417" cy="1414790"/>
                  <a:chOff x="1864307" y="4493615"/>
                  <a:chExt cx="741417" cy="1414790"/>
                </a:xfrm>
              </p:grpSpPr>
              <p:sp>
                <p:nvSpPr>
                  <p:cNvPr id="77" name="TextBox 76">
                    <a:extLst>
                      <a:ext uri="{FF2B5EF4-FFF2-40B4-BE49-F238E27FC236}">
                        <a16:creationId xmlns:a16="http://schemas.microsoft.com/office/drawing/2014/main" id="{AFC324A9-52D2-E84D-9D04-A71AFFF2048D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323193" y="5090291"/>
                    <a:ext cx="135922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 </a:t>
                    </a:r>
                    <a:r>
                      <a:rPr lang="en-US" sz="1200" dirty="0"/>
                      <a:t>10 </a:t>
                    </a:r>
                    <a:r>
                      <a:rPr lang="en-US" sz="1200" dirty="0" err="1"/>
                      <a:t>nM</a:t>
                    </a:r>
                    <a:endParaRPr lang="en-US" sz="1200" dirty="0"/>
                  </a:p>
                </p:txBody>
              </p:sp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AFC324A9-52D2-E84D-9D04-A71AFFF2048D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785217" y="5037123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+P</a:t>
                    </a:r>
                    <a:r>
                      <a:rPr lang="en-US" sz="1200" baseline="-25000" dirty="0"/>
                      <a:t>4</a:t>
                    </a:r>
                    <a:r>
                      <a:rPr lang="en-US" sz="1200" dirty="0"/>
                      <a:t> 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</p:grpSp>
            <p:grpSp>
              <p:nvGrpSpPr>
                <p:cNvPr id="67" name="Group 66"/>
                <p:cNvGrpSpPr/>
                <p:nvPr/>
              </p:nvGrpSpPr>
              <p:grpSpPr>
                <a:xfrm>
                  <a:off x="2093394" y="4352299"/>
                  <a:ext cx="2078403" cy="1947466"/>
                  <a:chOff x="2093394" y="4352299"/>
                  <a:chExt cx="2078403" cy="1947466"/>
                </a:xfrm>
              </p:grpSpPr>
              <p:grpSp>
                <p:nvGrpSpPr>
                  <p:cNvPr id="68" name="Group 67"/>
                  <p:cNvGrpSpPr/>
                  <p:nvPr/>
                </p:nvGrpSpPr>
                <p:grpSpPr>
                  <a:xfrm>
                    <a:off x="2093394" y="4352299"/>
                    <a:ext cx="941126" cy="1687576"/>
                    <a:chOff x="1827387" y="4493615"/>
                    <a:chExt cx="941126" cy="1687576"/>
                  </a:xfrm>
                </p:grpSpPr>
                <p:sp>
                  <p:nvSpPr>
                    <p:cNvPr id="73" name="TextBox 72">
                      <a:extLst>
                        <a:ext uri="{FF2B5EF4-FFF2-40B4-BE49-F238E27FC236}">
                          <a16:creationId xmlns:a16="http://schemas.microsoft.com/office/drawing/2014/main" id="{AFC324A9-52D2-E84D-9D04-A71AFFF2048D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469486" y="5308643"/>
                      <a:ext cx="99280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r"/>
                      <a:r>
                        <a:rPr lang="en-US" sz="1200" dirty="0"/>
                        <a:t>NG</a:t>
                      </a:r>
                    </a:p>
                  </p:txBody>
                </p:sp>
                <p:sp>
                  <p:nvSpPr>
                    <p:cNvPr id="74" name="TextBox 73">
                      <a:extLst>
                        <a:ext uri="{FF2B5EF4-FFF2-40B4-BE49-F238E27FC236}">
                          <a16:creationId xmlns:a16="http://schemas.microsoft.com/office/drawing/2014/main" id="{AFC324A9-52D2-E84D-9D04-A71AFFF2048D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447069" y="536068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50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Mannitol</a:t>
                      </a:r>
                    </a:p>
                  </p:txBody>
                </p:sp>
                <p:sp>
                  <p:nvSpPr>
                    <p:cNvPr id="75" name="TextBox 74">
                      <a:extLst>
                        <a:ext uri="{FF2B5EF4-FFF2-40B4-BE49-F238E27FC236}">
                          <a16:creationId xmlns:a16="http://schemas.microsoft.com/office/drawing/2014/main" id="{AFC324A9-52D2-E84D-9D04-A71AFFF2048D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785217" y="503712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30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HG</a:t>
                      </a:r>
                    </a:p>
                  </p:txBody>
                </p:sp>
                <p:sp>
                  <p:nvSpPr>
                    <p:cNvPr id="76" name="TextBox 75">
                      <a:extLst>
                        <a:ext uri="{FF2B5EF4-FFF2-40B4-BE49-F238E27FC236}">
                          <a16:creationId xmlns:a16="http://schemas.microsoft.com/office/drawing/2014/main" id="{AFC324A9-52D2-E84D-9D04-A71AFFF2048D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948006" y="5060557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50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HG</a:t>
                      </a:r>
                    </a:p>
                  </p:txBody>
                </p:sp>
              </p:grpSp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AFC324A9-52D2-E84D-9D04-A71AFFF2048D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666031" y="4925182"/>
                    <a:ext cx="135922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100 </a:t>
                    </a:r>
                    <a:r>
                      <a:rPr lang="en-US" sz="1200" dirty="0" err="1"/>
                      <a:t>nM</a:t>
                    </a:r>
                    <a:endParaRPr lang="en-US" sz="1200" dirty="0"/>
                  </a:p>
                </p:txBody>
              </p:sp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AFC324A9-52D2-E84D-9D04-A71AFFF2048D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132435" y="4955955"/>
                    <a:ext cx="1339037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+P</a:t>
                    </a:r>
                    <a:r>
                      <a:rPr lang="en-US" sz="1200" baseline="-25000" dirty="0"/>
                      <a:t>4</a:t>
                    </a:r>
                    <a:r>
                      <a:rPr lang="en-US" sz="1200" dirty="0"/>
                      <a:t> 1000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AFC324A9-52D2-E84D-9D04-A71AFFF2048D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016539" y="5133867"/>
                    <a:ext cx="180650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10nM P</a:t>
                    </a:r>
                    <a:r>
                      <a:rPr lang="en-US" sz="1200" baseline="-25000" dirty="0"/>
                      <a:t>4 </a:t>
                    </a:r>
                    <a:r>
                      <a:rPr lang="en-US" sz="1200" dirty="0"/>
                      <a:t>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AFC324A9-52D2-E84D-9D04-A71AFFF2048D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168643" y="5296610"/>
                    <a:ext cx="172931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 nM+P</a:t>
                    </a:r>
                    <a:r>
                      <a:rPr lang="en-US" sz="1200" baseline="-25000" dirty="0"/>
                      <a:t>4  </a:t>
                    </a:r>
                    <a:r>
                      <a:rPr lang="en-US" sz="1200" dirty="0"/>
                      <a:t>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</p:grpSp>
          </p:grp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EC43932E-FF1E-A541-8201-71AA0FD780A0}"/>
                  </a:ext>
                </a:extLst>
              </p:cNvPr>
              <p:cNvSpPr txBox="1"/>
              <p:nvPr/>
            </p:nvSpPr>
            <p:spPr>
              <a:xfrm>
                <a:off x="9604440" y="1091534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Arial Black" panose="020B0A04020102020204" pitchFamily="34" charset="0"/>
                  </a:rPr>
                  <a:t>Nrf2 4</a:t>
                </a: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3145372" y="957264"/>
            <a:ext cx="613400" cy="3356808"/>
            <a:chOff x="3016059" y="948028"/>
            <a:chExt cx="613400" cy="3356808"/>
          </a:xfrm>
        </p:grpSpPr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4BA9716A-9B8C-874D-9064-56F031E0D4E0}"/>
                </a:ext>
              </a:extLst>
            </p:cNvPr>
            <p:cNvGrpSpPr/>
            <p:nvPr/>
          </p:nvGrpSpPr>
          <p:grpSpPr>
            <a:xfrm>
              <a:off x="3016059" y="948028"/>
              <a:ext cx="613400" cy="2645613"/>
              <a:chOff x="-40945" y="896173"/>
              <a:chExt cx="613400" cy="2645613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77B1C53E-BBCF-2141-8420-6642A5FBA0E8}"/>
                  </a:ext>
                </a:extLst>
              </p:cNvPr>
              <p:cNvGrpSpPr/>
              <p:nvPr/>
            </p:nvGrpSpPr>
            <p:grpSpPr>
              <a:xfrm>
                <a:off x="-40945" y="896173"/>
                <a:ext cx="613400" cy="2219270"/>
                <a:chOff x="2898931" y="1332093"/>
                <a:chExt cx="613400" cy="2219270"/>
              </a:xfrm>
            </p:grpSpPr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F0F4BBB6-A20D-764D-B95F-3D0D2DB2F9BD}"/>
                    </a:ext>
                  </a:extLst>
                </p:cNvPr>
                <p:cNvSpPr txBox="1"/>
                <p:nvPr/>
              </p:nvSpPr>
              <p:spPr>
                <a:xfrm>
                  <a:off x="2973787" y="3297447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37 kD</a:t>
                  </a:r>
                </a:p>
              </p:txBody>
            </p:sp>
            <p:sp>
              <p:nvSpPr>
                <p:cNvPr id="166" name="TextBox 165">
                  <a:extLst>
                    <a:ext uri="{FF2B5EF4-FFF2-40B4-BE49-F238E27FC236}">
                      <a16:creationId xmlns:a16="http://schemas.microsoft.com/office/drawing/2014/main" id="{1B92D355-B5DC-D343-9E24-289D47169A7D}"/>
                    </a:ext>
                  </a:extLst>
                </p:cNvPr>
                <p:cNvSpPr txBox="1"/>
                <p:nvPr/>
              </p:nvSpPr>
              <p:spPr>
                <a:xfrm>
                  <a:off x="2968211" y="2802794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  <p:sp>
              <p:nvSpPr>
                <p:cNvPr id="167" name="TextBox 166">
                  <a:extLst>
                    <a:ext uri="{FF2B5EF4-FFF2-40B4-BE49-F238E27FC236}">
                      <a16:creationId xmlns:a16="http://schemas.microsoft.com/office/drawing/2014/main" id="{0674A1BB-CFDC-BD45-A01A-D03A2EE99D9F}"/>
                    </a:ext>
                  </a:extLst>
                </p:cNvPr>
                <p:cNvSpPr txBox="1"/>
                <p:nvPr/>
              </p:nvSpPr>
              <p:spPr>
                <a:xfrm>
                  <a:off x="2969828" y="2497205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11A4DD15-E275-114B-A94C-4B57B4109BBA}"/>
                    </a:ext>
                  </a:extLst>
                </p:cNvPr>
                <p:cNvSpPr txBox="1"/>
                <p:nvPr/>
              </p:nvSpPr>
              <p:spPr>
                <a:xfrm>
                  <a:off x="2899298" y="1953443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150 kD</a:t>
                  </a: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EA5968DE-573A-2342-9760-E5F519377416}"/>
                    </a:ext>
                  </a:extLst>
                </p:cNvPr>
                <p:cNvSpPr txBox="1"/>
                <p:nvPr/>
              </p:nvSpPr>
              <p:spPr>
                <a:xfrm>
                  <a:off x="2903142" y="1727003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324C629C-95CC-8B43-86F7-2DDBA9A314F9}"/>
                    </a:ext>
                  </a:extLst>
                </p:cNvPr>
                <p:cNvSpPr txBox="1"/>
                <p:nvPr/>
              </p:nvSpPr>
              <p:spPr>
                <a:xfrm>
                  <a:off x="2906076" y="1332093"/>
                  <a:ext cx="606255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F5B1E165-94BE-0245-89D1-D12E671FD3F2}"/>
                    </a:ext>
                  </a:extLst>
                </p:cNvPr>
                <p:cNvSpPr txBox="1"/>
                <p:nvPr/>
              </p:nvSpPr>
              <p:spPr>
                <a:xfrm>
                  <a:off x="2898931" y="2222187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</p:grp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D3772C4E-75B3-C043-98DC-847E74A9341E}"/>
                  </a:ext>
                </a:extLst>
              </p:cNvPr>
              <p:cNvSpPr txBox="1"/>
              <p:nvPr/>
            </p:nvSpPr>
            <p:spPr>
              <a:xfrm>
                <a:off x="23473" y="3287870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D3772C4E-75B3-C043-98DC-847E74A9341E}"/>
                </a:ext>
              </a:extLst>
            </p:cNvPr>
            <p:cNvSpPr txBox="1"/>
            <p:nvPr/>
          </p:nvSpPr>
          <p:spPr>
            <a:xfrm>
              <a:off x="3075859" y="3658376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20 kD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D3772C4E-75B3-C043-98DC-847E74A9341E}"/>
                </a:ext>
              </a:extLst>
            </p:cNvPr>
            <p:cNvSpPr txBox="1"/>
            <p:nvPr/>
          </p:nvSpPr>
          <p:spPr>
            <a:xfrm>
              <a:off x="3080477" y="4050920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15 kD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606626" y="1493082"/>
            <a:ext cx="254399" cy="2705453"/>
            <a:chOff x="3606626" y="1493082"/>
            <a:chExt cx="254399" cy="2705453"/>
          </a:xfrm>
        </p:grpSpPr>
        <p:grpSp>
          <p:nvGrpSpPr>
            <p:cNvPr id="150" name="Group 149"/>
            <p:cNvGrpSpPr/>
            <p:nvPr/>
          </p:nvGrpSpPr>
          <p:grpSpPr>
            <a:xfrm>
              <a:off x="3606626" y="1493082"/>
              <a:ext cx="254399" cy="2705453"/>
              <a:chOff x="3066298" y="1815548"/>
              <a:chExt cx="254399" cy="2238557"/>
            </a:xfrm>
          </p:grpSpPr>
          <p:cxnSp>
            <p:nvCxnSpPr>
              <p:cNvPr id="161" name="Straight Connector 160"/>
              <p:cNvCxnSpPr/>
              <p:nvPr/>
            </p:nvCxnSpPr>
            <p:spPr>
              <a:xfrm>
                <a:off x="3080155" y="2426790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3" name="Group 182"/>
              <p:cNvGrpSpPr/>
              <p:nvPr/>
            </p:nvGrpSpPr>
            <p:grpSpPr>
              <a:xfrm>
                <a:off x="3066298" y="1815548"/>
                <a:ext cx="254399" cy="2238557"/>
                <a:chOff x="3066298" y="1815548"/>
                <a:chExt cx="254399" cy="2238557"/>
              </a:xfrm>
            </p:grpSpPr>
            <p:grpSp>
              <p:nvGrpSpPr>
                <p:cNvPr id="186" name="Group 185"/>
                <p:cNvGrpSpPr/>
                <p:nvPr/>
              </p:nvGrpSpPr>
              <p:grpSpPr>
                <a:xfrm>
                  <a:off x="3066298" y="1815548"/>
                  <a:ext cx="254397" cy="1300997"/>
                  <a:chOff x="9693416" y="1820165"/>
                  <a:chExt cx="254397" cy="1300997"/>
                </a:xfrm>
              </p:grpSpPr>
              <p:cxnSp>
                <p:nvCxnSpPr>
                  <p:cNvPr id="188" name="Straight Connector 187"/>
                  <p:cNvCxnSpPr/>
                  <p:nvPr/>
                </p:nvCxnSpPr>
                <p:spPr>
                  <a:xfrm>
                    <a:off x="9698030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9" name="Straight Connector 188"/>
                  <p:cNvCxnSpPr/>
                  <p:nvPr/>
                </p:nvCxnSpPr>
                <p:spPr>
                  <a:xfrm>
                    <a:off x="9693416" y="201973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0" name="Straight Connector 189"/>
                  <p:cNvCxnSpPr/>
                  <p:nvPr/>
                </p:nvCxnSpPr>
                <p:spPr>
                  <a:xfrm>
                    <a:off x="9707274" y="2222163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1" name="Straight Connector 190"/>
                  <p:cNvCxnSpPr/>
                  <p:nvPr/>
                </p:nvCxnSpPr>
                <p:spPr>
                  <a:xfrm>
                    <a:off x="9707275" y="268528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2" name="Straight Connector 191"/>
                  <p:cNvCxnSpPr/>
                  <p:nvPr/>
                </p:nvCxnSpPr>
                <p:spPr>
                  <a:xfrm>
                    <a:off x="9721130" y="3121162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85" name="Straight Connector 184"/>
                <p:cNvCxnSpPr/>
                <p:nvPr/>
              </p:nvCxnSpPr>
              <p:spPr>
                <a:xfrm>
                  <a:off x="3094014" y="4054105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95" name="Straight Connector 194"/>
            <p:cNvCxnSpPr/>
            <p:nvPr/>
          </p:nvCxnSpPr>
          <p:spPr>
            <a:xfrm>
              <a:off x="3611253" y="3482716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/>
            <p:nvPr/>
          </p:nvCxnSpPr>
          <p:spPr>
            <a:xfrm>
              <a:off x="3615872" y="3810608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8E53BDF7-FFBC-A24A-B976-A3849C782345}"/>
              </a:ext>
            </a:extLst>
          </p:cNvPr>
          <p:cNvGrpSpPr/>
          <p:nvPr/>
        </p:nvGrpSpPr>
        <p:grpSpPr>
          <a:xfrm>
            <a:off x="3542370" y="1056758"/>
            <a:ext cx="3113533" cy="5133210"/>
            <a:chOff x="2801832" y="1202884"/>
            <a:chExt cx="3684872" cy="5133210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4736F553-6C14-BD43-934B-60565A39C61C}"/>
                </a:ext>
              </a:extLst>
            </p:cNvPr>
            <p:cNvGrpSpPr/>
            <p:nvPr/>
          </p:nvGrpSpPr>
          <p:grpSpPr>
            <a:xfrm>
              <a:off x="5143110" y="2153579"/>
              <a:ext cx="1343594" cy="436976"/>
              <a:chOff x="4379481" y="2577799"/>
              <a:chExt cx="1343594" cy="436976"/>
            </a:xfrm>
          </p:grpSpPr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88746161-2A09-A245-9CFB-3393B3B1A373}"/>
                  </a:ext>
                </a:extLst>
              </p:cNvPr>
              <p:cNvSpPr txBox="1"/>
              <p:nvPr/>
            </p:nvSpPr>
            <p:spPr>
              <a:xfrm>
                <a:off x="4627085" y="2577799"/>
                <a:ext cx="109599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 Black" panose="020B0A04020102020204" pitchFamily="34" charset="0"/>
                  </a:rPr>
                  <a:t>Nrf2</a:t>
                </a:r>
              </a:p>
              <a:p>
                <a:r>
                  <a:rPr lang="en-US" sz="1000" dirty="0">
                    <a:latin typeface="Arial Black" panose="020B0A04020102020204" pitchFamily="34" charset="0"/>
                  </a:rPr>
                  <a:t>57 kD</a:t>
                </a:r>
              </a:p>
            </p:txBody>
          </p:sp>
          <p:cxnSp>
            <p:nvCxnSpPr>
              <p:cNvPr id="129" name="Straight Arrow Connector 128">
                <a:extLst>
                  <a:ext uri="{FF2B5EF4-FFF2-40B4-BE49-F238E27FC236}">
                    <a16:creationId xmlns:a16="http://schemas.microsoft.com/office/drawing/2014/main" id="{FB9417A7-69FA-7741-A7C2-21757177002B}"/>
                  </a:ext>
                </a:extLst>
              </p:cNvPr>
              <p:cNvCxnSpPr/>
              <p:nvPr/>
            </p:nvCxnSpPr>
            <p:spPr>
              <a:xfrm flipV="1">
                <a:off x="4379481" y="3012687"/>
                <a:ext cx="525110" cy="208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D6F4E6FE-C79A-D945-95FF-4B022BD37E58}"/>
                </a:ext>
              </a:extLst>
            </p:cNvPr>
            <p:cNvGrpSpPr/>
            <p:nvPr/>
          </p:nvGrpSpPr>
          <p:grpSpPr>
            <a:xfrm>
              <a:off x="2801832" y="4328645"/>
              <a:ext cx="2205393" cy="2007449"/>
              <a:chOff x="1775942" y="4292316"/>
              <a:chExt cx="2205393" cy="2007449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BA95FB7B-6168-F242-BE37-D440621099AF}"/>
                  </a:ext>
                </a:extLst>
              </p:cNvPr>
              <p:cNvGrpSpPr/>
              <p:nvPr/>
            </p:nvGrpSpPr>
            <p:grpSpPr>
              <a:xfrm>
                <a:off x="2780366" y="4292316"/>
                <a:ext cx="737844" cy="1401739"/>
                <a:chOff x="1613919" y="4493615"/>
                <a:chExt cx="737844" cy="1401739"/>
              </a:xfrm>
            </p:grpSpPr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CE181230-0CCC-7C45-BB20-042DA5DE1849}"/>
                    </a:ext>
                  </a:extLst>
                </p:cNvPr>
                <p:cNvSpPr txBox="1"/>
                <p:nvPr/>
              </p:nvSpPr>
              <p:spPr>
                <a:xfrm rot="17785822">
                  <a:off x="1081366" y="5034971"/>
                  <a:ext cx="1392936" cy="327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+E</a:t>
                  </a:r>
                  <a:r>
                    <a:rPr lang="en-US" sz="1200" baseline="-25000" dirty="0"/>
                    <a:t>2 </a:t>
                  </a:r>
                  <a:r>
                    <a:rPr lang="en-US" sz="1200" dirty="0"/>
                    <a:t>10 </a:t>
                  </a:r>
                  <a:r>
                    <a:rPr lang="en-US" sz="1200" dirty="0" err="1"/>
                    <a:t>nM</a:t>
                  </a:r>
                  <a:endParaRPr lang="en-US" sz="1200" dirty="0"/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8401300A-6ADC-2646-8416-D4D0394D4D14}"/>
                    </a:ext>
                  </a:extLst>
                </p:cNvPr>
                <p:cNvSpPr txBox="1"/>
                <p:nvPr/>
              </p:nvSpPr>
              <p:spPr>
                <a:xfrm rot="17785822">
                  <a:off x="1531255" y="5037123"/>
                  <a:ext cx="1364016" cy="277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+P</a:t>
                  </a:r>
                  <a:r>
                    <a:rPr lang="en-US" sz="1200" baseline="-25000" dirty="0"/>
                    <a:t>4</a:t>
                  </a:r>
                  <a:r>
                    <a:rPr lang="en-US" sz="1200" dirty="0"/>
                    <a:t> 100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 </a:t>
                  </a:r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DD1BC0BB-BE6C-8549-835C-A4368E2073EF}"/>
                  </a:ext>
                </a:extLst>
              </p:cNvPr>
              <p:cNvGrpSpPr/>
              <p:nvPr/>
            </p:nvGrpSpPr>
            <p:grpSpPr>
              <a:xfrm>
                <a:off x="1775942" y="4352298"/>
                <a:ext cx="2205393" cy="1947467"/>
                <a:chOff x="1775942" y="4352298"/>
                <a:chExt cx="2205393" cy="1947467"/>
              </a:xfrm>
            </p:grpSpPr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98989AC9-AF48-A24F-9090-8077940A1546}"/>
                    </a:ext>
                  </a:extLst>
                </p:cNvPr>
                <p:cNvGrpSpPr/>
                <p:nvPr/>
              </p:nvGrpSpPr>
              <p:grpSpPr>
                <a:xfrm>
                  <a:off x="1775942" y="4352298"/>
                  <a:ext cx="1084085" cy="1687577"/>
                  <a:chOff x="1509935" y="4493614"/>
                  <a:chExt cx="1084085" cy="1687577"/>
                </a:xfrm>
              </p:grpSpPr>
              <p:sp>
                <p:nvSpPr>
                  <p:cNvPr id="122" name="TextBox 121">
                    <a:extLst>
                      <a:ext uri="{FF2B5EF4-FFF2-40B4-BE49-F238E27FC236}">
                        <a16:creationId xmlns:a16="http://schemas.microsoft.com/office/drawing/2014/main" id="{27A33F1D-E441-D244-9FFA-1A766F8E425C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152034" y="5308643"/>
                    <a:ext cx="992801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1200" dirty="0"/>
                      <a:t>NG</a:t>
                    </a:r>
                  </a:p>
                </p:txBody>
              </p:sp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D3382E18-DCD7-F347-B0E7-B632BA662F71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148870" y="5360683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50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Mannitol</a:t>
                    </a:r>
                  </a:p>
                </p:txBody>
              </p:sp>
              <p:sp>
                <p:nvSpPr>
                  <p:cNvPr id="124" name="TextBox 123">
                    <a:extLst>
                      <a:ext uri="{FF2B5EF4-FFF2-40B4-BE49-F238E27FC236}">
                        <a16:creationId xmlns:a16="http://schemas.microsoft.com/office/drawing/2014/main" id="{B1DF3CBA-2C08-604F-B351-F63CC1069627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531260" y="5037123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30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HG</a:t>
                    </a:r>
                  </a:p>
                </p:txBody>
              </p:sp>
              <p:sp>
                <p:nvSpPr>
                  <p:cNvPr id="125" name="TextBox 124">
                    <a:extLst>
                      <a:ext uri="{FF2B5EF4-FFF2-40B4-BE49-F238E27FC236}">
                        <a16:creationId xmlns:a16="http://schemas.microsoft.com/office/drawing/2014/main" id="{17386D46-40E5-D448-9B56-B607A45A9DA0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773513" y="5037123"/>
                    <a:ext cx="1364016" cy="2769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50 </a:t>
                    </a:r>
                    <a:r>
                      <a:rPr lang="en-US" sz="1200" dirty="0" err="1"/>
                      <a:t>mM</a:t>
                    </a:r>
                    <a:r>
                      <a:rPr lang="en-US" sz="1200" dirty="0"/>
                      <a:t> HG</a:t>
                    </a:r>
                  </a:p>
                </p:txBody>
              </p:sp>
            </p:grpSp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2AE8AED0-19D9-B24E-8411-891A87114855}"/>
                    </a:ext>
                  </a:extLst>
                </p:cNvPr>
                <p:cNvSpPr txBox="1"/>
                <p:nvPr/>
              </p:nvSpPr>
              <p:spPr>
                <a:xfrm rot="17785822">
                  <a:off x="2402634" y="4946637"/>
                  <a:ext cx="1359228" cy="276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+E</a:t>
                  </a:r>
                  <a:r>
                    <a:rPr lang="en-US" sz="1200" baseline="-25000" dirty="0"/>
                    <a:t>2</a:t>
                  </a:r>
                  <a:r>
                    <a:rPr lang="en-US" sz="1200" dirty="0"/>
                    <a:t> 100 </a:t>
                  </a:r>
                  <a:r>
                    <a:rPr lang="en-US" sz="1200" dirty="0" err="1"/>
                    <a:t>nM</a:t>
                  </a:r>
                  <a:endParaRPr lang="en-US" sz="1200" dirty="0"/>
                </a:p>
              </p:txBody>
            </p: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A22A9A55-E01F-B14B-9D80-5CCCB4E4E5E5}"/>
                    </a:ext>
                  </a:extLst>
                </p:cNvPr>
                <p:cNvSpPr txBox="1"/>
                <p:nvPr/>
              </p:nvSpPr>
              <p:spPr>
                <a:xfrm rot="17785822">
                  <a:off x="2878478" y="4955955"/>
                  <a:ext cx="133903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+P</a:t>
                  </a:r>
                  <a:r>
                    <a:rPr lang="en-US" sz="1200" baseline="-25000" dirty="0"/>
                    <a:t>4</a:t>
                  </a:r>
                  <a:r>
                    <a:rPr lang="en-US" sz="1200" dirty="0"/>
                    <a:t> 1000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 </a:t>
                  </a:r>
                </a:p>
              </p:txBody>
            </p:sp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0C7D29E3-1213-3147-9E46-F03A72D3D7D1}"/>
                    </a:ext>
                  </a:extLst>
                </p:cNvPr>
                <p:cNvSpPr txBox="1"/>
                <p:nvPr/>
              </p:nvSpPr>
              <p:spPr>
                <a:xfrm rot="17785822">
                  <a:off x="2762582" y="5133867"/>
                  <a:ext cx="180650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+E</a:t>
                  </a:r>
                  <a:r>
                    <a:rPr lang="en-US" sz="1200" baseline="-25000" dirty="0"/>
                    <a:t>2</a:t>
                  </a:r>
                  <a:r>
                    <a:rPr lang="en-US" sz="1200" dirty="0"/>
                    <a:t> 10nM P</a:t>
                  </a:r>
                  <a:r>
                    <a:rPr lang="en-US" sz="1200" baseline="-25000" dirty="0"/>
                    <a:t>4 </a:t>
                  </a:r>
                  <a:r>
                    <a:rPr lang="en-US" sz="1200" dirty="0"/>
                    <a:t>100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 </a:t>
                  </a:r>
                </a:p>
              </p:txBody>
            </p: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EA8CDC13-9FD0-8843-A74C-AC3468AD82A2}"/>
                    </a:ext>
                  </a:extLst>
                </p:cNvPr>
                <p:cNvSpPr txBox="1"/>
                <p:nvPr/>
              </p:nvSpPr>
              <p:spPr>
                <a:xfrm rot="17785822">
                  <a:off x="2978181" y="5296610"/>
                  <a:ext cx="172931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+E</a:t>
                  </a:r>
                  <a:r>
                    <a:rPr lang="en-US" sz="1200" baseline="-25000" dirty="0"/>
                    <a:t>2</a:t>
                  </a:r>
                  <a:r>
                    <a:rPr lang="en-US" sz="1200" dirty="0"/>
                    <a:t> 10 nM+P</a:t>
                  </a:r>
                  <a:r>
                    <a:rPr lang="en-US" sz="1200" baseline="-25000" dirty="0"/>
                    <a:t>4  </a:t>
                  </a:r>
                  <a:r>
                    <a:rPr lang="en-US" sz="1200" dirty="0"/>
                    <a:t>100 </a:t>
                  </a:r>
                  <a:r>
                    <a:rPr lang="en-US" sz="1200" dirty="0" err="1"/>
                    <a:t>nM</a:t>
                  </a:r>
                  <a:r>
                    <a:rPr lang="en-US" sz="1200" dirty="0"/>
                    <a:t> </a:t>
                  </a:r>
                </a:p>
              </p:txBody>
            </p:sp>
          </p:grpSp>
        </p:grp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0714776-89FE-4D47-BF00-4FE42C10CE04}"/>
                </a:ext>
              </a:extLst>
            </p:cNvPr>
            <p:cNvSpPr txBox="1"/>
            <p:nvPr/>
          </p:nvSpPr>
          <p:spPr>
            <a:xfrm>
              <a:off x="3598109" y="1202884"/>
              <a:ext cx="13395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 Black" panose="020B0A04020102020204" pitchFamily="34" charset="0"/>
                </a:rPr>
                <a:t>Nrf2 2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75BF1CA-778C-6F45-92F5-273444501B71}"/>
              </a:ext>
            </a:extLst>
          </p:cNvPr>
          <p:cNvGrpSpPr/>
          <p:nvPr/>
        </p:nvGrpSpPr>
        <p:grpSpPr>
          <a:xfrm>
            <a:off x="9022545" y="909944"/>
            <a:ext cx="615311" cy="3411552"/>
            <a:chOff x="8991015" y="909944"/>
            <a:chExt cx="615311" cy="3411552"/>
          </a:xfrm>
        </p:grpSpPr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363671AE-9822-E04A-948F-BB8FEF321A5F}"/>
                </a:ext>
              </a:extLst>
            </p:cNvPr>
            <p:cNvGrpSpPr/>
            <p:nvPr/>
          </p:nvGrpSpPr>
          <p:grpSpPr>
            <a:xfrm>
              <a:off x="8991015" y="909944"/>
              <a:ext cx="615311" cy="3037929"/>
              <a:chOff x="-40945" y="1001275"/>
              <a:chExt cx="615311" cy="3037929"/>
            </a:xfrm>
          </p:grpSpPr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C6A2BA8F-378C-C446-835A-AEC7DDCDD8B3}"/>
                  </a:ext>
                </a:extLst>
              </p:cNvPr>
              <p:cNvGrpSpPr/>
              <p:nvPr/>
            </p:nvGrpSpPr>
            <p:grpSpPr>
              <a:xfrm>
                <a:off x="-40945" y="1001275"/>
                <a:ext cx="615311" cy="2389927"/>
                <a:chOff x="2898931" y="1437195"/>
                <a:chExt cx="615311" cy="2389927"/>
              </a:xfrm>
            </p:grpSpPr>
            <p:sp>
              <p:nvSpPr>
                <p:cNvPr id="265" name="TextBox 264">
                  <a:extLst>
                    <a:ext uri="{FF2B5EF4-FFF2-40B4-BE49-F238E27FC236}">
                      <a16:creationId xmlns:a16="http://schemas.microsoft.com/office/drawing/2014/main" id="{B7E8E67A-62A3-024C-8751-09F19F3B27C4}"/>
                    </a:ext>
                  </a:extLst>
                </p:cNvPr>
                <p:cNvSpPr txBox="1"/>
                <p:nvPr/>
              </p:nvSpPr>
              <p:spPr>
                <a:xfrm>
                  <a:off x="2973787" y="3573206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37 kD</a:t>
                  </a:r>
                </a:p>
              </p:txBody>
            </p:sp>
            <p:sp>
              <p:nvSpPr>
                <p:cNvPr id="266" name="TextBox 265">
                  <a:extLst>
                    <a:ext uri="{FF2B5EF4-FFF2-40B4-BE49-F238E27FC236}">
                      <a16:creationId xmlns:a16="http://schemas.microsoft.com/office/drawing/2014/main" id="{4D5813FC-64A4-4847-90AC-4980CC49541D}"/>
                    </a:ext>
                  </a:extLst>
                </p:cNvPr>
                <p:cNvSpPr txBox="1"/>
                <p:nvPr/>
              </p:nvSpPr>
              <p:spPr>
                <a:xfrm>
                  <a:off x="2968211" y="3089676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  <p:sp>
              <p:nvSpPr>
                <p:cNvPr id="267" name="TextBox 266">
                  <a:extLst>
                    <a:ext uri="{FF2B5EF4-FFF2-40B4-BE49-F238E27FC236}">
                      <a16:creationId xmlns:a16="http://schemas.microsoft.com/office/drawing/2014/main" id="{BCB7B3DA-D91F-604F-9744-1A2394D22525}"/>
                    </a:ext>
                  </a:extLst>
                </p:cNvPr>
                <p:cNvSpPr txBox="1"/>
                <p:nvPr/>
              </p:nvSpPr>
              <p:spPr>
                <a:xfrm>
                  <a:off x="2959668" y="2500622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  <p:sp>
              <p:nvSpPr>
                <p:cNvPr id="268" name="TextBox 267">
                  <a:extLst>
                    <a:ext uri="{FF2B5EF4-FFF2-40B4-BE49-F238E27FC236}">
                      <a16:creationId xmlns:a16="http://schemas.microsoft.com/office/drawing/2014/main" id="{C531BB30-A5F8-E14F-A323-DCCCF05230C5}"/>
                    </a:ext>
                  </a:extLst>
                </p:cNvPr>
                <p:cNvSpPr txBox="1"/>
                <p:nvPr/>
              </p:nvSpPr>
              <p:spPr>
                <a:xfrm>
                  <a:off x="2899298" y="2136323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150 kD</a:t>
                  </a:r>
                </a:p>
              </p:txBody>
            </p:sp>
            <p:sp>
              <p:nvSpPr>
                <p:cNvPr id="269" name="TextBox 268">
                  <a:extLst>
                    <a:ext uri="{FF2B5EF4-FFF2-40B4-BE49-F238E27FC236}">
                      <a16:creationId xmlns:a16="http://schemas.microsoft.com/office/drawing/2014/main" id="{A228BE17-FF5D-E844-80D5-5037637CAA92}"/>
                    </a:ext>
                  </a:extLst>
                </p:cNvPr>
                <p:cNvSpPr txBox="1"/>
                <p:nvPr/>
              </p:nvSpPr>
              <p:spPr>
                <a:xfrm>
                  <a:off x="2903142" y="1920043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  <p:sp>
              <p:nvSpPr>
                <p:cNvPr id="270" name="TextBox 269">
                  <a:extLst>
                    <a:ext uri="{FF2B5EF4-FFF2-40B4-BE49-F238E27FC236}">
                      <a16:creationId xmlns:a16="http://schemas.microsoft.com/office/drawing/2014/main" id="{6BC50906-7CE2-6E4B-BFC5-B81261CF11D2}"/>
                    </a:ext>
                  </a:extLst>
                </p:cNvPr>
                <p:cNvSpPr txBox="1"/>
                <p:nvPr/>
              </p:nvSpPr>
              <p:spPr>
                <a:xfrm>
                  <a:off x="2907987" y="1437195"/>
                  <a:ext cx="606255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  <p:sp>
              <p:nvSpPr>
                <p:cNvPr id="271" name="TextBox 270">
                  <a:extLst>
                    <a:ext uri="{FF2B5EF4-FFF2-40B4-BE49-F238E27FC236}">
                      <a16:creationId xmlns:a16="http://schemas.microsoft.com/office/drawing/2014/main" id="{8D487846-3983-1542-B8E0-1C5029E69C86}"/>
                    </a:ext>
                  </a:extLst>
                </p:cNvPr>
                <p:cNvSpPr txBox="1"/>
                <p:nvPr/>
              </p:nvSpPr>
              <p:spPr>
                <a:xfrm>
                  <a:off x="2898931" y="2329227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</p:grpSp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74FACDA7-7DDC-F340-B516-5717C30C70E1}"/>
                  </a:ext>
                </a:extLst>
              </p:cNvPr>
              <p:cNvSpPr txBox="1"/>
              <p:nvPr/>
            </p:nvSpPr>
            <p:spPr>
              <a:xfrm>
                <a:off x="23473" y="3785288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C962F80E-7CDB-2B44-A8D3-80B77B782648}"/>
                </a:ext>
              </a:extLst>
            </p:cNvPr>
            <p:cNvSpPr txBox="1"/>
            <p:nvPr/>
          </p:nvSpPr>
          <p:spPr>
            <a:xfrm>
              <a:off x="9060351" y="4067580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20 kD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074486" y="1032869"/>
            <a:ext cx="3645568" cy="5053497"/>
            <a:chOff x="83939" y="1023102"/>
            <a:chExt cx="3645568" cy="5053497"/>
          </a:xfrm>
        </p:grpSpPr>
        <p:grpSp>
          <p:nvGrpSpPr>
            <p:cNvPr id="4" name="Group 3"/>
            <p:cNvGrpSpPr/>
            <p:nvPr/>
          </p:nvGrpSpPr>
          <p:grpSpPr>
            <a:xfrm>
              <a:off x="83939" y="1023102"/>
              <a:ext cx="732793" cy="3356808"/>
              <a:chOff x="83939" y="1023102"/>
              <a:chExt cx="732793" cy="3356808"/>
            </a:xfrm>
          </p:grpSpPr>
          <p:grpSp>
            <p:nvGrpSpPr>
              <p:cNvPr id="233" name="Group 232"/>
              <p:cNvGrpSpPr/>
              <p:nvPr/>
            </p:nvGrpSpPr>
            <p:grpSpPr>
              <a:xfrm>
                <a:off x="562333" y="1607794"/>
                <a:ext cx="254399" cy="2640801"/>
                <a:chOff x="3606626" y="1557734"/>
                <a:chExt cx="254399" cy="2640801"/>
              </a:xfrm>
            </p:grpSpPr>
            <p:grpSp>
              <p:nvGrpSpPr>
                <p:cNvPr id="234" name="Group 233"/>
                <p:cNvGrpSpPr/>
                <p:nvPr/>
              </p:nvGrpSpPr>
              <p:grpSpPr>
                <a:xfrm>
                  <a:off x="3606626" y="1557734"/>
                  <a:ext cx="254399" cy="2640801"/>
                  <a:chOff x="3066298" y="1869042"/>
                  <a:chExt cx="254399" cy="2185063"/>
                </a:xfrm>
              </p:grpSpPr>
              <p:cxnSp>
                <p:nvCxnSpPr>
                  <p:cNvPr id="237" name="Straight Connector 236"/>
                  <p:cNvCxnSpPr/>
                  <p:nvPr/>
                </p:nvCxnSpPr>
                <p:spPr>
                  <a:xfrm>
                    <a:off x="3080155" y="251085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38" name="Group 237"/>
                  <p:cNvGrpSpPr/>
                  <p:nvPr/>
                </p:nvGrpSpPr>
                <p:grpSpPr>
                  <a:xfrm>
                    <a:off x="3066298" y="1869042"/>
                    <a:ext cx="254399" cy="2185063"/>
                    <a:chOff x="3066298" y="1869042"/>
                    <a:chExt cx="254399" cy="2185063"/>
                  </a:xfrm>
                </p:grpSpPr>
                <p:grpSp>
                  <p:nvGrpSpPr>
                    <p:cNvPr id="239" name="Group 238"/>
                    <p:cNvGrpSpPr/>
                    <p:nvPr/>
                  </p:nvGrpSpPr>
                  <p:grpSpPr>
                    <a:xfrm>
                      <a:off x="3066298" y="1869042"/>
                      <a:ext cx="254397" cy="1438556"/>
                      <a:chOff x="9693416" y="1873659"/>
                      <a:chExt cx="254397" cy="1438556"/>
                    </a:xfrm>
                  </p:grpSpPr>
                  <p:cxnSp>
                    <p:nvCxnSpPr>
                      <p:cNvPr id="241" name="Straight Connector 240"/>
                      <p:cNvCxnSpPr/>
                      <p:nvPr/>
                    </p:nvCxnSpPr>
                    <p:spPr>
                      <a:xfrm>
                        <a:off x="9698030" y="1873659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2" name="Straight Connector 241"/>
                      <p:cNvCxnSpPr/>
                      <p:nvPr/>
                    </p:nvCxnSpPr>
                    <p:spPr>
                      <a:xfrm>
                        <a:off x="9693416" y="2050306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3" name="Straight Connector 242"/>
                      <p:cNvCxnSpPr/>
                      <p:nvPr/>
                    </p:nvCxnSpPr>
                    <p:spPr>
                      <a:xfrm>
                        <a:off x="9707274" y="2229805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4" name="Straight Connector 243"/>
                      <p:cNvCxnSpPr/>
                      <p:nvPr/>
                    </p:nvCxnSpPr>
                    <p:spPr>
                      <a:xfrm>
                        <a:off x="9707275" y="2968048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5" name="Straight Connector 244"/>
                      <p:cNvCxnSpPr/>
                      <p:nvPr/>
                    </p:nvCxnSpPr>
                    <p:spPr>
                      <a:xfrm>
                        <a:off x="9721130" y="3312215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240" name="Straight Connector 239"/>
                    <p:cNvCxnSpPr/>
                    <p:nvPr/>
                  </p:nvCxnSpPr>
                  <p:spPr>
                    <a:xfrm>
                      <a:off x="3094014" y="405410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235" name="Straight Connector 234"/>
                <p:cNvCxnSpPr/>
                <p:nvPr/>
              </p:nvCxnSpPr>
              <p:spPr>
                <a:xfrm>
                  <a:off x="3611253" y="3741331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6" name="Straight Connector 235"/>
                <p:cNvCxnSpPr/>
                <p:nvPr/>
              </p:nvCxnSpPr>
              <p:spPr>
                <a:xfrm>
                  <a:off x="3615872" y="4013806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6" name="Group 245"/>
              <p:cNvGrpSpPr/>
              <p:nvPr/>
            </p:nvGrpSpPr>
            <p:grpSpPr>
              <a:xfrm>
                <a:off x="83939" y="1023102"/>
                <a:ext cx="613400" cy="3356808"/>
                <a:chOff x="3016059" y="948028"/>
                <a:chExt cx="613400" cy="3356808"/>
              </a:xfrm>
            </p:grpSpPr>
            <p:grpSp>
              <p:nvGrpSpPr>
                <p:cNvPr id="247" name="Group 246">
                  <a:extLst>
                    <a:ext uri="{FF2B5EF4-FFF2-40B4-BE49-F238E27FC236}">
                      <a16:creationId xmlns:a16="http://schemas.microsoft.com/office/drawing/2014/main" id="{4BA9716A-9B8C-874D-9064-56F031E0D4E0}"/>
                    </a:ext>
                  </a:extLst>
                </p:cNvPr>
                <p:cNvGrpSpPr/>
                <p:nvPr/>
              </p:nvGrpSpPr>
              <p:grpSpPr>
                <a:xfrm>
                  <a:off x="3016059" y="948028"/>
                  <a:ext cx="613400" cy="2876518"/>
                  <a:chOff x="-40945" y="896173"/>
                  <a:chExt cx="613400" cy="2876518"/>
                </a:xfrm>
              </p:grpSpPr>
              <p:grpSp>
                <p:nvGrpSpPr>
                  <p:cNvPr id="250" name="Group 249">
                    <a:extLst>
                      <a:ext uri="{FF2B5EF4-FFF2-40B4-BE49-F238E27FC236}">
                        <a16:creationId xmlns:a16="http://schemas.microsoft.com/office/drawing/2014/main" id="{77B1C53E-BBCF-2141-8420-6642A5FBA0E8}"/>
                      </a:ext>
                    </a:extLst>
                  </p:cNvPr>
                  <p:cNvGrpSpPr/>
                  <p:nvPr/>
                </p:nvGrpSpPr>
                <p:grpSpPr>
                  <a:xfrm>
                    <a:off x="-40945" y="896173"/>
                    <a:ext cx="613400" cy="2403995"/>
                    <a:chOff x="2898931" y="1332093"/>
                    <a:chExt cx="613400" cy="2403995"/>
                  </a:xfrm>
                </p:grpSpPr>
                <p:sp>
                  <p:nvSpPr>
                    <p:cNvPr id="252" name="TextBox 251">
                      <a:extLst>
                        <a:ext uri="{FF2B5EF4-FFF2-40B4-BE49-F238E27FC236}">
                          <a16:creationId xmlns:a16="http://schemas.microsoft.com/office/drawing/2014/main" id="{F0F4BBB6-A20D-764D-B95F-3D0D2DB2F9B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92259" y="3482172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253" name="TextBox 252">
                      <a:extLst>
                        <a:ext uri="{FF2B5EF4-FFF2-40B4-BE49-F238E27FC236}">
                          <a16:creationId xmlns:a16="http://schemas.microsoft.com/office/drawing/2014/main" id="{1B92D355-B5DC-D343-9E24-289D47169A7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68211" y="3079883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254" name="TextBox 253">
                      <a:extLst>
                        <a:ext uri="{FF2B5EF4-FFF2-40B4-BE49-F238E27FC236}">
                          <a16:creationId xmlns:a16="http://schemas.microsoft.com/office/drawing/2014/main" id="{0674A1BB-CFDC-BD45-A01A-D03A2EE99D9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69828" y="2552622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255" name="TextBox 254">
                      <a:extLst>
                        <a:ext uri="{FF2B5EF4-FFF2-40B4-BE49-F238E27FC236}">
                          <a16:creationId xmlns:a16="http://schemas.microsoft.com/office/drawing/2014/main" id="{11A4DD15-E275-114B-A94C-4B57B4109BB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99298" y="2027333"/>
                      <a:ext cx="566181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  <p:sp>
                  <p:nvSpPr>
                    <p:cNvPr id="256" name="TextBox 255">
                      <a:extLst>
                        <a:ext uri="{FF2B5EF4-FFF2-40B4-BE49-F238E27FC236}">
                          <a16:creationId xmlns:a16="http://schemas.microsoft.com/office/drawing/2014/main" id="{EA5968DE-573A-2342-9760-E5F51937741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03142" y="1773186"/>
                      <a:ext cx="566181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250 kD</a:t>
                      </a:r>
                    </a:p>
                  </p:txBody>
                </p:sp>
                <p:sp>
                  <p:nvSpPr>
                    <p:cNvPr id="257" name="TextBox 256">
                      <a:extLst>
                        <a:ext uri="{FF2B5EF4-FFF2-40B4-BE49-F238E27FC236}">
                          <a16:creationId xmlns:a16="http://schemas.microsoft.com/office/drawing/2014/main" id="{324C629C-95CC-8B43-86F7-2DDBA9A314F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06076" y="1332093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258" name="TextBox 257">
                      <a:extLst>
                        <a:ext uri="{FF2B5EF4-FFF2-40B4-BE49-F238E27FC236}">
                          <a16:creationId xmlns:a16="http://schemas.microsoft.com/office/drawing/2014/main" id="{F5B1E165-94BE-0245-89D1-D12E671FD3F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98931" y="2222187"/>
                      <a:ext cx="566181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100 kD</a:t>
                      </a:r>
                    </a:p>
                  </p:txBody>
                </p:sp>
              </p:grpSp>
              <p:sp>
                <p:nvSpPr>
                  <p:cNvPr id="251" name="TextBox 250">
                    <a:extLst>
                      <a:ext uri="{FF2B5EF4-FFF2-40B4-BE49-F238E27FC236}">
                        <a16:creationId xmlns:a16="http://schemas.microsoft.com/office/drawing/2014/main" id="{D3772C4E-75B3-C043-98DC-847E74A9341E}"/>
                      </a:ext>
                    </a:extLst>
                  </p:cNvPr>
                  <p:cNvSpPr txBox="1"/>
                  <p:nvPr/>
                </p:nvSpPr>
                <p:spPr>
                  <a:xfrm>
                    <a:off x="23473" y="3518775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25 kD</a:t>
                    </a:r>
                  </a:p>
                </p:txBody>
              </p:sp>
            </p:grpSp>
            <p:sp>
              <p:nvSpPr>
                <p:cNvPr id="248" name="TextBox 247">
                  <a:extLst>
                    <a:ext uri="{FF2B5EF4-FFF2-40B4-BE49-F238E27FC236}">
                      <a16:creationId xmlns:a16="http://schemas.microsoft.com/office/drawing/2014/main" id="{D3772C4E-75B3-C043-98DC-847E74A9341E}"/>
                    </a:ext>
                  </a:extLst>
                </p:cNvPr>
                <p:cNvSpPr txBox="1"/>
                <p:nvPr/>
              </p:nvSpPr>
              <p:spPr>
                <a:xfrm>
                  <a:off x="3075859" y="3824631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20 kD</a:t>
                  </a:r>
                </a:p>
              </p:txBody>
            </p:sp>
            <p:sp>
              <p:nvSpPr>
                <p:cNvPr id="249" name="TextBox 248">
                  <a:extLst>
                    <a:ext uri="{FF2B5EF4-FFF2-40B4-BE49-F238E27FC236}">
                      <a16:creationId xmlns:a16="http://schemas.microsoft.com/office/drawing/2014/main" id="{D3772C4E-75B3-C043-98DC-847E74A9341E}"/>
                    </a:ext>
                  </a:extLst>
                </p:cNvPr>
                <p:cNvSpPr txBox="1"/>
                <p:nvPr/>
              </p:nvSpPr>
              <p:spPr>
                <a:xfrm>
                  <a:off x="3080477" y="4050920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15 kD</a:t>
                  </a:r>
                </a:p>
              </p:txBody>
            </p:sp>
          </p:grp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36264DF8-2D3E-1E46-B582-6F8026CD2E8F}"/>
                </a:ext>
              </a:extLst>
            </p:cNvPr>
            <p:cNvGrpSpPr/>
            <p:nvPr/>
          </p:nvGrpSpPr>
          <p:grpSpPr>
            <a:xfrm>
              <a:off x="738941" y="1033887"/>
              <a:ext cx="2990566" cy="5042712"/>
              <a:chOff x="-39718" y="1202884"/>
              <a:chExt cx="3512022" cy="5123572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134BB5E2-C889-5F4C-B820-5A85947AD8CB}"/>
                  </a:ext>
                </a:extLst>
              </p:cNvPr>
              <p:cNvGrpSpPr/>
              <p:nvPr/>
            </p:nvGrpSpPr>
            <p:grpSpPr>
              <a:xfrm>
                <a:off x="2257757" y="2362661"/>
                <a:ext cx="1214547" cy="504306"/>
                <a:chOff x="4372144" y="2315027"/>
                <a:chExt cx="1214547" cy="504306"/>
              </a:xfrm>
            </p:grpSpPr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55236864-D50B-704F-A251-AFC3D3B84D51}"/>
                    </a:ext>
                  </a:extLst>
                </p:cNvPr>
                <p:cNvSpPr txBox="1"/>
                <p:nvPr/>
              </p:nvSpPr>
              <p:spPr>
                <a:xfrm>
                  <a:off x="4490702" y="2315027"/>
                  <a:ext cx="109598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Arial Black" panose="020B0A04020102020204" pitchFamily="34" charset="0"/>
                    </a:rPr>
                    <a:t>Nrf2</a:t>
                  </a:r>
                </a:p>
                <a:p>
                  <a:r>
                    <a:rPr lang="en-US" sz="1000" dirty="0">
                      <a:latin typeface="Arial Black" panose="020B0A04020102020204" pitchFamily="34" charset="0"/>
                    </a:rPr>
                    <a:t>57 kD</a:t>
                  </a:r>
                </a:p>
              </p:txBody>
            </p:sp>
            <p:cxnSp>
              <p:nvCxnSpPr>
                <p:cNvPr id="109" name="Straight Arrow Connector 108">
                  <a:extLst>
                    <a:ext uri="{FF2B5EF4-FFF2-40B4-BE49-F238E27FC236}">
                      <a16:creationId xmlns:a16="http://schemas.microsoft.com/office/drawing/2014/main" id="{4CF654F5-2CE9-3246-9D15-13FC7A696BDC}"/>
                    </a:ext>
                  </a:extLst>
                </p:cNvPr>
                <p:cNvCxnSpPr/>
                <p:nvPr/>
              </p:nvCxnSpPr>
              <p:spPr>
                <a:xfrm flipV="1">
                  <a:off x="4372144" y="2817245"/>
                  <a:ext cx="525110" cy="208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1518A375-F8BA-D94F-8A85-84E0E92FD142}"/>
                  </a:ext>
                </a:extLst>
              </p:cNvPr>
              <p:cNvGrpSpPr/>
              <p:nvPr/>
            </p:nvGrpSpPr>
            <p:grpSpPr>
              <a:xfrm>
                <a:off x="-39718" y="4319009"/>
                <a:ext cx="2205401" cy="2007447"/>
                <a:chOff x="1822558" y="4292318"/>
                <a:chExt cx="2205401" cy="2007447"/>
              </a:xfrm>
            </p:grpSpPr>
            <p:grpSp>
              <p:nvGrpSpPr>
                <p:cNvPr id="95" name="Group 94">
                  <a:extLst>
                    <a:ext uri="{FF2B5EF4-FFF2-40B4-BE49-F238E27FC236}">
                      <a16:creationId xmlns:a16="http://schemas.microsoft.com/office/drawing/2014/main" id="{3453FCB2-D640-7F41-BAEB-097A253AB4C6}"/>
                    </a:ext>
                  </a:extLst>
                </p:cNvPr>
                <p:cNvGrpSpPr/>
                <p:nvPr/>
              </p:nvGrpSpPr>
              <p:grpSpPr>
                <a:xfrm>
                  <a:off x="2823430" y="4292318"/>
                  <a:ext cx="741409" cy="1414788"/>
                  <a:chOff x="1656983" y="4493617"/>
                  <a:chExt cx="741409" cy="1414788"/>
                </a:xfrm>
              </p:grpSpPr>
              <p:sp>
                <p:nvSpPr>
                  <p:cNvPr id="106" name="TextBox 105">
                    <a:extLst>
                      <a:ext uri="{FF2B5EF4-FFF2-40B4-BE49-F238E27FC236}">
                        <a16:creationId xmlns:a16="http://schemas.microsoft.com/office/drawing/2014/main" id="{81AF322D-1B74-614C-9B56-C323C3AF1C32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115869" y="5090291"/>
                    <a:ext cx="1359228" cy="27700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 </a:t>
                    </a:r>
                    <a:r>
                      <a:rPr lang="en-US" sz="1200" dirty="0"/>
                      <a:t>10 </a:t>
                    </a:r>
                    <a:r>
                      <a:rPr lang="en-US" sz="1200" dirty="0" err="1"/>
                      <a:t>nM</a:t>
                    </a:r>
                    <a:endParaRPr lang="en-US" sz="1200" dirty="0"/>
                  </a:p>
                </p:txBody>
              </p:sp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1E2A13AA-13DF-7649-9AB1-0F0EC33CF2C2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577885" y="5037125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+P</a:t>
                    </a:r>
                    <a:r>
                      <a:rPr lang="en-US" sz="1200" baseline="-25000" dirty="0"/>
                      <a:t>4</a:t>
                    </a:r>
                    <a:r>
                      <a:rPr lang="en-US" sz="1200" dirty="0"/>
                      <a:t> 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</p:grpSp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964482D1-E4CD-A442-BFE4-8076CD8E1A1F}"/>
                    </a:ext>
                  </a:extLst>
                </p:cNvPr>
                <p:cNvGrpSpPr/>
                <p:nvPr/>
              </p:nvGrpSpPr>
              <p:grpSpPr>
                <a:xfrm>
                  <a:off x="1822558" y="4352302"/>
                  <a:ext cx="2205401" cy="1947463"/>
                  <a:chOff x="1822558" y="4352302"/>
                  <a:chExt cx="2205401" cy="1947463"/>
                </a:xfrm>
              </p:grpSpPr>
              <p:grpSp>
                <p:nvGrpSpPr>
                  <p:cNvPr id="97" name="Group 96">
                    <a:extLst>
                      <a:ext uri="{FF2B5EF4-FFF2-40B4-BE49-F238E27FC236}">
                        <a16:creationId xmlns:a16="http://schemas.microsoft.com/office/drawing/2014/main" id="{99FFE440-BCC7-5844-8DD9-BBBA66322857}"/>
                      </a:ext>
                    </a:extLst>
                  </p:cNvPr>
                  <p:cNvGrpSpPr/>
                  <p:nvPr/>
                </p:nvGrpSpPr>
                <p:grpSpPr>
                  <a:xfrm>
                    <a:off x="1822558" y="4352302"/>
                    <a:ext cx="1084091" cy="1687573"/>
                    <a:chOff x="1556551" y="4493618"/>
                    <a:chExt cx="1084091" cy="1687573"/>
                  </a:xfrm>
                </p:grpSpPr>
                <p:sp>
                  <p:nvSpPr>
                    <p:cNvPr id="102" name="TextBox 101">
                      <a:extLst>
                        <a:ext uri="{FF2B5EF4-FFF2-40B4-BE49-F238E27FC236}">
                          <a16:creationId xmlns:a16="http://schemas.microsoft.com/office/drawing/2014/main" id="{E8BDEF7D-57E2-8743-865C-F01E22997260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198650" y="5308643"/>
                      <a:ext cx="992801" cy="2770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r"/>
                      <a:r>
                        <a:rPr lang="en-US" sz="1200" dirty="0"/>
                        <a:t>NG</a:t>
                      </a:r>
                    </a:p>
                  </p:txBody>
                </p:sp>
                <p:sp>
                  <p:nvSpPr>
                    <p:cNvPr id="103" name="TextBox 102">
                      <a:extLst>
                        <a:ext uri="{FF2B5EF4-FFF2-40B4-BE49-F238E27FC236}">
                          <a16:creationId xmlns:a16="http://schemas.microsoft.com/office/drawing/2014/main" id="{19134646-A9B9-A249-A212-1F1B15469389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195489" y="5360683"/>
                      <a:ext cx="1364016" cy="2770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50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Mannitol</a:t>
                      </a:r>
                    </a:p>
                  </p:txBody>
                </p:sp>
                <p:sp>
                  <p:nvSpPr>
                    <p:cNvPr id="104" name="TextBox 103">
                      <a:extLst>
                        <a:ext uri="{FF2B5EF4-FFF2-40B4-BE49-F238E27FC236}">
                          <a16:creationId xmlns:a16="http://schemas.microsoft.com/office/drawing/2014/main" id="{F2B9AB55-D5CF-9343-9AAC-EEC3E241D58A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577879" y="5037126"/>
                      <a:ext cx="1364016" cy="2770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30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HG</a:t>
                      </a:r>
                    </a:p>
                  </p:txBody>
                </p:sp>
                <p:sp>
                  <p:nvSpPr>
                    <p:cNvPr id="105" name="TextBox 104">
                      <a:extLst>
                        <a:ext uri="{FF2B5EF4-FFF2-40B4-BE49-F238E27FC236}">
                          <a16:creationId xmlns:a16="http://schemas.microsoft.com/office/drawing/2014/main" id="{2AF1D228-580D-BC44-BEDB-7D11C3071773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820135" y="5037126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50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HG</a:t>
                      </a:r>
                    </a:p>
                  </p:txBody>
                </p:sp>
              </p:grpSp>
              <p:sp>
                <p:nvSpPr>
                  <p:cNvPr id="98" name="TextBox 97">
                    <a:extLst>
                      <a:ext uri="{FF2B5EF4-FFF2-40B4-BE49-F238E27FC236}">
                        <a16:creationId xmlns:a16="http://schemas.microsoft.com/office/drawing/2014/main" id="{19AA2718-9DDF-E44A-8C5D-2D329ACE6490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458698" y="4925182"/>
                    <a:ext cx="135922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100 </a:t>
                    </a:r>
                    <a:r>
                      <a:rPr lang="en-US" sz="1200" dirty="0" err="1"/>
                      <a:t>nM</a:t>
                    </a:r>
                    <a:endParaRPr lang="en-US" sz="1200" dirty="0"/>
                  </a:p>
                </p:txBody>
              </p:sp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89194C56-268A-4649-AC0B-3827F1F0B5B0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925104" y="4955958"/>
                    <a:ext cx="1339037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+P</a:t>
                    </a:r>
                    <a:r>
                      <a:rPr lang="en-US" sz="1200" baseline="-25000" dirty="0"/>
                      <a:t>4</a:t>
                    </a:r>
                    <a:r>
                      <a:rPr lang="en-US" sz="1200" dirty="0"/>
                      <a:t> 1000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  <p:sp>
                <p:nvSpPr>
                  <p:cNvPr id="100" name="TextBox 99">
                    <a:extLst>
                      <a:ext uri="{FF2B5EF4-FFF2-40B4-BE49-F238E27FC236}">
                        <a16:creationId xmlns:a16="http://schemas.microsoft.com/office/drawing/2014/main" id="{42198D1C-EA8F-5741-BC5A-E3903EE16BEC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809204" y="5133867"/>
                    <a:ext cx="180650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10nM P</a:t>
                    </a:r>
                    <a:r>
                      <a:rPr lang="en-US" sz="1200" baseline="-25000" dirty="0"/>
                      <a:t>4 </a:t>
                    </a:r>
                    <a:r>
                      <a:rPr lang="en-US" sz="1200" dirty="0"/>
                      <a:t>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04871DB8-60A3-A540-BC5E-8634CFBC0D00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024805" y="5296610"/>
                    <a:ext cx="172931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 nM+P</a:t>
                    </a:r>
                    <a:r>
                      <a:rPr lang="en-US" sz="1200" baseline="-25000" dirty="0"/>
                      <a:t>4  </a:t>
                    </a:r>
                    <a:r>
                      <a:rPr lang="en-US" sz="1200" dirty="0"/>
                      <a:t>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</p:grpSp>
          </p:grp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5709E74A-B490-2F49-BFA0-3E49C36887AD}"/>
                  </a:ext>
                </a:extLst>
              </p:cNvPr>
              <p:cNvSpPr txBox="1"/>
              <p:nvPr/>
            </p:nvSpPr>
            <p:spPr>
              <a:xfrm>
                <a:off x="614316" y="1202884"/>
                <a:ext cx="1339548" cy="281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Arial Black" panose="020B0A04020102020204" pitchFamily="34" charset="0"/>
                  </a:rPr>
                  <a:t>Nrf2 </a:t>
                </a:r>
                <a:r>
                  <a:rPr lang="en-US" sz="1200" dirty="0" smtClean="0">
                    <a:latin typeface="Arial Black" panose="020B0A04020102020204" pitchFamily="34" charset="0"/>
                  </a:rPr>
                  <a:t>3</a:t>
                </a:r>
                <a:endParaRPr lang="en-US" sz="1200" dirty="0">
                  <a:latin typeface="Arial Black" panose="020B0A04020102020204" pitchFamily="34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16277" y="1025618"/>
            <a:ext cx="3326892" cy="5167705"/>
            <a:chOff x="6144687" y="948026"/>
            <a:chExt cx="3326892" cy="5167705"/>
          </a:xfrm>
        </p:grpSpPr>
        <p:grpSp>
          <p:nvGrpSpPr>
            <p:cNvPr id="209" name="Group 208"/>
            <p:cNvGrpSpPr/>
            <p:nvPr/>
          </p:nvGrpSpPr>
          <p:grpSpPr>
            <a:xfrm>
              <a:off x="6144687" y="948026"/>
              <a:ext cx="741431" cy="3361432"/>
              <a:chOff x="6144687" y="948026"/>
              <a:chExt cx="741431" cy="3361432"/>
            </a:xfrm>
          </p:grpSpPr>
          <p:grpSp>
            <p:nvGrpSpPr>
              <p:cNvPr id="210" name="Group 209"/>
              <p:cNvGrpSpPr/>
              <p:nvPr/>
            </p:nvGrpSpPr>
            <p:grpSpPr>
              <a:xfrm>
                <a:off x="6631719" y="1552898"/>
                <a:ext cx="254399" cy="2650037"/>
                <a:chOff x="3606626" y="1548498"/>
                <a:chExt cx="254399" cy="2650037"/>
              </a:xfrm>
            </p:grpSpPr>
            <p:grpSp>
              <p:nvGrpSpPr>
                <p:cNvPr id="275" name="Group 274"/>
                <p:cNvGrpSpPr/>
                <p:nvPr/>
              </p:nvGrpSpPr>
              <p:grpSpPr>
                <a:xfrm>
                  <a:off x="3606626" y="1548498"/>
                  <a:ext cx="254399" cy="2650037"/>
                  <a:chOff x="3066298" y="1861400"/>
                  <a:chExt cx="254399" cy="2192705"/>
                </a:xfrm>
              </p:grpSpPr>
              <p:cxnSp>
                <p:nvCxnSpPr>
                  <p:cNvPr id="278" name="Straight Connector 277"/>
                  <p:cNvCxnSpPr/>
                  <p:nvPr/>
                </p:nvCxnSpPr>
                <p:spPr>
                  <a:xfrm>
                    <a:off x="3080155" y="242679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79" name="Group 278"/>
                  <p:cNvGrpSpPr/>
                  <p:nvPr/>
                </p:nvGrpSpPr>
                <p:grpSpPr>
                  <a:xfrm>
                    <a:off x="3066298" y="1861400"/>
                    <a:ext cx="254399" cy="2192705"/>
                    <a:chOff x="3066298" y="1861400"/>
                    <a:chExt cx="254399" cy="2192705"/>
                  </a:xfrm>
                </p:grpSpPr>
                <p:grpSp>
                  <p:nvGrpSpPr>
                    <p:cNvPr id="280" name="Group 279"/>
                    <p:cNvGrpSpPr/>
                    <p:nvPr/>
                  </p:nvGrpSpPr>
                  <p:grpSpPr>
                    <a:xfrm>
                      <a:off x="3066298" y="1861400"/>
                      <a:ext cx="254397" cy="1163438"/>
                      <a:chOff x="9693416" y="1866017"/>
                      <a:chExt cx="254397" cy="1163438"/>
                    </a:xfrm>
                  </p:grpSpPr>
                  <p:cxnSp>
                    <p:nvCxnSpPr>
                      <p:cNvPr id="282" name="Straight Connector 281"/>
                      <p:cNvCxnSpPr/>
                      <p:nvPr/>
                    </p:nvCxnSpPr>
                    <p:spPr>
                      <a:xfrm>
                        <a:off x="9698030" y="1866017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83" name="Straight Connector 282"/>
                      <p:cNvCxnSpPr/>
                      <p:nvPr/>
                    </p:nvCxnSpPr>
                    <p:spPr>
                      <a:xfrm>
                        <a:off x="9693416" y="2019738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84" name="Straight Connector 283"/>
                      <p:cNvCxnSpPr/>
                      <p:nvPr/>
                    </p:nvCxnSpPr>
                    <p:spPr>
                      <a:xfrm>
                        <a:off x="9707274" y="2222163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85" name="Straight Connector 284"/>
                      <p:cNvCxnSpPr/>
                      <p:nvPr/>
                    </p:nvCxnSpPr>
                    <p:spPr>
                      <a:xfrm>
                        <a:off x="9707275" y="2746422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86" name="Straight Connector 285"/>
                      <p:cNvCxnSpPr/>
                      <p:nvPr/>
                    </p:nvCxnSpPr>
                    <p:spPr>
                      <a:xfrm>
                        <a:off x="9721130" y="3029455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281" name="Straight Connector 280"/>
                    <p:cNvCxnSpPr/>
                    <p:nvPr/>
                  </p:nvCxnSpPr>
                  <p:spPr>
                    <a:xfrm>
                      <a:off x="3094014" y="405410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276" name="Straight Connector 275"/>
                <p:cNvCxnSpPr/>
                <p:nvPr/>
              </p:nvCxnSpPr>
              <p:spPr>
                <a:xfrm>
                  <a:off x="3611253" y="3482716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Straight Connector 276"/>
                <p:cNvCxnSpPr/>
                <p:nvPr/>
              </p:nvCxnSpPr>
              <p:spPr>
                <a:xfrm>
                  <a:off x="3615872" y="3810608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1" name="Group 210"/>
              <p:cNvGrpSpPr/>
              <p:nvPr/>
            </p:nvGrpSpPr>
            <p:grpSpPr>
              <a:xfrm>
                <a:off x="6144687" y="948026"/>
                <a:ext cx="614981" cy="3361432"/>
                <a:chOff x="6052321" y="948026"/>
                <a:chExt cx="614981" cy="3361432"/>
              </a:xfrm>
            </p:grpSpPr>
            <p:grpSp>
              <p:nvGrpSpPr>
                <p:cNvPr id="212" name="Group 211">
                  <a:extLst>
                    <a:ext uri="{FF2B5EF4-FFF2-40B4-BE49-F238E27FC236}">
                      <a16:creationId xmlns:a16="http://schemas.microsoft.com/office/drawing/2014/main" id="{3EC55E82-B478-194D-94AF-000548880896}"/>
                    </a:ext>
                  </a:extLst>
                </p:cNvPr>
                <p:cNvGrpSpPr/>
                <p:nvPr/>
              </p:nvGrpSpPr>
              <p:grpSpPr>
                <a:xfrm>
                  <a:off x="6052321" y="948026"/>
                  <a:ext cx="609954" cy="2650172"/>
                  <a:chOff x="-43032" y="896173"/>
                  <a:chExt cx="609954" cy="2650172"/>
                </a:xfrm>
              </p:grpSpPr>
              <p:grpSp>
                <p:nvGrpSpPr>
                  <p:cNvPr id="215" name="Group 214">
                    <a:extLst>
                      <a:ext uri="{FF2B5EF4-FFF2-40B4-BE49-F238E27FC236}">
                        <a16:creationId xmlns:a16="http://schemas.microsoft.com/office/drawing/2014/main" id="{E077C5F9-57FB-E045-BAAB-6F9F04C2D878}"/>
                      </a:ext>
                    </a:extLst>
                  </p:cNvPr>
                  <p:cNvGrpSpPr/>
                  <p:nvPr/>
                </p:nvGrpSpPr>
                <p:grpSpPr>
                  <a:xfrm>
                    <a:off x="-43032" y="896173"/>
                    <a:ext cx="609954" cy="2080388"/>
                    <a:chOff x="2896844" y="1332093"/>
                    <a:chExt cx="609954" cy="2080388"/>
                  </a:xfrm>
                </p:grpSpPr>
                <p:sp>
                  <p:nvSpPr>
                    <p:cNvPr id="217" name="TextBox 216">
                      <a:extLst>
                        <a:ext uri="{FF2B5EF4-FFF2-40B4-BE49-F238E27FC236}">
                          <a16:creationId xmlns:a16="http://schemas.microsoft.com/office/drawing/2014/main" id="{6845B80F-2F1B-5D4E-8CD5-CDE3BC423EF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83023" y="3158565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37 kD</a:t>
                      </a:r>
                    </a:p>
                  </p:txBody>
                </p:sp>
                <p:sp>
                  <p:nvSpPr>
                    <p:cNvPr id="218" name="TextBox 217">
                      <a:extLst>
                        <a:ext uri="{FF2B5EF4-FFF2-40B4-BE49-F238E27FC236}">
                          <a16:creationId xmlns:a16="http://schemas.microsoft.com/office/drawing/2014/main" id="{07AB22EE-1578-2143-A8D3-4BD47E91B44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69134" y="2856685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50 kD</a:t>
                      </a:r>
                    </a:p>
                  </p:txBody>
                </p:sp>
                <p:sp>
                  <p:nvSpPr>
                    <p:cNvPr id="219" name="TextBox 218">
                      <a:extLst>
                        <a:ext uri="{FF2B5EF4-FFF2-40B4-BE49-F238E27FC236}">
                          <a16:creationId xmlns:a16="http://schemas.microsoft.com/office/drawing/2014/main" id="{6396AA62-BA65-3646-A09C-406907AD418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09546" y="2502792"/>
                      <a:ext cx="497252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50" dirty="0"/>
                        <a:t>75 kD</a:t>
                      </a:r>
                    </a:p>
                  </p:txBody>
                </p:sp>
                <p:sp>
                  <p:nvSpPr>
                    <p:cNvPr id="261" name="TextBox 260">
                      <a:extLst>
                        <a:ext uri="{FF2B5EF4-FFF2-40B4-BE49-F238E27FC236}">
                          <a16:creationId xmlns:a16="http://schemas.microsoft.com/office/drawing/2014/main" id="{AC3BCD30-A856-D945-83B4-D9D39908565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99298" y="1983183"/>
                      <a:ext cx="566181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150 kD</a:t>
                      </a:r>
                    </a:p>
                  </p:txBody>
                </p:sp>
                <p:sp>
                  <p:nvSpPr>
                    <p:cNvPr id="272" name="TextBox 271">
                      <a:extLst>
                        <a:ext uri="{FF2B5EF4-FFF2-40B4-BE49-F238E27FC236}">
                          <a16:creationId xmlns:a16="http://schemas.microsoft.com/office/drawing/2014/main" id="{0DDAD9CE-61DC-A04F-AFE3-B9E71593CA0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03142" y="1792823"/>
                      <a:ext cx="566181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250 kD</a:t>
                      </a:r>
                    </a:p>
                  </p:txBody>
                </p:sp>
                <p:sp>
                  <p:nvSpPr>
                    <p:cNvPr id="273" name="TextBox 272">
                      <a:extLst>
                        <a:ext uri="{FF2B5EF4-FFF2-40B4-BE49-F238E27FC236}">
                          <a16:creationId xmlns:a16="http://schemas.microsoft.com/office/drawing/2014/main" id="{046E7B9E-6372-F547-B51C-11A7892ACCB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96844" y="1332093"/>
                      <a:ext cx="606255" cy="430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100" dirty="0"/>
                        <a:t>MW </a:t>
                      </a:r>
                    </a:p>
                    <a:p>
                      <a:pPr algn="ctr"/>
                      <a:r>
                        <a:rPr lang="en-US" sz="1100" dirty="0"/>
                        <a:t>Marker</a:t>
                      </a:r>
                    </a:p>
                  </p:txBody>
                </p:sp>
                <p:sp>
                  <p:nvSpPr>
                    <p:cNvPr id="274" name="TextBox 273">
                      <a:extLst>
                        <a:ext uri="{FF2B5EF4-FFF2-40B4-BE49-F238E27FC236}">
                          <a16:creationId xmlns:a16="http://schemas.microsoft.com/office/drawing/2014/main" id="{25E07AC2-2C6B-7948-87DF-DA13A2C43A6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98931" y="2213294"/>
                      <a:ext cx="566181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dirty="0"/>
                        <a:t>100 kD</a:t>
                      </a:r>
                    </a:p>
                  </p:txBody>
                </p:sp>
              </p:grpSp>
              <p:sp>
                <p:nvSpPr>
                  <p:cNvPr id="216" name="TextBox 215">
                    <a:extLst>
                      <a:ext uri="{FF2B5EF4-FFF2-40B4-BE49-F238E27FC236}">
                        <a16:creationId xmlns:a16="http://schemas.microsoft.com/office/drawing/2014/main" id="{C4E69C7B-5B1A-DD46-8892-6AF6F65BCE6C}"/>
                      </a:ext>
                    </a:extLst>
                  </p:cNvPr>
                  <p:cNvSpPr txBox="1"/>
                  <p:nvPr/>
                </p:nvSpPr>
                <p:spPr>
                  <a:xfrm>
                    <a:off x="51181" y="3292429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25 kD</a:t>
                    </a:r>
                  </a:p>
                </p:txBody>
              </p:sp>
            </p:grpSp>
            <p:sp>
              <p:nvSpPr>
                <p:cNvPr id="213" name="TextBox 212">
                  <a:extLst>
                    <a:ext uri="{FF2B5EF4-FFF2-40B4-BE49-F238E27FC236}">
                      <a16:creationId xmlns:a16="http://schemas.microsoft.com/office/drawing/2014/main" id="{D3772C4E-75B3-C043-98DC-847E74A9341E}"/>
                    </a:ext>
                  </a:extLst>
                </p:cNvPr>
                <p:cNvSpPr txBox="1"/>
                <p:nvPr/>
              </p:nvSpPr>
              <p:spPr>
                <a:xfrm>
                  <a:off x="6165432" y="3662998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20 kD</a:t>
                  </a:r>
                </a:p>
              </p:txBody>
            </p:sp>
            <p:sp>
              <p:nvSpPr>
                <p:cNvPr id="214" name="TextBox 213">
                  <a:extLst>
                    <a:ext uri="{FF2B5EF4-FFF2-40B4-BE49-F238E27FC236}">
                      <a16:creationId xmlns:a16="http://schemas.microsoft.com/office/drawing/2014/main" id="{D3772C4E-75B3-C043-98DC-847E74A9341E}"/>
                    </a:ext>
                  </a:extLst>
                </p:cNvPr>
                <p:cNvSpPr txBox="1"/>
                <p:nvPr/>
              </p:nvSpPr>
              <p:spPr>
                <a:xfrm>
                  <a:off x="6170050" y="4055542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15 kD</a:t>
                  </a:r>
                </a:p>
              </p:txBody>
            </p:sp>
          </p:grpSp>
        </p:grpSp>
        <p:grpSp>
          <p:nvGrpSpPr>
            <p:cNvPr id="287" name="Group 286">
              <a:extLst>
                <a:ext uri="{FF2B5EF4-FFF2-40B4-BE49-F238E27FC236}">
                  <a16:creationId xmlns:a16="http://schemas.microsoft.com/office/drawing/2014/main" id="{78C55260-55E6-224F-B4D1-37EFF53A7812}"/>
                </a:ext>
              </a:extLst>
            </p:cNvPr>
            <p:cNvGrpSpPr/>
            <p:nvPr/>
          </p:nvGrpSpPr>
          <p:grpSpPr>
            <a:xfrm>
              <a:off x="6764996" y="1037920"/>
              <a:ext cx="2706583" cy="5077811"/>
              <a:chOff x="5668695" y="1202884"/>
              <a:chExt cx="3256022" cy="5077811"/>
            </a:xfrm>
          </p:grpSpPr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94AF4718-7395-6B45-8183-FB6FC797248A}"/>
                  </a:ext>
                </a:extLst>
              </p:cNvPr>
              <p:cNvGrpSpPr/>
              <p:nvPr/>
            </p:nvGrpSpPr>
            <p:grpSpPr>
              <a:xfrm>
                <a:off x="7998585" y="2295785"/>
                <a:ext cx="926132" cy="400110"/>
                <a:chOff x="4277810" y="2554433"/>
                <a:chExt cx="926132" cy="400110"/>
              </a:xfrm>
            </p:grpSpPr>
            <p:sp>
              <p:nvSpPr>
                <p:cNvPr id="305" name="TextBox 304">
                  <a:extLst>
                    <a:ext uri="{FF2B5EF4-FFF2-40B4-BE49-F238E27FC236}">
                      <a16:creationId xmlns:a16="http://schemas.microsoft.com/office/drawing/2014/main" id="{329F1B87-BA24-1F45-A003-33B0A9B85B82}"/>
                    </a:ext>
                  </a:extLst>
                </p:cNvPr>
                <p:cNvSpPr txBox="1"/>
                <p:nvPr/>
              </p:nvSpPr>
              <p:spPr>
                <a:xfrm>
                  <a:off x="4494183" y="2554433"/>
                  <a:ext cx="70975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Arial Black" panose="020B0A04020102020204" pitchFamily="34" charset="0"/>
                    </a:rPr>
                    <a:t>Nrf2</a:t>
                  </a:r>
                </a:p>
                <a:p>
                  <a:r>
                    <a:rPr lang="en-US" sz="1000" dirty="0">
                      <a:latin typeface="Arial Black" panose="020B0A04020102020204" pitchFamily="34" charset="0"/>
                    </a:rPr>
                    <a:t>57 kD</a:t>
                  </a:r>
                </a:p>
              </p:txBody>
            </p:sp>
            <p:cxnSp>
              <p:nvCxnSpPr>
                <p:cNvPr id="306" name="Straight Arrow Connector 305">
                  <a:extLst>
                    <a:ext uri="{FF2B5EF4-FFF2-40B4-BE49-F238E27FC236}">
                      <a16:creationId xmlns:a16="http://schemas.microsoft.com/office/drawing/2014/main" id="{213EF698-396A-FC4D-9472-4D767A039C51}"/>
                    </a:ext>
                  </a:extLst>
                </p:cNvPr>
                <p:cNvCxnSpPr/>
                <p:nvPr/>
              </p:nvCxnSpPr>
              <p:spPr>
                <a:xfrm flipV="1">
                  <a:off x="4277810" y="2911087"/>
                  <a:ext cx="525110" cy="208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9" name="Group 288">
                <a:extLst>
                  <a:ext uri="{FF2B5EF4-FFF2-40B4-BE49-F238E27FC236}">
                    <a16:creationId xmlns:a16="http://schemas.microsoft.com/office/drawing/2014/main" id="{5C0872F1-D9F8-A64C-A4E1-90D7645248AF}"/>
                  </a:ext>
                </a:extLst>
              </p:cNvPr>
              <p:cNvGrpSpPr/>
              <p:nvPr/>
            </p:nvGrpSpPr>
            <p:grpSpPr>
              <a:xfrm>
                <a:off x="5668695" y="4273246"/>
                <a:ext cx="2205399" cy="2007449"/>
                <a:chOff x="1666516" y="4292316"/>
                <a:chExt cx="2205399" cy="2007449"/>
              </a:xfrm>
            </p:grpSpPr>
            <p:grpSp>
              <p:nvGrpSpPr>
                <p:cNvPr id="292" name="Group 291">
                  <a:extLst>
                    <a:ext uri="{FF2B5EF4-FFF2-40B4-BE49-F238E27FC236}">
                      <a16:creationId xmlns:a16="http://schemas.microsoft.com/office/drawing/2014/main" id="{F6B23273-00F9-094E-990B-434E6E47B82D}"/>
                    </a:ext>
                  </a:extLst>
                </p:cNvPr>
                <p:cNvGrpSpPr/>
                <p:nvPr/>
              </p:nvGrpSpPr>
              <p:grpSpPr>
                <a:xfrm>
                  <a:off x="2682655" y="4292316"/>
                  <a:ext cx="726136" cy="1414789"/>
                  <a:chOff x="1516208" y="4493615"/>
                  <a:chExt cx="726136" cy="1414789"/>
                </a:xfrm>
              </p:grpSpPr>
              <p:sp>
                <p:nvSpPr>
                  <p:cNvPr id="303" name="TextBox 302">
                    <a:extLst>
                      <a:ext uri="{FF2B5EF4-FFF2-40B4-BE49-F238E27FC236}">
                        <a16:creationId xmlns:a16="http://schemas.microsoft.com/office/drawing/2014/main" id="{B7873328-5B8D-0C45-96D8-39D4D326AF0E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975093" y="5090291"/>
                    <a:ext cx="1359228" cy="2769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 </a:t>
                    </a:r>
                    <a:r>
                      <a:rPr lang="en-US" sz="1200" dirty="0"/>
                      <a:t>10 </a:t>
                    </a:r>
                    <a:r>
                      <a:rPr lang="en-US" sz="1200" dirty="0" err="1"/>
                      <a:t>nM</a:t>
                    </a:r>
                    <a:endParaRPr lang="en-US" sz="1200" dirty="0"/>
                  </a:p>
                </p:txBody>
              </p:sp>
              <p:sp>
                <p:nvSpPr>
                  <p:cNvPr id="304" name="TextBox 303">
                    <a:extLst>
                      <a:ext uri="{FF2B5EF4-FFF2-40B4-BE49-F238E27FC236}">
                        <a16:creationId xmlns:a16="http://schemas.microsoft.com/office/drawing/2014/main" id="{0A4DFF75-B7B6-C64A-89A9-D4018A640DDD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421837" y="5037123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+P</a:t>
                    </a:r>
                    <a:r>
                      <a:rPr lang="en-US" sz="1200" baseline="-25000" dirty="0"/>
                      <a:t>4</a:t>
                    </a:r>
                    <a:r>
                      <a:rPr lang="en-US" sz="1200" dirty="0"/>
                      <a:t> 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</p:grpSp>
            <p:grpSp>
              <p:nvGrpSpPr>
                <p:cNvPr id="293" name="Group 292">
                  <a:extLst>
                    <a:ext uri="{FF2B5EF4-FFF2-40B4-BE49-F238E27FC236}">
                      <a16:creationId xmlns:a16="http://schemas.microsoft.com/office/drawing/2014/main" id="{9DC1F0E7-340B-2B40-AB9E-79FD13757AD1}"/>
                    </a:ext>
                  </a:extLst>
                </p:cNvPr>
                <p:cNvGrpSpPr/>
                <p:nvPr/>
              </p:nvGrpSpPr>
              <p:grpSpPr>
                <a:xfrm>
                  <a:off x="1666516" y="4352299"/>
                  <a:ext cx="2205399" cy="1947466"/>
                  <a:chOff x="1666516" y="4352299"/>
                  <a:chExt cx="2205399" cy="1947466"/>
                </a:xfrm>
              </p:grpSpPr>
              <p:grpSp>
                <p:nvGrpSpPr>
                  <p:cNvPr id="294" name="Group 293">
                    <a:extLst>
                      <a:ext uri="{FF2B5EF4-FFF2-40B4-BE49-F238E27FC236}">
                        <a16:creationId xmlns:a16="http://schemas.microsoft.com/office/drawing/2014/main" id="{1147B414-DEDC-BF4B-978E-93A1E18FBE7E}"/>
                      </a:ext>
                    </a:extLst>
                  </p:cNvPr>
                  <p:cNvGrpSpPr/>
                  <p:nvPr/>
                </p:nvGrpSpPr>
                <p:grpSpPr>
                  <a:xfrm>
                    <a:off x="1666516" y="4352299"/>
                    <a:ext cx="1084093" cy="1687576"/>
                    <a:chOff x="1400509" y="4493615"/>
                    <a:chExt cx="1084093" cy="1687576"/>
                  </a:xfrm>
                </p:grpSpPr>
                <p:sp>
                  <p:nvSpPr>
                    <p:cNvPr id="299" name="TextBox 298">
                      <a:extLst>
                        <a:ext uri="{FF2B5EF4-FFF2-40B4-BE49-F238E27FC236}">
                          <a16:creationId xmlns:a16="http://schemas.microsoft.com/office/drawing/2014/main" id="{9F9260B5-A8CD-394E-8367-77894FB3F1D3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042608" y="5308643"/>
                      <a:ext cx="99280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r"/>
                      <a:r>
                        <a:rPr lang="en-US" sz="1200" dirty="0"/>
                        <a:t>NG</a:t>
                      </a:r>
                    </a:p>
                  </p:txBody>
                </p:sp>
                <p:sp>
                  <p:nvSpPr>
                    <p:cNvPr id="300" name="TextBox 299">
                      <a:extLst>
                        <a:ext uri="{FF2B5EF4-FFF2-40B4-BE49-F238E27FC236}">
                          <a16:creationId xmlns:a16="http://schemas.microsoft.com/office/drawing/2014/main" id="{2B1DFBC5-E2BA-C946-9985-51C0CB5FA6B6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039447" y="536068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50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Mannitol</a:t>
                      </a:r>
                    </a:p>
                  </p:txBody>
                </p:sp>
                <p:sp>
                  <p:nvSpPr>
                    <p:cNvPr id="301" name="TextBox 300">
                      <a:extLst>
                        <a:ext uri="{FF2B5EF4-FFF2-40B4-BE49-F238E27FC236}">
                          <a16:creationId xmlns:a16="http://schemas.microsoft.com/office/drawing/2014/main" id="{E5906559-A8D8-424A-8157-FCB4841CFE34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421838" y="503712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30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HG</a:t>
                      </a:r>
                    </a:p>
                  </p:txBody>
                </p:sp>
                <p:sp>
                  <p:nvSpPr>
                    <p:cNvPr id="302" name="TextBox 301">
                      <a:extLst>
                        <a:ext uri="{FF2B5EF4-FFF2-40B4-BE49-F238E27FC236}">
                          <a16:creationId xmlns:a16="http://schemas.microsoft.com/office/drawing/2014/main" id="{B2F1D8EE-A410-2447-A602-015F091A6987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664095" y="503712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50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HG</a:t>
                      </a:r>
                    </a:p>
                  </p:txBody>
                </p:sp>
              </p:grpSp>
              <p:sp>
                <p:nvSpPr>
                  <p:cNvPr id="295" name="TextBox 294">
                    <a:extLst>
                      <a:ext uri="{FF2B5EF4-FFF2-40B4-BE49-F238E27FC236}">
                        <a16:creationId xmlns:a16="http://schemas.microsoft.com/office/drawing/2014/main" id="{6254F49D-0CA2-F145-969B-AE0D5B9A6229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363765" y="4925182"/>
                    <a:ext cx="1359228" cy="27700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100 </a:t>
                    </a:r>
                    <a:r>
                      <a:rPr lang="en-US" sz="1200" dirty="0" err="1"/>
                      <a:t>nM</a:t>
                    </a:r>
                    <a:endParaRPr lang="en-US" sz="1200" dirty="0"/>
                  </a:p>
                </p:txBody>
              </p:sp>
              <p:sp>
                <p:nvSpPr>
                  <p:cNvPr id="296" name="TextBox 295">
                    <a:extLst>
                      <a:ext uri="{FF2B5EF4-FFF2-40B4-BE49-F238E27FC236}">
                        <a16:creationId xmlns:a16="http://schemas.microsoft.com/office/drawing/2014/main" id="{14110EE6-3F0F-7743-8C1C-B239FC8CE8F0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769054" y="4955955"/>
                    <a:ext cx="1339037" cy="27700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+P</a:t>
                    </a:r>
                    <a:r>
                      <a:rPr lang="en-US" sz="1200" baseline="-25000" dirty="0"/>
                      <a:t>4</a:t>
                    </a:r>
                    <a:r>
                      <a:rPr lang="en-US" sz="1200" dirty="0"/>
                      <a:t> 1000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  <p:sp>
                <p:nvSpPr>
                  <p:cNvPr id="297" name="TextBox 296">
                    <a:extLst>
                      <a:ext uri="{FF2B5EF4-FFF2-40B4-BE49-F238E27FC236}">
                        <a16:creationId xmlns:a16="http://schemas.microsoft.com/office/drawing/2014/main" id="{D6556C84-84BB-6D4B-9C19-58EB1D7DBEB0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653159" y="5133867"/>
                    <a:ext cx="1806506" cy="27700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10nM P</a:t>
                    </a:r>
                    <a:r>
                      <a:rPr lang="en-US" sz="1200" baseline="-25000" dirty="0"/>
                      <a:t>4 </a:t>
                    </a:r>
                    <a:r>
                      <a:rPr lang="en-US" sz="1200" dirty="0"/>
                      <a:t>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  <p:sp>
                <p:nvSpPr>
                  <p:cNvPr id="298" name="TextBox 297">
                    <a:extLst>
                      <a:ext uri="{FF2B5EF4-FFF2-40B4-BE49-F238E27FC236}">
                        <a16:creationId xmlns:a16="http://schemas.microsoft.com/office/drawing/2014/main" id="{E4D2620E-8608-8C4F-A9C0-8F7059DD5A1F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868760" y="5296610"/>
                    <a:ext cx="1729310" cy="27700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 nM+P</a:t>
                    </a:r>
                    <a:r>
                      <a:rPr lang="en-US" sz="1200" baseline="-25000" dirty="0"/>
                      <a:t>4  </a:t>
                    </a:r>
                    <a:r>
                      <a:rPr lang="en-US" sz="1200" dirty="0"/>
                      <a:t>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</p:grpSp>
          </p:grpSp>
          <p:sp>
            <p:nvSpPr>
              <p:cNvPr id="290" name="TextBox 289">
                <a:extLst>
                  <a:ext uri="{FF2B5EF4-FFF2-40B4-BE49-F238E27FC236}">
                    <a16:creationId xmlns:a16="http://schemas.microsoft.com/office/drawing/2014/main" id="{6AE23FD5-3F54-E549-85D2-2ADD606BFE8A}"/>
                  </a:ext>
                </a:extLst>
              </p:cNvPr>
              <p:cNvSpPr txBox="1"/>
              <p:nvPr/>
            </p:nvSpPr>
            <p:spPr>
              <a:xfrm>
                <a:off x="6499176" y="1202884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latin typeface="Arial Black" panose="020B0A04020102020204" pitchFamily="34" charset="0"/>
                  </a:rPr>
                  <a:t>Nrf2 1</a:t>
                </a:r>
                <a:endParaRPr lang="en-US" sz="1200" dirty="0">
                  <a:latin typeface="Arial Black" panose="020B0A04020102020204" pitchFamily="34" charset="0"/>
                </a:endParaRPr>
              </a:p>
            </p:txBody>
          </p:sp>
        </p:grp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996" y="1431809"/>
            <a:ext cx="2089059" cy="29167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814" y="1409243"/>
            <a:ext cx="2102999" cy="298043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2696" y="1409243"/>
            <a:ext cx="2215526" cy="295942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4566" y="1409243"/>
            <a:ext cx="2257831" cy="295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937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252632" y="204534"/>
            <a:ext cx="9834280" cy="542607"/>
            <a:chOff x="252632" y="204534"/>
            <a:chExt cx="9834280" cy="542607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1C02832-658D-D04E-928C-88AB039C1E3D}"/>
                </a:ext>
              </a:extLst>
            </p:cNvPr>
            <p:cNvSpPr txBox="1"/>
            <p:nvPr/>
          </p:nvSpPr>
          <p:spPr>
            <a:xfrm>
              <a:off x="252632" y="223921"/>
              <a:ext cx="16610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Arial Black" panose="020B0A04020102020204" pitchFamily="34" charset="0"/>
                </a:rPr>
                <a:t>Fig. 7B: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E6DF6D3-3149-BF4B-AEB1-2957C531B345}"/>
                </a:ext>
              </a:extLst>
            </p:cNvPr>
            <p:cNvSpPr txBox="1"/>
            <p:nvPr/>
          </p:nvSpPr>
          <p:spPr>
            <a:xfrm>
              <a:off x="1832656" y="204534"/>
              <a:ext cx="82542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-Actin for Nrf2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CE72F12-589A-5745-8B6E-7488DE488C43}"/>
              </a:ext>
            </a:extLst>
          </p:cNvPr>
          <p:cNvGrpSpPr/>
          <p:nvPr/>
        </p:nvGrpSpPr>
        <p:grpSpPr>
          <a:xfrm>
            <a:off x="446487" y="895120"/>
            <a:ext cx="3224199" cy="5257058"/>
            <a:chOff x="135541" y="1165541"/>
            <a:chExt cx="3972767" cy="5257058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5999E71D-FBF4-6548-BF7D-61A51E9D83CC}"/>
                </a:ext>
              </a:extLst>
            </p:cNvPr>
            <p:cNvGrpSpPr/>
            <p:nvPr/>
          </p:nvGrpSpPr>
          <p:grpSpPr>
            <a:xfrm>
              <a:off x="135541" y="2826486"/>
              <a:ext cx="3972767" cy="3596113"/>
              <a:chOff x="135541" y="2826486"/>
              <a:chExt cx="3972767" cy="3596113"/>
            </a:xfrm>
          </p:grpSpPr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7D8B8C32-01BA-1044-BC3D-731A43166FB9}"/>
                  </a:ext>
                </a:extLst>
              </p:cNvPr>
              <p:cNvGrpSpPr/>
              <p:nvPr/>
            </p:nvGrpSpPr>
            <p:grpSpPr>
              <a:xfrm>
                <a:off x="2601028" y="2826486"/>
                <a:ext cx="1507280" cy="719231"/>
                <a:chOff x="9411139" y="2664892"/>
                <a:chExt cx="1507280" cy="719231"/>
              </a:xfrm>
            </p:grpSpPr>
            <p:cxnSp>
              <p:nvCxnSpPr>
                <p:cNvPr id="104" name="Straight Arrow Connector 103">
                  <a:extLst>
                    <a:ext uri="{FF2B5EF4-FFF2-40B4-BE49-F238E27FC236}">
                      <a16:creationId xmlns:a16="http://schemas.microsoft.com/office/drawing/2014/main" id="{CB08233F-C0BC-2C41-810B-0152D16A2D45}"/>
                    </a:ext>
                  </a:extLst>
                </p:cNvPr>
                <p:cNvCxnSpPr/>
                <p:nvPr/>
              </p:nvCxnSpPr>
              <p:spPr>
                <a:xfrm flipV="1">
                  <a:off x="9411139" y="3382035"/>
                  <a:ext cx="525110" cy="208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951D0F49-460F-FA4D-A2E5-D3FF1F4197E4}"/>
                    </a:ext>
                  </a:extLst>
                </p:cNvPr>
                <p:cNvSpPr txBox="1"/>
                <p:nvPr/>
              </p:nvSpPr>
              <p:spPr>
                <a:xfrm>
                  <a:off x="9606090" y="2664892"/>
                  <a:ext cx="131232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-Actin </a:t>
                  </a:r>
                </a:p>
                <a:p>
                  <a:r>
                    <a:rPr lang="en-US" sz="1000" dirty="0">
                      <a:latin typeface="Arial Black" panose="020B0A04020102020204" pitchFamily="34" charset="0"/>
                    </a:rPr>
                    <a:t>43 kD</a:t>
                  </a:r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8DD490CD-6C09-C548-813C-1251AC6E2C28}"/>
                  </a:ext>
                </a:extLst>
              </p:cNvPr>
              <p:cNvGrpSpPr/>
              <p:nvPr/>
            </p:nvGrpSpPr>
            <p:grpSpPr>
              <a:xfrm>
                <a:off x="135541" y="4415150"/>
                <a:ext cx="2205403" cy="2007449"/>
                <a:chOff x="1926242" y="4292316"/>
                <a:chExt cx="2205403" cy="2007449"/>
              </a:xfrm>
            </p:grpSpPr>
            <p:grpSp>
              <p:nvGrpSpPr>
                <p:cNvPr id="91" name="Group 90">
                  <a:extLst>
                    <a:ext uri="{FF2B5EF4-FFF2-40B4-BE49-F238E27FC236}">
                      <a16:creationId xmlns:a16="http://schemas.microsoft.com/office/drawing/2014/main" id="{BCCDA41B-51E8-B24D-AE40-A9C05470DCD3}"/>
                    </a:ext>
                  </a:extLst>
                </p:cNvPr>
                <p:cNvGrpSpPr/>
                <p:nvPr/>
              </p:nvGrpSpPr>
              <p:grpSpPr>
                <a:xfrm>
                  <a:off x="2927102" y="4292316"/>
                  <a:ext cx="741417" cy="1414790"/>
                  <a:chOff x="1760655" y="4493615"/>
                  <a:chExt cx="741417" cy="1414790"/>
                </a:xfrm>
              </p:grpSpPr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CBF8D441-AB4E-6F44-ACF9-8ACF778F9AC1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219541" y="5090291"/>
                    <a:ext cx="135922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 </a:t>
                    </a:r>
                    <a:r>
                      <a:rPr lang="en-US" sz="1200" dirty="0"/>
                      <a:t>10 </a:t>
                    </a:r>
                    <a:r>
                      <a:rPr lang="en-US" sz="1200" dirty="0" err="1"/>
                      <a:t>nM</a:t>
                    </a:r>
                    <a:endParaRPr lang="en-US" sz="1200" dirty="0"/>
                  </a:p>
                </p:txBody>
              </p:sp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AD9727E1-25BB-8F48-BA34-09E93171CD42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1681565" y="5037123"/>
                    <a:ext cx="136401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+P</a:t>
                    </a:r>
                    <a:r>
                      <a:rPr lang="en-US" sz="1200" baseline="-25000" dirty="0"/>
                      <a:t>4</a:t>
                    </a:r>
                    <a:r>
                      <a:rPr lang="en-US" sz="1200" dirty="0"/>
                      <a:t> 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</p:grpSp>
            <p:grpSp>
              <p:nvGrpSpPr>
                <p:cNvPr id="92" name="Group 91">
                  <a:extLst>
                    <a:ext uri="{FF2B5EF4-FFF2-40B4-BE49-F238E27FC236}">
                      <a16:creationId xmlns:a16="http://schemas.microsoft.com/office/drawing/2014/main" id="{BA82E921-73F0-114A-9FCB-DA11B55D6666}"/>
                    </a:ext>
                  </a:extLst>
                </p:cNvPr>
                <p:cNvGrpSpPr/>
                <p:nvPr/>
              </p:nvGrpSpPr>
              <p:grpSpPr>
                <a:xfrm>
                  <a:off x="1926242" y="4352299"/>
                  <a:ext cx="2205403" cy="1947466"/>
                  <a:chOff x="1926242" y="4352299"/>
                  <a:chExt cx="2205403" cy="1947466"/>
                </a:xfrm>
              </p:grpSpPr>
              <p:grpSp>
                <p:nvGrpSpPr>
                  <p:cNvPr id="93" name="Group 92">
                    <a:extLst>
                      <a:ext uri="{FF2B5EF4-FFF2-40B4-BE49-F238E27FC236}">
                        <a16:creationId xmlns:a16="http://schemas.microsoft.com/office/drawing/2014/main" id="{809A8FC4-7609-3B42-9B3C-4F264CA4D172}"/>
                      </a:ext>
                    </a:extLst>
                  </p:cNvPr>
                  <p:cNvGrpSpPr/>
                  <p:nvPr/>
                </p:nvGrpSpPr>
                <p:grpSpPr>
                  <a:xfrm>
                    <a:off x="1926242" y="4352299"/>
                    <a:ext cx="1084094" cy="1687576"/>
                    <a:chOff x="1660235" y="4493615"/>
                    <a:chExt cx="1084094" cy="1687576"/>
                  </a:xfrm>
                </p:grpSpPr>
                <p:sp>
                  <p:nvSpPr>
                    <p:cNvPr id="98" name="TextBox 97">
                      <a:extLst>
                        <a:ext uri="{FF2B5EF4-FFF2-40B4-BE49-F238E27FC236}">
                          <a16:creationId xmlns:a16="http://schemas.microsoft.com/office/drawing/2014/main" id="{57151EED-AA0D-C349-A133-7EEADC6E71B6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302334" y="5308643"/>
                      <a:ext cx="99280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r"/>
                      <a:r>
                        <a:rPr lang="en-US" sz="1200" dirty="0"/>
                        <a:t>NG</a:t>
                      </a:r>
                    </a:p>
                  </p:txBody>
                </p:sp>
                <p:sp>
                  <p:nvSpPr>
                    <p:cNvPr id="99" name="TextBox 98">
                      <a:extLst>
                        <a:ext uri="{FF2B5EF4-FFF2-40B4-BE49-F238E27FC236}">
                          <a16:creationId xmlns:a16="http://schemas.microsoft.com/office/drawing/2014/main" id="{3B1E5407-5D56-5C4B-9007-5A387AF1C479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299173" y="536068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50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Mannitol</a:t>
                      </a:r>
                    </a:p>
                  </p:txBody>
                </p:sp>
                <p:sp>
                  <p:nvSpPr>
                    <p:cNvPr id="100" name="TextBox 99">
                      <a:extLst>
                        <a:ext uri="{FF2B5EF4-FFF2-40B4-BE49-F238E27FC236}">
                          <a16:creationId xmlns:a16="http://schemas.microsoft.com/office/drawing/2014/main" id="{194B9D1D-E639-144A-B064-54600B001661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681565" y="503712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30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HG</a:t>
                      </a:r>
                    </a:p>
                  </p:txBody>
                </p:sp>
                <p:sp>
                  <p:nvSpPr>
                    <p:cNvPr id="101" name="TextBox 100">
                      <a:extLst>
                        <a:ext uri="{FF2B5EF4-FFF2-40B4-BE49-F238E27FC236}">
                          <a16:creationId xmlns:a16="http://schemas.microsoft.com/office/drawing/2014/main" id="{725FE41D-9850-844D-853A-3B8215CD2DC2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923822" y="503712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50 </a:t>
                      </a:r>
                      <a:r>
                        <a:rPr lang="en-US" sz="1200" dirty="0" err="1"/>
                        <a:t>mM</a:t>
                      </a:r>
                      <a:r>
                        <a:rPr lang="en-US" sz="1200" dirty="0"/>
                        <a:t> HG</a:t>
                      </a:r>
                    </a:p>
                  </p:txBody>
                </p:sp>
              </p:grpSp>
              <p:sp>
                <p:nvSpPr>
                  <p:cNvPr id="94" name="TextBox 93">
                    <a:extLst>
                      <a:ext uri="{FF2B5EF4-FFF2-40B4-BE49-F238E27FC236}">
                        <a16:creationId xmlns:a16="http://schemas.microsoft.com/office/drawing/2014/main" id="{353D0CA9-22E5-BA4D-BEA7-CF078716DF5A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562379" y="4925182"/>
                    <a:ext cx="135922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100 </a:t>
                    </a:r>
                    <a:r>
                      <a:rPr lang="en-US" sz="1200" dirty="0" err="1"/>
                      <a:t>nM</a:t>
                    </a:r>
                    <a:endParaRPr lang="en-US" sz="1200" dirty="0"/>
                  </a:p>
                </p:txBody>
              </p:sp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FB1DA07C-3AD6-EA44-865A-364E1685A63F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028783" y="4955955"/>
                    <a:ext cx="1339037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+P</a:t>
                    </a:r>
                    <a:r>
                      <a:rPr lang="en-US" sz="1200" baseline="-25000" dirty="0"/>
                      <a:t>4</a:t>
                    </a:r>
                    <a:r>
                      <a:rPr lang="en-US" sz="1200" dirty="0"/>
                      <a:t> 1000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B6FDB2BB-A32B-934B-8D03-50247C2B1605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2912887" y="5133867"/>
                    <a:ext cx="180650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10nM P</a:t>
                    </a:r>
                    <a:r>
                      <a:rPr lang="en-US" sz="1200" baseline="-25000" dirty="0"/>
                      <a:t>4 </a:t>
                    </a:r>
                    <a:r>
                      <a:rPr lang="en-US" sz="1200" dirty="0"/>
                      <a:t>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D172DCEC-4AC2-FB4B-B73C-0741DAEEDE00}"/>
                      </a:ext>
                    </a:extLst>
                  </p:cNvPr>
                  <p:cNvSpPr txBox="1"/>
                  <p:nvPr/>
                </p:nvSpPr>
                <p:spPr>
                  <a:xfrm rot="17785822">
                    <a:off x="3128491" y="5296610"/>
                    <a:ext cx="172931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/>
                      <a:t>+E</a:t>
                    </a:r>
                    <a:r>
                      <a:rPr lang="en-US" sz="1200" baseline="-25000" dirty="0"/>
                      <a:t>2</a:t>
                    </a:r>
                    <a:r>
                      <a:rPr lang="en-US" sz="1200" dirty="0"/>
                      <a:t> 10 nM+P</a:t>
                    </a:r>
                    <a:r>
                      <a:rPr lang="en-US" sz="1200" baseline="-25000" dirty="0"/>
                      <a:t>4  </a:t>
                    </a:r>
                    <a:r>
                      <a:rPr lang="en-US" sz="1200" dirty="0"/>
                      <a:t>100 </a:t>
                    </a:r>
                    <a:r>
                      <a:rPr lang="en-US" sz="1200" dirty="0" err="1"/>
                      <a:t>nM</a:t>
                    </a:r>
                    <a:r>
                      <a:rPr lang="en-US" sz="1200" dirty="0"/>
                      <a:t> </a:t>
                    </a:r>
                  </a:p>
                </p:txBody>
              </p:sp>
            </p:grpSp>
          </p:grp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2AEF281-D365-5F47-93CD-B21167B474F4}"/>
                </a:ext>
              </a:extLst>
            </p:cNvPr>
            <p:cNvSpPr txBox="1"/>
            <p:nvPr/>
          </p:nvSpPr>
          <p:spPr>
            <a:xfrm>
              <a:off x="897791" y="1165541"/>
              <a:ext cx="13395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/>
                <a:t>β</a:t>
              </a:r>
              <a:r>
                <a:rPr lang="en-US" sz="1200" dirty="0">
                  <a:latin typeface="Arial Black" panose="020B0A04020102020204" pitchFamily="34" charset="0"/>
                </a:rPr>
                <a:t>-Actin 1</a:t>
              </a: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75A3E4F8-B1C7-9746-94C1-E8FFC0FB534B}"/>
              </a:ext>
            </a:extLst>
          </p:cNvPr>
          <p:cNvGrpSpPr/>
          <p:nvPr/>
        </p:nvGrpSpPr>
        <p:grpSpPr>
          <a:xfrm>
            <a:off x="9475073" y="947926"/>
            <a:ext cx="3175855" cy="5164469"/>
            <a:chOff x="9696684" y="1112787"/>
            <a:chExt cx="3175855" cy="5164469"/>
          </a:xfrm>
        </p:grpSpPr>
        <p:cxnSp>
          <p:nvCxnSpPr>
            <p:cNvPr id="75" name="Straight Arrow Connector 74"/>
            <p:cNvCxnSpPr/>
            <p:nvPr/>
          </p:nvCxnSpPr>
          <p:spPr>
            <a:xfrm flipV="1">
              <a:off x="11557330" y="2976586"/>
              <a:ext cx="525110" cy="20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9A1B1646-8EA5-1D48-85F8-603BF58262F8}"/>
                </a:ext>
              </a:extLst>
            </p:cNvPr>
            <p:cNvGrpSpPr/>
            <p:nvPr/>
          </p:nvGrpSpPr>
          <p:grpSpPr>
            <a:xfrm>
              <a:off x="9696684" y="1112787"/>
              <a:ext cx="3175855" cy="5164469"/>
              <a:chOff x="9167199" y="1239372"/>
              <a:chExt cx="3959395" cy="5164469"/>
            </a:xfrm>
          </p:grpSpPr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9D908625-52BE-E542-9600-428A87B12001}"/>
                  </a:ext>
                </a:extLst>
              </p:cNvPr>
              <p:cNvGrpSpPr/>
              <p:nvPr/>
            </p:nvGrpSpPr>
            <p:grpSpPr>
              <a:xfrm>
                <a:off x="9167199" y="2647456"/>
                <a:ext cx="3959395" cy="3756385"/>
                <a:chOff x="9167199" y="2647456"/>
                <a:chExt cx="3959395" cy="3756385"/>
              </a:xfrm>
            </p:grpSpPr>
            <p:grpSp>
              <p:nvGrpSpPr>
                <p:cNvPr id="111" name="Group 110">
                  <a:extLst>
                    <a:ext uri="{FF2B5EF4-FFF2-40B4-BE49-F238E27FC236}">
                      <a16:creationId xmlns:a16="http://schemas.microsoft.com/office/drawing/2014/main" id="{738BBB7E-14F9-C640-B03B-C45CCE849E3B}"/>
                    </a:ext>
                  </a:extLst>
                </p:cNvPr>
                <p:cNvGrpSpPr/>
                <p:nvPr/>
              </p:nvGrpSpPr>
              <p:grpSpPr>
                <a:xfrm>
                  <a:off x="9167199" y="4396392"/>
                  <a:ext cx="2205403" cy="2007449"/>
                  <a:chOff x="1926242" y="4292316"/>
                  <a:chExt cx="2205403" cy="2007449"/>
                </a:xfrm>
              </p:grpSpPr>
              <p:grpSp>
                <p:nvGrpSpPr>
                  <p:cNvPr id="113" name="Group 112">
                    <a:extLst>
                      <a:ext uri="{FF2B5EF4-FFF2-40B4-BE49-F238E27FC236}">
                        <a16:creationId xmlns:a16="http://schemas.microsoft.com/office/drawing/2014/main" id="{7D0E0BF8-DB93-494A-B815-51DB9372AF86}"/>
                      </a:ext>
                    </a:extLst>
                  </p:cNvPr>
                  <p:cNvGrpSpPr/>
                  <p:nvPr/>
                </p:nvGrpSpPr>
                <p:grpSpPr>
                  <a:xfrm>
                    <a:off x="2927102" y="4292316"/>
                    <a:ext cx="741417" cy="1414790"/>
                    <a:chOff x="1760655" y="4493615"/>
                    <a:chExt cx="741417" cy="1414790"/>
                  </a:xfrm>
                </p:grpSpPr>
                <p:sp>
                  <p:nvSpPr>
                    <p:cNvPr id="124" name="TextBox 123">
                      <a:extLst>
                        <a:ext uri="{FF2B5EF4-FFF2-40B4-BE49-F238E27FC236}">
                          <a16:creationId xmlns:a16="http://schemas.microsoft.com/office/drawing/2014/main" id="{636E76C8-ABFB-1F45-8A4B-656B8F9BD395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219541" y="5090291"/>
                      <a:ext cx="1359228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+E</a:t>
                      </a:r>
                      <a:r>
                        <a:rPr lang="en-US" sz="1200" baseline="-25000" dirty="0"/>
                        <a:t>2 </a:t>
                      </a:r>
                      <a:r>
                        <a:rPr lang="en-US" sz="1200" dirty="0"/>
                        <a:t>10 </a:t>
                      </a:r>
                      <a:r>
                        <a:rPr lang="en-US" sz="1200" dirty="0" err="1"/>
                        <a:t>nM</a:t>
                      </a:r>
                      <a:endParaRPr lang="en-US" sz="1200" dirty="0"/>
                    </a:p>
                  </p:txBody>
                </p:sp>
                <p:sp>
                  <p:nvSpPr>
                    <p:cNvPr id="125" name="TextBox 124">
                      <a:extLst>
                        <a:ext uri="{FF2B5EF4-FFF2-40B4-BE49-F238E27FC236}">
                          <a16:creationId xmlns:a16="http://schemas.microsoft.com/office/drawing/2014/main" id="{CFD4435E-DC22-D847-BE08-E7ED8561E3AC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681565" y="503712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+P</a:t>
                      </a:r>
                      <a:r>
                        <a:rPr lang="en-US" sz="1200" baseline="-25000" dirty="0"/>
                        <a:t>4</a:t>
                      </a:r>
                      <a:r>
                        <a:rPr lang="en-US" sz="1200" dirty="0"/>
                        <a:t> 100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 </a:t>
                      </a:r>
                    </a:p>
                  </p:txBody>
                </p:sp>
              </p:grpSp>
              <p:grpSp>
                <p:nvGrpSpPr>
                  <p:cNvPr id="114" name="Group 113">
                    <a:extLst>
                      <a:ext uri="{FF2B5EF4-FFF2-40B4-BE49-F238E27FC236}">
                        <a16:creationId xmlns:a16="http://schemas.microsoft.com/office/drawing/2014/main" id="{BE60AEF7-435E-E840-BAA6-0FB2B1DFA8ED}"/>
                      </a:ext>
                    </a:extLst>
                  </p:cNvPr>
                  <p:cNvGrpSpPr/>
                  <p:nvPr/>
                </p:nvGrpSpPr>
                <p:grpSpPr>
                  <a:xfrm>
                    <a:off x="1926242" y="4352299"/>
                    <a:ext cx="2205403" cy="1947466"/>
                    <a:chOff x="1926242" y="4352299"/>
                    <a:chExt cx="2205403" cy="1947466"/>
                  </a:xfrm>
                </p:grpSpPr>
                <p:grpSp>
                  <p:nvGrpSpPr>
                    <p:cNvPr id="115" name="Group 114">
                      <a:extLst>
                        <a:ext uri="{FF2B5EF4-FFF2-40B4-BE49-F238E27FC236}">
                          <a16:creationId xmlns:a16="http://schemas.microsoft.com/office/drawing/2014/main" id="{1C3A8A21-5460-634F-AE1E-A5BEB6AE371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26242" y="4352299"/>
                      <a:ext cx="1084094" cy="1687576"/>
                      <a:chOff x="1660235" y="4493615"/>
                      <a:chExt cx="1084094" cy="1687576"/>
                    </a:xfrm>
                  </p:grpSpPr>
                  <p:sp>
                    <p:nvSpPr>
                      <p:cNvPr id="120" name="TextBox 119">
                        <a:extLst>
                          <a:ext uri="{FF2B5EF4-FFF2-40B4-BE49-F238E27FC236}">
                            <a16:creationId xmlns:a16="http://schemas.microsoft.com/office/drawing/2014/main" id="{C6BE3F16-719F-6446-92EF-1DC8B25F8F19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302334" y="5308643"/>
                        <a:ext cx="992801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r"/>
                        <a:r>
                          <a:rPr lang="en-US" sz="1200" dirty="0"/>
                          <a:t>NG</a:t>
                        </a:r>
                      </a:p>
                    </p:txBody>
                  </p:sp>
                  <p:sp>
                    <p:nvSpPr>
                      <p:cNvPr id="121" name="TextBox 120">
                        <a:extLst>
                          <a:ext uri="{FF2B5EF4-FFF2-40B4-BE49-F238E27FC236}">
                            <a16:creationId xmlns:a16="http://schemas.microsoft.com/office/drawing/2014/main" id="{927B5353-00A1-E14A-92E9-8DC165B13827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299173" y="5360683"/>
                        <a:ext cx="1364016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50 </a:t>
                        </a:r>
                        <a:r>
                          <a:rPr lang="en-US" sz="1200" dirty="0" err="1"/>
                          <a:t>mM</a:t>
                        </a:r>
                        <a:r>
                          <a:rPr lang="en-US" sz="1200" dirty="0"/>
                          <a:t> Mannitol</a:t>
                        </a:r>
                      </a:p>
                    </p:txBody>
                  </p:sp>
                  <p:sp>
                    <p:nvSpPr>
                      <p:cNvPr id="122" name="TextBox 121">
                        <a:extLst>
                          <a:ext uri="{FF2B5EF4-FFF2-40B4-BE49-F238E27FC236}">
                            <a16:creationId xmlns:a16="http://schemas.microsoft.com/office/drawing/2014/main" id="{E344CD0F-A23C-F641-AB06-D65EC38EBA61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681565" y="5037123"/>
                        <a:ext cx="1364016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30 </a:t>
                        </a:r>
                        <a:r>
                          <a:rPr lang="en-US" sz="1200" dirty="0" err="1"/>
                          <a:t>mM</a:t>
                        </a:r>
                        <a:r>
                          <a:rPr lang="en-US" sz="1200" dirty="0"/>
                          <a:t> HG</a:t>
                        </a:r>
                      </a:p>
                    </p:txBody>
                  </p:sp>
                  <p:sp>
                    <p:nvSpPr>
                      <p:cNvPr id="123" name="TextBox 122">
                        <a:extLst>
                          <a:ext uri="{FF2B5EF4-FFF2-40B4-BE49-F238E27FC236}">
                            <a16:creationId xmlns:a16="http://schemas.microsoft.com/office/drawing/2014/main" id="{249B21C0-4721-BB4F-931B-9DED8C688E3C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923822" y="5037123"/>
                        <a:ext cx="1364016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50 </a:t>
                        </a:r>
                        <a:r>
                          <a:rPr lang="en-US" sz="1200" dirty="0" err="1"/>
                          <a:t>mM</a:t>
                        </a:r>
                        <a:r>
                          <a:rPr lang="en-US" sz="1200" dirty="0"/>
                          <a:t> HG</a:t>
                        </a:r>
                      </a:p>
                    </p:txBody>
                  </p:sp>
                </p:grpSp>
                <p:sp>
                  <p:nvSpPr>
                    <p:cNvPr id="116" name="TextBox 115">
                      <a:extLst>
                        <a:ext uri="{FF2B5EF4-FFF2-40B4-BE49-F238E27FC236}">
                          <a16:creationId xmlns:a16="http://schemas.microsoft.com/office/drawing/2014/main" id="{AB6F0B66-40C2-0F43-8901-2DAC08464C87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562379" y="4925182"/>
                      <a:ext cx="1359228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+E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 100 </a:t>
                      </a:r>
                      <a:r>
                        <a:rPr lang="en-US" sz="1200" dirty="0" err="1"/>
                        <a:t>nM</a:t>
                      </a:r>
                      <a:endParaRPr lang="en-US" sz="1200" dirty="0"/>
                    </a:p>
                  </p:txBody>
                </p:sp>
                <p:sp>
                  <p:nvSpPr>
                    <p:cNvPr id="117" name="TextBox 116">
                      <a:extLst>
                        <a:ext uri="{FF2B5EF4-FFF2-40B4-BE49-F238E27FC236}">
                          <a16:creationId xmlns:a16="http://schemas.microsoft.com/office/drawing/2014/main" id="{42B3B5F2-DAB4-714C-B696-90402D9DA24A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3028783" y="4955955"/>
                      <a:ext cx="1339037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+P</a:t>
                      </a:r>
                      <a:r>
                        <a:rPr lang="en-US" sz="1200" baseline="-25000" dirty="0"/>
                        <a:t>4</a:t>
                      </a:r>
                      <a:r>
                        <a:rPr lang="en-US" sz="1200" dirty="0"/>
                        <a:t> 1000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 </a:t>
                      </a:r>
                    </a:p>
                  </p:txBody>
                </p:sp>
                <p:sp>
                  <p:nvSpPr>
                    <p:cNvPr id="118" name="TextBox 117">
                      <a:extLst>
                        <a:ext uri="{FF2B5EF4-FFF2-40B4-BE49-F238E27FC236}">
                          <a16:creationId xmlns:a16="http://schemas.microsoft.com/office/drawing/2014/main" id="{2DD1123A-927D-EF4A-A083-9510E13F053D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912887" y="5133867"/>
                      <a:ext cx="180650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+E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 10nM P</a:t>
                      </a:r>
                      <a:r>
                        <a:rPr lang="en-US" sz="1200" baseline="-25000" dirty="0"/>
                        <a:t>4 </a:t>
                      </a:r>
                      <a:r>
                        <a:rPr lang="en-US" sz="1200" dirty="0"/>
                        <a:t>100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 </a:t>
                      </a:r>
                    </a:p>
                  </p:txBody>
                </p:sp>
                <p:sp>
                  <p:nvSpPr>
                    <p:cNvPr id="119" name="TextBox 118">
                      <a:extLst>
                        <a:ext uri="{FF2B5EF4-FFF2-40B4-BE49-F238E27FC236}">
                          <a16:creationId xmlns:a16="http://schemas.microsoft.com/office/drawing/2014/main" id="{E4A30530-1F47-024A-9454-412C18CD9170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3128491" y="5296610"/>
                      <a:ext cx="172931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+E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 10 nM+P</a:t>
                      </a:r>
                      <a:r>
                        <a:rPr lang="en-US" sz="1200" baseline="-25000" dirty="0"/>
                        <a:t>4  </a:t>
                      </a:r>
                      <a:r>
                        <a:rPr lang="en-US" sz="1200" dirty="0"/>
                        <a:t>100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 </a:t>
                      </a:r>
                    </a:p>
                  </p:txBody>
                </p:sp>
              </p:grpSp>
            </p:grpSp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61A11499-8276-D34C-A71E-C383931ED80A}"/>
                    </a:ext>
                  </a:extLst>
                </p:cNvPr>
                <p:cNvSpPr txBox="1"/>
                <p:nvPr/>
              </p:nvSpPr>
              <p:spPr>
                <a:xfrm>
                  <a:off x="11814265" y="2647456"/>
                  <a:ext cx="131232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-Actin </a:t>
                  </a:r>
                </a:p>
                <a:p>
                  <a:r>
                    <a:rPr lang="en-US" sz="1000" dirty="0">
                      <a:latin typeface="Arial Black" panose="020B0A04020102020204" pitchFamily="34" charset="0"/>
                    </a:rPr>
                    <a:t>43 kD</a:t>
                  </a:r>
                </a:p>
              </p:txBody>
            </p:sp>
          </p:grp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8601968A-5C67-604B-B422-17469EFB91E3}"/>
                  </a:ext>
                </a:extLst>
              </p:cNvPr>
              <p:cNvSpPr txBox="1"/>
              <p:nvPr/>
            </p:nvSpPr>
            <p:spPr>
              <a:xfrm>
                <a:off x="9886363" y="1239372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200" dirty="0">
                    <a:latin typeface="Arial Black" panose="020B0A04020102020204" pitchFamily="34" charset="0"/>
                  </a:rPr>
                  <a:t>β</a:t>
                </a:r>
                <a:r>
                  <a:rPr lang="en-US" sz="1200" dirty="0">
                    <a:latin typeface="Arial Black" panose="020B0A04020102020204" pitchFamily="34" charset="0"/>
                  </a:rPr>
                  <a:t>-Actin 4</a:t>
                </a:r>
              </a:p>
            </p:txBody>
          </p:sp>
        </p:grp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AF799142-2455-7A40-B678-19A084675226}"/>
              </a:ext>
            </a:extLst>
          </p:cNvPr>
          <p:cNvGrpSpPr/>
          <p:nvPr/>
        </p:nvGrpSpPr>
        <p:grpSpPr>
          <a:xfrm>
            <a:off x="6411761" y="899942"/>
            <a:ext cx="3264151" cy="5303941"/>
            <a:chOff x="6313440" y="1035665"/>
            <a:chExt cx="3264151" cy="5303941"/>
          </a:xfrm>
        </p:grpSpPr>
        <p:cxnSp>
          <p:nvCxnSpPr>
            <p:cNvPr id="74" name="Straight Arrow Connector 73"/>
            <p:cNvCxnSpPr/>
            <p:nvPr/>
          </p:nvCxnSpPr>
          <p:spPr>
            <a:xfrm flipV="1">
              <a:off x="8242575" y="2947366"/>
              <a:ext cx="525110" cy="20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6A564EF9-59E8-7848-8BA0-FD350727A765}"/>
                </a:ext>
              </a:extLst>
            </p:cNvPr>
            <p:cNvGrpSpPr/>
            <p:nvPr/>
          </p:nvGrpSpPr>
          <p:grpSpPr>
            <a:xfrm>
              <a:off x="6313440" y="1035665"/>
              <a:ext cx="3264151" cy="5303941"/>
              <a:chOff x="6116241" y="1128630"/>
              <a:chExt cx="3966884" cy="5303941"/>
            </a:xfrm>
          </p:grpSpPr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24C86DD9-CD67-8145-9B05-499078701E7A}"/>
                  </a:ext>
                </a:extLst>
              </p:cNvPr>
              <p:cNvGrpSpPr/>
              <p:nvPr/>
            </p:nvGrpSpPr>
            <p:grpSpPr>
              <a:xfrm>
                <a:off x="6116241" y="2641709"/>
                <a:ext cx="3966884" cy="3790862"/>
                <a:chOff x="6116241" y="2641709"/>
                <a:chExt cx="3966884" cy="3790862"/>
              </a:xfrm>
            </p:grpSpPr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01F7E71B-22FB-0E4A-8D67-DF98C221C998}"/>
                    </a:ext>
                  </a:extLst>
                </p:cNvPr>
                <p:cNvGrpSpPr/>
                <p:nvPr/>
              </p:nvGrpSpPr>
              <p:grpSpPr>
                <a:xfrm>
                  <a:off x="6116241" y="4425122"/>
                  <a:ext cx="2205403" cy="2007449"/>
                  <a:chOff x="1926242" y="4292316"/>
                  <a:chExt cx="2205403" cy="2007449"/>
                </a:xfrm>
              </p:grpSpPr>
              <p:grpSp>
                <p:nvGrpSpPr>
                  <p:cNvPr id="132" name="Group 131">
                    <a:extLst>
                      <a:ext uri="{FF2B5EF4-FFF2-40B4-BE49-F238E27FC236}">
                        <a16:creationId xmlns:a16="http://schemas.microsoft.com/office/drawing/2014/main" id="{FAA3AC3B-C9B1-954D-AE3C-B921EDDBFE74}"/>
                      </a:ext>
                    </a:extLst>
                  </p:cNvPr>
                  <p:cNvGrpSpPr/>
                  <p:nvPr/>
                </p:nvGrpSpPr>
                <p:grpSpPr>
                  <a:xfrm>
                    <a:off x="2927102" y="4292316"/>
                    <a:ext cx="741417" cy="1414790"/>
                    <a:chOff x="1760655" y="4493615"/>
                    <a:chExt cx="741417" cy="1414790"/>
                  </a:xfrm>
                </p:grpSpPr>
                <p:sp>
                  <p:nvSpPr>
                    <p:cNvPr id="143" name="TextBox 142">
                      <a:extLst>
                        <a:ext uri="{FF2B5EF4-FFF2-40B4-BE49-F238E27FC236}">
                          <a16:creationId xmlns:a16="http://schemas.microsoft.com/office/drawing/2014/main" id="{52F42E43-9BE1-C743-B288-A3156214B452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219541" y="5090291"/>
                      <a:ext cx="1359228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+E</a:t>
                      </a:r>
                      <a:r>
                        <a:rPr lang="en-US" sz="1200" baseline="-25000" dirty="0"/>
                        <a:t>2 </a:t>
                      </a:r>
                      <a:r>
                        <a:rPr lang="en-US" sz="1200" dirty="0"/>
                        <a:t>10 </a:t>
                      </a:r>
                      <a:r>
                        <a:rPr lang="en-US" sz="1200" dirty="0" err="1"/>
                        <a:t>nM</a:t>
                      </a:r>
                      <a:endParaRPr lang="en-US" sz="1200" dirty="0"/>
                    </a:p>
                  </p:txBody>
                </p:sp>
                <p:sp>
                  <p:nvSpPr>
                    <p:cNvPr id="144" name="TextBox 143">
                      <a:extLst>
                        <a:ext uri="{FF2B5EF4-FFF2-40B4-BE49-F238E27FC236}">
                          <a16:creationId xmlns:a16="http://schemas.microsoft.com/office/drawing/2014/main" id="{CA1703B0-15B2-7442-8C79-ACB02B4D0EB1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681565" y="5037123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+P</a:t>
                      </a:r>
                      <a:r>
                        <a:rPr lang="en-US" sz="1200" baseline="-25000" dirty="0"/>
                        <a:t>4</a:t>
                      </a:r>
                      <a:r>
                        <a:rPr lang="en-US" sz="1200" dirty="0"/>
                        <a:t> 100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 </a:t>
                      </a:r>
                    </a:p>
                  </p:txBody>
                </p:sp>
              </p:grpSp>
              <p:grpSp>
                <p:nvGrpSpPr>
                  <p:cNvPr id="133" name="Group 132">
                    <a:extLst>
                      <a:ext uri="{FF2B5EF4-FFF2-40B4-BE49-F238E27FC236}">
                        <a16:creationId xmlns:a16="http://schemas.microsoft.com/office/drawing/2014/main" id="{5AB66398-5D1E-1544-8F76-E6766934B923}"/>
                      </a:ext>
                    </a:extLst>
                  </p:cNvPr>
                  <p:cNvGrpSpPr/>
                  <p:nvPr/>
                </p:nvGrpSpPr>
                <p:grpSpPr>
                  <a:xfrm>
                    <a:off x="1926242" y="4352299"/>
                    <a:ext cx="2205403" cy="1947466"/>
                    <a:chOff x="1926242" y="4352299"/>
                    <a:chExt cx="2205403" cy="1947466"/>
                  </a:xfrm>
                </p:grpSpPr>
                <p:grpSp>
                  <p:nvGrpSpPr>
                    <p:cNvPr id="134" name="Group 133">
                      <a:extLst>
                        <a:ext uri="{FF2B5EF4-FFF2-40B4-BE49-F238E27FC236}">
                          <a16:creationId xmlns:a16="http://schemas.microsoft.com/office/drawing/2014/main" id="{56C8964A-77CD-9247-B399-48A3D062940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26242" y="4352299"/>
                      <a:ext cx="1084094" cy="1687576"/>
                      <a:chOff x="1660235" y="4493615"/>
                      <a:chExt cx="1084094" cy="1687576"/>
                    </a:xfrm>
                  </p:grpSpPr>
                  <p:sp>
                    <p:nvSpPr>
                      <p:cNvPr id="139" name="TextBox 138">
                        <a:extLst>
                          <a:ext uri="{FF2B5EF4-FFF2-40B4-BE49-F238E27FC236}">
                            <a16:creationId xmlns:a16="http://schemas.microsoft.com/office/drawing/2014/main" id="{907CB041-2928-124B-AFB1-37FDCA345CDC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302334" y="5308643"/>
                        <a:ext cx="992801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r"/>
                        <a:r>
                          <a:rPr lang="en-US" sz="1200" dirty="0"/>
                          <a:t>NG</a:t>
                        </a:r>
                      </a:p>
                    </p:txBody>
                  </p:sp>
                  <p:sp>
                    <p:nvSpPr>
                      <p:cNvPr id="140" name="TextBox 139">
                        <a:extLst>
                          <a:ext uri="{FF2B5EF4-FFF2-40B4-BE49-F238E27FC236}">
                            <a16:creationId xmlns:a16="http://schemas.microsoft.com/office/drawing/2014/main" id="{010893F2-A10A-9B4D-A963-68B455044AE8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299173" y="5360683"/>
                        <a:ext cx="1364016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50 </a:t>
                        </a:r>
                        <a:r>
                          <a:rPr lang="en-US" sz="1200" dirty="0" err="1"/>
                          <a:t>mM</a:t>
                        </a:r>
                        <a:r>
                          <a:rPr lang="en-US" sz="1200" dirty="0"/>
                          <a:t> Mannitol</a:t>
                        </a:r>
                      </a:p>
                    </p:txBody>
                  </p:sp>
                  <p:sp>
                    <p:nvSpPr>
                      <p:cNvPr id="141" name="TextBox 140">
                        <a:extLst>
                          <a:ext uri="{FF2B5EF4-FFF2-40B4-BE49-F238E27FC236}">
                            <a16:creationId xmlns:a16="http://schemas.microsoft.com/office/drawing/2014/main" id="{6C66AC48-E9A0-3449-974F-D1720FD3AEBA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681565" y="5037123"/>
                        <a:ext cx="1364016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30 </a:t>
                        </a:r>
                        <a:r>
                          <a:rPr lang="en-US" sz="1200" dirty="0" err="1"/>
                          <a:t>mM</a:t>
                        </a:r>
                        <a:r>
                          <a:rPr lang="en-US" sz="1200" dirty="0"/>
                          <a:t> HG</a:t>
                        </a:r>
                      </a:p>
                    </p:txBody>
                  </p:sp>
                  <p:sp>
                    <p:nvSpPr>
                      <p:cNvPr id="142" name="TextBox 141">
                        <a:extLst>
                          <a:ext uri="{FF2B5EF4-FFF2-40B4-BE49-F238E27FC236}">
                            <a16:creationId xmlns:a16="http://schemas.microsoft.com/office/drawing/2014/main" id="{47A90E5A-D5B5-2B46-BB0F-A127475E37DE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923822" y="5037123"/>
                        <a:ext cx="1364016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50 </a:t>
                        </a:r>
                        <a:r>
                          <a:rPr lang="en-US" sz="1200" dirty="0" err="1"/>
                          <a:t>mM</a:t>
                        </a:r>
                        <a:r>
                          <a:rPr lang="en-US" sz="1200" dirty="0"/>
                          <a:t> HG</a:t>
                        </a:r>
                      </a:p>
                    </p:txBody>
                  </p:sp>
                </p:grpSp>
                <p:sp>
                  <p:nvSpPr>
                    <p:cNvPr id="135" name="TextBox 134">
                      <a:extLst>
                        <a:ext uri="{FF2B5EF4-FFF2-40B4-BE49-F238E27FC236}">
                          <a16:creationId xmlns:a16="http://schemas.microsoft.com/office/drawing/2014/main" id="{6E2BF5E6-622A-6048-88EB-388FA4CF26C6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562379" y="4925182"/>
                      <a:ext cx="1359228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+E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 100 </a:t>
                      </a:r>
                      <a:r>
                        <a:rPr lang="en-US" sz="1200" dirty="0" err="1"/>
                        <a:t>nM</a:t>
                      </a:r>
                      <a:endParaRPr lang="en-US" sz="1200" dirty="0"/>
                    </a:p>
                  </p:txBody>
                </p:sp>
                <p:sp>
                  <p:nvSpPr>
                    <p:cNvPr id="136" name="TextBox 135">
                      <a:extLst>
                        <a:ext uri="{FF2B5EF4-FFF2-40B4-BE49-F238E27FC236}">
                          <a16:creationId xmlns:a16="http://schemas.microsoft.com/office/drawing/2014/main" id="{4774AD51-4AAC-1F42-B512-4F0A498DC2C6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3028783" y="4955955"/>
                      <a:ext cx="1339037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+P</a:t>
                      </a:r>
                      <a:r>
                        <a:rPr lang="en-US" sz="1200" baseline="-25000" dirty="0"/>
                        <a:t>4</a:t>
                      </a:r>
                      <a:r>
                        <a:rPr lang="en-US" sz="1200" dirty="0"/>
                        <a:t> 1000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 </a:t>
                      </a:r>
                    </a:p>
                  </p:txBody>
                </p:sp>
                <p:sp>
                  <p:nvSpPr>
                    <p:cNvPr id="137" name="TextBox 136">
                      <a:extLst>
                        <a:ext uri="{FF2B5EF4-FFF2-40B4-BE49-F238E27FC236}">
                          <a16:creationId xmlns:a16="http://schemas.microsoft.com/office/drawing/2014/main" id="{7FBAA83F-30F7-F047-87B0-91372C9E1E98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912887" y="5133867"/>
                      <a:ext cx="180650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+E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 10nM P</a:t>
                      </a:r>
                      <a:r>
                        <a:rPr lang="en-US" sz="1200" baseline="-25000" dirty="0"/>
                        <a:t>4 </a:t>
                      </a:r>
                      <a:r>
                        <a:rPr lang="en-US" sz="1200" dirty="0"/>
                        <a:t>100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 </a:t>
                      </a:r>
                    </a:p>
                  </p:txBody>
                </p:sp>
                <p:sp>
                  <p:nvSpPr>
                    <p:cNvPr id="138" name="TextBox 137">
                      <a:extLst>
                        <a:ext uri="{FF2B5EF4-FFF2-40B4-BE49-F238E27FC236}">
                          <a16:creationId xmlns:a16="http://schemas.microsoft.com/office/drawing/2014/main" id="{74A95917-A761-D44C-B80F-6C86C7264856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3128491" y="5296610"/>
                      <a:ext cx="172931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+E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 10 nM+P</a:t>
                      </a:r>
                      <a:r>
                        <a:rPr lang="en-US" sz="1200" baseline="-25000" dirty="0"/>
                        <a:t>4  </a:t>
                      </a:r>
                      <a:r>
                        <a:rPr lang="en-US" sz="1200" dirty="0"/>
                        <a:t>100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 </a:t>
                      </a:r>
                    </a:p>
                  </p:txBody>
                </p:sp>
              </p:grpSp>
            </p:grp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0CE012E7-D0A6-5744-99E3-9FBA80A1E77C}"/>
                    </a:ext>
                  </a:extLst>
                </p:cNvPr>
                <p:cNvSpPr txBox="1"/>
                <p:nvPr/>
              </p:nvSpPr>
              <p:spPr>
                <a:xfrm>
                  <a:off x="8770796" y="2641709"/>
                  <a:ext cx="131232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-Actin </a:t>
                  </a:r>
                </a:p>
                <a:p>
                  <a:r>
                    <a:rPr lang="en-US" sz="1000" dirty="0">
                      <a:latin typeface="Arial Black" panose="020B0A04020102020204" pitchFamily="34" charset="0"/>
                    </a:rPr>
                    <a:t>43 kD</a:t>
                  </a:r>
                </a:p>
              </p:txBody>
            </p:sp>
          </p:grp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C6D64DA8-6022-D543-B18E-A79C79DABDB3}"/>
                  </a:ext>
                </a:extLst>
              </p:cNvPr>
              <p:cNvSpPr txBox="1"/>
              <p:nvPr/>
            </p:nvSpPr>
            <p:spPr>
              <a:xfrm>
                <a:off x="6980652" y="1128630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200" dirty="0">
                    <a:latin typeface="Arial Black" panose="020B0A04020102020204" pitchFamily="34" charset="0"/>
                  </a:rPr>
                  <a:t>β</a:t>
                </a:r>
                <a:r>
                  <a:rPr lang="en-US" sz="1200" dirty="0">
                    <a:latin typeface="Arial Black" panose="020B0A04020102020204" pitchFamily="34" charset="0"/>
                  </a:rPr>
                  <a:t>-Actin 3</a:t>
                </a:r>
              </a:p>
            </p:txBody>
          </p:sp>
        </p:grpSp>
      </p:grpSp>
      <p:grpSp>
        <p:nvGrpSpPr>
          <p:cNvPr id="148" name="Group 147"/>
          <p:cNvGrpSpPr/>
          <p:nvPr/>
        </p:nvGrpSpPr>
        <p:grpSpPr>
          <a:xfrm>
            <a:off x="3318695" y="1426116"/>
            <a:ext cx="272322" cy="2762063"/>
            <a:chOff x="3057245" y="1815548"/>
            <a:chExt cx="272322" cy="2211526"/>
          </a:xfrm>
        </p:grpSpPr>
        <p:cxnSp>
          <p:nvCxnSpPr>
            <p:cNvPr id="166" name="Straight Connector 165"/>
            <p:cNvCxnSpPr/>
            <p:nvPr/>
          </p:nvCxnSpPr>
          <p:spPr>
            <a:xfrm>
              <a:off x="3080155" y="2525583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7" name="Group 166"/>
            <p:cNvGrpSpPr/>
            <p:nvPr/>
          </p:nvGrpSpPr>
          <p:grpSpPr>
            <a:xfrm>
              <a:off x="3057245" y="1815548"/>
              <a:ext cx="272322" cy="2211526"/>
              <a:chOff x="3057245" y="1815548"/>
              <a:chExt cx="272322" cy="2211526"/>
            </a:xfrm>
          </p:grpSpPr>
          <p:grpSp>
            <p:nvGrpSpPr>
              <p:cNvPr id="168" name="Group 167"/>
              <p:cNvGrpSpPr/>
              <p:nvPr/>
            </p:nvGrpSpPr>
            <p:grpSpPr>
              <a:xfrm>
                <a:off x="3057245" y="1815548"/>
                <a:ext cx="267888" cy="2034693"/>
                <a:chOff x="401789" y="1820165"/>
                <a:chExt cx="267888" cy="2034693"/>
              </a:xfrm>
            </p:grpSpPr>
            <p:grpSp>
              <p:nvGrpSpPr>
                <p:cNvPr id="170" name="Group 169"/>
                <p:cNvGrpSpPr/>
                <p:nvPr/>
              </p:nvGrpSpPr>
              <p:grpSpPr>
                <a:xfrm>
                  <a:off x="401789" y="1820165"/>
                  <a:ext cx="263450" cy="1737785"/>
                  <a:chOff x="9684363" y="1820165"/>
                  <a:chExt cx="263450" cy="1737785"/>
                </a:xfrm>
              </p:grpSpPr>
              <p:cxnSp>
                <p:nvCxnSpPr>
                  <p:cNvPr id="172" name="Straight Connector 171"/>
                  <p:cNvCxnSpPr/>
                  <p:nvPr/>
                </p:nvCxnSpPr>
                <p:spPr>
                  <a:xfrm>
                    <a:off x="9698030" y="182016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3" name="Straight Connector 172"/>
                  <p:cNvCxnSpPr/>
                  <p:nvPr/>
                </p:nvCxnSpPr>
                <p:spPr>
                  <a:xfrm>
                    <a:off x="9684363" y="203406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4" name="Straight Connector 173"/>
                  <p:cNvCxnSpPr/>
                  <p:nvPr/>
                </p:nvCxnSpPr>
                <p:spPr>
                  <a:xfrm>
                    <a:off x="9707274" y="2256501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5" name="Straight Connector 174"/>
                  <p:cNvCxnSpPr/>
                  <p:nvPr/>
                </p:nvCxnSpPr>
                <p:spPr>
                  <a:xfrm>
                    <a:off x="9716511" y="309151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6" name="Straight Connector 175"/>
                  <p:cNvCxnSpPr/>
                  <p:nvPr/>
                </p:nvCxnSpPr>
                <p:spPr>
                  <a:xfrm>
                    <a:off x="9721130" y="3557950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71" name="Straight Connector 170"/>
                <p:cNvCxnSpPr/>
                <p:nvPr/>
              </p:nvCxnSpPr>
              <p:spPr>
                <a:xfrm>
                  <a:off x="442994" y="3854858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69" name="Straight Connector 168"/>
              <p:cNvCxnSpPr/>
              <p:nvPr/>
            </p:nvCxnSpPr>
            <p:spPr>
              <a:xfrm>
                <a:off x="3102884" y="4027074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CFEA280-2002-4245-85E4-8A8FF7AEF95C}"/>
              </a:ext>
            </a:extLst>
          </p:cNvPr>
          <p:cNvGrpSpPr/>
          <p:nvPr/>
        </p:nvGrpSpPr>
        <p:grpSpPr>
          <a:xfrm>
            <a:off x="2871669" y="888264"/>
            <a:ext cx="3882743" cy="5634626"/>
            <a:chOff x="2871669" y="888264"/>
            <a:chExt cx="3882743" cy="5634626"/>
          </a:xfrm>
        </p:grpSpPr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D048CCA7-0E1A-BC4F-A414-BAEA269B80C8}"/>
                </a:ext>
              </a:extLst>
            </p:cNvPr>
            <p:cNvGrpSpPr/>
            <p:nvPr/>
          </p:nvGrpSpPr>
          <p:grpSpPr>
            <a:xfrm>
              <a:off x="3572526" y="899612"/>
              <a:ext cx="3181886" cy="5623278"/>
              <a:chOff x="2808557" y="1004609"/>
              <a:chExt cx="3718384" cy="5623278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5D490DFB-5317-7943-9662-BD2B2B5C61AF}"/>
                  </a:ext>
                </a:extLst>
              </p:cNvPr>
              <p:cNvGrpSpPr/>
              <p:nvPr/>
            </p:nvGrpSpPr>
            <p:grpSpPr>
              <a:xfrm>
                <a:off x="2808557" y="3098677"/>
                <a:ext cx="3718384" cy="3529210"/>
                <a:chOff x="2808557" y="3098677"/>
                <a:chExt cx="3718384" cy="3529210"/>
              </a:xfrm>
            </p:grpSpPr>
            <p:cxnSp>
              <p:nvCxnSpPr>
                <p:cNvPr id="149" name="Straight Arrow Connector 148">
                  <a:extLst>
                    <a:ext uri="{FF2B5EF4-FFF2-40B4-BE49-F238E27FC236}">
                      <a16:creationId xmlns:a16="http://schemas.microsoft.com/office/drawing/2014/main" id="{67C317A1-9966-D740-98E8-DA3D171DAB31}"/>
                    </a:ext>
                  </a:extLst>
                </p:cNvPr>
                <p:cNvCxnSpPr/>
                <p:nvPr/>
              </p:nvCxnSpPr>
              <p:spPr>
                <a:xfrm flipV="1">
                  <a:off x="4866357" y="3478051"/>
                  <a:ext cx="525109" cy="208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09A1FFA8-35CF-7441-AC35-0EE335AABC2A}"/>
                    </a:ext>
                  </a:extLst>
                </p:cNvPr>
                <p:cNvSpPr txBox="1"/>
                <p:nvPr/>
              </p:nvSpPr>
              <p:spPr>
                <a:xfrm>
                  <a:off x="5214613" y="3098677"/>
                  <a:ext cx="131232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latin typeface="Arial Black" panose="020B0A04020102020204" pitchFamily="34" charset="0"/>
                    </a:rPr>
                    <a:t>β</a:t>
                  </a:r>
                  <a:r>
                    <a:rPr lang="en-US" sz="1000" dirty="0">
                      <a:latin typeface="Arial Black" panose="020B0A04020102020204" pitchFamily="34" charset="0"/>
                    </a:rPr>
                    <a:t>-Actin </a:t>
                  </a:r>
                </a:p>
                <a:p>
                  <a:r>
                    <a:rPr lang="en-US" sz="1000" dirty="0">
                      <a:latin typeface="Arial Black" panose="020B0A04020102020204" pitchFamily="34" charset="0"/>
                    </a:rPr>
                    <a:t>43 kD</a:t>
                  </a:r>
                </a:p>
              </p:txBody>
            </p:sp>
            <p:grpSp>
              <p:nvGrpSpPr>
                <p:cNvPr id="151" name="Group 150">
                  <a:extLst>
                    <a:ext uri="{FF2B5EF4-FFF2-40B4-BE49-F238E27FC236}">
                      <a16:creationId xmlns:a16="http://schemas.microsoft.com/office/drawing/2014/main" id="{F3E9A229-75CF-2C4D-9A46-CCF0FA236907}"/>
                    </a:ext>
                  </a:extLst>
                </p:cNvPr>
                <p:cNvGrpSpPr/>
                <p:nvPr/>
              </p:nvGrpSpPr>
              <p:grpSpPr>
                <a:xfrm>
                  <a:off x="2808557" y="4435319"/>
                  <a:ext cx="2146708" cy="2192568"/>
                  <a:chOff x="1630028" y="4250660"/>
                  <a:chExt cx="2146708" cy="2192568"/>
                </a:xfrm>
              </p:grpSpPr>
              <p:grpSp>
                <p:nvGrpSpPr>
                  <p:cNvPr id="152" name="Group 151">
                    <a:extLst>
                      <a:ext uri="{FF2B5EF4-FFF2-40B4-BE49-F238E27FC236}">
                        <a16:creationId xmlns:a16="http://schemas.microsoft.com/office/drawing/2014/main" id="{2F788134-DEAA-F34D-9DD0-7483A5F4D904}"/>
                      </a:ext>
                    </a:extLst>
                  </p:cNvPr>
                  <p:cNvGrpSpPr/>
                  <p:nvPr/>
                </p:nvGrpSpPr>
                <p:grpSpPr>
                  <a:xfrm>
                    <a:off x="2669922" y="4250660"/>
                    <a:ext cx="812568" cy="1492610"/>
                    <a:chOff x="1503475" y="4451959"/>
                    <a:chExt cx="812568" cy="1492610"/>
                  </a:xfrm>
                </p:grpSpPr>
                <p:sp>
                  <p:nvSpPr>
                    <p:cNvPr id="163" name="TextBox 162">
                      <a:extLst>
                        <a:ext uri="{FF2B5EF4-FFF2-40B4-BE49-F238E27FC236}">
                          <a16:creationId xmlns:a16="http://schemas.microsoft.com/office/drawing/2014/main" id="{E04E4F21-FF54-7C4B-B684-C8EB1C63A724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962361" y="5126455"/>
                      <a:ext cx="1359228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+E</a:t>
                      </a:r>
                      <a:r>
                        <a:rPr lang="en-US" sz="1200" baseline="-25000" dirty="0"/>
                        <a:t>2 </a:t>
                      </a:r>
                      <a:r>
                        <a:rPr lang="en-US" sz="1200" dirty="0"/>
                        <a:t>10 </a:t>
                      </a:r>
                      <a:r>
                        <a:rPr lang="en-US" sz="1200" dirty="0" err="1"/>
                        <a:t>nM</a:t>
                      </a:r>
                      <a:endParaRPr lang="en-US" sz="1200" dirty="0"/>
                    </a:p>
                  </p:txBody>
                </p:sp>
                <p:sp>
                  <p:nvSpPr>
                    <p:cNvPr id="164" name="TextBox 163">
                      <a:extLst>
                        <a:ext uri="{FF2B5EF4-FFF2-40B4-BE49-F238E27FC236}">
                          <a16:creationId xmlns:a16="http://schemas.microsoft.com/office/drawing/2014/main" id="{3B178B24-4F5D-DC43-9100-E6E2B6DF16A7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1495536" y="4995467"/>
                      <a:ext cx="136401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+P</a:t>
                      </a:r>
                      <a:r>
                        <a:rPr lang="en-US" sz="1200" baseline="-25000" dirty="0"/>
                        <a:t>4</a:t>
                      </a:r>
                      <a:r>
                        <a:rPr lang="en-US" sz="1200" dirty="0"/>
                        <a:t> 100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 </a:t>
                      </a:r>
                    </a:p>
                  </p:txBody>
                </p:sp>
              </p:grpSp>
              <p:grpSp>
                <p:nvGrpSpPr>
                  <p:cNvPr id="153" name="Group 152">
                    <a:extLst>
                      <a:ext uri="{FF2B5EF4-FFF2-40B4-BE49-F238E27FC236}">
                        <a16:creationId xmlns:a16="http://schemas.microsoft.com/office/drawing/2014/main" id="{A728DA3D-F573-9D4E-977F-4B6A33ACFB35}"/>
                      </a:ext>
                    </a:extLst>
                  </p:cNvPr>
                  <p:cNvGrpSpPr/>
                  <p:nvPr/>
                </p:nvGrpSpPr>
                <p:grpSpPr>
                  <a:xfrm>
                    <a:off x="1630028" y="4293960"/>
                    <a:ext cx="2146708" cy="2149268"/>
                    <a:chOff x="1630028" y="4293960"/>
                    <a:chExt cx="2146708" cy="2149268"/>
                  </a:xfrm>
                </p:grpSpPr>
                <p:grpSp>
                  <p:nvGrpSpPr>
                    <p:cNvPr id="154" name="Group 153">
                      <a:extLst>
                        <a:ext uri="{FF2B5EF4-FFF2-40B4-BE49-F238E27FC236}">
                          <a16:creationId xmlns:a16="http://schemas.microsoft.com/office/drawing/2014/main" id="{9B3B8490-0203-8A4D-9C54-634CB1241F4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30028" y="4352300"/>
                      <a:ext cx="1084053" cy="1602074"/>
                      <a:chOff x="1364021" y="4493616"/>
                      <a:chExt cx="1084053" cy="1602074"/>
                    </a:xfrm>
                  </p:grpSpPr>
                  <p:sp>
                    <p:nvSpPr>
                      <p:cNvPr id="159" name="TextBox 158">
                        <a:extLst>
                          <a:ext uri="{FF2B5EF4-FFF2-40B4-BE49-F238E27FC236}">
                            <a16:creationId xmlns:a16="http://schemas.microsoft.com/office/drawing/2014/main" id="{DF70502A-8BDA-A748-A1F0-A0DEC681F8A1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006122" y="5308643"/>
                        <a:ext cx="992801" cy="27700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r"/>
                        <a:r>
                          <a:rPr lang="en-US" sz="1200" dirty="0"/>
                          <a:t>NG</a:t>
                        </a:r>
                      </a:p>
                    </p:txBody>
                  </p:sp>
                  <p:sp>
                    <p:nvSpPr>
                      <p:cNvPr id="160" name="TextBox 159">
                        <a:extLst>
                          <a:ext uri="{FF2B5EF4-FFF2-40B4-BE49-F238E27FC236}">
                            <a16:creationId xmlns:a16="http://schemas.microsoft.com/office/drawing/2014/main" id="{5D84C0C2-CA8F-2642-8D97-8C4E64C442F5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040332" y="5275182"/>
                        <a:ext cx="1364016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50 </a:t>
                        </a:r>
                        <a:r>
                          <a:rPr lang="en-US" sz="1200" dirty="0" err="1"/>
                          <a:t>mM</a:t>
                        </a:r>
                        <a:r>
                          <a:rPr lang="en-US" sz="1200" dirty="0"/>
                          <a:t> Mannitol</a:t>
                        </a:r>
                      </a:p>
                    </p:txBody>
                  </p:sp>
                  <p:sp>
                    <p:nvSpPr>
                      <p:cNvPr id="161" name="TextBox 160">
                        <a:extLst>
                          <a:ext uri="{FF2B5EF4-FFF2-40B4-BE49-F238E27FC236}">
                            <a16:creationId xmlns:a16="http://schemas.microsoft.com/office/drawing/2014/main" id="{9A716031-F065-2E40-9E12-BCE1555FC5B3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385325" y="5037123"/>
                        <a:ext cx="1364016" cy="27700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30 </a:t>
                        </a:r>
                        <a:r>
                          <a:rPr lang="en-US" sz="1200" dirty="0" err="1"/>
                          <a:t>mM</a:t>
                        </a:r>
                        <a:r>
                          <a:rPr lang="en-US" sz="1200" dirty="0"/>
                          <a:t> HG</a:t>
                        </a:r>
                      </a:p>
                    </p:txBody>
                  </p:sp>
                  <p:sp>
                    <p:nvSpPr>
                      <p:cNvPr id="162" name="TextBox 161">
                        <a:extLst>
                          <a:ext uri="{FF2B5EF4-FFF2-40B4-BE49-F238E27FC236}">
                            <a16:creationId xmlns:a16="http://schemas.microsoft.com/office/drawing/2014/main" id="{7131D214-F463-B34D-AEC1-2E0445BD2B78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7785822">
                        <a:off x="1627565" y="5037123"/>
                        <a:ext cx="1364016" cy="27700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/>
                          <a:t>50 </a:t>
                        </a:r>
                        <a:r>
                          <a:rPr lang="en-US" sz="1200" dirty="0" err="1"/>
                          <a:t>mM</a:t>
                        </a:r>
                        <a:r>
                          <a:rPr lang="en-US" sz="1200" dirty="0"/>
                          <a:t> HG</a:t>
                        </a:r>
                      </a:p>
                    </p:txBody>
                  </p:sp>
                </p:grpSp>
                <p:sp>
                  <p:nvSpPr>
                    <p:cNvPr id="155" name="TextBox 154">
                      <a:extLst>
                        <a:ext uri="{FF2B5EF4-FFF2-40B4-BE49-F238E27FC236}">
                          <a16:creationId xmlns:a16="http://schemas.microsoft.com/office/drawing/2014/main" id="{A3DA8AF6-B84D-3046-A59D-F0A054131A47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419273" y="4835073"/>
                      <a:ext cx="1359228" cy="27700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+E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 100 </a:t>
                      </a:r>
                      <a:r>
                        <a:rPr lang="en-US" sz="1200" dirty="0" err="1"/>
                        <a:t>nM</a:t>
                      </a:r>
                      <a:endParaRPr lang="en-US" sz="1200" dirty="0"/>
                    </a:p>
                  </p:txBody>
                </p:sp>
                <p:sp>
                  <p:nvSpPr>
                    <p:cNvPr id="156" name="TextBox 155">
                      <a:extLst>
                        <a:ext uri="{FF2B5EF4-FFF2-40B4-BE49-F238E27FC236}">
                          <a16:creationId xmlns:a16="http://schemas.microsoft.com/office/drawing/2014/main" id="{C955BD97-FB15-3C46-910D-6D1848D67412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231084" y="5635209"/>
                      <a:ext cx="1339037" cy="27700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+P</a:t>
                      </a:r>
                      <a:r>
                        <a:rPr lang="en-US" sz="1200" baseline="-25000" dirty="0"/>
                        <a:t>4</a:t>
                      </a:r>
                      <a:r>
                        <a:rPr lang="en-US" sz="1200" dirty="0"/>
                        <a:t> 1000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 </a:t>
                      </a:r>
                    </a:p>
                  </p:txBody>
                </p:sp>
                <p:sp>
                  <p:nvSpPr>
                    <p:cNvPr id="157" name="TextBox 156">
                      <a:extLst>
                        <a:ext uri="{FF2B5EF4-FFF2-40B4-BE49-F238E27FC236}">
                          <a16:creationId xmlns:a16="http://schemas.microsoft.com/office/drawing/2014/main" id="{154C346C-9806-C742-B964-3BFA48AAE77A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543644" y="5133865"/>
                      <a:ext cx="1806506" cy="27699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+E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 10nM P</a:t>
                      </a:r>
                      <a:r>
                        <a:rPr lang="en-US" sz="1200" baseline="-25000" dirty="0"/>
                        <a:t>4 </a:t>
                      </a:r>
                      <a:r>
                        <a:rPr lang="en-US" sz="1200" dirty="0"/>
                        <a:t>100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 </a:t>
                      </a:r>
                    </a:p>
                  </p:txBody>
                </p:sp>
                <p:sp>
                  <p:nvSpPr>
                    <p:cNvPr id="158" name="TextBox 157">
                      <a:extLst>
                        <a:ext uri="{FF2B5EF4-FFF2-40B4-BE49-F238E27FC236}">
                          <a16:creationId xmlns:a16="http://schemas.microsoft.com/office/drawing/2014/main" id="{B21DC0BD-69A7-674A-8DEA-76134D54C34E}"/>
                        </a:ext>
                      </a:extLst>
                    </p:cNvPr>
                    <p:cNvSpPr txBox="1"/>
                    <p:nvPr/>
                  </p:nvSpPr>
                  <p:spPr>
                    <a:xfrm rot="17785822">
                      <a:off x="2773580" y="5288757"/>
                      <a:ext cx="1729310" cy="27700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/>
                        <a:t>+E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 10 nM+P</a:t>
                      </a:r>
                      <a:r>
                        <a:rPr lang="en-US" sz="1200" baseline="-25000" dirty="0"/>
                        <a:t>4  </a:t>
                      </a:r>
                      <a:r>
                        <a:rPr lang="en-US" sz="1200" dirty="0"/>
                        <a:t>100 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 </a:t>
                      </a:r>
                    </a:p>
                  </p:txBody>
                </p:sp>
              </p:grpSp>
            </p:grpSp>
          </p:grp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98CF017F-7C87-7144-969A-6F05B61584B6}"/>
                  </a:ext>
                </a:extLst>
              </p:cNvPr>
              <p:cNvSpPr txBox="1"/>
              <p:nvPr/>
            </p:nvSpPr>
            <p:spPr>
              <a:xfrm>
                <a:off x="3684845" y="1004609"/>
                <a:ext cx="13395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200" dirty="0">
                    <a:latin typeface="Arial Black" panose="020B0A04020102020204" pitchFamily="34" charset="0"/>
                  </a:rPr>
                  <a:t>β</a:t>
                </a:r>
                <a:r>
                  <a:rPr lang="en-US" sz="1200" dirty="0">
                    <a:latin typeface="Arial Black" panose="020B0A04020102020204" pitchFamily="34" charset="0"/>
                  </a:rPr>
                  <a:t>-Actin 2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C9FD618-6BCA-5649-906E-B95FFB3066B3}"/>
                </a:ext>
              </a:extLst>
            </p:cNvPr>
            <p:cNvGrpSpPr/>
            <p:nvPr/>
          </p:nvGrpSpPr>
          <p:grpSpPr>
            <a:xfrm>
              <a:off x="2871669" y="888264"/>
              <a:ext cx="606255" cy="3401937"/>
              <a:chOff x="2844510" y="888264"/>
              <a:chExt cx="606255" cy="3401937"/>
            </a:xfrm>
          </p:grpSpPr>
          <p:grpSp>
            <p:nvGrpSpPr>
              <p:cNvPr id="221" name="Group 220">
                <a:extLst>
                  <a:ext uri="{FF2B5EF4-FFF2-40B4-BE49-F238E27FC236}">
                    <a16:creationId xmlns:a16="http://schemas.microsoft.com/office/drawing/2014/main" id="{BE685263-487D-F544-8EED-1B32A72E270F}"/>
                  </a:ext>
                </a:extLst>
              </p:cNvPr>
              <p:cNvGrpSpPr/>
              <p:nvPr/>
            </p:nvGrpSpPr>
            <p:grpSpPr>
              <a:xfrm>
                <a:off x="2844510" y="888264"/>
                <a:ext cx="606255" cy="3204272"/>
                <a:chOff x="-42857" y="878243"/>
                <a:chExt cx="606255" cy="3204272"/>
              </a:xfrm>
            </p:grpSpPr>
            <p:grpSp>
              <p:nvGrpSpPr>
                <p:cNvPr id="222" name="Group 221">
                  <a:extLst>
                    <a:ext uri="{FF2B5EF4-FFF2-40B4-BE49-F238E27FC236}">
                      <a16:creationId xmlns:a16="http://schemas.microsoft.com/office/drawing/2014/main" id="{44DD39F1-1B06-5D4D-9C66-DE0CEDD3F2A1}"/>
                    </a:ext>
                  </a:extLst>
                </p:cNvPr>
                <p:cNvGrpSpPr/>
                <p:nvPr/>
              </p:nvGrpSpPr>
              <p:grpSpPr>
                <a:xfrm>
                  <a:off x="-42857" y="878243"/>
                  <a:ext cx="606255" cy="2849292"/>
                  <a:chOff x="2897019" y="1314163"/>
                  <a:chExt cx="606255" cy="2849292"/>
                </a:xfrm>
              </p:grpSpPr>
              <p:sp>
                <p:nvSpPr>
                  <p:cNvPr id="224" name="TextBox 223">
                    <a:extLst>
                      <a:ext uri="{FF2B5EF4-FFF2-40B4-BE49-F238E27FC236}">
                        <a16:creationId xmlns:a16="http://schemas.microsoft.com/office/drawing/2014/main" id="{C0030CCE-4DB3-3543-B3DA-D85F445D4BE4}"/>
                      </a:ext>
                    </a:extLst>
                  </p:cNvPr>
                  <p:cNvSpPr txBox="1"/>
                  <p:nvPr/>
                </p:nvSpPr>
                <p:spPr>
                  <a:xfrm>
                    <a:off x="2975305" y="3909539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37 kD</a:t>
                    </a:r>
                  </a:p>
                </p:txBody>
              </p:sp>
              <p:sp>
                <p:nvSpPr>
                  <p:cNvPr id="225" name="TextBox 224">
                    <a:extLst>
                      <a:ext uri="{FF2B5EF4-FFF2-40B4-BE49-F238E27FC236}">
                        <a16:creationId xmlns:a16="http://schemas.microsoft.com/office/drawing/2014/main" id="{6305BCBE-13E5-E74D-B085-4C07D2728E2A}"/>
                      </a:ext>
                    </a:extLst>
                  </p:cNvPr>
                  <p:cNvSpPr txBox="1"/>
                  <p:nvPr/>
                </p:nvSpPr>
                <p:spPr>
                  <a:xfrm>
                    <a:off x="2967964" y="3324520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226" name="TextBox 225">
                    <a:extLst>
                      <a:ext uri="{FF2B5EF4-FFF2-40B4-BE49-F238E27FC236}">
                        <a16:creationId xmlns:a16="http://schemas.microsoft.com/office/drawing/2014/main" id="{7B811B2C-B4CF-BC4A-82D8-A939EADF810C}"/>
                      </a:ext>
                    </a:extLst>
                  </p:cNvPr>
                  <p:cNvSpPr txBox="1"/>
                  <p:nvPr/>
                </p:nvSpPr>
                <p:spPr>
                  <a:xfrm>
                    <a:off x="2968898" y="2618462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  <p:sp>
                <p:nvSpPr>
                  <p:cNvPr id="227" name="TextBox 226">
                    <a:extLst>
                      <a:ext uri="{FF2B5EF4-FFF2-40B4-BE49-F238E27FC236}">
                        <a16:creationId xmlns:a16="http://schemas.microsoft.com/office/drawing/2014/main" id="{6FB73F20-986F-6949-A32F-9DEF465F7DC2}"/>
                      </a:ext>
                    </a:extLst>
                  </p:cNvPr>
                  <p:cNvSpPr txBox="1"/>
                  <p:nvPr/>
                </p:nvSpPr>
                <p:spPr>
                  <a:xfrm>
                    <a:off x="2899298" y="1989655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150 kD</a:t>
                    </a:r>
                  </a:p>
                </p:txBody>
              </p:sp>
              <p:sp>
                <p:nvSpPr>
                  <p:cNvPr id="228" name="TextBox 227">
                    <a:extLst>
                      <a:ext uri="{FF2B5EF4-FFF2-40B4-BE49-F238E27FC236}">
                        <a16:creationId xmlns:a16="http://schemas.microsoft.com/office/drawing/2014/main" id="{8D792EB4-5B1E-874E-9DA9-E3CD9A225464}"/>
                      </a:ext>
                    </a:extLst>
                  </p:cNvPr>
                  <p:cNvSpPr txBox="1"/>
                  <p:nvPr/>
                </p:nvSpPr>
                <p:spPr>
                  <a:xfrm>
                    <a:off x="2903142" y="1727003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250 kD</a:t>
                    </a:r>
                  </a:p>
                </p:txBody>
              </p:sp>
              <p:sp>
                <p:nvSpPr>
                  <p:cNvPr id="229" name="TextBox 228">
                    <a:extLst>
                      <a:ext uri="{FF2B5EF4-FFF2-40B4-BE49-F238E27FC236}">
                        <a16:creationId xmlns:a16="http://schemas.microsoft.com/office/drawing/2014/main" id="{15335BB9-3332-9742-B2FD-9E99363A32F6}"/>
                      </a:ext>
                    </a:extLst>
                  </p:cNvPr>
                  <p:cNvSpPr txBox="1"/>
                  <p:nvPr/>
                </p:nvSpPr>
                <p:spPr>
                  <a:xfrm>
                    <a:off x="2897019" y="1314163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  <p:sp>
                <p:nvSpPr>
                  <p:cNvPr id="230" name="TextBox 229">
                    <a:extLst>
                      <a:ext uri="{FF2B5EF4-FFF2-40B4-BE49-F238E27FC236}">
                        <a16:creationId xmlns:a16="http://schemas.microsoft.com/office/drawing/2014/main" id="{695E0E21-C71B-8D45-A676-0E27247BC5CD}"/>
                      </a:ext>
                    </a:extLst>
                  </p:cNvPr>
                  <p:cNvSpPr txBox="1"/>
                  <p:nvPr/>
                </p:nvSpPr>
                <p:spPr>
                  <a:xfrm>
                    <a:off x="2898931" y="2285558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223" name="TextBox 222">
                  <a:extLst>
                    <a:ext uri="{FF2B5EF4-FFF2-40B4-BE49-F238E27FC236}">
                      <a16:creationId xmlns:a16="http://schemas.microsoft.com/office/drawing/2014/main" id="{63D05A21-4A39-8C46-AC9B-CCA2283C9024}"/>
                    </a:ext>
                  </a:extLst>
                </p:cNvPr>
                <p:cNvSpPr txBox="1"/>
                <p:nvPr/>
              </p:nvSpPr>
              <p:spPr>
                <a:xfrm>
                  <a:off x="49447" y="3828599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 kD</a:t>
                  </a:r>
                </a:p>
              </p:txBody>
            </p:sp>
          </p:grp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63D90369-9706-A841-8889-9DF4D78C6BF4}"/>
                  </a:ext>
                </a:extLst>
              </p:cNvPr>
              <p:cNvSpPr txBox="1"/>
              <p:nvPr/>
            </p:nvSpPr>
            <p:spPr>
              <a:xfrm>
                <a:off x="2935309" y="4036285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20 kD</a:t>
                </a:r>
              </a:p>
            </p:txBody>
          </p:sp>
        </p:grp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195773DF-E87B-244A-87C1-F6CCD0D09DAB}"/>
              </a:ext>
            </a:extLst>
          </p:cNvPr>
          <p:cNvGrpSpPr/>
          <p:nvPr/>
        </p:nvGrpSpPr>
        <p:grpSpPr>
          <a:xfrm>
            <a:off x="428970" y="1486549"/>
            <a:ext cx="272415" cy="2726114"/>
            <a:chOff x="3057245" y="1844331"/>
            <a:chExt cx="272415" cy="2182743"/>
          </a:xfrm>
        </p:grpSpPr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7F16DD44-8104-3B4F-99C6-7D31F8FCF091}"/>
                </a:ext>
              </a:extLst>
            </p:cNvPr>
            <p:cNvCxnSpPr/>
            <p:nvPr/>
          </p:nvCxnSpPr>
          <p:spPr>
            <a:xfrm>
              <a:off x="3080155" y="2525583"/>
              <a:ext cx="2266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A681CEF7-A9BB-924C-A71B-73CC7CD8E81B}"/>
                </a:ext>
              </a:extLst>
            </p:cNvPr>
            <p:cNvGrpSpPr/>
            <p:nvPr/>
          </p:nvGrpSpPr>
          <p:grpSpPr>
            <a:xfrm>
              <a:off x="3057245" y="1844331"/>
              <a:ext cx="272415" cy="2182743"/>
              <a:chOff x="3057245" y="1844331"/>
              <a:chExt cx="272415" cy="2182743"/>
            </a:xfrm>
          </p:grpSpPr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AAC0E940-3452-5B45-BCE9-C3523AD5998C}"/>
                  </a:ext>
                </a:extLst>
              </p:cNvPr>
              <p:cNvGrpSpPr/>
              <p:nvPr/>
            </p:nvGrpSpPr>
            <p:grpSpPr>
              <a:xfrm>
                <a:off x="3057245" y="1844331"/>
                <a:ext cx="272415" cy="2005910"/>
                <a:chOff x="401789" y="1848948"/>
                <a:chExt cx="272415" cy="2005910"/>
              </a:xfrm>
            </p:grpSpPr>
            <p:grpSp>
              <p:nvGrpSpPr>
                <p:cNvPr id="184" name="Group 183">
                  <a:extLst>
                    <a:ext uri="{FF2B5EF4-FFF2-40B4-BE49-F238E27FC236}">
                      <a16:creationId xmlns:a16="http://schemas.microsoft.com/office/drawing/2014/main" id="{4A351D53-15CD-184B-9ACB-D05DAEA4C486}"/>
                    </a:ext>
                  </a:extLst>
                </p:cNvPr>
                <p:cNvGrpSpPr/>
                <p:nvPr/>
              </p:nvGrpSpPr>
              <p:grpSpPr>
                <a:xfrm>
                  <a:off x="401789" y="1848948"/>
                  <a:ext cx="272415" cy="1622868"/>
                  <a:chOff x="9684363" y="1848948"/>
                  <a:chExt cx="272415" cy="1622868"/>
                </a:xfrm>
              </p:grpSpPr>
              <p:cxnSp>
                <p:nvCxnSpPr>
                  <p:cNvPr id="186" name="Straight Connector 185">
                    <a:extLst>
                      <a:ext uri="{FF2B5EF4-FFF2-40B4-BE49-F238E27FC236}">
                        <a16:creationId xmlns:a16="http://schemas.microsoft.com/office/drawing/2014/main" id="{2596099F-68C8-2347-A9AD-08102D2F3358}"/>
                      </a:ext>
                    </a:extLst>
                  </p:cNvPr>
                  <p:cNvCxnSpPr/>
                  <p:nvPr/>
                </p:nvCxnSpPr>
                <p:spPr>
                  <a:xfrm>
                    <a:off x="9698030" y="184894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7" name="Straight Connector 186">
                    <a:extLst>
                      <a:ext uri="{FF2B5EF4-FFF2-40B4-BE49-F238E27FC236}">
                        <a16:creationId xmlns:a16="http://schemas.microsoft.com/office/drawing/2014/main" id="{E45590F9-A13A-CB41-8D32-714C7FDE105A}"/>
                      </a:ext>
                    </a:extLst>
                  </p:cNvPr>
                  <p:cNvCxnSpPr/>
                  <p:nvPr/>
                </p:nvCxnSpPr>
                <p:spPr>
                  <a:xfrm>
                    <a:off x="9684363" y="2034068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8" name="Straight Connector 187">
                    <a:extLst>
                      <a:ext uri="{FF2B5EF4-FFF2-40B4-BE49-F238E27FC236}">
                        <a16:creationId xmlns:a16="http://schemas.microsoft.com/office/drawing/2014/main" id="{2852A0B4-D149-3440-A8ED-F034A2C0824A}"/>
                      </a:ext>
                    </a:extLst>
                  </p:cNvPr>
                  <p:cNvCxnSpPr/>
                  <p:nvPr/>
                </p:nvCxnSpPr>
                <p:spPr>
                  <a:xfrm>
                    <a:off x="9707274" y="2227789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9" name="Straight Connector 188">
                    <a:extLst>
                      <a:ext uri="{FF2B5EF4-FFF2-40B4-BE49-F238E27FC236}">
                        <a16:creationId xmlns:a16="http://schemas.microsoft.com/office/drawing/2014/main" id="{D5242A35-7402-CC44-8BD2-5A95EDC2C45A}"/>
                      </a:ext>
                    </a:extLst>
                  </p:cNvPr>
                  <p:cNvCxnSpPr/>
                  <p:nvPr/>
                </p:nvCxnSpPr>
                <p:spPr>
                  <a:xfrm>
                    <a:off x="9716511" y="301255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0" name="Straight Connector 189">
                    <a:extLst>
                      <a:ext uri="{FF2B5EF4-FFF2-40B4-BE49-F238E27FC236}">
                        <a16:creationId xmlns:a16="http://schemas.microsoft.com/office/drawing/2014/main" id="{ADB8A825-9EA0-F240-AD67-3DE256096360}"/>
                      </a:ext>
                    </a:extLst>
                  </p:cNvPr>
                  <p:cNvCxnSpPr/>
                  <p:nvPr/>
                </p:nvCxnSpPr>
                <p:spPr>
                  <a:xfrm>
                    <a:off x="9730095" y="3471816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85" name="Straight Connector 184">
                  <a:extLst>
                    <a:ext uri="{FF2B5EF4-FFF2-40B4-BE49-F238E27FC236}">
                      <a16:creationId xmlns:a16="http://schemas.microsoft.com/office/drawing/2014/main" id="{E06A10CB-62A8-2644-8980-C7C345E661ED}"/>
                    </a:ext>
                  </a:extLst>
                </p:cNvPr>
                <p:cNvCxnSpPr/>
                <p:nvPr/>
              </p:nvCxnSpPr>
              <p:spPr>
                <a:xfrm>
                  <a:off x="442994" y="3854858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9D5F5658-09DD-BA4D-9C67-0DF32DC271BB}"/>
                  </a:ext>
                </a:extLst>
              </p:cNvPr>
              <p:cNvCxnSpPr/>
              <p:nvPr/>
            </p:nvCxnSpPr>
            <p:spPr>
              <a:xfrm>
                <a:off x="3102884" y="4027074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BC0C988-5F8D-1947-BAA1-42DD82A1EE1B}"/>
              </a:ext>
            </a:extLst>
          </p:cNvPr>
          <p:cNvGrpSpPr/>
          <p:nvPr/>
        </p:nvGrpSpPr>
        <p:grpSpPr>
          <a:xfrm>
            <a:off x="8857573" y="778338"/>
            <a:ext cx="750569" cy="3343034"/>
            <a:chOff x="8857573" y="778338"/>
            <a:chExt cx="750569" cy="334303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62C9AF3-CE9B-E04E-8F3F-258E33F1BAB2}"/>
                </a:ext>
              </a:extLst>
            </p:cNvPr>
            <p:cNvGrpSpPr/>
            <p:nvPr/>
          </p:nvGrpSpPr>
          <p:grpSpPr>
            <a:xfrm>
              <a:off x="8857573" y="778338"/>
              <a:ext cx="606255" cy="3343034"/>
              <a:chOff x="8832859" y="815409"/>
              <a:chExt cx="606255" cy="3343034"/>
            </a:xfrm>
          </p:grpSpPr>
          <p:grpSp>
            <p:nvGrpSpPr>
              <p:cNvPr id="245" name="Group 244">
                <a:extLst>
                  <a:ext uri="{FF2B5EF4-FFF2-40B4-BE49-F238E27FC236}">
                    <a16:creationId xmlns:a16="http://schemas.microsoft.com/office/drawing/2014/main" id="{2AD81D82-D2A0-F240-A89B-6A77D33E5FB1}"/>
                  </a:ext>
                </a:extLst>
              </p:cNvPr>
              <p:cNvGrpSpPr/>
              <p:nvPr/>
            </p:nvGrpSpPr>
            <p:grpSpPr>
              <a:xfrm>
                <a:off x="8832859" y="815409"/>
                <a:ext cx="606255" cy="2931502"/>
                <a:chOff x="-60983" y="907565"/>
                <a:chExt cx="606255" cy="2931502"/>
              </a:xfrm>
            </p:grpSpPr>
            <p:grpSp>
              <p:nvGrpSpPr>
                <p:cNvPr id="246" name="Group 245">
                  <a:extLst>
                    <a:ext uri="{FF2B5EF4-FFF2-40B4-BE49-F238E27FC236}">
                      <a16:creationId xmlns:a16="http://schemas.microsoft.com/office/drawing/2014/main" id="{39F71B7E-96BA-4F48-9334-B4BF0B38D8AB}"/>
                    </a:ext>
                  </a:extLst>
                </p:cNvPr>
                <p:cNvGrpSpPr/>
                <p:nvPr/>
              </p:nvGrpSpPr>
              <p:grpSpPr>
                <a:xfrm>
                  <a:off x="-60983" y="907565"/>
                  <a:ext cx="606255" cy="2342435"/>
                  <a:chOff x="2878893" y="1343485"/>
                  <a:chExt cx="606255" cy="2342435"/>
                </a:xfrm>
              </p:grpSpPr>
              <p:sp>
                <p:nvSpPr>
                  <p:cNvPr id="248" name="TextBox 247">
                    <a:extLst>
                      <a:ext uri="{FF2B5EF4-FFF2-40B4-BE49-F238E27FC236}">
                        <a16:creationId xmlns:a16="http://schemas.microsoft.com/office/drawing/2014/main" id="{E25798DD-B17C-AC49-B518-D8CE63B2EEB2}"/>
                      </a:ext>
                    </a:extLst>
                  </p:cNvPr>
                  <p:cNvSpPr txBox="1"/>
                  <p:nvPr/>
                </p:nvSpPr>
                <p:spPr>
                  <a:xfrm>
                    <a:off x="2973787" y="3432004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37 kD</a:t>
                    </a:r>
                  </a:p>
                </p:txBody>
              </p:sp>
              <p:sp>
                <p:nvSpPr>
                  <p:cNvPr id="249" name="TextBox 248">
                    <a:extLst>
                      <a:ext uri="{FF2B5EF4-FFF2-40B4-BE49-F238E27FC236}">
                        <a16:creationId xmlns:a16="http://schemas.microsoft.com/office/drawing/2014/main" id="{E5A4F8E6-5F34-0A4C-9941-66EBB322F4F3}"/>
                      </a:ext>
                    </a:extLst>
                  </p:cNvPr>
                  <p:cNvSpPr txBox="1"/>
                  <p:nvPr/>
                </p:nvSpPr>
                <p:spPr>
                  <a:xfrm>
                    <a:off x="2968211" y="2920916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250" name="TextBox 249">
                    <a:extLst>
                      <a:ext uri="{FF2B5EF4-FFF2-40B4-BE49-F238E27FC236}">
                        <a16:creationId xmlns:a16="http://schemas.microsoft.com/office/drawing/2014/main" id="{5E365A98-8919-C34F-B2C9-9FACA3C63D47}"/>
                      </a:ext>
                    </a:extLst>
                  </p:cNvPr>
                  <p:cNvSpPr txBox="1"/>
                  <p:nvPr/>
                </p:nvSpPr>
                <p:spPr>
                  <a:xfrm>
                    <a:off x="2959668" y="2524649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  <p:sp>
                <p:nvSpPr>
                  <p:cNvPr id="251" name="TextBox 250">
                    <a:extLst>
                      <a:ext uri="{FF2B5EF4-FFF2-40B4-BE49-F238E27FC236}">
                        <a16:creationId xmlns:a16="http://schemas.microsoft.com/office/drawing/2014/main" id="{72B3B1A4-1C58-2243-9832-324212B8B817}"/>
                      </a:ext>
                    </a:extLst>
                  </p:cNvPr>
                  <p:cNvSpPr txBox="1"/>
                  <p:nvPr/>
                </p:nvSpPr>
                <p:spPr>
                  <a:xfrm>
                    <a:off x="2899298" y="2136323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150 kD</a:t>
                    </a:r>
                  </a:p>
                </p:txBody>
              </p:sp>
              <p:sp>
                <p:nvSpPr>
                  <p:cNvPr id="252" name="TextBox 251">
                    <a:extLst>
                      <a:ext uri="{FF2B5EF4-FFF2-40B4-BE49-F238E27FC236}">
                        <a16:creationId xmlns:a16="http://schemas.microsoft.com/office/drawing/2014/main" id="{D32EEEEC-7886-904B-9B71-E410181DF135}"/>
                      </a:ext>
                    </a:extLst>
                  </p:cNvPr>
                  <p:cNvSpPr txBox="1"/>
                  <p:nvPr/>
                </p:nvSpPr>
                <p:spPr>
                  <a:xfrm>
                    <a:off x="2903142" y="1920043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250 kD</a:t>
                    </a:r>
                  </a:p>
                </p:txBody>
              </p:sp>
              <p:sp>
                <p:nvSpPr>
                  <p:cNvPr id="253" name="TextBox 252">
                    <a:extLst>
                      <a:ext uri="{FF2B5EF4-FFF2-40B4-BE49-F238E27FC236}">
                        <a16:creationId xmlns:a16="http://schemas.microsoft.com/office/drawing/2014/main" id="{F44D4F3F-BD3F-AD45-AECE-2CB5C06B66DB}"/>
                      </a:ext>
                    </a:extLst>
                  </p:cNvPr>
                  <p:cNvSpPr txBox="1"/>
                  <p:nvPr/>
                </p:nvSpPr>
                <p:spPr>
                  <a:xfrm>
                    <a:off x="2878893" y="1343485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  <p:sp>
                <p:nvSpPr>
                  <p:cNvPr id="254" name="TextBox 253">
                    <a:extLst>
                      <a:ext uri="{FF2B5EF4-FFF2-40B4-BE49-F238E27FC236}">
                        <a16:creationId xmlns:a16="http://schemas.microsoft.com/office/drawing/2014/main" id="{283901D6-8054-CC49-B5F8-C63C05063E88}"/>
                      </a:ext>
                    </a:extLst>
                  </p:cNvPr>
                  <p:cNvSpPr txBox="1"/>
                  <p:nvPr/>
                </p:nvSpPr>
                <p:spPr>
                  <a:xfrm>
                    <a:off x="2898931" y="2329227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247" name="TextBox 246">
                  <a:extLst>
                    <a:ext uri="{FF2B5EF4-FFF2-40B4-BE49-F238E27FC236}">
                      <a16:creationId xmlns:a16="http://schemas.microsoft.com/office/drawing/2014/main" id="{7EBDD26D-F6D3-4F42-A201-3514B0AFBA42}"/>
                    </a:ext>
                  </a:extLst>
                </p:cNvPr>
                <p:cNvSpPr txBox="1"/>
                <p:nvPr/>
              </p:nvSpPr>
              <p:spPr>
                <a:xfrm>
                  <a:off x="35830" y="3585151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 kD</a:t>
                  </a:r>
                </a:p>
              </p:txBody>
            </p:sp>
          </p:grpSp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72B62945-52EA-BF48-AFF5-7E960DBC59A3}"/>
                  </a:ext>
                </a:extLst>
              </p:cNvPr>
              <p:cNvSpPr txBox="1"/>
              <p:nvPr/>
            </p:nvSpPr>
            <p:spPr>
              <a:xfrm>
                <a:off x="8920706" y="3904527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20 kD</a:t>
                </a:r>
              </a:p>
            </p:txBody>
          </p:sp>
        </p:grp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363A1A2F-9BF9-D642-9F81-1E959DE4A392}"/>
                </a:ext>
              </a:extLst>
            </p:cNvPr>
            <p:cNvGrpSpPr/>
            <p:nvPr/>
          </p:nvGrpSpPr>
          <p:grpSpPr>
            <a:xfrm>
              <a:off x="9335820" y="1470098"/>
              <a:ext cx="272322" cy="2589067"/>
              <a:chOff x="3057245" y="1815548"/>
              <a:chExt cx="272322" cy="2073012"/>
            </a:xfrm>
          </p:grpSpPr>
          <p:cxnSp>
            <p:nvCxnSpPr>
              <p:cNvPr id="204" name="Straight Connector 203">
                <a:extLst>
                  <a:ext uri="{FF2B5EF4-FFF2-40B4-BE49-F238E27FC236}">
                    <a16:creationId xmlns:a16="http://schemas.microsoft.com/office/drawing/2014/main" id="{119FB34D-4750-E249-B140-AD7278299B3E}"/>
                  </a:ext>
                </a:extLst>
              </p:cNvPr>
              <p:cNvCxnSpPr/>
              <p:nvPr/>
            </p:nvCxnSpPr>
            <p:spPr>
              <a:xfrm>
                <a:off x="3080155" y="2337600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" name="Group 204">
                <a:extLst>
                  <a:ext uri="{FF2B5EF4-FFF2-40B4-BE49-F238E27FC236}">
                    <a16:creationId xmlns:a16="http://schemas.microsoft.com/office/drawing/2014/main" id="{DF01C472-866C-1643-A310-A6E3B5DDA1A2}"/>
                  </a:ext>
                </a:extLst>
              </p:cNvPr>
              <p:cNvGrpSpPr/>
              <p:nvPr/>
            </p:nvGrpSpPr>
            <p:grpSpPr>
              <a:xfrm>
                <a:off x="3057245" y="1815548"/>
                <a:ext cx="272322" cy="2073012"/>
                <a:chOff x="3057245" y="1815548"/>
                <a:chExt cx="272322" cy="2073012"/>
              </a:xfrm>
            </p:grpSpPr>
            <p:grpSp>
              <p:nvGrpSpPr>
                <p:cNvPr id="207" name="Group 206">
                  <a:extLst>
                    <a:ext uri="{FF2B5EF4-FFF2-40B4-BE49-F238E27FC236}">
                      <a16:creationId xmlns:a16="http://schemas.microsoft.com/office/drawing/2014/main" id="{267E65F4-DCB3-6C42-95BB-C2E5CB5A9607}"/>
                    </a:ext>
                  </a:extLst>
                </p:cNvPr>
                <p:cNvGrpSpPr/>
                <p:nvPr/>
              </p:nvGrpSpPr>
              <p:grpSpPr>
                <a:xfrm>
                  <a:off x="3057245" y="1815548"/>
                  <a:ext cx="267888" cy="1708196"/>
                  <a:chOff x="401789" y="1820165"/>
                  <a:chExt cx="267888" cy="1708196"/>
                </a:xfrm>
              </p:grpSpPr>
              <p:grpSp>
                <p:nvGrpSpPr>
                  <p:cNvPr id="220" name="Group 219">
                    <a:extLst>
                      <a:ext uri="{FF2B5EF4-FFF2-40B4-BE49-F238E27FC236}">
                        <a16:creationId xmlns:a16="http://schemas.microsoft.com/office/drawing/2014/main" id="{462BE709-C627-5D43-9D2B-7A2CD5B37CFF}"/>
                      </a:ext>
                    </a:extLst>
                  </p:cNvPr>
                  <p:cNvGrpSpPr/>
                  <p:nvPr/>
                </p:nvGrpSpPr>
                <p:grpSpPr>
                  <a:xfrm>
                    <a:off x="401789" y="1820165"/>
                    <a:ext cx="263450" cy="1223305"/>
                    <a:chOff x="9684363" y="1820165"/>
                    <a:chExt cx="263450" cy="1223305"/>
                  </a:xfrm>
                </p:grpSpPr>
                <p:cxnSp>
                  <p:nvCxnSpPr>
                    <p:cNvPr id="259" name="Straight Connector 258">
                      <a:extLst>
                        <a:ext uri="{FF2B5EF4-FFF2-40B4-BE49-F238E27FC236}">
                          <a16:creationId xmlns:a16="http://schemas.microsoft.com/office/drawing/2014/main" id="{D3E30E2A-6F2D-5D4D-B4B6-FE7AA64F94A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98030" y="1820165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0" name="Straight Connector 259">
                      <a:extLst>
                        <a:ext uri="{FF2B5EF4-FFF2-40B4-BE49-F238E27FC236}">
                          <a16:creationId xmlns:a16="http://schemas.microsoft.com/office/drawing/2014/main" id="{FBF8D0A7-8208-C741-9A6F-90754ACAE4B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684363" y="2004386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1" name="Straight Connector 260">
                      <a:extLst>
                        <a:ext uri="{FF2B5EF4-FFF2-40B4-BE49-F238E27FC236}">
                          <a16:creationId xmlns:a16="http://schemas.microsoft.com/office/drawing/2014/main" id="{CB760F06-1A66-EE4B-B061-4370ED70416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07274" y="2197137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2" name="Straight Connector 261">
                      <a:extLst>
                        <a:ext uri="{FF2B5EF4-FFF2-40B4-BE49-F238E27FC236}">
                          <a16:creationId xmlns:a16="http://schemas.microsoft.com/office/drawing/2014/main" id="{7ABAD0D2-E0DE-5041-9393-671D39DD4C1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16511" y="2666074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3" name="Straight Connector 262">
                      <a:extLst>
                        <a:ext uri="{FF2B5EF4-FFF2-40B4-BE49-F238E27FC236}">
                          <a16:creationId xmlns:a16="http://schemas.microsoft.com/office/drawing/2014/main" id="{A8D757D3-BD54-D245-834F-5878E97AEA0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721130" y="3043470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58" name="Straight Connector 257">
                    <a:extLst>
                      <a:ext uri="{FF2B5EF4-FFF2-40B4-BE49-F238E27FC236}">
                        <a16:creationId xmlns:a16="http://schemas.microsoft.com/office/drawing/2014/main" id="{3CECA4C1-AD65-E34E-8292-49AD5A2F1816}"/>
                      </a:ext>
                    </a:extLst>
                  </p:cNvPr>
                  <p:cNvCxnSpPr/>
                  <p:nvPr/>
                </p:nvCxnSpPr>
                <p:spPr>
                  <a:xfrm>
                    <a:off x="442994" y="3528361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19" name="Straight Connector 218">
                  <a:extLst>
                    <a:ext uri="{FF2B5EF4-FFF2-40B4-BE49-F238E27FC236}">
                      <a16:creationId xmlns:a16="http://schemas.microsoft.com/office/drawing/2014/main" id="{EA1F1BB9-5AF0-474A-B037-F8B436922F02}"/>
                    </a:ext>
                  </a:extLst>
                </p:cNvPr>
                <p:cNvCxnSpPr/>
                <p:nvPr/>
              </p:nvCxnSpPr>
              <p:spPr>
                <a:xfrm>
                  <a:off x="3102884" y="3888560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DF93B2B-B83F-FE46-B950-1A680B657566}"/>
              </a:ext>
            </a:extLst>
          </p:cNvPr>
          <p:cNvGrpSpPr/>
          <p:nvPr/>
        </p:nvGrpSpPr>
        <p:grpSpPr>
          <a:xfrm>
            <a:off x="-46772" y="887429"/>
            <a:ext cx="606255" cy="3429392"/>
            <a:chOff x="-46772" y="887429"/>
            <a:chExt cx="606255" cy="3429392"/>
          </a:xfrm>
        </p:grpSpPr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9B827C5C-8AF8-844F-8F35-9167D037A10E}"/>
                </a:ext>
              </a:extLst>
            </p:cNvPr>
            <p:cNvGrpSpPr/>
            <p:nvPr/>
          </p:nvGrpSpPr>
          <p:grpSpPr>
            <a:xfrm>
              <a:off x="-46772" y="887429"/>
              <a:ext cx="606255" cy="3196307"/>
              <a:chOff x="-46772" y="887429"/>
              <a:chExt cx="606255" cy="3196307"/>
            </a:xfrm>
          </p:grpSpPr>
          <p:grpSp>
            <p:nvGrpSpPr>
              <p:cNvPr id="209" name="Group 208">
                <a:extLst>
                  <a:ext uri="{FF2B5EF4-FFF2-40B4-BE49-F238E27FC236}">
                    <a16:creationId xmlns:a16="http://schemas.microsoft.com/office/drawing/2014/main" id="{9ECBA46B-8ABD-6C4A-A51E-2166F6104975}"/>
                  </a:ext>
                </a:extLst>
              </p:cNvPr>
              <p:cNvGrpSpPr/>
              <p:nvPr/>
            </p:nvGrpSpPr>
            <p:grpSpPr>
              <a:xfrm>
                <a:off x="-46772" y="887429"/>
                <a:ext cx="606255" cy="2746824"/>
                <a:chOff x="2893104" y="1323349"/>
                <a:chExt cx="606255" cy="2746824"/>
              </a:xfrm>
            </p:grpSpPr>
            <p:sp>
              <p:nvSpPr>
                <p:cNvPr id="211" name="TextBox 210">
                  <a:extLst>
                    <a:ext uri="{FF2B5EF4-FFF2-40B4-BE49-F238E27FC236}">
                      <a16:creationId xmlns:a16="http://schemas.microsoft.com/office/drawing/2014/main" id="{FB04E6A5-17A1-9243-A26E-4A818154B5B1}"/>
                    </a:ext>
                  </a:extLst>
                </p:cNvPr>
                <p:cNvSpPr txBox="1"/>
                <p:nvPr/>
              </p:nvSpPr>
              <p:spPr>
                <a:xfrm>
                  <a:off x="2971185" y="3816257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37 kD</a:t>
                  </a:r>
                </a:p>
              </p:txBody>
            </p:sp>
            <p:sp>
              <p:nvSpPr>
                <p:cNvPr id="212" name="TextBox 211">
                  <a:extLst>
                    <a:ext uri="{FF2B5EF4-FFF2-40B4-BE49-F238E27FC236}">
                      <a16:creationId xmlns:a16="http://schemas.microsoft.com/office/drawing/2014/main" id="{FAD696DE-CE3B-434E-97C3-E6D3BD7ABAD4}"/>
                    </a:ext>
                  </a:extLst>
                </p:cNvPr>
                <p:cNvSpPr txBox="1"/>
                <p:nvPr/>
              </p:nvSpPr>
              <p:spPr>
                <a:xfrm>
                  <a:off x="2968211" y="3234880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50 kD</a:t>
                  </a:r>
                </a:p>
              </p:txBody>
            </p:sp>
            <p:sp>
              <p:nvSpPr>
                <p:cNvPr id="213" name="TextBox 212">
                  <a:extLst>
                    <a:ext uri="{FF2B5EF4-FFF2-40B4-BE49-F238E27FC236}">
                      <a16:creationId xmlns:a16="http://schemas.microsoft.com/office/drawing/2014/main" id="{41AB6EF9-5694-D94B-B627-75675A2AB305}"/>
                    </a:ext>
                  </a:extLst>
                </p:cNvPr>
                <p:cNvSpPr txBox="1"/>
                <p:nvPr/>
              </p:nvSpPr>
              <p:spPr>
                <a:xfrm>
                  <a:off x="2959668" y="2651398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50" dirty="0"/>
                    <a:t>75 kD</a:t>
                  </a:r>
                </a:p>
              </p:txBody>
            </p:sp>
            <p:sp>
              <p:nvSpPr>
                <p:cNvPr id="214" name="TextBox 213">
                  <a:extLst>
                    <a:ext uri="{FF2B5EF4-FFF2-40B4-BE49-F238E27FC236}">
                      <a16:creationId xmlns:a16="http://schemas.microsoft.com/office/drawing/2014/main" id="{4059E240-B507-8D4B-8522-20DD386DAE87}"/>
                    </a:ext>
                  </a:extLst>
                </p:cNvPr>
                <p:cNvSpPr txBox="1"/>
                <p:nvPr/>
              </p:nvSpPr>
              <p:spPr>
                <a:xfrm>
                  <a:off x="2899298" y="2010817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150 kD</a:t>
                  </a:r>
                </a:p>
              </p:txBody>
            </p:sp>
            <p:sp>
              <p:nvSpPr>
                <p:cNvPr id="215" name="TextBox 214">
                  <a:extLst>
                    <a:ext uri="{FF2B5EF4-FFF2-40B4-BE49-F238E27FC236}">
                      <a16:creationId xmlns:a16="http://schemas.microsoft.com/office/drawing/2014/main" id="{F4DE23A6-CA11-E44C-8220-A8DD6D249DFC}"/>
                    </a:ext>
                  </a:extLst>
                </p:cNvPr>
                <p:cNvSpPr txBox="1"/>
                <p:nvPr/>
              </p:nvSpPr>
              <p:spPr>
                <a:xfrm>
                  <a:off x="2903142" y="1793297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250 kD</a:t>
                  </a:r>
                </a:p>
              </p:txBody>
            </p:sp>
            <p:sp>
              <p:nvSpPr>
                <p:cNvPr id="216" name="TextBox 215">
                  <a:extLst>
                    <a:ext uri="{FF2B5EF4-FFF2-40B4-BE49-F238E27FC236}">
                      <a16:creationId xmlns:a16="http://schemas.microsoft.com/office/drawing/2014/main" id="{6F0EB5A0-117F-AE48-AB2C-F1E2E7E98164}"/>
                    </a:ext>
                  </a:extLst>
                </p:cNvPr>
                <p:cNvSpPr txBox="1"/>
                <p:nvPr/>
              </p:nvSpPr>
              <p:spPr>
                <a:xfrm>
                  <a:off x="2893104" y="1323349"/>
                  <a:ext cx="606255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/>
                    <a:t>MW </a:t>
                  </a:r>
                </a:p>
                <a:p>
                  <a:pPr algn="ctr"/>
                  <a:r>
                    <a:rPr lang="en-US" sz="1100" dirty="0"/>
                    <a:t>Marker</a:t>
                  </a:r>
                </a:p>
              </p:txBody>
            </p:sp>
            <p:sp>
              <p:nvSpPr>
                <p:cNvPr id="217" name="TextBox 216">
                  <a:extLst>
                    <a:ext uri="{FF2B5EF4-FFF2-40B4-BE49-F238E27FC236}">
                      <a16:creationId xmlns:a16="http://schemas.microsoft.com/office/drawing/2014/main" id="{66C71DB3-A616-3D4D-8E2C-91B062499F4B}"/>
                    </a:ext>
                  </a:extLst>
                </p:cNvPr>
                <p:cNvSpPr txBox="1"/>
                <p:nvPr/>
              </p:nvSpPr>
              <p:spPr>
                <a:xfrm>
                  <a:off x="2898931" y="2277768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100 kD</a:t>
                  </a:r>
                </a:p>
              </p:txBody>
            </p:sp>
          </p:grpSp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A91FDF52-2344-2942-8E97-33F8ADEBAEAA}"/>
                  </a:ext>
                </a:extLst>
              </p:cNvPr>
              <p:cNvSpPr txBox="1"/>
              <p:nvPr/>
            </p:nvSpPr>
            <p:spPr>
              <a:xfrm>
                <a:off x="50368" y="3829820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25 kD</a:t>
                </a:r>
              </a:p>
            </p:txBody>
          </p:sp>
        </p:grp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8777B8A4-B0EC-C94F-988E-D563BF7C3E15}"/>
                </a:ext>
              </a:extLst>
            </p:cNvPr>
            <p:cNvSpPr txBox="1"/>
            <p:nvPr/>
          </p:nvSpPr>
          <p:spPr>
            <a:xfrm>
              <a:off x="50369" y="4062905"/>
              <a:ext cx="4972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20 kD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6F81BD4-3E2B-784B-8BAB-3673443561DC}"/>
              </a:ext>
            </a:extLst>
          </p:cNvPr>
          <p:cNvGrpSpPr/>
          <p:nvPr/>
        </p:nvGrpSpPr>
        <p:grpSpPr>
          <a:xfrm>
            <a:off x="5846837" y="880216"/>
            <a:ext cx="731011" cy="3309820"/>
            <a:chOff x="5846837" y="880216"/>
            <a:chExt cx="731011" cy="3309820"/>
          </a:xfrm>
        </p:grpSpPr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AAE89B8D-33A7-A44C-AE7A-41DD836CC67F}"/>
                </a:ext>
              </a:extLst>
            </p:cNvPr>
            <p:cNvGrpSpPr/>
            <p:nvPr/>
          </p:nvGrpSpPr>
          <p:grpSpPr>
            <a:xfrm>
              <a:off x="5846837" y="880216"/>
              <a:ext cx="606255" cy="3309820"/>
              <a:chOff x="5834137" y="880216"/>
              <a:chExt cx="606255" cy="3309820"/>
            </a:xfrm>
          </p:grpSpPr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8F4562FC-A6AC-1340-BF6D-B9A57752735E}"/>
                  </a:ext>
                </a:extLst>
              </p:cNvPr>
              <p:cNvGrpSpPr/>
              <p:nvPr/>
            </p:nvGrpSpPr>
            <p:grpSpPr>
              <a:xfrm>
                <a:off x="5834137" y="880216"/>
                <a:ext cx="606255" cy="2752072"/>
                <a:chOff x="-46889" y="781869"/>
                <a:chExt cx="606255" cy="2752072"/>
              </a:xfrm>
            </p:grpSpPr>
            <p:grpSp>
              <p:nvGrpSpPr>
                <p:cNvPr id="233" name="Group 232">
                  <a:extLst>
                    <a:ext uri="{FF2B5EF4-FFF2-40B4-BE49-F238E27FC236}">
                      <a16:creationId xmlns:a16="http://schemas.microsoft.com/office/drawing/2014/main" id="{C10303C0-AA41-2647-86F3-149508BC0C97}"/>
                    </a:ext>
                  </a:extLst>
                </p:cNvPr>
                <p:cNvGrpSpPr/>
                <p:nvPr/>
              </p:nvGrpSpPr>
              <p:grpSpPr>
                <a:xfrm>
                  <a:off x="-46889" y="781869"/>
                  <a:ext cx="606255" cy="2237847"/>
                  <a:chOff x="2892987" y="1217789"/>
                  <a:chExt cx="606255" cy="2237847"/>
                </a:xfrm>
              </p:grpSpPr>
              <p:sp>
                <p:nvSpPr>
                  <p:cNvPr id="235" name="TextBox 234">
                    <a:extLst>
                      <a:ext uri="{FF2B5EF4-FFF2-40B4-BE49-F238E27FC236}">
                        <a16:creationId xmlns:a16="http://schemas.microsoft.com/office/drawing/2014/main" id="{B8DE7FD3-9F1C-FE45-B1CE-08A3956AB355}"/>
                      </a:ext>
                    </a:extLst>
                  </p:cNvPr>
                  <p:cNvSpPr txBox="1"/>
                  <p:nvPr/>
                </p:nvSpPr>
                <p:spPr>
                  <a:xfrm>
                    <a:off x="2973787" y="3201720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37 kD</a:t>
                    </a:r>
                  </a:p>
                </p:txBody>
              </p:sp>
              <p:sp>
                <p:nvSpPr>
                  <p:cNvPr id="236" name="TextBox 235">
                    <a:extLst>
                      <a:ext uri="{FF2B5EF4-FFF2-40B4-BE49-F238E27FC236}">
                        <a16:creationId xmlns:a16="http://schemas.microsoft.com/office/drawing/2014/main" id="{328398B0-AEC7-0E4A-9211-871C885B3BC1}"/>
                      </a:ext>
                    </a:extLst>
                  </p:cNvPr>
                  <p:cNvSpPr txBox="1"/>
                  <p:nvPr/>
                </p:nvSpPr>
                <p:spPr>
                  <a:xfrm>
                    <a:off x="2959898" y="2641676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50 kD</a:t>
                    </a:r>
                  </a:p>
                </p:txBody>
              </p:sp>
              <p:sp>
                <p:nvSpPr>
                  <p:cNvPr id="237" name="TextBox 236">
                    <a:extLst>
                      <a:ext uri="{FF2B5EF4-FFF2-40B4-BE49-F238E27FC236}">
                        <a16:creationId xmlns:a16="http://schemas.microsoft.com/office/drawing/2014/main" id="{C6B72BE7-04FA-2F4D-8F62-B9F699669524}"/>
                      </a:ext>
                    </a:extLst>
                  </p:cNvPr>
                  <p:cNvSpPr txBox="1"/>
                  <p:nvPr/>
                </p:nvSpPr>
                <p:spPr>
                  <a:xfrm>
                    <a:off x="2938106" y="2229640"/>
                    <a:ext cx="497252" cy="2539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50" dirty="0"/>
                      <a:t>75 kD</a:t>
                    </a:r>
                  </a:p>
                </p:txBody>
              </p:sp>
              <p:sp>
                <p:nvSpPr>
                  <p:cNvPr id="238" name="TextBox 237">
                    <a:extLst>
                      <a:ext uri="{FF2B5EF4-FFF2-40B4-BE49-F238E27FC236}">
                        <a16:creationId xmlns:a16="http://schemas.microsoft.com/office/drawing/2014/main" id="{C52D193E-5F42-364D-8751-41A05C51DECC}"/>
                      </a:ext>
                    </a:extLst>
                  </p:cNvPr>
                  <p:cNvSpPr txBox="1"/>
                  <p:nvPr/>
                </p:nvSpPr>
                <p:spPr>
                  <a:xfrm>
                    <a:off x="2899298" y="1819228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150 kD</a:t>
                    </a:r>
                  </a:p>
                </p:txBody>
              </p:sp>
              <p:sp>
                <p:nvSpPr>
                  <p:cNvPr id="239" name="TextBox 238">
                    <a:extLst>
                      <a:ext uri="{FF2B5EF4-FFF2-40B4-BE49-F238E27FC236}">
                        <a16:creationId xmlns:a16="http://schemas.microsoft.com/office/drawing/2014/main" id="{415CBC45-EF19-B24D-BFE4-05E1AFC413CC}"/>
                      </a:ext>
                    </a:extLst>
                  </p:cNvPr>
                  <p:cNvSpPr txBox="1"/>
                  <p:nvPr/>
                </p:nvSpPr>
                <p:spPr>
                  <a:xfrm>
                    <a:off x="2903142" y="1687755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250 kD</a:t>
                    </a:r>
                  </a:p>
                </p:txBody>
              </p:sp>
              <p:sp>
                <p:nvSpPr>
                  <p:cNvPr id="240" name="TextBox 239">
                    <a:extLst>
                      <a:ext uri="{FF2B5EF4-FFF2-40B4-BE49-F238E27FC236}">
                        <a16:creationId xmlns:a16="http://schemas.microsoft.com/office/drawing/2014/main" id="{5A4C0C9A-5DCD-A448-8862-A52DE7122109}"/>
                      </a:ext>
                    </a:extLst>
                  </p:cNvPr>
                  <p:cNvSpPr txBox="1"/>
                  <p:nvPr/>
                </p:nvSpPr>
                <p:spPr>
                  <a:xfrm>
                    <a:off x="2892987" y="1217789"/>
                    <a:ext cx="60625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/>
                      <a:t>MW </a:t>
                    </a:r>
                  </a:p>
                  <a:p>
                    <a:pPr algn="ctr"/>
                    <a:r>
                      <a:rPr lang="en-US" sz="1100" dirty="0"/>
                      <a:t>Marker</a:t>
                    </a:r>
                  </a:p>
                </p:txBody>
              </p:sp>
              <p:sp>
                <p:nvSpPr>
                  <p:cNvPr id="241" name="TextBox 240">
                    <a:extLst>
                      <a:ext uri="{FF2B5EF4-FFF2-40B4-BE49-F238E27FC236}">
                        <a16:creationId xmlns:a16="http://schemas.microsoft.com/office/drawing/2014/main" id="{F5D19101-F071-3F42-B82A-CAF98E3303A8}"/>
                      </a:ext>
                    </a:extLst>
                  </p:cNvPr>
                  <p:cNvSpPr txBox="1"/>
                  <p:nvPr/>
                </p:nvSpPr>
                <p:spPr>
                  <a:xfrm>
                    <a:off x="2898931" y="1996376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50" dirty="0"/>
                      <a:t>100 kD</a:t>
                    </a:r>
                  </a:p>
                </p:txBody>
              </p:sp>
            </p:grpSp>
            <p:sp>
              <p:nvSpPr>
                <p:cNvPr id="234" name="TextBox 233">
                  <a:extLst>
                    <a:ext uri="{FF2B5EF4-FFF2-40B4-BE49-F238E27FC236}">
                      <a16:creationId xmlns:a16="http://schemas.microsoft.com/office/drawing/2014/main" id="{4A9547AF-C19F-AE4D-BDD0-3396EBCA9F6D}"/>
                    </a:ext>
                  </a:extLst>
                </p:cNvPr>
                <p:cNvSpPr txBox="1"/>
                <p:nvPr/>
              </p:nvSpPr>
              <p:spPr>
                <a:xfrm>
                  <a:off x="3208" y="3280025"/>
                  <a:ext cx="49725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25 kD</a:t>
                  </a:r>
                </a:p>
              </p:txBody>
            </p:sp>
          </p:grpSp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B1DE18AF-FE71-9649-A975-557780C07BDB}"/>
                  </a:ext>
                </a:extLst>
              </p:cNvPr>
              <p:cNvSpPr txBox="1"/>
              <p:nvPr/>
            </p:nvSpPr>
            <p:spPr>
              <a:xfrm>
                <a:off x="5877285" y="3603938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20 kD</a:t>
                </a:r>
              </a:p>
            </p:txBody>
          </p:sp>
          <p:sp>
            <p:nvSpPr>
              <p:cNvPr id="244" name="TextBox 243">
                <a:extLst>
                  <a:ext uri="{FF2B5EF4-FFF2-40B4-BE49-F238E27FC236}">
                    <a16:creationId xmlns:a16="http://schemas.microsoft.com/office/drawing/2014/main" id="{B1AC90DC-13A7-9941-A0B3-6E67849EB3FA}"/>
                  </a:ext>
                </a:extLst>
              </p:cNvPr>
              <p:cNvSpPr txBox="1"/>
              <p:nvPr/>
            </p:nvSpPr>
            <p:spPr>
              <a:xfrm>
                <a:off x="5869808" y="3936120"/>
                <a:ext cx="49725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15 kD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7987204-57EF-324B-80DF-5A7F75A6C5EC}"/>
                </a:ext>
              </a:extLst>
            </p:cNvPr>
            <p:cNvGrpSpPr/>
            <p:nvPr/>
          </p:nvGrpSpPr>
          <p:grpSpPr>
            <a:xfrm>
              <a:off x="6297282" y="1475161"/>
              <a:ext cx="280566" cy="2573805"/>
              <a:chOff x="6395895" y="1475161"/>
              <a:chExt cx="280566" cy="2573805"/>
            </a:xfrm>
          </p:grpSpPr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4ECDC62F-0315-6C43-AEAB-5397D37E0B21}"/>
                  </a:ext>
                </a:extLst>
              </p:cNvPr>
              <p:cNvGrpSpPr/>
              <p:nvPr/>
            </p:nvGrpSpPr>
            <p:grpSpPr>
              <a:xfrm>
                <a:off x="6395895" y="1475161"/>
                <a:ext cx="280566" cy="2573805"/>
                <a:chOff x="3013234" y="1837082"/>
                <a:chExt cx="280566" cy="2060793"/>
              </a:xfrm>
            </p:grpSpPr>
            <p:cxnSp>
              <p:nvCxnSpPr>
                <p:cNvPr id="192" name="Straight Connector 191">
                  <a:extLst>
                    <a:ext uri="{FF2B5EF4-FFF2-40B4-BE49-F238E27FC236}">
                      <a16:creationId xmlns:a16="http://schemas.microsoft.com/office/drawing/2014/main" id="{C798CC14-271D-8343-A588-54B315EF862E}"/>
                    </a:ext>
                  </a:extLst>
                </p:cNvPr>
                <p:cNvCxnSpPr/>
                <p:nvPr/>
              </p:nvCxnSpPr>
              <p:spPr>
                <a:xfrm>
                  <a:off x="3035330" y="2267179"/>
                  <a:ext cx="22668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93" name="Group 192">
                  <a:extLst>
                    <a:ext uri="{FF2B5EF4-FFF2-40B4-BE49-F238E27FC236}">
                      <a16:creationId xmlns:a16="http://schemas.microsoft.com/office/drawing/2014/main" id="{87514270-9D8A-044F-9DBC-D89F098410FD}"/>
                    </a:ext>
                  </a:extLst>
                </p:cNvPr>
                <p:cNvGrpSpPr/>
                <p:nvPr/>
              </p:nvGrpSpPr>
              <p:grpSpPr>
                <a:xfrm>
                  <a:off x="3013234" y="1837082"/>
                  <a:ext cx="280566" cy="2060793"/>
                  <a:chOff x="3013234" y="1837082"/>
                  <a:chExt cx="280566" cy="2060793"/>
                </a:xfrm>
              </p:grpSpPr>
              <p:grpSp>
                <p:nvGrpSpPr>
                  <p:cNvPr id="194" name="Group 193">
                    <a:extLst>
                      <a:ext uri="{FF2B5EF4-FFF2-40B4-BE49-F238E27FC236}">
                        <a16:creationId xmlns:a16="http://schemas.microsoft.com/office/drawing/2014/main" id="{33C95648-BCE1-5B4A-A7B2-26DB15696961}"/>
                      </a:ext>
                    </a:extLst>
                  </p:cNvPr>
                  <p:cNvGrpSpPr/>
                  <p:nvPr/>
                </p:nvGrpSpPr>
                <p:grpSpPr>
                  <a:xfrm>
                    <a:off x="3035695" y="1837082"/>
                    <a:ext cx="258105" cy="1632730"/>
                    <a:chOff x="380239" y="1841699"/>
                    <a:chExt cx="258105" cy="1632730"/>
                  </a:xfrm>
                </p:grpSpPr>
                <p:grpSp>
                  <p:nvGrpSpPr>
                    <p:cNvPr id="196" name="Group 195">
                      <a:extLst>
                        <a:ext uri="{FF2B5EF4-FFF2-40B4-BE49-F238E27FC236}">
                          <a16:creationId xmlns:a16="http://schemas.microsoft.com/office/drawing/2014/main" id="{1E1C4A2D-2561-1546-A6F4-D6228D90F45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9112" y="1841699"/>
                      <a:ext cx="249232" cy="1206621"/>
                      <a:chOff x="9671686" y="1841699"/>
                      <a:chExt cx="249232" cy="1206621"/>
                    </a:xfrm>
                  </p:grpSpPr>
                  <p:cxnSp>
                    <p:nvCxnSpPr>
                      <p:cNvPr id="198" name="Straight Connector 197">
                        <a:extLst>
                          <a:ext uri="{FF2B5EF4-FFF2-40B4-BE49-F238E27FC236}">
                            <a16:creationId xmlns:a16="http://schemas.microsoft.com/office/drawing/2014/main" id="{0EC755BD-A245-1C47-BFD5-2604F4041673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680100" y="1841699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99" name="Straight Connector 198">
                        <a:extLst>
                          <a:ext uri="{FF2B5EF4-FFF2-40B4-BE49-F238E27FC236}">
                            <a16:creationId xmlns:a16="http://schemas.microsoft.com/office/drawing/2014/main" id="{7A1E7D55-633D-FF42-B7DA-18445D1D01C9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684363" y="1962289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0" name="Straight Connector 199">
                        <a:extLst>
                          <a:ext uri="{FF2B5EF4-FFF2-40B4-BE49-F238E27FC236}">
                            <a16:creationId xmlns:a16="http://schemas.microsoft.com/office/drawing/2014/main" id="{95853FB5-774D-4240-8701-C2695C5C5079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680379" y="2084235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1" name="Straight Connector 200">
                        <a:extLst>
                          <a:ext uri="{FF2B5EF4-FFF2-40B4-BE49-F238E27FC236}">
                            <a16:creationId xmlns:a16="http://schemas.microsoft.com/office/drawing/2014/main" id="{4958DDB0-3170-B247-A989-9FB29877B1C2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671686" y="2603413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2" name="Straight Connector 201">
                        <a:extLst>
                          <a:ext uri="{FF2B5EF4-FFF2-40B4-BE49-F238E27FC236}">
                            <a16:creationId xmlns:a16="http://schemas.microsoft.com/office/drawing/2014/main" id="{95A6F85E-976A-4545-BE05-760D9E9F6B78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9694235" y="3048320"/>
                        <a:ext cx="226683" cy="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197" name="Straight Connector 196">
                      <a:extLst>
                        <a:ext uri="{FF2B5EF4-FFF2-40B4-BE49-F238E27FC236}">
                          <a16:creationId xmlns:a16="http://schemas.microsoft.com/office/drawing/2014/main" id="{7A5AC681-5C55-F64E-A804-575C66DC8BC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80239" y="3474429"/>
                      <a:ext cx="226683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95" name="Straight Connector 194">
                    <a:extLst>
                      <a:ext uri="{FF2B5EF4-FFF2-40B4-BE49-F238E27FC236}">
                        <a16:creationId xmlns:a16="http://schemas.microsoft.com/office/drawing/2014/main" id="{E7522D79-8E52-7B4B-B847-BF4A52D013D5}"/>
                      </a:ext>
                    </a:extLst>
                  </p:cNvPr>
                  <p:cNvCxnSpPr/>
                  <p:nvPr/>
                </p:nvCxnSpPr>
                <p:spPr>
                  <a:xfrm>
                    <a:off x="3013234" y="3897875"/>
                    <a:ext cx="22668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D7923A03-FEE9-7543-BE8C-04ACED8FD22A}"/>
                  </a:ext>
                </a:extLst>
              </p:cNvPr>
              <p:cNvCxnSpPr/>
              <p:nvPr/>
            </p:nvCxnSpPr>
            <p:spPr>
              <a:xfrm>
                <a:off x="6409392" y="3729497"/>
                <a:ext cx="2266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1355098"/>
            <a:ext cx="2189373" cy="29657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064" y="1357377"/>
            <a:ext cx="2197072" cy="295944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299" y="1357377"/>
            <a:ext cx="2200098" cy="29635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3942" y="1350183"/>
            <a:ext cx="2198089" cy="297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734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29959</TotalTime>
  <Words>5046</Words>
  <Application>Microsoft Office PowerPoint</Application>
  <PresentationFormat>Widescreen</PresentationFormat>
  <Paragraphs>1789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Office Theme</vt:lpstr>
      <vt:lpstr>ROLE OF SEX HORMONES AND THEIR RECEPTORS ON GASTRIC NRF2 AND NEURONAL NITRIC OXIDE SYNTHASE FUNCTION IN AN EXPERIMENTAL HYPERGLYCEMIA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Jeremy Sprouse</dc:creator>
  <cp:lastModifiedBy>Sprouse, Jeremy</cp:lastModifiedBy>
  <cp:revision>292</cp:revision>
  <dcterms:created xsi:type="dcterms:W3CDTF">2020-03-17T16:11:08Z</dcterms:created>
  <dcterms:modified xsi:type="dcterms:W3CDTF">2020-05-04T18:40:15Z</dcterms:modified>
</cp:coreProperties>
</file>