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2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3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4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5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6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7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8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9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0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1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2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3.xml" ContentType="application/vnd.openxmlformats-officedocument.themeOverr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4.xml" ContentType="application/vnd.openxmlformats-officedocument.themeOverr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15.xml" ContentType="application/vnd.openxmlformats-officedocument.themeOverr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16.xml" ContentType="application/vnd.openxmlformats-officedocument.themeOverr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17.xml" ContentType="application/vnd.openxmlformats-officedocument.themeOverr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theme/themeOverride18.xml" ContentType="application/vnd.openxmlformats-officedocument.themeOverride+xml"/>
  <Override PartName="/ppt/notesSlides/notesSlide2.xml" ContentType="application/vnd.openxmlformats-officedocument.presentationml.notesSl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508" r:id="rId2"/>
    <p:sldId id="530" r:id="rId3"/>
    <p:sldId id="537" r:id="rId4"/>
    <p:sldId id="538" r:id="rId5"/>
    <p:sldId id="531" r:id="rId6"/>
    <p:sldId id="539" r:id="rId7"/>
    <p:sldId id="540" r:id="rId8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27" autoAdjust="0"/>
  </p:normalViewPr>
  <p:slideViewPr>
    <p:cSldViewPr snapToGrid="0">
      <p:cViewPr varScale="1">
        <p:scale>
          <a:sx n="69" d="100"/>
          <a:sy n="69" d="100"/>
        </p:scale>
        <p:origin x="543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naosuke%20yokomichi\Documents\palliative%20care\CART%20PCU%20pilot%20RCT\CART%20PCU%20pilot%20RCT%20database%201.6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Users\naosuke%20yokomichi\Documents\palliative%20care\CART%20PCU%20pilot%20RCT\CART%20PCU%20pilot%20RCT%20database%201.6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C:\Users\naosuke%20yokomichi\Documents\palliative%20care\CART%20PCU%20pilot%20RCT\CART%20PCU%20pilot%20RCT%20database%201.6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C:\Users\naosuke%20yokomichi\Documents\palliative%20care\CART%20PCU%20pilot%20RCT\CART%20PCU%20pilot%20RCT%20database%201.6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C:\Users\naosuke%20yokomichi\Documents\palliative%20care\CART%20PCU%20pilot%20RCT\CART%20PCU%20pilot%20RCT%20database%201.6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C:\Users\naosuke%20yokomichi\Documents\palliative%20care\CART%20PCU%20pilot%20RCT\CART%20PCU%20pilot%20RCT%20database%201.6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file:///C:\Users\naosuke%20yokomichi\Documents\palliative%20care\CART%20PCU%20pilot%20RCT\CART%20PCU%20pilot%20RCT%20database%201.6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file:///C:\Users\naosuke%20yokomichi\Documents\palliative%20care\CART%20PCU%20pilot%20RCT\CART%20PCU%20pilot%20RCT%20database%201.6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file:///C:\Users\naosuke%20yokomichi\Documents\palliative%20care\CART%20PCU%20pilot%20RCT\CART%20PCU%20pilot%20RCT%20database%201.6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file:///C:\Users\naosuke%20yokomichi\Documents\palliative%20care\CART%20PCU%20pilot%20RCT\CART%20PCU%20pilot%20RCT%20database%201.6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file:///C:\Users\naosuke%20yokomichi\Documents\palliative%20care\CART%20PCU%20pilot%20RCT\CART%20PCU%20pilot%20RCT%20database%201.6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oleObject" Target="file:///C:\Users\naosuke%20yokomichi\Documents\palliative%20care\CART%20PCU%20pilot%20RCT\CART%20PCU%20pilot%20RCT%20database%201.6.xlsx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oleObject" Target="file:///C:\Users\naosuke%20yokomichi\Documents\palliative%20care\CART%20PCU%20pilot%20RCT\CART%20PCU%20pilot%20RCT%20database%201.6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oleObject" Target="file:///C:\Users\naosuke%20yokomichi\Documents\palliative%20care\CART%20PCU%20pilot%20RCT\CART%20PCU%20pilot%20RCT%20database%201.6.xlsx" TargetMode="Externa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oleObject" Target="file:///C:\Users\naosuke%20yokomichi\Documents\palliative%20care\CART%20PCU%20pilot%20RCT\CART%20PCU%20pilot%20RCT%20database%201.6.xlsx" TargetMode="Externa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oleObject" Target="file:///C:\Users\naosuke%20yokomichi\Documents\palliative%20care\CART%20PCU%20pilot%20RCT\CART%20PCU%20pilot%20RCT%20database%201.6.xlsx" TargetMode="Externa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oleObject" Target="file:///C:\Users\naosuke%20yokomichi\Documents\palliative%20care\CART%20PCU%20pilot%20RCT\CART%20PCU%20pilot%20RCT%20database%201.6.xlsx" TargetMode="Externa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package" Target="../embeddings/Microsoft_Excel_Worksheet3.xlsx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69163550434815"/>
          <c:y val="7.2875377466440308E-2"/>
          <c:w val="0.81588622860553017"/>
          <c:h val="0.85424924506711941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repeat_anova!$J$21:$L$21</c:f>
                <c:numCache>
                  <c:formatCode>General</c:formatCode>
                  <c:ptCount val="3"/>
                  <c:pt idx="0">
                    <c:v>1.5373333333333328</c:v>
                  </c:pt>
                  <c:pt idx="1">
                    <c:v>1.3620000000000001</c:v>
                  </c:pt>
                  <c:pt idx="2">
                    <c:v>1.4213333333333331</c:v>
                  </c:pt>
                </c:numCache>
              </c:numRef>
            </c:plus>
            <c:minus>
              <c:numRef>
                <c:f>repeat_anova!$J$20:$L$20</c:f>
                <c:numCache>
                  <c:formatCode>General</c:formatCode>
                  <c:ptCount val="3"/>
                  <c:pt idx="0">
                    <c:v>1.5306666666666668</c:v>
                  </c:pt>
                  <c:pt idx="1">
                    <c:v>1.3620000000000001</c:v>
                  </c:pt>
                  <c:pt idx="2">
                    <c:v>1.4146666666666672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repeat_anova!$J$17:$L$17</c:f>
              <c:numCache>
                <c:formatCode>General</c:formatCode>
                <c:ptCount val="3"/>
                <c:pt idx="0">
                  <c:v>5.4666666666666668</c:v>
                </c:pt>
                <c:pt idx="1">
                  <c:v>3.2</c:v>
                </c:pt>
                <c:pt idx="2">
                  <c:v>5.4666666666666668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03-4F00-A135-8A2DC3C7AD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7992032"/>
        <c:axId val="1753030816"/>
      </c:lineChart>
      <c:catAx>
        <c:axId val="147992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753030816"/>
        <c:crosses val="autoZero"/>
        <c:auto val="1"/>
        <c:lblAlgn val="ctr"/>
        <c:lblOffset val="100"/>
        <c:noMultiLvlLbl val="0"/>
      </c:catAx>
      <c:valAx>
        <c:axId val="1753030816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47992032"/>
        <c:crosses val="autoZero"/>
        <c:crossBetween val="between"/>
        <c:majorUnit val="2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repeat_anova!$G$21:$I$21</c:f>
                <c:numCache>
                  <c:formatCode>General</c:formatCode>
                  <c:ptCount val="3"/>
                  <c:pt idx="0">
                    <c:v>6.2163333333333384</c:v>
                  </c:pt>
                  <c:pt idx="1">
                    <c:v>6.4603333333333239</c:v>
                  </c:pt>
                  <c:pt idx="2">
                    <c:v>5.387999999999991</c:v>
                  </c:pt>
                </c:numCache>
              </c:numRef>
            </c:plus>
            <c:minus>
              <c:numRef>
                <c:f>repeat_anova!$G$20:$I$20</c:f>
                <c:numCache>
                  <c:formatCode>General</c:formatCode>
                  <c:ptCount val="3"/>
                  <c:pt idx="0">
                    <c:v>6.2096666666666636</c:v>
                  </c:pt>
                  <c:pt idx="1">
                    <c:v>6.4536666666666633</c:v>
                  </c:pt>
                  <c:pt idx="2">
                    <c:v>5.3880000000000052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repeat_anova!$G$17:$I$17</c:f>
              <c:numCache>
                <c:formatCode>General</c:formatCode>
                <c:ptCount val="3"/>
                <c:pt idx="0">
                  <c:v>88.546666666666667</c:v>
                </c:pt>
                <c:pt idx="1">
                  <c:v>86.74666666666667</c:v>
                </c:pt>
                <c:pt idx="2">
                  <c:v>88.2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75-40BD-A1F5-4893312E50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9160512"/>
        <c:axId val="2019198720"/>
      </c:lineChart>
      <c:catAx>
        <c:axId val="1491605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19198720"/>
        <c:crosses val="autoZero"/>
        <c:auto val="1"/>
        <c:lblAlgn val="ctr"/>
        <c:lblOffset val="100"/>
        <c:noMultiLvlLbl val="0"/>
      </c:catAx>
      <c:valAx>
        <c:axId val="2019198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49160512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030183727034127E-2"/>
          <c:y val="0.24193314377369496"/>
          <c:w val="0.6877475940507437"/>
          <c:h val="0.69902741324001172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repeat_anova!$P$21:$R$21</c:f>
                <c:numCache>
                  <c:formatCode>General</c:formatCode>
                  <c:ptCount val="3"/>
                  <c:pt idx="0">
                    <c:v>11.852921096631274</c:v>
                  </c:pt>
                  <c:pt idx="1">
                    <c:v>12.583328855165638</c:v>
                  </c:pt>
                  <c:pt idx="2">
                    <c:v>15.632509845325863</c:v>
                  </c:pt>
                </c:numCache>
              </c:numRef>
            </c:plus>
            <c:minus>
              <c:numRef>
                <c:f>repeat_anova!$P$21:$R$21</c:f>
                <c:numCache>
                  <c:formatCode>General</c:formatCode>
                  <c:ptCount val="3"/>
                  <c:pt idx="0">
                    <c:v>11.852921096631274</c:v>
                  </c:pt>
                  <c:pt idx="1">
                    <c:v>12.583328855165638</c:v>
                  </c:pt>
                  <c:pt idx="2">
                    <c:v>15.632509845325863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repeat_anova!$P$17:$R$17</c:f>
              <c:numCache>
                <c:formatCode>General</c:formatCode>
                <c:ptCount val="3"/>
                <c:pt idx="0">
                  <c:v>37.6</c:v>
                </c:pt>
                <c:pt idx="1">
                  <c:v>28.2</c:v>
                </c:pt>
                <c:pt idx="2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D1-43D0-B14F-ECD622E177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15419152"/>
        <c:axId val="1415427056"/>
      </c:lineChart>
      <c:catAx>
        <c:axId val="14154191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15427056"/>
        <c:crosses val="autoZero"/>
        <c:auto val="1"/>
        <c:lblAlgn val="ctr"/>
        <c:lblOffset val="100"/>
        <c:noMultiLvlLbl val="0"/>
      </c:catAx>
      <c:valAx>
        <c:axId val="141542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415419152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ja-JP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jikeiretsu!$F$58:$F$63</c:f>
              <c:numCache>
                <c:formatCode>General</c:formatCode>
                <c:ptCount val="6"/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89-49F0-B07B-D50D7876ED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966090512"/>
        <c:axId val="2003217152"/>
      </c:barChart>
      <c:lineChart>
        <c:grouping val="standard"/>
        <c:varyColors val="0"/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jikeiretsu!$D$58:$D$63</c:f>
              <c:numCache>
                <c:formatCode>General</c:formatCode>
                <c:ptCount val="6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589-49F0-B07B-D50D7876ED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66090512"/>
        <c:axId val="2003217152"/>
      </c:lineChar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jikeiretsu!$C$58:$C$63</c:f>
              <c:numCache>
                <c:formatCode>General</c:formatCode>
                <c:ptCount val="6"/>
                <c:pt idx="0">
                  <c:v>111.5</c:v>
                </c:pt>
                <c:pt idx="1">
                  <c:v>107.7</c:v>
                </c:pt>
                <c:pt idx="2">
                  <c:v>107.5</c:v>
                </c:pt>
                <c:pt idx="3">
                  <c:v>108.5</c:v>
                </c:pt>
                <c:pt idx="4">
                  <c:v>109</c:v>
                </c:pt>
                <c:pt idx="5">
                  <c:v>110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589-49F0-B07B-D50D7876ED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05715456"/>
        <c:axId val="2003210080"/>
      </c:lineChart>
      <c:catAx>
        <c:axId val="196609051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03217152"/>
        <c:crosses val="autoZero"/>
        <c:auto val="1"/>
        <c:lblAlgn val="ctr"/>
        <c:lblOffset val="100"/>
        <c:noMultiLvlLbl val="0"/>
      </c:catAx>
      <c:valAx>
        <c:axId val="2003217152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966090512"/>
        <c:crosses val="autoZero"/>
        <c:crossBetween val="between"/>
      </c:valAx>
      <c:valAx>
        <c:axId val="2003210080"/>
        <c:scaling>
          <c:orientation val="minMax"/>
          <c:max val="113"/>
          <c:min val="103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05715456"/>
        <c:crosses val="max"/>
        <c:crossBetween val="between"/>
      </c:valAx>
      <c:catAx>
        <c:axId val="2005715456"/>
        <c:scaling>
          <c:orientation val="minMax"/>
        </c:scaling>
        <c:delete val="1"/>
        <c:axPos val="b"/>
        <c:majorTickMark val="out"/>
        <c:minorTickMark val="none"/>
        <c:tickLblPos val="nextTo"/>
        <c:crossAx val="200321008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ja-JP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jikeiretsu!$F$128:$F$131</c:f>
              <c:numCache>
                <c:formatCode>General</c:formatCode>
                <c:ptCount val="4"/>
                <c:pt idx="1">
                  <c:v>0.5</c:v>
                </c:pt>
                <c:pt idx="2">
                  <c:v>5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98-44D6-87C9-C33532FD72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602120672"/>
        <c:axId val="2003212160"/>
      </c:barChart>
      <c:lineChart>
        <c:grouping val="standard"/>
        <c:varyColors val="0"/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jikeiretsu!$D$128:$D$131</c:f>
              <c:numCache>
                <c:formatCode>General</c:formatCode>
                <c:ptCount val="4"/>
                <c:pt idx="0">
                  <c:v>6</c:v>
                </c:pt>
                <c:pt idx="1">
                  <c:v>3</c:v>
                </c:pt>
                <c:pt idx="2">
                  <c:v>7</c:v>
                </c:pt>
                <c:pt idx="3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B98-44D6-87C9-C33532FD72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02120672"/>
        <c:axId val="2003212160"/>
      </c:lineChar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jikeiretsu!$C$128:$C$131</c:f>
              <c:numCache>
                <c:formatCode>General</c:formatCode>
                <c:ptCount val="4"/>
                <c:pt idx="0">
                  <c:v>93.5</c:v>
                </c:pt>
                <c:pt idx="1">
                  <c:v>89</c:v>
                </c:pt>
                <c:pt idx="2">
                  <c:v>90</c:v>
                </c:pt>
                <c:pt idx="3">
                  <c:v>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B98-44D6-87C9-C33532FD72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99977008"/>
        <c:axId val="2003210496"/>
      </c:lineChart>
      <c:catAx>
        <c:axId val="160212067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03212160"/>
        <c:crosses val="autoZero"/>
        <c:auto val="1"/>
        <c:lblAlgn val="ctr"/>
        <c:lblOffset val="100"/>
        <c:noMultiLvlLbl val="0"/>
      </c:catAx>
      <c:valAx>
        <c:axId val="2003212160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602120672"/>
        <c:crosses val="autoZero"/>
        <c:crossBetween val="between"/>
      </c:valAx>
      <c:valAx>
        <c:axId val="2003210496"/>
        <c:scaling>
          <c:orientation val="minMax"/>
          <c:max val="96"/>
          <c:min val="86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999977008"/>
        <c:crosses val="max"/>
        <c:crossBetween val="between"/>
      </c:valAx>
      <c:catAx>
        <c:axId val="1999977008"/>
        <c:scaling>
          <c:orientation val="minMax"/>
        </c:scaling>
        <c:delete val="1"/>
        <c:axPos val="b"/>
        <c:majorTickMark val="out"/>
        <c:minorTickMark val="none"/>
        <c:tickLblPos val="nextTo"/>
        <c:crossAx val="200321049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ja-JP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jikeiretsu!$F$30:$F$34</c:f>
              <c:numCache>
                <c:formatCode>General</c:formatCode>
                <c:ptCount val="5"/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9D-4358-964B-C3405242A1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779187360"/>
        <c:axId val="2003227552"/>
      </c:barChart>
      <c:lineChart>
        <c:grouping val="standard"/>
        <c:varyColors val="0"/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jikeiretsu!$D$30:$D$34</c:f>
              <c:numCache>
                <c:formatCode>General</c:formatCode>
                <c:ptCount val="5"/>
                <c:pt idx="0">
                  <c:v>10</c:v>
                </c:pt>
                <c:pt idx="1">
                  <c:v>7</c:v>
                </c:pt>
                <c:pt idx="2">
                  <c:v>7</c:v>
                </c:pt>
                <c:pt idx="3">
                  <c:v>10</c:v>
                </c:pt>
                <c:pt idx="4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9D-4358-964B-C3405242A1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9187360"/>
        <c:axId val="2003227552"/>
      </c:lineChar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jikeiretsu!$C$30:$C$34</c:f>
              <c:numCache>
                <c:formatCode>General</c:formatCode>
                <c:ptCount val="5"/>
                <c:pt idx="0">
                  <c:v>74.2</c:v>
                </c:pt>
                <c:pt idx="1">
                  <c:v>72.5</c:v>
                </c:pt>
                <c:pt idx="2">
                  <c:v>73.5</c:v>
                </c:pt>
                <c:pt idx="3">
                  <c:v>77</c:v>
                </c:pt>
                <c:pt idx="4">
                  <c:v>73.5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89D-4358-964B-C3405242A1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8949952"/>
        <c:axId val="2003224640"/>
      </c:lineChart>
      <c:catAx>
        <c:axId val="177918736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03227552"/>
        <c:crosses val="autoZero"/>
        <c:auto val="1"/>
        <c:lblAlgn val="ctr"/>
        <c:lblOffset val="100"/>
        <c:noMultiLvlLbl val="0"/>
      </c:catAx>
      <c:valAx>
        <c:axId val="2003227552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779187360"/>
        <c:crosses val="autoZero"/>
        <c:crossBetween val="between"/>
      </c:valAx>
      <c:valAx>
        <c:axId val="2003224640"/>
        <c:scaling>
          <c:orientation val="minMax"/>
          <c:max val="80"/>
          <c:min val="7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778949952"/>
        <c:crosses val="max"/>
        <c:crossBetween val="between"/>
      </c:valAx>
      <c:catAx>
        <c:axId val="1778949952"/>
        <c:scaling>
          <c:orientation val="minMax"/>
        </c:scaling>
        <c:delete val="1"/>
        <c:axPos val="b"/>
        <c:majorTickMark val="out"/>
        <c:minorTickMark val="none"/>
        <c:tickLblPos val="nextTo"/>
        <c:crossAx val="200322464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ja-JP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jikeiretsu!$F$142:$F$147</c:f>
              <c:numCache>
                <c:formatCode>General</c:formatCode>
                <c:ptCount val="6"/>
                <c:pt idx="1">
                  <c:v>0.5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D4-4E24-8E45-1774660C81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22765984"/>
        <c:axId val="2003204672"/>
      </c:barChart>
      <c:lineChart>
        <c:grouping val="standard"/>
        <c:varyColors val="0"/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jikeiretsu!$D$142:$D$147</c:f>
              <c:numCache>
                <c:formatCode>General</c:formatCode>
                <c:ptCount val="6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0</c:v>
                </c:pt>
                <c:pt idx="4">
                  <c:v>4</c:v>
                </c:pt>
                <c:pt idx="5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D4-4E24-8E45-1774660C81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22765984"/>
        <c:axId val="2003204672"/>
      </c:lineChar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jikeiretsu!$C$142:$C$147</c:f>
              <c:numCache>
                <c:formatCode>General</c:formatCode>
                <c:ptCount val="6"/>
                <c:pt idx="0">
                  <c:v>88</c:v>
                </c:pt>
                <c:pt idx="1">
                  <c:v>86.5</c:v>
                </c:pt>
                <c:pt idx="2">
                  <c:v>82</c:v>
                </c:pt>
                <c:pt idx="3">
                  <c:v>83</c:v>
                </c:pt>
                <c:pt idx="4">
                  <c:v>84.5</c:v>
                </c:pt>
                <c:pt idx="5">
                  <c:v>84.5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D4-4E24-8E45-1774660C81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22797984"/>
        <c:axId val="2003231296"/>
      </c:lineChart>
      <c:catAx>
        <c:axId val="20227659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03204672"/>
        <c:crosses val="autoZero"/>
        <c:auto val="1"/>
        <c:lblAlgn val="ctr"/>
        <c:lblOffset val="100"/>
        <c:noMultiLvlLbl val="0"/>
      </c:catAx>
      <c:valAx>
        <c:axId val="2003204672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22765984"/>
        <c:crosses val="autoZero"/>
        <c:crossBetween val="between"/>
      </c:valAx>
      <c:valAx>
        <c:axId val="2003231296"/>
        <c:scaling>
          <c:orientation val="minMax"/>
          <c:min val="79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22797984"/>
        <c:crosses val="max"/>
        <c:crossBetween val="between"/>
      </c:valAx>
      <c:catAx>
        <c:axId val="2022797984"/>
        <c:scaling>
          <c:orientation val="minMax"/>
        </c:scaling>
        <c:delete val="1"/>
        <c:axPos val="b"/>
        <c:majorTickMark val="out"/>
        <c:minorTickMark val="none"/>
        <c:tickLblPos val="nextTo"/>
        <c:crossAx val="200323129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ja-JP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jikeiretsu!$F$170:$F$172</c:f>
              <c:numCache>
                <c:formatCode>General</c:formatCode>
                <c:ptCount val="3"/>
                <c:pt idx="1">
                  <c:v>0.5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BD-4498-9FFF-5F2A8C5134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48112112"/>
        <c:axId val="2028633248"/>
      </c:barChart>
      <c:lineChart>
        <c:grouping val="standard"/>
        <c:varyColors val="0"/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jikeiretsu!$D$170:$D$172</c:f>
              <c:numCache>
                <c:formatCode>General</c:formatCode>
                <c:ptCount val="3"/>
                <c:pt idx="0">
                  <c:v>7</c:v>
                </c:pt>
                <c:pt idx="1">
                  <c:v>3</c:v>
                </c:pt>
                <c:pt idx="2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CBD-4498-9FFF-5F2A8C5134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48112112"/>
        <c:axId val="2028633248"/>
      </c:lineChar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jikeiretsu!$C$170:$C$172</c:f>
              <c:numCache>
                <c:formatCode>General</c:formatCode>
                <c:ptCount val="3"/>
                <c:pt idx="0">
                  <c:v>90.5</c:v>
                </c:pt>
                <c:pt idx="1">
                  <c:v>92</c:v>
                </c:pt>
                <c:pt idx="2">
                  <c:v>94.8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CBD-4498-9FFF-5F2A8C5134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48132912"/>
        <c:axId val="2028639072"/>
      </c:lineChart>
      <c:catAx>
        <c:axId val="204811211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28633248"/>
        <c:crosses val="autoZero"/>
        <c:auto val="1"/>
        <c:lblAlgn val="ctr"/>
        <c:lblOffset val="100"/>
        <c:noMultiLvlLbl val="0"/>
      </c:catAx>
      <c:valAx>
        <c:axId val="2028633248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48112112"/>
        <c:crosses val="autoZero"/>
        <c:crossBetween val="between"/>
      </c:valAx>
      <c:valAx>
        <c:axId val="2028639072"/>
        <c:scaling>
          <c:orientation val="minMax"/>
          <c:max val="97"/>
          <c:min val="87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48132912"/>
        <c:crosses val="max"/>
        <c:crossBetween val="between"/>
      </c:valAx>
      <c:catAx>
        <c:axId val="2048132912"/>
        <c:scaling>
          <c:orientation val="minMax"/>
        </c:scaling>
        <c:delete val="1"/>
        <c:axPos val="b"/>
        <c:majorTickMark val="out"/>
        <c:minorTickMark val="none"/>
        <c:tickLblPos val="nextTo"/>
        <c:crossAx val="202863907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ja-JP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jikeiretsu!$F$184:$F$190</c:f>
              <c:numCache>
                <c:formatCode>General</c:formatCode>
                <c:ptCount val="7"/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5</c:v>
                </c:pt>
                <c:pt idx="6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2D-4F94-B393-051935FB8E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48103712"/>
        <c:axId val="2028667776"/>
      </c:barChart>
      <c:lineChart>
        <c:grouping val="standard"/>
        <c:varyColors val="0"/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jikeiretsu!$D$184:$D$190</c:f>
              <c:numCache>
                <c:formatCode>General</c:formatCode>
                <c:ptCount val="7"/>
                <c:pt idx="0">
                  <c:v>9</c:v>
                </c:pt>
                <c:pt idx="1">
                  <c:v>9</c:v>
                </c:pt>
                <c:pt idx="2">
                  <c:v>6</c:v>
                </c:pt>
                <c:pt idx="3">
                  <c:v>6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2D-4F94-B393-051935FB8E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48103712"/>
        <c:axId val="2028667776"/>
      </c:lineChar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jikeiretsu!$C$184:$C$190</c:f>
              <c:numCache>
                <c:formatCode>General</c:formatCode>
                <c:ptCount val="7"/>
                <c:pt idx="0">
                  <c:v>107</c:v>
                </c:pt>
                <c:pt idx="1">
                  <c:v>111</c:v>
                </c:pt>
                <c:pt idx="2">
                  <c:v>102</c:v>
                </c:pt>
                <c:pt idx="3">
                  <c:v>110</c:v>
                </c:pt>
                <c:pt idx="4">
                  <c:v>107</c:v>
                </c:pt>
                <c:pt idx="5">
                  <c:v>104</c:v>
                </c:pt>
                <c:pt idx="6">
                  <c:v>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72D-4F94-B393-051935FB8E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1039392"/>
        <c:axId val="2028645312"/>
      </c:lineChart>
      <c:catAx>
        <c:axId val="204810371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28667776"/>
        <c:crosses val="autoZero"/>
        <c:auto val="1"/>
        <c:lblAlgn val="ctr"/>
        <c:lblOffset val="100"/>
        <c:noMultiLvlLbl val="0"/>
      </c:catAx>
      <c:valAx>
        <c:axId val="2028667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48103712"/>
        <c:crosses val="autoZero"/>
        <c:crossBetween val="between"/>
      </c:valAx>
      <c:valAx>
        <c:axId val="2028645312"/>
        <c:scaling>
          <c:orientation val="minMax"/>
          <c:max val="111"/>
          <c:min val="101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51039392"/>
        <c:crosses val="max"/>
        <c:crossBetween val="between"/>
      </c:valAx>
      <c:catAx>
        <c:axId val="2051039392"/>
        <c:scaling>
          <c:orientation val="minMax"/>
        </c:scaling>
        <c:delete val="1"/>
        <c:axPos val="b"/>
        <c:majorTickMark val="out"/>
        <c:minorTickMark val="none"/>
        <c:tickLblPos val="nextTo"/>
        <c:crossAx val="202864531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ja-JP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jikeiretsu!$F$226:$F$230</c:f>
              <c:numCache>
                <c:formatCode>General</c:formatCode>
                <c:ptCount val="5"/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0C-4400-B7F7-E03A87D939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788050912"/>
        <c:axId val="2028619936"/>
      </c:barChart>
      <c:lineChart>
        <c:grouping val="standard"/>
        <c:varyColors val="0"/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jikeiretsu!$D$226:$D$230</c:f>
              <c:numCache>
                <c:formatCode>General</c:formatCode>
                <c:ptCount val="5"/>
                <c:pt idx="0">
                  <c:v>3</c:v>
                </c:pt>
                <c:pt idx="1">
                  <c:v>3</c:v>
                </c:pt>
                <c:pt idx="2">
                  <c:v>5</c:v>
                </c:pt>
                <c:pt idx="3">
                  <c:v>6</c:v>
                </c:pt>
                <c:pt idx="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F0C-4400-B7F7-E03A87D939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8050912"/>
        <c:axId val="2028619936"/>
      </c:lineChar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jikeiretsu!$C$226:$C$230</c:f>
              <c:numCache>
                <c:formatCode>General</c:formatCode>
                <c:ptCount val="5"/>
                <c:pt idx="0">
                  <c:v>82.5</c:v>
                </c:pt>
                <c:pt idx="1">
                  <c:v>79.5</c:v>
                </c:pt>
                <c:pt idx="2">
                  <c:v>81.2</c:v>
                </c:pt>
                <c:pt idx="3">
                  <c:v>84</c:v>
                </c:pt>
                <c:pt idx="4">
                  <c:v>84.2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F0C-4400-B7F7-E03A87D939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0102976"/>
        <c:axId val="2028618688"/>
      </c:lineChart>
      <c:catAx>
        <c:axId val="178805091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28619936"/>
        <c:crosses val="autoZero"/>
        <c:auto val="1"/>
        <c:lblAlgn val="ctr"/>
        <c:lblOffset val="100"/>
        <c:noMultiLvlLbl val="0"/>
      </c:catAx>
      <c:valAx>
        <c:axId val="2028619936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788050912"/>
        <c:crosses val="autoZero"/>
        <c:crossBetween val="between"/>
      </c:valAx>
      <c:valAx>
        <c:axId val="2028618688"/>
        <c:scaling>
          <c:orientation val="minMax"/>
          <c:max val="87"/>
          <c:min val="77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780102976"/>
        <c:crosses val="max"/>
        <c:crossBetween val="between"/>
      </c:valAx>
      <c:catAx>
        <c:axId val="1780102976"/>
        <c:scaling>
          <c:orientation val="minMax"/>
        </c:scaling>
        <c:delete val="1"/>
        <c:axPos val="b"/>
        <c:majorTickMark val="out"/>
        <c:minorTickMark val="none"/>
        <c:tickLblPos val="nextTo"/>
        <c:crossAx val="20286186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ja-JP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jikeiretsu!$F$2:$F$8</c:f>
              <c:numCache>
                <c:formatCode>General</c:formatCode>
                <c:ptCount val="7"/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A4-454A-8428-EB9E95AB10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778942752"/>
        <c:axId val="1788904944"/>
      </c:barChart>
      <c:lineChart>
        <c:grouping val="standard"/>
        <c:varyColors val="0"/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jikeiretsu!$D$2:$D$8</c:f>
              <c:numCache>
                <c:formatCode>General</c:formatCode>
                <c:ptCount val="7"/>
                <c:pt idx="0">
                  <c:v>5</c:v>
                </c:pt>
                <c:pt idx="1">
                  <c:v>3</c:v>
                </c:pt>
                <c:pt idx="2">
                  <c:v>3</c:v>
                </c:pt>
                <c:pt idx="3">
                  <c:v>7</c:v>
                </c:pt>
                <c:pt idx="4">
                  <c:v>3</c:v>
                </c:pt>
                <c:pt idx="5">
                  <c:v>8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A4-454A-8428-EB9E95AB10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8942752"/>
        <c:axId val="1788904944"/>
      </c:lineChar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jikeiretsu!$C$2:$C$8</c:f>
              <c:numCache>
                <c:formatCode>General</c:formatCode>
                <c:ptCount val="7"/>
                <c:pt idx="0">
                  <c:v>83</c:v>
                </c:pt>
                <c:pt idx="1">
                  <c:v>77.5</c:v>
                </c:pt>
                <c:pt idx="2">
                  <c:v>79.900000000000006</c:v>
                </c:pt>
                <c:pt idx="3">
                  <c:v>78.5</c:v>
                </c:pt>
                <c:pt idx="4">
                  <c:v>77</c:v>
                </c:pt>
                <c:pt idx="5">
                  <c:v>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8A4-454A-8428-EB9E95AB10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8973552"/>
        <c:axId val="1788907856"/>
      </c:lineChart>
      <c:catAx>
        <c:axId val="177894275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788904944"/>
        <c:crosses val="autoZero"/>
        <c:auto val="1"/>
        <c:lblAlgn val="ctr"/>
        <c:lblOffset val="100"/>
        <c:noMultiLvlLbl val="0"/>
      </c:catAx>
      <c:valAx>
        <c:axId val="1788904944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778942752"/>
        <c:crosses val="autoZero"/>
        <c:crossBetween val="between"/>
      </c:valAx>
      <c:valAx>
        <c:axId val="1788907856"/>
        <c:scaling>
          <c:orientation val="minMax"/>
          <c:min val="75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778973552"/>
        <c:crosses val="max"/>
        <c:crossBetween val="between"/>
      </c:valAx>
      <c:catAx>
        <c:axId val="1778973552"/>
        <c:scaling>
          <c:orientation val="minMax"/>
        </c:scaling>
        <c:delete val="1"/>
        <c:axPos val="b"/>
        <c:majorTickMark val="out"/>
        <c:minorTickMark val="none"/>
        <c:tickLblPos val="nextTo"/>
        <c:crossAx val="178890785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ja-JP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jikeiretsu!$F$156:$F$169</c:f>
              <c:numCache>
                <c:formatCode>General</c:formatCode>
                <c:ptCount val="14"/>
                <c:pt idx="1">
                  <c:v>0.5</c:v>
                </c:pt>
                <c:pt idx="2">
                  <c:v>5</c:v>
                </c:pt>
                <c:pt idx="3">
                  <c:v>0.5</c:v>
                </c:pt>
                <c:pt idx="4">
                  <c:v>0.5</c:v>
                </c:pt>
                <c:pt idx="5">
                  <c:v>5</c:v>
                </c:pt>
                <c:pt idx="6">
                  <c:v>0.5</c:v>
                </c:pt>
                <c:pt idx="7">
                  <c:v>0.5</c:v>
                </c:pt>
                <c:pt idx="8">
                  <c:v>0.5</c:v>
                </c:pt>
                <c:pt idx="9">
                  <c:v>5</c:v>
                </c:pt>
                <c:pt idx="10">
                  <c:v>0.5</c:v>
                </c:pt>
                <c:pt idx="11">
                  <c:v>0.5</c:v>
                </c:pt>
                <c:pt idx="12">
                  <c:v>0.5</c:v>
                </c:pt>
                <c:pt idx="13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16-4622-9ACA-68F055EBD2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24552800"/>
        <c:axId val="1302377376"/>
      </c:barChart>
      <c:lineChart>
        <c:grouping val="standard"/>
        <c:varyColors val="0"/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jikeiretsu!$D$156:$D$169</c:f>
              <c:numCache>
                <c:formatCode>General</c:formatCode>
                <c:ptCount val="14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16-4622-9ACA-68F055EBD2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24552800"/>
        <c:axId val="1302377376"/>
      </c:lineChar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jikeiretsu!$C$156:$C$169</c:f>
              <c:numCache>
                <c:formatCode>General</c:formatCode>
                <c:ptCount val="14"/>
                <c:pt idx="0">
                  <c:v>82</c:v>
                </c:pt>
                <c:pt idx="1">
                  <c:v>71</c:v>
                </c:pt>
                <c:pt idx="2">
                  <c:v>77.5</c:v>
                </c:pt>
                <c:pt idx="3">
                  <c:v>73</c:v>
                </c:pt>
                <c:pt idx="4">
                  <c:v>77.5</c:v>
                </c:pt>
                <c:pt idx="5">
                  <c:v>78.5</c:v>
                </c:pt>
                <c:pt idx="6">
                  <c:v>75</c:v>
                </c:pt>
                <c:pt idx="7">
                  <c:v>77.5</c:v>
                </c:pt>
                <c:pt idx="8">
                  <c:v>79</c:v>
                </c:pt>
                <c:pt idx="9">
                  <c:v>74.5</c:v>
                </c:pt>
                <c:pt idx="10">
                  <c:v>79</c:v>
                </c:pt>
                <c:pt idx="11">
                  <c:v>75.5</c:v>
                </c:pt>
                <c:pt idx="12">
                  <c:v>77.5</c:v>
                </c:pt>
                <c:pt idx="13">
                  <c:v>76.2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E16-4622-9ACA-68F055EBD2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22786384"/>
        <c:axId val="1302378208"/>
      </c:lineChart>
      <c:catAx>
        <c:axId val="20245528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302377376"/>
        <c:crosses val="autoZero"/>
        <c:auto val="1"/>
        <c:lblAlgn val="ctr"/>
        <c:lblOffset val="100"/>
        <c:noMultiLvlLbl val="0"/>
      </c:catAx>
      <c:valAx>
        <c:axId val="1302377376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24552800"/>
        <c:crosses val="autoZero"/>
        <c:crossBetween val="between"/>
      </c:valAx>
      <c:valAx>
        <c:axId val="1302378208"/>
        <c:scaling>
          <c:orientation val="minMax"/>
          <c:max val="82"/>
          <c:min val="72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22786384"/>
        <c:crosses val="max"/>
        <c:crossBetween val="between"/>
      </c:valAx>
      <c:catAx>
        <c:axId val="2022786384"/>
        <c:scaling>
          <c:orientation val="minMax"/>
        </c:scaling>
        <c:delete val="1"/>
        <c:axPos val="b"/>
        <c:majorTickMark val="out"/>
        <c:minorTickMark val="none"/>
        <c:tickLblPos val="nextTo"/>
        <c:crossAx val="13023782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ja-JP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jikeiretsu!$F$114:$F$120</c:f>
              <c:numCache>
                <c:formatCode>General</c:formatCode>
                <c:ptCount val="7"/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0.5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66-4E34-A9DD-DBB755FCCD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13562768"/>
        <c:axId val="2003212576"/>
      </c:barChart>
      <c:lineChart>
        <c:grouping val="standard"/>
        <c:varyColors val="0"/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jikeiretsu!$D$114:$D$120</c:f>
              <c:numCache>
                <c:formatCode>General</c:formatCode>
                <c:ptCount val="7"/>
                <c:pt idx="0">
                  <c:v>6</c:v>
                </c:pt>
                <c:pt idx="1">
                  <c:v>1</c:v>
                </c:pt>
                <c:pt idx="2">
                  <c:v>3</c:v>
                </c:pt>
                <c:pt idx="3">
                  <c:v>8</c:v>
                </c:pt>
                <c:pt idx="4">
                  <c:v>2</c:v>
                </c:pt>
                <c:pt idx="5">
                  <c:v>7</c:v>
                </c:pt>
                <c:pt idx="6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466-4E34-A9DD-DBB755FCCD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3562768"/>
        <c:axId val="2003212576"/>
      </c:lineChar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jikeiretsu!$C$114:$C$120</c:f>
              <c:numCache>
                <c:formatCode>General</c:formatCode>
                <c:ptCount val="7"/>
                <c:pt idx="0">
                  <c:v>83</c:v>
                </c:pt>
                <c:pt idx="1">
                  <c:v>79.5</c:v>
                </c:pt>
                <c:pt idx="2">
                  <c:v>83.5</c:v>
                </c:pt>
                <c:pt idx="3">
                  <c:v>80.5</c:v>
                </c:pt>
                <c:pt idx="4">
                  <c:v>83</c:v>
                </c:pt>
                <c:pt idx="5">
                  <c:v>85.5</c:v>
                </c:pt>
                <c:pt idx="6">
                  <c:v>85.5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466-4E34-A9DD-DBB755FCCD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77399888"/>
        <c:axId val="2003224224"/>
      </c:lineChart>
      <c:catAx>
        <c:axId val="201356276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03212576"/>
        <c:crosses val="autoZero"/>
        <c:auto val="1"/>
        <c:lblAlgn val="ctr"/>
        <c:lblOffset val="100"/>
        <c:noMultiLvlLbl val="0"/>
      </c:catAx>
      <c:valAx>
        <c:axId val="2003212576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13562768"/>
        <c:crosses val="autoZero"/>
        <c:crossBetween val="between"/>
      </c:valAx>
      <c:valAx>
        <c:axId val="2003224224"/>
        <c:scaling>
          <c:orientation val="minMax"/>
          <c:max val="87"/>
          <c:min val="77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977399888"/>
        <c:crosses val="max"/>
        <c:crossBetween val="between"/>
      </c:valAx>
      <c:catAx>
        <c:axId val="1977399888"/>
        <c:scaling>
          <c:orientation val="minMax"/>
        </c:scaling>
        <c:delete val="1"/>
        <c:axPos val="b"/>
        <c:majorTickMark val="out"/>
        <c:minorTickMark val="none"/>
        <c:tickLblPos val="nextTo"/>
        <c:crossAx val="20032242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ja-JP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jikeiretsu!$F$198:$F$204</c:f>
              <c:numCache>
                <c:formatCode>General</c:formatCode>
                <c:ptCount val="7"/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3B-4336-B90A-9640DF199B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51052592"/>
        <c:axId val="2028653216"/>
      </c:barChart>
      <c:lineChart>
        <c:grouping val="standard"/>
        <c:varyColors val="0"/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jikeiretsu!$D$198:$D$204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83B-4336-B90A-9640DF199B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1052592"/>
        <c:axId val="2028653216"/>
      </c:lineChar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jikeiretsu!$C$198:$C$204</c:f>
              <c:numCache>
                <c:formatCode>General</c:formatCode>
                <c:ptCount val="7"/>
                <c:pt idx="0">
                  <c:v>78.5</c:v>
                </c:pt>
                <c:pt idx="1">
                  <c:v>76</c:v>
                </c:pt>
                <c:pt idx="2">
                  <c:v>76</c:v>
                </c:pt>
                <c:pt idx="3">
                  <c:v>76.5</c:v>
                </c:pt>
                <c:pt idx="4">
                  <c:v>76.5</c:v>
                </c:pt>
                <c:pt idx="5">
                  <c:v>78.5</c:v>
                </c:pt>
                <c:pt idx="6">
                  <c:v>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83B-4336-B90A-9640DF199B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48241808"/>
        <c:axId val="2028654880"/>
      </c:lineChart>
      <c:catAx>
        <c:axId val="205105259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28653216"/>
        <c:crosses val="autoZero"/>
        <c:auto val="1"/>
        <c:lblAlgn val="ctr"/>
        <c:lblOffset val="100"/>
        <c:noMultiLvlLbl val="0"/>
      </c:catAx>
      <c:valAx>
        <c:axId val="2028653216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51052592"/>
        <c:crosses val="autoZero"/>
        <c:crossBetween val="between"/>
      </c:valAx>
      <c:valAx>
        <c:axId val="2028654880"/>
        <c:scaling>
          <c:orientation val="minMax"/>
          <c:max val="82"/>
          <c:min val="72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48241808"/>
        <c:crosses val="max"/>
        <c:crossBetween val="between"/>
        <c:majorUnit val="2"/>
      </c:valAx>
      <c:catAx>
        <c:axId val="2048241808"/>
        <c:scaling>
          <c:orientation val="minMax"/>
        </c:scaling>
        <c:delete val="1"/>
        <c:axPos val="b"/>
        <c:majorTickMark val="out"/>
        <c:minorTickMark val="none"/>
        <c:tickLblPos val="nextTo"/>
        <c:crossAx val="202865488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ja-JP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jikeiretsu!$F$212:$F$221</c:f>
              <c:numCache>
                <c:formatCode>General</c:formatCode>
                <c:ptCount val="10"/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0.5</c:v>
                </c:pt>
                <c:pt idx="8">
                  <c:v>0.5</c:v>
                </c:pt>
                <c:pt idx="9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37-4ED2-BCEE-F82BF0463D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48302608"/>
        <c:axId val="2028661536"/>
      </c:barChart>
      <c:lineChart>
        <c:grouping val="standard"/>
        <c:varyColors val="0"/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jikeiretsu!$D$212:$D$221</c:f>
              <c:numCache>
                <c:formatCode>General</c:formatCode>
                <c:ptCount val="10"/>
                <c:pt idx="0">
                  <c:v>4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2</c:v>
                </c:pt>
                <c:pt idx="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37-4ED2-BCEE-F82BF0463D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48302608"/>
        <c:axId val="2028661536"/>
      </c:lineChar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jikeiretsu!$C$212:$C$221</c:f>
              <c:numCache>
                <c:formatCode>General</c:formatCode>
                <c:ptCount val="10"/>
                <c:pt idx="0">
                  <c:v>92</c:v>
                </c:pt>
                <c:pt idx="1">
                  <c:v>95</c:v>
                </c:pt>
                <c:pt idx="2">
                  <c:v>92</c:v>
                </c:pt>
                <c:pt idx="3">
                  <c:v>94.8</c:v>
                </c:pt>
                <c:pt idx="4">
                  <c:v>93</c:v>
                </c:pt>
                <c:pt idx="5">
                  <c:v>91</c:v>
                </c:pt>
                <c:pt idx="6">
                  <c:v>92</c:v>
                </c:pt>
                <c:pt idx="7">
                  <c:v>98.2</c:v>
                </c:pt>
                <c:pt idx="8">
                  <c:v>95</c:v>
                </c:pt>
                <c:pt idx="9">
                  <c:v>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237-4ED2-BCEE-F82BF0463D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1024192"/>
        <c:axId val="2028668608"/>
      </c:lineChart>
      <c:catAx>
        <c:axId val="204830260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28661536"/>
        <c:crosses val="autoZero"/>
        <c:auto val="1"/>
        <c:lblAlgn val="ctr"/>
        <c:lblOffset val="100"/>
        <c:noMultiLvlLbl val="0"/>
      </c:catAx>
      <c:valAx>
        <c:axId val="2028661536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48302608"/>
        <c:crosses val="autoZero"/>
        <c:crossBetween val="between"/>
      </c:valAx>
      <c:valAx>
        <c:axId val="2028668608"/>
        <c:scaling>
          <c:orientation val="minMax"/>
          <c:max val="99"/>
          <c:min val="89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51024192"/>
        <c:crosses val="max"/>
        <c:crossBetween val="between"/>
      </c:valAx>
      <c:catAx>
        <c:axId val="2051024192"/>
        <c:scaling>
          <c:orientation val="minMax"/>
        </c:scaling>
        <c:delete val="1"/>
        <c:axPos val="b"/>
        <c:majorTickMark val="out"/>
        <c:minorTickMark val="none"/>
        <c:tickLblPos val="nextTo"/>
        <c:crossAx val="20286686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ja-JP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jikeiretsu!$F$240:$F$247</c:f>
              <c:numCache>
                <c:formatCode>General</c:formatCode>
                <c:ptCount val="8"/>
                <c:pt idx="1">
                  <c:v>0.5</c:v>
                </c:pt>
                <c:pt idx="2">
                  <c:v>0.5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C0-4726-9F88-5480819D65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52670016"/>
        <c:axId val="2028654048"/>
      </c:barChart>
      <c:lineChart>
        <c:grouping val="standard"/>
        <c:varyColors val="0"/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jikeiretsu!$D$240:$D$247</c:f>
              <c:numCache>
                <c:formatCode>General</c:formatCode>
                <c:ptCount val="8"/>
                <c:pt idx="0">
                  <c:v>9</c:v>
                </c:pt>
                <c:pt idx="1">
                  <c:v>5</c:v>
                </c:pt>
                <c:pt idx="2">
                  <c:v>5</c:v>
                </c:pt>
                <c:pt idx="3">
                  <c:v>4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C0-4726-9F88-5480819D65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2670016"/>
        <c:axId val="2028654048"/>
      </c:lineChar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jikeiretsu!$C$240:$C$247</c:f>
              <c:numCache>
                <c:formatCode>General</c:formatCode>
                <c:ptCount val="8"/>
                <c:pt idx="0">
                  <c:v>101.5</c:v>
                </c:pt>
                <c:pt idx="1">
                  <c:v>92.5</c:v>
                </c:pt>
                <c:pt idx="2">
                  <c:v>95</c:v>
                </c:pt>
                <c:pt idx="3">
                  <c:v>92.5</c:v>
                </c:pt>
                <c:pt idx="4">
                  <c:v>92.4</c:v>
                </c:pt>
                <c:pt idx="5">
                  <c:v>93</c:v>
                </c:pt>
                <c:pt idx="6">
                  <c:v>94.5</c:v>
                </c:pt>
                <c:pt idx="7">
                  <c:v>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7C0-4726-9F88-5480819D65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2625216"/>
        <c:axId val="2028670688"/>
      </c:lineChart>
      <c:catAx>
        <c:axId val="205267001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28654048"/>
        <c:crosses val="autoZero"/>
        <c:auto val="1"/>
        <c:lblAlgn val="ctr"/>
        <c:lblOffset val="100"/>
        <c:noMultiLvlLbl val="0"/>
      </c:catAx>
      <c:valAx>
        <c:axId val="202865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52670016"/>
        <c:crosses val="autoZero"/>
        <c:crossBetween val="between"/>
      </c:valAx>
      <c:valAx>
        <c:axId val="2028670688"/>
        <c:scaling>
          <c:orientation val="minMax"/>
          <c:min val="92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52625216"/>
        <c:crosses val="max"/>
        <c:crossBetween val="between"/>
      </c:valAx>
      <c:catAx>
        <c:axId val="2052625216"/>
        <c:scaling>
          <c:orientation val="minMax"/>
        </c:scaling>
        <c:delete val="1"/>
        <c:axPos val="b"/>
        <c:majorTickMark val="out"/>
        <c:minorTickMark val="none"/>
        <c:tickLblPos val="nextTo"/>
        <c:crossAx val="20286706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ja-JP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jikeiretsu!$F$16:$F$19</c:f>
              <c:numCache>
                <c:formatCode>General</c:formatCode>
                <c:ptCount val="4"/>
                <c:pt idx="1">
                  <c:v>0.5</c:v>
                </c:pt>
                <c:pt idx="2">
                  <c:v>0.5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B8-4858-A09A-8778F661E3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783536288"/>
        <c:axId val="1302374880"/>
      </c:barChart>
      <c:lineChart>
        <c:grouping val="standard"/>
        <c:varyColors val="0"/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jikeiretsu!$D$16:$D$19</c:f>
              <c:numCache>
                <c:formatCode>General</c:formatCode>
                <c:ptCount val="4"/>
                <c:pt idx="0">
                  <c:v>6</c:v>
                </c:pt>
                <c:pt idx="1">
                  <c:v>2</c:v>
                </c:pt>
                <c:pt idx="2">
                  <c:v>6</c:v>
                </c:pt>
                <c:pt idx="3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5B8-4858-A09A-8778F661E3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3536288"/>
        <c:axId val="1302374880"/>
      </c:lineChar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jikeiretsu!$C$16:$C$19</c:f>
              <c:numCache>
                <c:formatCode>General</c:formatCode>
                <c:ptCount val="4"/>
                <c:pt idx="0">
                  <c:v>84.5</c:v>
                </c:pt>
                <c:pt idx="1">
                  <c:v>82</c:v>
                </c:pt>
                <c:pt idx="2">
                  <c:v>83</c:v>
                </c:pt>
                <c:pt idx="3">
                  <c:v>83.5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5B8-4858-A09A-8778F661E3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9220960"/>
        <c:axId val="1788914928"/>
      </c:lineChart>
      <c:catAx>
        <c:axId val="178353628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302374880"/>
        <c:crosses val="autoZero"/>
        <c:auto val="1"/>
        <c:lblAlgn val="ctr"/>
        <c:lblOffset val="100"/>
        <c:noMultiLvlLbl val="0"/>
      </c:catAx>
      <c:valAx>
        <c:axId val="1302374880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783536288"/>
        <c:crosses val="autoZero"/>
        <c:crossBetween val="between"/>
      </c:valAx>
      <c:valAx>
        <c:axId val="1788914928"/>
        <c:scaling>
          <c:orientation val="minMax"/>
          <c:max val="90"/>
          <c:min val="8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779220960"/>
        <c:crosses val="max"/>
        <c:crossBetween val="between"/>
      </c:valAx>
      <c:catAx>
        <c:axId val="1779220960"/>
        <c:scaling>
          <c:orientation val="minMax"/>
        </c:scaling>
        <c:delete val="1"/>
        <c:axPos val="b"/>
        <c:majorTickMark val="out"/>
        <c:minorTickMark val="none"/>
        <c:tickLblPos val="nextTo"/>
        <c:crossAx val="178891492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ja-JP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jikeiretsu!$F$44:$F$52</c:f>
              <c:numCache>
                <c:formatCode>General</c:formatCode>
                <c:ptCount val="9"/>
                <c:pt idx="1">
                  <c:v>5</c:v>
                </c:pt>
                <c:pt idx="2">
                  <c:v>5</c:v>
                </c:pt>
                <c:pt idx="3">
                  <c:v>0.5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0.5</c:v>
                </c:pt>
                <c:pt idx="8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2C-4BC8-A7B4-DB94F8DACC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05598832"/>
        <c:axId val="2003220064"/>
      </c:barChart>
      <c:lineChart>
        <c:grouping val="standard"/>
        <c:varyColors val="0"/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jikeiretsu!$D$44:$D$52</c:f>
              <c:numCache>
                <c:formatCode>General</c:formatCode>
                <c:ptCount val="9"/>
                <c:pt idx="0">
                  <c:v>8</c:v>
                </c:pt>
                <c:pt idx="1">
                  <c:v>5</c:v>
                </c:pt>
                <c:pt idx="2">
                  <c:v>5</c:v>
                </c:pt>
                <c:pt idx="3">
                  <c:v>4</c:v>
                </c:pt>
                <c:pt idx="4">
                  <c:v>5</c:v>
                </c:pt>
                <c:pt idx="5">
                  <c:v>5</c:v>
                </c:pt>
                <c:pt idx="6">
                  <c:v>7</c:v>
                </c:pt>
                <c:pt idx="7">
                  <c:v>8</c:v>
                </c:pt>
                <c:pt idx="8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B2C-4BC8-A7B4-DB94F8DACC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05598832"/>
        <c:axId val="2003220064"/>
      </c:lineChar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jikeiretsu!$C$44:$C$52</c:f>
              <c:numCache>
                <c:formatCode>General</c:formatCode>
                <c:ptCount val="9"/>
                <c:pt idx="0">
                  <c:v>72.5</c:v>
                </c:pt>
                <c:pt idx="1">
                  <c:v>70</c:v>
                </c:pt>
                <c:pt idx="2">
                  <c:v>72</c:v>
                </c:pt>
                <c:pt idx="3">
                  <c:v>74</c:v>
                </c:pt>
                <c:pt idx="4">
                  <c:v>73</c:v>
                </c:pt>
                <c:pt idx="5">
                  <c:v>74</c:v>
                </c:pt>
                <c:pt idx="6">
                  <c:v>74</c:v>
                </c:pt>
                <c:pt idx="7">
                  <c:v>75</c:v>
                </c:pt>
                <c:pt idx="8">
                  <c:v>75.5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B2C-4BC8-A7B4-DB94F8DACC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05715856"/>
        <c:axId val="2003222976"/>
      </c:lineChart>
      <c:catAx>
        <c:axId val="200559883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03220064"/>
        <c:crosses val="autoZero"/>
        <c:auto val="1"/>
        <c:lblAlgn val="ctr"/>
        <c:lblOffset val="100"/>
        <c:noMultiLvlLbl val="0"/>
      </c:catAx>
      <c:valAx>
        <c:axId val="2003220064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05598832"/>
        <c:crosses val="autoZero"/>
        <c:crossBetween val="between"/>
      </c:valAx>
      <c:valAx>
        <c:axId val="2003222976"/>
        <c:scaling>
          <c:orientation val="minMax"/>
          <c:max val="77"/>
          <c:min val="67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05715856"/>
        <c:crosses val="max"/>
        <c:crossBetween val="between"/>
      </c:valAx>
      <c:catAx>
        <c:axId val="2005715856"/>
        <c:scaling>
          <c:orientation val="minMax"/>
        </c:scaling>
        <c:delete val="1"/>
        <c:axPos val="b"/>
        <c:majorTickMark val="out"/>
        <c:minorTickMark val="none"/>
        <c:tickLblPos val="nextTo"/>
        <c:crossAx val="200322297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ja-JP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jikeiretsu!$F$72:$F$85</c:f>
              <c:numCache>
                <c:formatCode>General</c:formatCode>
                <c:ptCount val="14"/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0.5</c:v>
                </c:pt>
                <c:pt idx="8">
                  <c:v>0.5</c:v>
                </c:pt>
                <c:pt idx="9">
                  <c:v>0.5</c:v>
                </c:pt>
                <c:pt idx="10">
                  <c:v>0.5</c:v>
                </c:pt>
                <c:pt idx="11">
                  <c:v>0.5</c:v>
                </c:pt>
                <c:pt idx="12">
                  <c:v>0.5</c:v>
                </c:pt>
                <c:pt idx="13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BA-4BE3-9719-654E9979DD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02006640"/>
        <c:axId val="1788924496"/>
      </c:barChart>
      <c:lineChart>
        <c:grouping val="standard"/>
        <c:varyColors val="0"/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jikeiretsu!$D$72:$D$85</c:f>
              <c:numCache>
                <c:formatCode>General</c:formatCode>
                <c:ptCount val="14"/>
                <c:pt idx="0">
                  <c:v>5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5BA-4BE3-9719-654E9979DD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02006640"/>
        <c:axId val="1788924496"/>
      </c:lineChar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jikeiretsu!$C$72:$C$85</c:f>
              <c:numCache>
                <c:formatCode>General</c:formatCode>
                <c:ptCount val="14"/>
                <c:pt idx="0">
                  <c:v>83</c:v>
                </c:pt>
                <c:pt idx="1">
                  <c:v>84</c:v>
                </c:pt>
                <c:pt idx="2">
                  <c:v>84</c:v>
                </c:pt>
                <c:pt idx="3">
                  <c:v>88</c:v>
                </c:pt>
                <c:pt idx="4">
                  <c:v>83</c:v>
                </c:pt>
                <c:pt idx="5">
                  <c:v>85</c:v>
                </c:pt>
                <c:pt idx="6">
                  <c:v>83</c:v>
                </c:pt>
                <c:pt idx="7">
                  <c:v>84.5</c:v>
                </c:pt>
                <c:pt idx="8">
                  <c:v>83.5</c:v>
                </c:pt>
                <c:pt idx="9">
                  <c:v>84</c:v>
                </c:pt>
                <c:pt idx="10">
                  <c:v>83.5</c:v>
                </c:pt>
                <c:pt idx="11">
                  <c:v>87</c:v>
                </c:pt>
                <c:pt idx="12">
                  <c:v>89.8</c:v>
                </c:pt>
                <c:pt idx="13">
                  <c:v>85.5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5BA-4BE3-9719-654E9979DD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71062224"/>
        <c:axId val="1788926160"/>
      </c:lineChart>
      <c:catAx>
        <c:axId val="200200664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788924496"/>
        <c:crosses val="autoZero"/>
        <c:auto val="1"/>
        <c:lblAlgn val="ctr"/>
        <c:lblOffset val="100"/>
        <c:noMultiLvlLbl val="0"/>
      </c:catAx>
      <c:valAx>
        <c:axId val="1788924496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02006640"/>
        <c:crosses val="autoZero"/>
        <c:crossBetween val="between"/>
      </c:valAx>
      <c:valAx>
        <c:axId val="1788926160"/>
        <c:scaling>
          <c:orientation val="minMax"/>
          <c:max val="90"/>
          <c:min val="8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971062224"/>
        <c:crosses val="max"/>
        <c:crossBetween val="between"/>
      </c:valAx>
      <c:catAx>
        <c:axId val="1971062224"/>
        <c:scaling>
          <c:orientation val="minMax"/>
        </c:scaling>
        <c:delete val="1"/>
        <c:axPos val="b"/>
        <c:majorTickMark val="out"/>
        <c:minorTickMark val="none"/>
        <c:tickLblPos val="nextTo"/>
        <c:crossAx val="178892616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ja-JP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jikeiretsu!$F$86:$F$92</c:f>
              <c:numCache>
                <c:formatCode>General</c:formatCode>
                <c:ptCount val="7"/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5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86-4A96-8F08-4530DCD1AE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971083424"/>
        <c:axId val="1645391680"/>
      </c:barChart>
      <c:lineChart>
        <c:grouping val="standard"/>
        <c:varyColors val="0"/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jikeiretsu!$D$86:$D$92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86-4A96-8F08-4530DCD1AE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71083424"/>
        <c:axId val="1645391680"/>
      </c:lineChar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jikeiretsu!$C$86:$C$92</c:f>
              <c:numCache>
                <c:formatCode>General</c:formatCode>
                <c:ptCount val="7"/>
                <c:pt idx="0">
                  <c:v>86</c:v>
                </c:pt>
                <c:pt idx="1">
                  <c:v>84</c:v>
                </c:pt>
                <c:pt idx="2">
                  <c:v>81.5</c:v>
                </c:pt>
                <c:pt idx="3">
                  <c:v>82</c:v>
                </c:pt>
                <c:pt idx="4">
                  <c:v>84.5</c:v>
                </c:pt>
                <c:pt idx="5">
                  <c:v>85</c:v>
                </c:pt>
                <c:pt idx="6">
                  <c:v>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E86-4A96-8F08-4530DCD1AE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74732800"/>
        <c:axId val="1645405408"/>
      </c:lineChart>
      <c:catAx>
        <c:axId val="197108342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645391680"/>
        <c:crosses val="autoZero"/>
        <c:auto val="1"/>
        <c:lblAlgn val="ctr"/>
        <c:lblOffset val="100"/>
        <c:noMultiLvlLbl val="0"/>
      </c:catAx>
      <c:valAx>
        <c:axId val="1645391680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971083424"/>
        <c:crosses val="autoZero"/>
        <c:crossBetween val="between"/>
      </c:valAx>
      <c:valAx>
        <c:axId val="1645405408"/>
        <c:scaling>
          <c:orientation val="minMax"/>
          <c:max val="90"/>
          <c:min val="8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974732800"/>
        <c:crosses val="max"/>
        <c:crossBetween val="between"/>
      </c:valAx>
      <c:catAx>
        <c:axId val="1974732800"/>
        <c:scaling>
          <c:orientation val="minMax"/>
        </c:scaling>
        <c:delete val="1"/>
        <c:axPos val="b"/>
        <c:majorTickMark val="out"/>
        <c:minorTickMark val="none"/>
        <c:tickLblPos val="nextTo"/>
        <c:crossAx val="16454054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ja-JP"/>
    </a:p>
  </c:txPr>
  <c:externalData r:id="rId4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jikeiretsu!$F$254:$F$260</c:f>
              <c:numCache>
                <c:formatCode>General</c:formatCode>
                <c:ptCount val="7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  <c:pt idx="3">
                  <c:v>5</c:v>
                </c:pt>
                <c:pt idx="4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B7-4C0F-92AA-C7DAD1739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645555280"/>
        <c:axId val="645555696"/>
      </c:barChart>
      <c:lineChart>
        <c:grouping val="standard"/>
        <c:varyColors val="0"/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jikeiretsu!$D$254:$D$260</c:f>
              <c:numCache>
                <c:formatCode>General</c:formatCode>
                <c:ptCount val="7"/>
                <c:pt idx="0">
                  <c:v>7</c:v>
                </c:pt>
                <c:pt idx="1">
                  <c:v>8</c:v>
                </c:pt>
                <c:pt idx="2">
                  <c:v>6</c:v>
                </c:pt>
                <c:pt idx="3">
                  <c:v>8</c:v>
                </c:pt>
                <c:pt idx="4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6B7-4C0F-92AA-C7DAD1739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5555280"/>
        <c:axId val="645555696"/>
      </c:lineChar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jikeiretsu!$C$254:$C$260</c:f>
              <c:numCache>
                <c:formatCode>General</c:formatCode>
                <c:ptCount val="7"/>
                <c:pt idx="0">
                  <c:v>78.8</c:v>
                </c:pt>
                <c:pt idx="1">
                  <c:v>75.5</c:v>
                </c:pt>
                <c:pt idx="2">
                  <c:v>75</c:v>
                </c:pt>
                <c:pt idx="3">
                  <c:v>80</c:v>
                </c:pt>
                <c:pt idx="4">
                  <c:v>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6B7-4C0F-92AA-C7DAD1739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5557776"/>
        <c:axId val="645556112"/>
      </c:lineChart>
      <c:catAx>
        <c:axId val="64555528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645555696"/>
        <c:crosses val="autoZero"/>
        <c:auto val="1"/>
        <c:lblAlgn val="ctr"/>
        <c:lblOffset val="100"/>
        <c:noMultiLvlLbl val="0"/>
      </c:catAx>
      <c:valAx>
        <c:axId val="645555696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645555280"/>
        <c:crosses val="autoZero"/>
        <c:crossBetween val="between"/>
        <c:majorUnit val="2"/>
      </c:valAx>
      <c:valAx>
        <c:axId val="645556112"/>
        <c:scaling>
          <c:orientation val="minMax"/>
          <c:max val="82"/>
          <c:min val="72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645557776"/>
        <c:crosses val="max"/>
        <c:crossBetween val="between"/>
        <c:majorUnit val="2"/>
      </c:valAx>
      <c:catAx>
        <c:axId val="645557776"/>
        <c:scaling>
          <c:orientation val="minMax"/>
        </c:scaling>
        <c:delete val="1"/>
        <c:axPos val="b"/>
        <c:majorTickMark val="out"/>
        <c:minorTickMark val="none"/>
        <c:tickLblPos val="nextTo"/>
        <c:crossAx val="64555611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ja-JP"/>
    </a:p>
  </c:txPr>
  <c:externalData r:id="rId4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Consistent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2"/>
                <c:pt idx="0">
                  <c:v>CART</c:v>
                </c:pt>
                <c:pt idx="1">
                  <c:v>Control</c:v>
                </c:pt>
              </c:strCache>
              <c:extLst/>
            </c:strRef>
          </c:cat>
          <c:val>
            <c:numRef>
              <c:f>Sheet1!$B$2:$B$4</c:f>
              <c:numCache>
                <c:formatCode>General</c:formatCode>
                <c:ptCount val="2"/>
                <c:pt idx="0">
                  <c:v>6</c:v>
                </c:pt>
                <c:pt idx="1">
                  <c:v>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A135-4837-B22B-9B4D30769C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Delayed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2"/>
                <c:pt idx="0">
                  <c:v>CART</c:v>
                </c:pt>
                <c:pt idx="1">
                  <c:v>Control</c:v>
                </c:pt>
              </c:strCache>
              <c:extLst/>
            </c:strRef>
          </c:cat>
          <c:val>
            <c:numRef>
              <c:f>Sheet1!$C$2:$C$4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A135-4837-B22B-9B4D30769C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Early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2"/>
                <c:pt idx="0">
                  <c:v>CART</c:v>
                </c:pt>
                <c:pt idx="1">
                  <c:v>Control</c:v>
                </c:pt>
              </c:strCache>
              <c:extLst/>
            </c:strRef>
          </c:cat>
          <c:val>
            <c:numRef>
              <c:f>Sheet1!$D$2:$D$4</c:f>
              <c:numCache>
                <c:formatCode>General</c:formatCode>
                <c:ptCount val="2"/>
                <c:pt idx="0">
                  <c:v>0</c:v>
                </c:pt>
                <c:pt idx="1">
                  <c:v>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A135-4837-B22B-9B4D30769C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03821087"/>
        <c:axId val="1003823167"/>
      </c:barChart>
      <c:catAx>
        <c:axId val="100382108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003823167"/>
        <c:crosses val="autoZero"/>
        <c:auto val="1"/>
        <c:lblAlgn val="ctr"/>
        <c:lblOffset val="100"/>
        <c:noMultiLvlLbl val="0"/>
      </c:catAx>
      <c:valAx>
        <c:axId val="1003823167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0038210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6AE1D-4CCB-41C9-B4F6-40338F060E6E}" type="datetimeFigureOut">
              <a:rPr kumimoji="1" lang="ja-JP" altLang="en-US" smtClean="0"/>
              <a:t>2021/4/12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3B42A3-6395-4519-84C0-A04578DB2D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2939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B42A3-6395-4519-84C0-A04578DB2D7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0370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B42A3-6395-4519-84C0-A04578DB2D7B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4314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C20A-8574-4583-B141-9B5B41CF20E3}" type="datetimeFigureOut">
              <a:rPr kumimoji="1" lang="ja-JP" altLang="en-US" smtClean="0"/>
              <a:t>2021/4/12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BE881-D8E0-4F1C-A26F-0A30D06E16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6943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C20A-8574-4583-B141-9B5B41CF20E3}" type="datetimeFigureOut">
              <a:rPr kumimoji="1" lang="ja-JP" altLang="en-US" smtClean="0"/>
              <a:t>2021/4/12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BE881-D8E0-4F1C-A26F-0A30D06E16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8614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C20A-8574-4583-B141-9B5B41CF20E3}" type="datetimeFigureOut">
              <a:rPr kumimoji="1" lang="ja-JP" altLang="en-US" smtClean="0"/>
              <a:t>2021/4/12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BE881-D8E0-4F1C-A26F-0A30D06E16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309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C20A-8574-4583-B141-9B5B41CF20E3}" type="datetimeFigureOut">
              <a:rPr kumimoji="1" lang="ja-JP" altLang="en-US" smtClean="0"/>
              <a:t>2021/4/12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BE881-D8E0-4F1C-A26F-0A30D06E16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7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C20A-8574-4583-B141-9B5B41CF20E3}" type="datetimeFigureOut">
              <a:rPr kumimoji="1" lang="ja-JP" altLang="en-US" smtClean="0"/>
              <a:t>2021/4/12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BE881-D8E0-4F1C-A26F-0A30D06E16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2962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C20A-8574-4583-B141-9B5B41CF20E3}" type="datetimeFigureOut">
              <a:rPr kumimoji="1" lang="ja-JP" altLang="en-US" smtClean="0"/>
              <a:t>2021/4/12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BE881-D8E0-4F1C-A26F-0A30D06E16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9808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C20A-8574-4583-B141-9B5B41CF20E3}" type="datetimeFigureOut">
              <a:rPr kumimoji="1" lang="ja-JP" altLang="en-US" smtClean="0"/>
              <a:t>2021/4/12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BE881-D8E0-4F1C-A26F-0A30D06E16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4167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C20A-8574-4583-B141-9B5B41CF20E3}" type="datetimeFigureOut">
              <a:rPr kumimoji="1" lang="ja-JP" altLang="en-US" smtClean="0"/>
              <a:t>2021/4/12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BE881-D8E0-4F1C-A26F-0A30D06E16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3265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C20A-8574-4583-B141-9B5B41CF20E3}" type="datetimeFigureOut">
              <a:rPr kumimoji="1" lang="ja-JP" altLang="en-US" smtClean="0"/>
              <a:t>2021/4/12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BE881-D8E0-4F1C-A26F-0A30D06E16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5832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C20A-8574-4583-B141-9B5B41CF20E3}" type="datetimeFigureOut">
              <a:rPr kumimoji="1" lang="ja-JP" altLang="en-US" smtClean="0"/>
              <a:t>2021/4/12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BE881-D8E0-4F1C-A26F-0A30D06E16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9163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C20A-8574-4583-B141-9B5B41CF20E3}" type="datetimeFigureOut">
              <a:rPr kumimoji="1" lang="ja-JP" altLang="en-US" smtClean="0"/>
              <a:t>2021/4/12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BE881-D8E0-4F1C-A26F-0A30D06E16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6454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DC20A-8574-4583-B141-9B5B41CF20E3}" type="datetimeFigureOut">
              <a:rPr kumimoji="1" lang="ja-JP" altLang="en-US" smtClean="0"/>
              <a:t>2021/4/12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BE881-D8E0-4F1C-A26F-0A30D06E16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154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chart" Target="../charts/chart5.xml"/><Relationship Id="rId7" Type="http://schemas.openxmlformats.org/officeDocument/2006/relationships/chart" Target="../charts/chart9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10" Type="http://schemas.openxmlformats.org/officeDocument/2006/relationships/chart" Target="../charts/chart12.xml"/><Relationship Id="rId4" Type="http://schemas.openxmlformats.org/officeDocument/2006/relationships/chart" Target="../charts/chart6.xml"/><Relationship Id="rId9" Type="http://schemas.openxmlformats.org/officeDocument/2006/relationships/chart" Target="../charts/chart1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9.xml"/><Relationship Id="rId3" Type="http://schemas.openxmlformats.org/officeDocument/2006/relationships/chart" Target="../charts/chart14.xml"/><Relationship Id="rId7" Type="http://schemas.openxmlformats.org/officeDocument/2006/relationships/chart" Target="../charts/chart18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10" Type="http://schemas.openxmlformats.org/officeDocument/2006/relationships/chart" Target="../charts/chart21.xml"/><Relationship Id="rId4" Type="http://schemas.openxmlformats.org/officeDocument/2006/relationships/chart" Target="../charts/chart15.xml"/><Relationship Id="rId9" Type="http://schemas.openxmlformats.org/officeDocument/2006/relationships/chart" Target="../charts/char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14BCE00C-D71B-4CDB-AA44-53D15353107B}"/>
              </a:ext>
            </a:extLst>
          </p:cNvPr>
          <p:cNvSpPr txBox="1"/>
          <p:nvPr/>
        </p:nvSpPr>
        <p:spPr>
          <a:xfrm>
            <a:off x="870309" y="165879"/>
            <a:ext cx="88488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1. Change of physical symptoms and abdominal circumference</a:t>
            </a:r>
            <a:endParaRPr kumimoji="1" lang="ja-JP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1E2E5F8C-C47F-4CB9-9C76-1FF88C111B58}"/>
              </a:ext>
            </a:extLst>
          </p:cNvPr>
          <p:cNvGrpSpPr/>
          <p:nvPr/>
        </p:nvGrpSpPr>
        <p:grpSpPr>
          <a:xfrm>
            <a:off x="885698" y="645834"/>
            <a:ext cx="4326731" cy="3090884"/>
            <a:chOff x="885698" y="1096105"/>
            <a:chExt cx="4326731" cy="3090884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607EE286-094F-4DCD-9255-32280437232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90238" y="1494699"/>
              <a:ext cx="3822191" cy="2692290"/>
              <a:chOff x="5167745" y="1960418"/>
              <a:chExt cx="4572000" cy="3323230"/>
            </a:xfrm>
          </p:grpSpPr>
          <p:graphicFrame>
            <p:nvGraphicFramePr>
              <p:cNvPr id="28" name="グラフ 27">
                <a:extLst>
                  <a:ext uri="{FF2B5EF4-FFF2-40B4-BE49-F238E27FC236}">
                    <a16:creationId xmlns:a16="http://schemas.microsoft.com/office/drawing/2014/main" id="{4CACF0E5-6483-43CF-8AB0-BB0E0CAFFFF3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926962450"/>
                  </p:ext>
                </p:extLst>
              </p:nvPr>
            </p:nvGraphicFramePr>
            <p:xfrm>
              <a:off x="5167745" y="1960418"/>
              <a:ext cx="4572000" cy="27432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8F36AC86-7C56-450E-BEAC-8B554B7B30A3}"/>
                  </a:ext>
                </a:extLst>
              </p:cNvPr>
              <p:cNvSpPr txBox="1"/>
              <p:nvPr/>
            </p:nvSpPr>
            <p:spPr>
              <a:xfrm>
                <a:off x="5929661" y="4637810"/>
                <a:ext cx="848692" cy="3799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Day 1</a:t>
                </a:r>
                <a:endParaRPr kumimoji="1" lang="ja-JP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9303CB70-B948-4E9F-AAE9-01115601359C}"/>
                  </a:ext>
                </a:extLst>
              </p:cNvPr>
              <p:cNvSpPr txBox="1"/>
              <p:nvPr/>
            </p:nvSpPr>
            <p:spPr>
              <a:xfrm>
                <a:off x="7203272" y="4637814"/>
                <a:ext cx="932207" cy="3799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Day 2</a:t>
                </a:r>
                <a:endParaRPr kumimoji="1" lang="ja-JP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F25AEF05-75C0-4D3F-A123-BAF707F36136}"/>
                  </a:ext>
                </a:extLst>
              </p:cNvPr>
              <p:cNvSpPr txBox="1"/>
              <p:nvPr/>
            </p:nvSpPr>
            <p:spPr>
              <a:xfrm>
                <a:off x="8337339" y="4637811"/>
                <a:ext cx="1269219" cy="6458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Day of next</a:t>
                </a:r>
                <a:r>
                  <a:rPr kumimoji="1" lang="ja-JP" alt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ja-JP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paracentesis</a:t>
                </a:r>
              </a:p>
            </p:txBody>
          </p:sp>
        </p:grp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052246E3-0EA1-42B9-9209-407A616E72EC}"/>
                </a:ext>
              </a:extLst>
            </p:cNvPr>
            <p:cNvSpPr txBox="1"/>
            <p:nvPr/>
          </p:nvSpPr>
          <p:spPr>
            <a:xfrm>
              <a:off x="3802700" y="3260292"/>
              <a:ext cx="11776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 = 0.00080</a:t>
              </a:r>
              <a:r>
                <a:rPr kumimoji="1" lang="ja-JP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ja-JP" sz="14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kumimoji="1" lang="ja-JP" altLang="en-US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B4084945-F9E3-4C39-9670-33C00A640061}"/>
                </a:ext>
              </a:extLst>
            </p:cNvPr>
            <p:cNvSpPr txBox="1"/>
            <p:nvPr/>
          </p:nvSpPr>
          <p:spPr>
            <a:xfrm rot="16200000">
              <a:off x="1069205" y="2376571"/>
              <a:ext cx="568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NRS</a:t>
              </a:r>
              <a:endParaRPr kumimoji="1" lang="ja-JP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59DD5EC4-E6A3-4FDB-93F2-1A5D2AB3098F}"/>
                </a:ext>
              </a:extLst>
            </p:cNvPr>
            <p:cNvSpPr txBox="1"/>
            <p:nvPr/>
          </p:nvSpPr>
          <p:spPr>
            <a:xfrm>
              <a:off x="885698" y="1096105"/>
              <a:ext cx="52322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(A)</a:t>
              </a:r>
              <a:endParaRPr kumimoji="1"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69530315-2C84-4346-9220-89CFB4AB156E}"/>
              </a:ext>
            </a:extLst>
          </p:cNvPr>
          <p:cNvGrpSpPr/>
          <p:nvPr/>
        </p:nvGrpSpPr>
        <p:grpSpPr>
          <a:xfrm>
            <a:off x="870310" y="3717082"/>
            <a:ext cx="4177233" cy="3098571"/>
            <a:chOff x="870310" y="3717082"/>
            <a:chExt cx="4177233" cy="3098571"/>
          </a:xfrm>
        </p:grpSpPr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7C6AB26F-63F7-4EE9-8DA3-624995DEF49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292088" y="4125441"/>
              <a:ext cx="3755455" cy="2690212"/>
              <a:chOff x="2611582" y="3491349"/>
              <a:chExt cx="4585409" cy="3299416"/>
            </a:xfrm>
          </p:grpSpPr>
          <p:graphicFrame>
            <p:nvGraphicFramePr>
              <p:cNvPr id="33" name="グラフ 32">
                <a:extLst>
                  <a:ext uri="{FF2B5EF4-FFF2-40B4-BE49-F238E27FC236}">
                    <a16:creationId xmlns:a16="http://schemas.microsoft.com/office/drawing/2014/main" id="{212FA0B6-5F93-46CD-805B-A5A0CAB4C225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532876633"/>
                  </p:ext>
                </p:extLst>
              </p:nvPr>
            </p:nvGraphicFramePr>
            <p:xfrm>
              <a:off x="2611582" y="3491349"/>
              <a:ext cx="4572000" cy="27432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F0A12338-8100-4A4F-A135-06D86817B6F6}"/>
                  </a:ext>
                </a:extLst>
              </p:cNvPr>
              <p:cNvSpPr txBox="1"/>
              <p:nvPr/>
            </p:nvSpPr>
            <p:spPr>
              <a:xfrm>
                <a:off x="3505779" y="6149061"/>
                <a:ext cx="776113" cy="3774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Day 1</a:t>
                </a:r>
                <a:endParaRPr kumimoji="1" lang="ja-JP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54BE1177-731A-46E1-8657-B47ECC834CAE}"/>
                  </a:ext>
                </a:extLst>
              </p:cNvPr>
              <p:cNvSpPr txBox="1"/>
              <p:nvPr/>
            </p:nvSpPr>
            <p:spPr>
              <a:xfrm>
                <a:off x="4703416" y="6149061"/>
                <a:ext cx="925399" cy="3774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Day 2</a:t>
                </a:r>
                <a:endParaRPr kumimoji="1" lang="ja-JP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8E29013B-5C91-491A-8D00-EA1C67256430}"/>
                  </a:ext>
                </a:extLst>
              </p:cNvPr>
              <p:cNvSpPr txBox="1"/>
              <p:nvPr/>
            </p:nvSpPr>
            <p:spPr>
              <a:xfrm>
                <a:off x="5901427" y="6149061"/>
                <a:ext cx="1295564" cy="641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Day of next</a:t>
                </a:r>
                <a:r>
                  <a:rPr kumimoji="1" lang="ja-JP" alt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ja-JP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paracentesis</a:t>
                </a:r>
              </a:p>
            </p:txBody>
          </p:sp>
        </p:grp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E6AFA457-5465-40E5-AB58-B7A27EB78125}"/>
                </a:ext>
              </a:extLst>
            </p:cNvPr>
            <p:cNvSpPr txBox="1"/>
            <p:nvPr/>
          </p:nvSpPr>
          <p:spPr>
            <a:xfrm>
              <a:off x="3900716" y="5885180"/>
              <a:ext cx="10246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 = 0.11</a:t>
              </a:r>
              <a:r>
                <a:rPr kumimoji="1" lang="ja-JP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ja-JP" sz="14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kumimoji="1" lang="ja-JP" altLang="en-US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00535E9C-ED93-4761-8F46-9B3301E13DD5}"/>
                </a:ext>
              </a:extLst>
            </p:cNvPr>
            <p:cNvSpPr txBox="1"/>
            <p:nvPr/>
          </p:nvSpPr>
          <p:spPr>
            <a:xfrm rot="16200000">
              <a:off x="225523" y="4770224"/>
              <a:ext cx="18127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Abdominal Circumference</a:t>
              </a:r>
              <a:r>
                <a:rPr kumimoji="1" lang="ja-JP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ja-JP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(cm)</a:t>
              </a:r>
              <a:endParaRPr kumimoji="1" lang="ja-JP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2157B74F-56F9-4B71-962F-ED16F6A8E53B}"/>
                </a:ext>
              </a:extLst>
            </p:cNvPr>
            <p:cNvSpPr txBox="1"/>
            <p:nvPr/>
          </p:nvSpPr>
          <p:spPr>
            <a:xfrm>
              <a:off x="885698" y="3717082"/>
              <a:ext cx="4616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(C)</a:t>
              </a:r>
              <a:endParaRPr kumimoji="1"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48069AB-5B5E-4584-920F-E3A96535C9C9}"/>
              </a:ext>
            </a:extLst>
          </p:cNvPr>
          <p:cNvGrpSpPr/>
          <p:nvPr/>
        </p:nvGrpSpPr>
        <p:grpSpPr>
          <a:xfrm>
            <a:off x="5571102" y="523611"/>
            <a:ext cx="5096898" cy="3213107"/>
            <a:chOff x="5571102" y="973882"/>
            <a:chExt cx="5096898" cy="3213107"/>
          </a:xfrm>
        </p:grpSpPr>
        <p:graphicFrame>
          <p:nvGraphicFramePr>
            <p:cNvPr id="20" name="グラフ 19">
              <a:extLst>
                <a:ext uri="{FF2B5EF4-FFF2-40B4-BE49-F238E27FC236}">
                  <a16:creationId xmlns:a16="http://schemas.microsoft.com/office/drawing/2014/main" id="{9BA31366-BB8F-49AC-9823-36235B897761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518537911"/>
                </p:ext>
              </p:extLst>
            </p:nvPr>
          </p:nvGraphicFramePr>
          <p:xfrm>
            <a:off x="6096000" y="973882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1DB4D5E2-2550-4068-B0EA-AF328EFBDD2C}"/>
                </a:ext>
              </a:extLst>
            </p:cNvPr>
            <p:cNvSpPr txBox="1"/>
            <p:nvPr/>
          </p:nvSpPr>
          <p:spPr>
            <a:xfrm>
              <a:off x="6744458" y="3663768"/>
              <a:ext cx="6304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Day 1</a:t>
              </a:r>
              <a:endParaRPr kumimoji="1" lang="ja-JP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7A4F4E9C-23B1-4807-B35C-0D03977CCD57}"/>
                </a:ext>
              </a:extLst>
            </p:cNvPr>
            <p:cNvSpPr txBox="1"/>
            <p:nvPr/>
          </p:nvSpPr>
          <p:spPr>
            <a:xfrm>
              <a:off x="7816123" y="3663771"/>
              <a:ext cx="7793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Day 2</a:t>
              </a:r>
              <a:endParaRPr kumimoji="1" lang="ja-JP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3C962CE1-925E-407F-AF28-9291AEE09F59}"/>
                </a:ext>
              </a:extLst>
            </p:cNvPr>
            <p:cNvSpPr txBox="1"/>
            <p:nvPr/>
          </p:nvSpPr>
          <p:spPr>
            <a:xfrm>
              <a:off x="8764203" y="3663769"/>
              <a:ext cx="11776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Day of</a:t>
              </a:r>
              <a:r>
                <a:rPr kumimoji="1" lang="ja-JP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ja-JP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next</a:t>
              </a:r>
              <a:r>
                <a:rPr kumimoji="1" lang="ja-JP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ja-JP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paracentesis </a:t>
              </a:r>
              <a:r>
                <a:rPr kumimoji="1" lang="en-US" altLang="ja-JP" sz="14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1B249131-DEEE-4836-9C48-19A303B06AC0}"/>
                </a:ext>
              </a:extLst>
            </p:cNvPr>
            <p:cNvSpPr txBox="1"/>
            <p:nvPr/>
          </p:nvSpPr>
          <p:spPr>
            <a:xfrm rot="16200000">
              <a:off x="5463125" y="2437918"/>
              <a:ext cx="99953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ESAS:AM</a:t>
              </a:r>
              <a:endParaRPr kumimoji="1" lang="ja-JP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AE1CFC71-FA6B-430D-B3DA-C60BECE32170}"/>
                </a:ext>
              </a:extLst>
            </p:cNvPr>
            <p:cNvSpPr txBox="1"/>
            <p:nvPr/>
          </p:nvSpPr>
          <p:spPr>
            <a:xfrm>
              <a:off x="5571102" y="1096105"/>
              <a:ext cx="52322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(B)</a:t>
              </a:r>
              <a:endParaRPr kumimoji="1"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DA311B8-49BB-42E5-BE15-4877D8EE2FB1}"/>
              </a:ext>
            </a:extLst>
          </p:cNvPr>
          <p:cNvSpPr txBox="1"/>
          <p:nvPr/>
        </p:nvSpPr>
        <p:spPr>
          <a:xfrm>
            <a:off x="8541479" y="2810021"/>
            <a:ext cx="1177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= 0.033</a:t>
            </a:r>
            <a:r>
              <a:rPr kumimoji="1" lang="ja-JP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kumimoji="1" lang="ja-JP" altLang="en-US" sz="14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181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5243408-BB75-45FF-8E67-59B60ED27360}"/>
              </a:ext>
            </a:extLst>
          </p:cNvPr>
          <p:cNvSpPr txBox="1"/>
          <p:nvPr/>
        </p:nvSpPr>
        <p:spPr>
          <a:xfrm>
            <a:off x="775855" y="498764"/>
            <a:ext cx="10390909" cy="3956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Legend</a:t>
            </a:r>
            <a:r>
              <a:rPr kumimoji="1" lang="ja-JP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kumimoji="1" lang="ja-JP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</a:t>
            </a:r>
            <a:r>
              <a:rPr kumimoji="1" lang="ja-JP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kumimoji="1" lang="ja-JP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</a:p>
          <a:p>
            <a:pPr>
              <a:lnSpc>
                <a:spcPct val="200000"/>
              </a:lnSpc>
            </a:pP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 over time of (A) abdominal distension NRS, (B) ESAS:AM total score, and (C) abdominal circumference (N=15). Mean scores of each measurement on day 1 before allocated treatment, day 2, and the day of receiving the next paracentesis are shown in the line graphs. Error bars indicate 95% CI.</a:t>
            </a:r>
          </a:p>
          <a:p>
            <a:pPr marL="342900" indent="-342900">
              <a:lnSpc>
                <a:spcPct val="200000"/>
              </a:lnSpc>
              <a:buAutoNum type="alphaLcPeriod"/>
            </a:pP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One-way repeated measures ANOVA</a:t>
            </a:r>
          </a:p>
          <a:p>
            <a:pPr marL="342900" indent="-342900">
              <a:lnSpc>
                <a:spcPct val="200000"/>
              </a:lnSpc>
              <a:buAutoNum type="alphaLcPeriod"/>
            </a:pPr>
            <a:r>
              <a:rPr lang="en-US" altLang="ja-JP" sz="1600" dirty="0">
                <a:latin typeface="Times New Roman" panose="02020603050405020304" pitchFamily="18" charset="0"/>
                <a:ea typeface="游明朝" panose="02020400000000000000" pitchFamily="18" charset="-128"/>
              </a:rPr>
              <a:t>the day closest to the next paracentesis day of the days when ESAS:AM was measured</a:t>
            </a:r>
          </a:p>
          <a:p>
            <a:pPr>
              <a:lnSpc>
                <a:spcPct val="200000"/>
              </a:lnSpc>
            </a:pP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Abbreviations: NRS, numerical rating scale; ESAS:AM, Edmonton Symptom Assessment System: Ascites Modification.</a:t>
            </a:r>
          </a:p>
          <a:p>
            <a:pPr>
              <a:lnSpc>
                <a:spcPct val="200000"/>
              </a:lnSpc>
            </a:pP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943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B017167C-69FD-4E33-A2D4-3BA916EE28EA}"/>
              </a:ext>
            </a:extLst>
          </p:cNvPr>
          <p:cNvGrpSpPr/>
          <p:nvPr/>
        </p:nvGrpSpPr>
        <p:grpSpPr>
          <a:xfrm>
            <a:off x="838898" y="2697663"/>
            <a:ext cx="2969201" cy="1689917"/>
            <a:chOff x="7608746" y="2846364"/>
            <a:chExt cx="2969201" cy="1689917"/>
          </a:xfrm>
        </p:grpSpPr>
        <p:graphicFrame>
          <p:nvGraphicFramePr>
            <p:cNvPr id="6" name="グラフ 5">
              <a:extLst>
                <a:ext uri="{FF2B5EF4-FFF2-40B4-BE49-F238E27FC236}">
                  <a16:creationId xmlns:a16="http://schemas.microsoft.com/office/drawing/2014/main" id="{E6AEA4BD-AEE2-45BD-888C-C9BC8D98DC86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7608746" y="2850139"/>
            <a:ext cx="2969201" cy="16861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4" name="矢印: 下 33">
              <a:extLst>
                <a:ext uri="{FF2B5EF4-FFF2-40B4-BE49-F238E27FC236}">
                  <a16:creationId xmlns:a16="http://schemas.microsoft.com/office/drawing/2014/main" id="{52B24F80-7DFF-4FA2-AF87-D855F004A376}"/>
                </a:ext>
              </a:extLst>
            </p:cNvPr>
            <p:cNvSpPr/>
            <p:nvPr/>
          </p:nvSpPr>
          <p:spPr>
            <a:xfrm flipH="1">
              <a:off x="9924021" y="2846364"/>
              <a:ext cx="189802" cy="241826"/>
            </a:xfrm>
            <a:prstGeom prst="downArrow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61160788-36B2-43C7-95B9-00DDB869F36E}"/>
              </a:ext>
            </a:extLst>
          </p:cNvPr>
          <p:cNvGrpSpPr/>
          <p:nvPr/>
        </p:nvGrpSpPr>
        <p:grpSpPr>
          <a:xfrm>
            <a:off x="4563169" y="837379"/>
            <a:ext cx="2969202" cy="1686141"/>
            <a:chOff x="1600202" y="2838346"/>
            <a:chExt cx="2969202" cy="1686141"/>
          </a:xfrm>
        </p:grpSpPr>
        <p:graphicFrame>
          <p:nvGraphicFramePr>
            <p:cNvPr id="44" name="グラフ 43">
              <a:extLst>
                <a:ext uri="{FF2B5EF4-FFF2-40B4-BE49-F238E27FC236}">
                  <a16:creationId xmlns:a16="http://schemas.microsoft.com/office/drawing/2014/main" id="{0981193C-0AFB-44CE-9A66-30C07A652C2B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600202" y="2838346"/>
            <a:ext cx="2969202" cy="168614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1" name="矢印: 下 60">
              <a:extLst>
                <a:ext uri="{FF2B5EF4-FFF2-40B4-BE49-F238E27FC236}">
                  <a16:creationId xmlns:a16="http://schemas.microsoft.com/office/drawing/2014/main" id="{8315AD96-244D-47D0-AB16-2890ED1E2C75}"/>
                </a:ext>
              </a:extLst>
            </p:cNvPr>
            <p:cNvSpPr/>
            <p:nvPr/>
          </p:nvSpPr>
          <p:spPr>
            <a:xfrm flipH="1">
              <a:off x="3876500" y="2839444"/>
              <a:ext cx="189802" cy="241826"/>
            </a:xfrm>
            <a:prstGeom prst="downArrow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8801018A-D184-4241-90AB-1FCFD89C1E0A}"/>
              </a:ext>
            </a:extLst>
          </p:cNvPr>
          <p:cNvGrpSpPr/>
          <p:nvPr/>
        </p:nvGrpSpPr>
        <p:grpSpPr>
          <a:xfrm>
            <a:off x="838898" y="840185"/>
            <a:ext cx="2969201" cy="1689917"/>
            <a:chOff x="1593278" y="2846364"/>
            <a:chExt cx="2969201" cy="1689917"/>
          </a:xfrm>
        </p:grpSpPr>
        <p:graphicFrame>
          <p:nvGraphicFramePr>
            <p:cNvPr id="4" name="グラフ 3">
              <a:extLst>
                <a:ext uri="{FF2B5EF4-FFF2-40B4-BE49-F238E27FC236}">
                  <a16:creationId xmlns:a16="http://schemas.microsoft.com/office/drawing/2014/main" id="{8D9A9576-B902-427D-A7C5-D7E7992EAAF8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593278" y="2850139"/>
            <a:ext cx="2969201" cy="16861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2" name="矢印: 下 31">
              <a:extLst>
                <a:ext uri="{FF2B5EF4-FFF2-40B4-BE49-F238E27FC236}">
                  <a16:creationId xmlns:a16="http://schemas.microsoft.com/office/drawing/2014/main" id="{A987EE41-85BC-4589-86B6-6D0FC5B3355C}"/>
                </a:ext>
              </a:extLst>
            </p:cNvPr>
            <p:cNvSpPr/>
            <p:nvPr/>
          </p:nvSpPr>
          <p:spPr>
            <a:xfrm flipH="1">
              <a:off x="3918065" y="2846364"/>
              <a:ext cx="189802" cy="241826"/>
            </a:xfrm>
            <a:prstGeom prst="downArrow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9ADD47C-1C22-43BB-B588-379016AE3C1F}"/>
              </a:ext>
            </a:extLst>
          </p:cNvPr>
          <p:cNvSpPr txBox="1"/>
          <p:nvPr/>
        </p:nvSpPr>
        <p:spPr>
          <a:xfrm rot="16200000">
            <a:off x="232264" y="1548530"/>
            <a:ext cx="10495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NRS score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8B8CDCDF-23CD-4180-A95A-E14BE32D0535}"/>
              </a:ext>
            </a:extLst>
          </p:cNvPr>
          <p:cNvSpPr txBox="1"/>
          <p:nvPr/>
        </p:nvSpPr>
        <p:spPr>
          <a:xfrm rot="5400000">
            <a:off x="3338513" y="1671716"/>
            <a:ext cx="11654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Abd. Circ.</a:t>
            </a:r>
            <a:r>
              <a:rPr kumimoji="1"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(cm)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2E28EA47-41FD-418B-9770-5D12E051304D}"/>
              </a:ext>
            </a:extLst>
          </p:cNvPr>
          <p:cNvSpPr txBox="1"/>
          <p:nvPr/>
        </p:nvSpPr>
        <p:spPr>
          <a:xfrm>
            <a:off x="0" y="37815"/>
            <a:ext cx="12085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2. Changes in outcome measures of individual patients.</a:t>
            </a:r>
            <a:endParaRPr kumimoji="1" lang="ja-JP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DE935920-68E0-469C-872C-0FC2D5DAAD81}"/>
              </a:ext>
            </a:extLst>
          </p:cNvPr>
          <p:cNvSpPr txBox="1"/>
          <p:nvPr/>
        </p:nvSpPr>
        <p:spPr>
          <a:xfrm>
            <a:off x="2065536" y="2341378"/>
            <a:ext cx="623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D22E416-1D59-4260-B803-7D02AB655A17}"/>
              </a:ext>
            </a:extLst>
          </p:cNvPr>
          <p:cNvGrpSpPr/>
          <p:nvPr/>
        </p:nvGrpSpPr>
        <p:grpSpPr>
          <a:xfrm>
            <a:off x="838898" y="4558917"/>
            <a:ext cx="2969202" cy="1686142"/>
            <a:chOff x="4563170" y="2838344"/>
            <a:chExt cx="2969202" cy="1686142"/>
          </a:xfrm>
        </p:grpSpPr>
        <p:graphicFrame>
          <p:nvGraphicFramePr>
            <p:cNvPr id="54" name="グラフ 53">
              <a:extLst>
                <a:ext uri="{FF2B5EF4-FFF2-40B4-BE49-F238E27FC236}">
                  <a16:creationId xmlns:a16="http://schemas.microsoft.com/office/drawing/2014/main" id="{5340D5B6-F4CB-45C2-9A36-FAFE081FF0FF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563170" y="2838344"/>
            <a:ext cx="2969202" cy="16861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58" name="矢印: 下 57">
              <a:extLst>
                <a:ext uri="{FF2B5EF4-FFF2-40B4-BE49-F238E27FC236}">
                  <a16:creationId xmlns:a16="http://schemas.microsoft.com/office/drawing/2014/main" id="{FDA85D19-63E8-4F52-9155-CE9207750FDA}"/>
                </a:ext>
              </a:extLst>
            </p:cNvPr>
            <p:cNvSpPr/>
            <p:nvPr/>
          </p:nvSpPr>
          <p:spPr>
            <a:xfrm flipH="1">
              <a:off x="6945291" y="2839441"/>
              <a:ext cx="189802" cy="241826"/>
            </a:xfrm>
            <a:prstGeom prst="downArrow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6C93296E-904A-4D77-9004-0B18C03193EF}"/>
              </a:ext>
            </a:extLst>
          </p:cNvPr>
          <p:cNvGrpSpPr/>
          <p:nvPr/>
        </p:nvGrpSpPr>
        <p:grpSpPr>
          <a:xfrm>
            <a:off x="4563169" y="2701438"/>
            <a:ext cx="2969202" cy="1686142"/>
            <a:chOff x="1635272" y="4817488"/>
            <a:chExt cx="2969202" cy="1686142"/>
          </a:xfrm>
        </p:grpSpPr>
        <p:graphicFrame>
          <p:nvGraphicFramePr>
            <p:cNvPr id="55" name="グラフ 54">
              <a:extLst>
                <a:ext uri="{FF2B5EF4-FFF2-40B4-BE49-F238E27FC236}">
                  <a16:creationId xmlns:a16="http://schemas.microsoft.com/office/drawing/2014/main" id="{BD825A70-AE31-422C-8046-2DC285FC945A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635272" y="4817488"/>
            <a:ext cx="2969202" cy="16861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59" name="矢印: 下 58">
              <a:extLst>
                <a:ext uri="{FF2B5EF4-FFF2-40B4-BE49-F238E27FC236}">
                  <a16:creationId xmlns:a16="http://schemas.microsoft.com/office/drawing/2014/main" id="{733BA7CD-FE6E-4F3C-BCC8-E72B4EF741DE}"/>
                </a:ext>
              </a:extLst>
            </p:cNvPr>
            <p:cNvSpPr/>
            <p:nvPr/>
          </p:nvSpPr>
          <p:spPr>
            <a:xfrm flipH="1">
              <a:off x="3828011" y="4820641"/>
              <a:ext cx="189802" cy="241826"/>
            </a:xfrm>
            <a:prstGeom prst="downArrow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2C4DCDCE-A63E-469B-B03C-8FD9B5EFC75E}"/>
              </a:ext>
            </a:extLst>
          </p:cNvPr>
          <p:cNvGrpSpPr/>
          <p:nvPr/>
        </p:nvGrpSpPr>
        <p:grpSpPr>
          <a:xfrm>
            <a:off x="8264065" y="2701438"/>
            <a:ext cx="2969202" cy="1686142"/>
            <a:chOff x="4566287" y="4817488"/>
            <a:chExt cx="2969202" cy="1686142"/>
          </a:xfrm>
        </p:grpSpPr>
        <p:graphicFrame>
          <p:nvGraphicFramePr>
            <p:cNvPr id="56" name="グラフ 55">
              <a:extLst>
                <a:ext uri="{FF2B5EF4-FFF2-40B4-BE49-F238E27FC236}">
                  <a16:creationId xmlns:a16="http://schemas.microsoft.com/office/drawing/2014/main" id="{2FA2F78B-D722-4F3E-A876-3B287FC6E173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566287" y="4817488"/>
            <a:ext cx="2969202" cy="16861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60" name="矢印: 下 59">
              <a:extLst>
                <a:ext uri="{FF2B5EF4-FFF2-40B4-BE49-F238E27FC236}">
                  <a16:creationId xmlns:a16="http://schemas.microsoft.com/office/drawing/2014/main" id="{4F388998-EDBE-4EAE-AC21-1F62590F8ABB}"/>
                </a:ext>
              </a:extLst>
            </p:cNvPr>
            <p:cNvSpPr/>
            <p:nvPr/>
          </p:nvSpPr>
          <p:spPr>
            <a:xfrm flipH="1">
              <a:off x="6910652" y="4820639"/>
              <a:ext cx="189802" cy="241826"/>
            </a:xfrm>
            <a:prstGeom prst="downArrow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4C0A56AE-17C4-4300-8E56-B31693959F75}"/>
              </a:ext>
            </a:extLst>
          </p:cNvPr>
          <p:cNvGrpSpPr/>
          <p:nvPr/>
        </p:nvGrpSpPr>
        <p:grpSpPr>
          <a:xfrm>
            <a:off x="8264065" y="837379"/>
            <a:ext cx="2969202" cy="1692723"/>
            <a:chOff x="4604474" y="4834499"/>
            <a:chExt cx="2969202" cy="1692723"/>
          </a:xfrm>
        </p:grpSpPr>
        <p:graphicFrame>
          <p:nvGraphicFramePr>
            <p:cNvPr id="63" name="グラフ 62">
              <a:extLst>
                <a:ext uri="{FF2B5EF4-FFF2-40B4-BE49-F238E27FC236}">
                  <a16:creationId xmlns:a16="http://schemas.microsoft.com/office/drawing/2014/main" id="{0118E404-81AA-4787-8955-21FD4C5EB4C8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604474" y="4841080"/>
            <a:ext cx="2969202" cy="16861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64" name="矢印: 下 63">
              <a:extLst>
                <a:ext uri="{FF2B5EF4-FFF2-40B4-BE49-F238E27FC236}">
                  <a16:creationId xmlns:a16="http://schemas.microsoft.com/office/drawing/2014/main" id="{85E2D6EE-5903-4704-AC67-A95875D611B4}"/>
                </a:ext>
              </a:extLst>
            </p:cNvPr>
            <p:cNvSpPr/>
            <p:nvPr/>
          </p:nvSpPr>
          <p:spPr>
            <a:xfrm flipH="1">
              <a:off x="6945291" y="4834499"/>
              <a:ext cx="189802" cy="241826"/>
            </a:xfrm>
            <a:prstGeom prst="downArrow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BA42E61-29F7-4310-9AD7-FC0054C846FF}"/>
              </a:ext>
            </a:extLst>
          </p:cNvPr>
          <p:cNvGrpSpPr/>
          <p:nvPr/>
        </p:nvGrpSpPr>
        <p:grpSpPr>
          <a:xfrm>
            <a:off x="2693093" y="6190016"/>
            <a:ext cx="6805814" cy="654521"/>
            <a:chOff x="774934" y="6179126"/>
            <a:chExt cx="6805814" cy="654521"/>
          </a:xfrm>
        </p:grpSpPr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92A3105C-4E6C-4536-B4D7-6D525BBC40BA}"/>
                </a:ext>
              </a:extLst>
            </p:cNvPr>
            <p:cNvGrpSpPr/>
            <p:nvPr/>
          </p:nvGrpSpPr>
          <p:grpSpPr>
            <a:xfrm>
              <a:off x="4452008" y="6219463"/>
              <a:ext cx="3011288" cy="307777"/>
              <a:chOff x="543511" y="1844953"/>
              <a:chExt cx="3011288" cy="307777"/>
            </a:xfrm>
          </p:grpSpPr>
          <p:cxnSp>
            <p:nvCxnSpPr>
              <p:cNvPr id="24" name="直線コネクタ 23">
                <a:extLst>
                  <a:ext uri="{FF2B5EF4-FFF2-40B4-BE49-F238E27FC236}">
                    <a16:creationId xmlns:a16="http://schemas.microsoft.com/office/drawing/2014/main" id="{51625EE1-A3FB-4214-A8C3-5B2AE2B5C2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3511" y="2009851"/>
                <a:ext cx="288000" cy="0"/>
              </a:xfrm>
              <a:prstGeom prst="line">
                <a:avLst/>
              </a:prstGeom>
              <a:ln w="762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37012351-EAF9-4389-84D1-63515E93B44E}"/>
                  </a:ext>
                </a:extLst>
              </p:cNvPr>
              <p:cNvSpPr txBox="1"/>
              <p:nvPr/>
            </p:nvSpPr>
            <p:spPr>
              <a:xfrm>
                <a:off x="1004225" y="1844953"/>
                <a:ext cx="255057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Patient’s request for paracentesis</a:t>
                </a:r>
                <a:endParaRPr lang="ja-JP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C2C584B8-5D8D-40F4-9AC1-C8D7587B7B44}"/>
                </a:ext>
              </a:extLst>
            </p:cNvPr>
            <p:cNvGrpSpPr/>
            <p:nvPr/>
          </p:nvGrpSpPr>
          <p:grpSpPr>
            <a:xfrm>
              <a:off x="1085787" y="6491020"/>
              <a:ext cx="2619564" cy="307777"/>
              <a:chOff x="467604" y="1155040"/>
              <a:chExt cx="2619564" cy="307777"/>
            </a:xfrm>
          </p:grpSpPr>
          <p:cxnSp>
            <p:nvCxnSpPr>
              <p:cNvPr id="22" name="直線コネクタ 21">
                <a:extLst>
                  <a:ext uri="{FF2B5EF4-FFF2-40B4-BE49-F238E27FC236}">
                    <a16:creationId xmlns:a16="http://schemas.microsoft.com/office/drawing/2014/main" id="{8A18A3E4-91F3-434F-8F97-7BBC4E0DE6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7604" y="1317123"/>
                <a:ext cx="457172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9C566557-5096-4EC6-BF75-20514FE86597}"/>
                  </a:ext>
                </a:extLst>
              </p:cNvPr>
              <p:cNvSpPr txBox="1"/>
              <p:nvPr/>
            </p:nvSpPr>
            <p:spPr>
              <a:xfrm>
                <a:off x="1008458" y="1155040"/>
                <a:ext cx="207871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Abdominal</a:t>
                </a:r>
                <a:r>
                  <a:rPr lang="ja-JP" alt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ja-JP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circumference</a:t>
                </a:r>
                <a:endParaRPr lang="ja-JP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6DD1077D-B462-44F0-97CF-BCCFA3C71904}"/>
                </a:ext>
              </a:extLst>
            </p:cNvPr>
            <p:cNvGrpSpPr/>
            <p:nvPr/>
          </p:nvGrpSpPr>
          <p:grpSpPr>
            <a:xfrm>
              <a:off x="1085787" y="6219462"/>
              <a:ext cx="2682628" cy="307777"/>
              <a:chOff x="467604" y="1499996"/>
              <a:chExt cx="2682628" cy="307777"/>
            </a:xfrm>
          </p:grpSpPr>
          <p:cxnSp>
            <p:nvCxnSpPr>
              <p:cNvPr id="23" name="直線コネクタ 22">
                <a:extLst>
                  <a:ext uri="{FF2B5EF4-FFF2-40B4-BE49-F238E27FC236}">
                    <a16:creationId xmlns:a16="http://schemas.microsoft.com/office/drawing/2014/main" id="{FA1C46E2-B903-4A9F-A1A4-706C8E1F2D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7604" y="1663487"/>
                <a:ext cx="457172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1259BBF9-48E6-400F-8174-9E60FC5E4A4C}"/>
                  </a:ext>
                </a:extLst>
              </p:cNvPr>
              <p:cNvSpPr txBox="1"/>
              <p:nvPr/>
            </p:nvSpPr>
            <p:spPr>
              <a:xfrm>
                <a:off x="1004222" y="1499996"/>
                <a:ext cx="214601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Abdominal</a:t>
                </a:r>
                <a:r>
                  <a:rPr lang="ja-JP" alt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ja-JP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distension</a:t>
                </a:r>
                <a:r>
                  <a:rPr lang="ja-JP" alt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ja-JP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NRS</a:t>
                </a:r>
                <a:endParaRPr lang="ja-JP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2" name="正方形/長方形 41">
              <a:extLst>
                <a:ext uri="{FF2B5EF4-FFF2-40B4-BE49-F238E27FC236}">
                  <a16:creationId xmlns:a16="http://schemas.microsoft.com/office/drawing/2014/main" id="{3581F38B-6CDD-4482-8D8F-D2CB56F62FCA}"/>
                </a:ext>
              </a:extLst>
            </p:cNvPr>
            <p:cNvSpPr/>
            <p:nvPr/>
          </p:nvSpPr>
          <p:spPr>
            <a:xfrm>
              <a:off x="774934" y="6179126"/>
              <a:ext cx="6805814" cy="654521"/>
            </a:xfrm>
            <a:prstGeom prst="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0" name="グループ化 69">
              <a:extLst>
                <a:ext uri="{FF2B5EF4-FFF2-40B4-BE49-F238E27FC236}">
                  <a16:creationId xmlns:a16="http://schemas.microsoft.com/office/drawing/2014/main" id="{C6D3D36B-A9ED-4292-A4F7-9515E7E5F534}"/>
                </a:ext>
              </a:extLst>
            </p:cNvPr>
            <p:cNvGrpSpPr/>
            <p:nvPr/>
          </p:nvGrpSpPr>
          <p:grpSpPr>
            <a:xfrm>
              <a:off x="4447068" y="6491020"/>
              <a:ext cx="2430335" cy="307777"/>
              <a:chOff x="543804" y="2189909"/>
              <a:chExt cx="2430335" cy="307777"/>
            </a:xfrm>
          </p:grpSpPr>
          <p:cxnSp>
            <p:nvCxnSpPr>
              <p:cNvPr id="78" name="直線コネクタ 77">
                <a:extLst>
                  <a:ext uri="{FF2B5EF4-FFF2-40B4-BE49-F238E27FC236}">
                    <a16:creationId xmlns:a16="http://schemas.microsoft.com/office/drawing/2014/main" id="{2B6B46BB-49FE-4C79-ADA6-3AA7B6DAB3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3804" y="2356214"/>
                <a:ext cx="324000" cy="0"/>
              </a:xfrm>
              <a:prstGeom prst="line">
                <a:avLst/>
              </a:prstGeom>
              <a:ln w="381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16034632-3842-4D24-9297-657BBBADEAF6}"/>
                  </a:ext>
                </a:extLst>
              </p:cNvPr>
              <p:cNvSpPr txBox="1"/>
              <p:nvPr/>
            </p:nvSpPr>
            <p:spPr>
              <a:xfrm>
                <a:off x="1004222" y="2189909"/>
                <a:ext cx="196991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Day</a:t>
                </a:r>
                <a:r>
                  <a:rPr lang="ja-JP" alt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ja-JP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</a:t>
                </a:r>
                <a:r>
                  <a:rPr lang="ja-JP" alt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ja-JP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next paracentesis</a:t>
                </a:r>
                <a:endParaRPr lang="ja-JP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75598142-38F4-4300-A3EE-2232EEBB57EF}"/>
              </a:ext>
            </a:extLst>
          </p:cNvPr>
          <p:cNvSpPr txBox="1"/>
          <p:nvPr/>
        </p:nvSpPr>
        <p:spPr>
          <a:xfrm>
            <a:off x="220979" y="395894"/>
            <a:ext cx="15120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CART arm</a:t>
            </a:r>
            <a:endParaRPr kumimoji="1" lang="ja-JP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657EAFF7-7803-49B6-80E4-0D20F6AFC7E4}"/>
              </a:ext>
            </a:extLst>
          </p:cNvPr>
          <p:cNvGrpSpPr/>
          <p:nvPr/>
        </p:nvGrpSpPr>
        <p:grpSpPr>
          <a:xfrm>
            <a:off x="4558059" y="4558917"/>
            <a:ext cx="2969201" cy="1686141"/>
            <a:chOff x="4602568" y="859200"/>
            <a:chExt cx="2969201" cy="1686141"/>
          </a:xfrm>
        </p:grpSpPr>
        <p:graphicFrame>
          <p:nvGraphicFramePr>
            <p:cNvPr id="48" name="グラフ 47">
              <a:extLst>
                <a:ext uri="{FF2B5EF4-FFF2-40B4-BE49-F238E27FC236}">
                  <a16:creationId xmlns:a16="http://schemas.microsoft.com/office/drawing/2014/main" id="{6914B702-597C-466A-B3D8-D0DBEF311065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602568" y="859200"/>
            <a:ext cx="2969201" cy="168614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sp>
          <p:nvSpPr>
            <p:cNvPr id="49" name="矢印: 下 48">
              <a:extLst>
                <a:ext uri="{FF2B5EF4-FFF2-40B4-BE49-F238E27FC236}">
                  <a16:creationId xmlns:a16="http://schemas.microsoft.com/office/drawing/2014/main" id="{24CD96D3-39F5-4ED5-B7DD-4206F163B421}"/>
                </a:ext>
              </a:extLst>
            </p:cNvPr>
            <p:cNvSpPr/>
            <p:nvPr/>
          </p:nvSpPr>
          <p:spPr>
            <a:xfrm flipH="1">
              <a:off x="6979926" y="1024491"/>
              <a:ext cx="189802" cy="241826"/>
            </a:xfrm>
            <a:prstGeom prst="downArrow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graphicFrame>
        <p:nvGraphicFramePr>
          <p:cNvPr id="50" name="グラフ 49">
            <a:extLst>
              <a:ext uri="{FF2B5EF4-FFF2-40B4-BE49-F238E27FC236}">
                <a16:creationId xmlns:a16="http://schemas.microsoft.com/office/drawing/2014/main" id="{2DC03BEA-7F90-4CE3-ABE9-16E5B3362808}"/>
              </a:ext>
            </a:extLst>
          </p:cNvPr>
          <p:cNvGraphicFramePr>
            <a:graphicFrameLocks/>
          </p:cNvGraphicFramePr>
          <p:nvPr/>
        </p:nvGraphicFramePr>
        <p:xfrm>
          <a:off x="8261587" y="4558917"/>
          <a:ext cx="2969202" cy="1686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2D909DB-E0C6-4159-B0C0-49E0125115C3}"/>
              </a:ext>
            </a:extLst>
          </p:cNvPr>
          <p:cNvSpPr txBox="1"/>
          <p:nvPr/>
        </p:nvSpPr>
        <p:spPr>
          <a:xfrm>
            <a:off x="6714088" y="4463430"/>
            <a:ext cx="6324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Death</a:t>
            </a:r>
            <a:endParaRPr kumimoji="1"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FEC2EA0-7747-4A0F-BA87-EA3C99D8773E}"/>
              </a:ext>
            </a:extLst>
          </p:cNvPr>
          <p:cNvSpPr txBox="1"/>
          <p:nvPr/>
        </p:nvSpPr>
        <p:spPr>
          <a:xfrm>
            <a:off x="10388398" y="4463429"/>
            <a:ext cx="874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Censored</a:t>
            </a:r>
            <a:endParaRPr kumimoji="1"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矢印: 下 56">
            <a:extLst>
              <a:ext uri="{FF2B5EF4-FFF2-40B4-BE49-F238E27FC236}">
                <a16:creationId xmlns:a16="http://schemas.microsoft.com/office/drawing/2014/main" id="{2029CB4E-BFE6-4918-8CE6-9AB2DECE0E1F}"/>
              </a:ext>
            </a:extLst>
          </p:cNvPr>
          <p:cNvSpPr/>
          <p:nvPr/>
        </p:nvSpPr>
        <p:spPr>
          <a:xfrm flipH="1">
            <a:off x="10752356" y="4717280"/>
            <a:ext cx="189802" cy="241826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D2389198-80F6-47D5-8237-7E49A7BBE3CB}"/>
              </a:ext>
            </a:extLst>
          </p:cNvPr>
          <p:cNvGrpSpPr/>
          <p:nvPr/>
        </p:nvGrpSpPr>
        <p:grpSpPr>
          <a:xfrm>
            <a:off x="2023815" y="695176"/>
            <a:ext cx="8024535" cy="276999"/>
            <a:chOff x="2023815" y="695176"/>
            <a:chExt cx="8024535" cy="276999"/>
          </a:xfrm>
        </p:grpSpPr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EA530899-73B9-4554-B7E3-82CBCD927388}"/>
                </a:ext>
              </a:extLst>
            </p:cNvPr>
            <p:cNvSpPr txBox="1"/>
            <p:nvPr/>
          </p:nvSpPr>
          <p:spPr>
            <a:xfrm>
              <a:off x="2023815" y="695176"/>
              <a:ext cx="5993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Case</a:t>
              </a:r>
              <a:r>
                <a:rPr kumimoji="1" lang="ja-JP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kumimoji="1"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D9DE0994-5607-492A-9A52-723311E44FBB}"/>
                </a:ext>
              </a:extLst>
            </p:cNvPr>
            <p:cNvSpPr txBox="1"/>
            <p:nvPr/>
          </p:nvSpPr>
          <p:spPr>
            <a:xfrm>
              <a:off x="5736399" y="695176"/>
              <a:ext cx="5993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Case</a:t>
              </a:r>
              <a:r>
                <a:rPr kumimoji="1" lang="ja-JP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kumimoji="1"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8115D6DF-A0E2-43D2-9BF3-47069B05C860}"/>
                </a:ext>
              </a:extLst>
            </p:cNvPr>
            <p:cNvSpPr txBox="1"/>
            <p:nvPr/>
          </p:nvSpPr>
          <p:spPr>
            <a:xfrm>
              <a:off x="9448983" y="695176"/>
              <a:ext cx="5993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Case</a:t>
              </a:r>
              <a:r>
                <a:rPr kumimoji="1" lang="ja-JP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kumimoji="1"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1" name="グループ化 70">
            <a:extLst>
              <a:ext uri="{FF2B5EF4-FFF2-40B4-BE49-F238E27FC236}">
                <a16:creationId xmlns:a16="http://schemas.microsoft.com/office/drawing/2014/main" id="{48FC0F45-5DBB-439E-A65B-6DFE50884A6E}"/>
              </a:ext>
            </a:extLst>
          </p:cNvPr>
          <p:cNvGrpSpPr/>
          <p:nvPr/>
        </p:nvGrpSpPr>
        <p:grpSpPr>
          <a:xfrm>
            <a:off x="2023815" y="2565546"/>
            <a:ext cx="8024535" cy="276999"/>
            <a:chOff x="2023815" y="695176"/>
            <a:chExt cx="8024535" cy="276999"/>
          </a:xfrm>
        </p:grpSpPr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09F591FA-E778-41A2-9CF4-A22170473B2F}"/>
                </a:ext>
              </a:extLst>
            </p:cNvPr>
            <p:cNvSpPr txBox="1"/>
            <p:nvPr/>
          </p:nvSpPr>
          <p:spPr>
            <a:xfrm>
              <a:off x="2023815" y="695176"/>
              <a:ext cx="5993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Case</a:t>
              </a:r>
              <a:r>
                <a:rPr kumimoji="1" lang="ja-JP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kumimoji="1"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DFD620E4-105C-4754-A4E9-7A8F012B55D9}"/>
                </a:ext>
              </a:extLst>
            </p:cNvPr>
            <p:cNvSpPr txBox="1"/>
            <p:nvPr/>
          </p:nvSpPr>
          <p:spPr>
            <a:xfrm>
              <a:off x="5736399" y="695176"/>
              <a:ext cx="5993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Case</a:t>
              </a:r>
              <a:r>
                <a:rPr kumimoji="1" lang="ja-JP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kumimoji="1"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8D759CDD-4D44-418F-9006-4C918B3DC24F}"/>
                </a:ext>
              </a:extLst>
            </p:cNvPr>
            <p:cNvSpPr txBox="1"/>
            <p:nvPr/>
          </p:nvSpPr>
          <p:spPr>
            <a:xfrm>
              <a:off x="9448983" y="695176"/>
              <a:ext cx="5993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Case</a:t>
              </a:r>
              <a:r>
                <a:rPr kumimoji="1" lang="ja-JP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kumimoji="1"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5" name="グループ化 74">
            <a:extLst>
              <a:ext uri="{FF2B5EF4-FFF2-40B4-BE49-F238E27FC236}">
                <a16:creationId xmlns:a16="http://schemas.microsoft.com/office/drawing/2014/main" id="{485B251D-BF5A-450F-90F0-D9770AE90937}"/>
              </a:ext>
            </a:extLst>
          </p:cNvPr>
          <p:cNvGrpSpPr/>
          <p:nvPr/>
        </p:nvGrpSpPr>
        <p:grpSpPr>
          <a:xfrm>
            <a:off x="2023815" y="4435915"/>
            <a:ext cx="8024535" cy="276999"/>
            <a:chOff x="2023815" y="695176"/>
            <a:chExt cx="8024535" cy="276999"/>
          </a:xfrm>
        </p:grpSpPr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237F2622-F7CA-4437-96AF-6F67C1BB1EC8}"/>
                </a:ext>
              </a:extLst>
            </p:cNvPr>
            <p:cNvSpPr txBox="1"/>
            <p:nvPr/>
          </p:nvSpPr>
          <p:spPr>
            <a:xfrm>
              <a:off x="2023815" y="695176"/>
              <a:ext cx="5993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Case</a:t>
              </a:r>
              <a:r>
                <a:rPr kumimoji="1" lang="ja-JP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kumimoji="1"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AB0AD657-79F9-4203-BD45-F1A4416023D6}"/>
                </a:ext>
              </a:extLst>
            </p:cNvPr>
            <p:cNvSpPr txBox="1"/>
            <p:nvPr/>
          </p:nvSpPr>
          <p:spPr>
            <a:xfrm>
              <a:off x="5736399" y="695176"/>
              <a:ext cx="5993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Case</a:t>
              </a:r>
              <a:r>
                <a:rPr kumimoji="1" lang="ja-JP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kumimoji="1"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302A0D1D-56AB-46EC-B8B3-CEE0093EE9F2}"/>
                </a:ext>
              </a:extLst>
            </p:cNvPr>
            <p:cNvSpPr txBox="1"/>
            <p:nvPr/>
          </p:nvSpPr>
          <p:spPr>
            <a:xfrm>
              <a:off x="9448983" y="695176"/>
              <a:ext cx="5993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Case</a:t>
              </a:r>
              <a:r>
                <a:rPr kumimoji="1" lang="ja-JP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kumimoji="1"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1766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0F857495-3D11-41DF-8CF3-C78E6BA852B3}"/>
              </a:ext>
            </a:extLst>
          </p:cNvPr>
          <p:cNvGrpSpPr/>
          <p:nvPr/>
        </p:nvGrpSpPr>
        <p:grpSpPr>
          <a:xfrm>
            <a:off x="983679" y="830452"/>
            <a:ext cx="2966086" cy="1699650"/>
            <a:chOff x="7611861" y="4827572"/>
            <a:chExt cx="2966086" cy="1699650"/>
          </a:xfrm>
        </p:grpSpPr>
        <p:graphicFrame>
          <p:nvGraphicFramePr>
            <p:cNvPr id="39" name="グラフ 38">
              <a:extLst>
                <a:ext uri="{FF2B5EF4-FFF2-40B4-BE49-F238E27FC236}">
                  <a16:creationId xmlns:a16="http://schemas.microsoft.com/office/drawing/2014/main" id="{8383A032-904C-470F-B67A-628A280CDC57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7611861" y="4841081"/>
            <a:ext cx="2966086" cy="168614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0" name="矢印: 下 39">
              <a:extLst>
                <a:ext uri="{FF2B5EF4-FFF2-40B4-BE49-F238E27FC236}">
                  <a16:creationId xmlns:a16="http://schemas.microsoft.com/office/drawing/2014/main" id="{F5634D87-FB27-43D2-B4D6-B239CCFBA339}"/>
                </a:ext>
              </a:extLst>
            </p:cNvPr>
            <p:cNvSpPr/>
            <p:nvPr/>
          </p:nvSpPr>
          <p:spPr>
            <a:xfrm flipH="1">
              <a:off x="10007146" y="4827572"/>
              <a:ext cx="189802" cy="241826"/>
            </a:xfrm>
            <a:prstGeom prst="downArrow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193E2E3-F7D2-4B9C-ACDC-11C8F247C722}"/>
              </a:ext>
            </a:extLst>
          </p:cNvPr>
          <p:cNvGrpSpPr/>
          <p:nvPr/>
        </p:nvGrpSpPr>
        <p:grpSpPr>
          <a:xfrm>
            <a:off x="983679" y="4790852"/>
            <a:ext cx="2969202" cy="1689918"/>
            <a:chOff x="7608745" y="2846363"/>
            <a:chExt cx="2969202" cy="1689918"/>
          </a:xfrm>
        </p:grpSpPr>
        <p:graphicFrame>
          <p:nvGraphicFramePr>
            <p:cNvPr id="15" name="グラフ 14">
              <a:extLst>
                <a:ext uri="{FF2B5EF4-FFF2-40B4-BE49-F238E27FC236}">
                  <a16:creationId xmlns:a16="http://schemas.microsoft.com/office/drawing/2014/main" id="{47560E29-1C25-48A6-9108-08DD401DBBA7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7608745" y="2850139"/>
            <a:ext cx="2969202" cy="16861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4" name="矢印: 下 23">
              <a:extLst>
                <a:ext uri="{FF2B5EF4-FFF2-40B4-BE49-F238E27FC236}">
                  <a16:creationId xmlns:a16="http://schemas.microsoft.com/office/drawing/2014/main" id="{66AFF1B7-9B87-46B1-AE65-F19424DC14A7}"/>
                </a:ext>
              </a:extLst>
            </p:cNvPr>
            <p:cNvSpPr/>
            <p:nvPr/>
          </p:nvSpPr>
          <p:spPr>
            <a:xfrm flipH="1">
              <a:off x="10007149" y="2846363"/>
              <a:ext cx="189802" cy="241826"/>
            </a:xfrm>
            <a:prstGeom prst="downArrow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789F511-315B-491C-BB23-F60A3EEE8C89}"/>
              </a:ext>
            </a:extLst>
          </p:cNvPr>
          <p:cNvGrpSpPr/>
          <p:nvPr/>
        </p:nvGrpSpPr>
        <p:grpSpPr>
          <a:xfrm>
            <a:off x="8218345" y="830452"/>
            <a:ext cx="2969202" cy="1699650"/>
            <a:chOff x="1600202" y="4827571"/>
            <a:chExt cx="2969202" cy="1699650"/>
          </a:xfrm>
        </p:grpSpPr>
        <p:graphicFrame>
          <p:nvGraphicFramePr>
            <p:cNvPr id="16" name="グラフ 15">
              <a:extLst>
                <a:ext uri="{FF2B5EF4-FFF2-40B4-BE49-F238E27FC236}">
                  <a16:creationId xmlns:a16="http://schemas.microsoft.com/office/drawing/2014/main" id="{2F7E56EF-1919-4ACC-9C5A-C2A7CC158F0B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600202" y="4841079"/>
            <a:ext cx="2969202" cy="16861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6" name="矢印: 下 25">
              <a:extLst>
                <a:ext uri="{FF2B5EF4-FFF2-40B4-BE49-F238E27FC236}">
                  <a16:creationId xmlns:a16="http://schemas.microsoft.com/office/drawing/2014/main" id="{8C716146-9C9F-4438-A7D0-C671C067EBAB}"/>
                </a:ext>
              </a:extLst>
            </p:cNvPr>
            <p:cNvSpPr/>
            <p:nvPr/>
          </p:nvSpPr>
          <p:spPr>
            <a:xfrm flipH="1">
              <a:off x="4049683" y="4827571"/>
              <a:ext cx="189802" cy="241826"/>
            </a:xfrm>
            <a:prstGeom prst="downArrow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AA10F33-5138-45DD-B5EF-8E515580F11E}"/>
              </a:ext>
            </a:extLst>
          </p:cNvPr>
          <p:cNvGrpSpPr/>
          <p:nvPr/>
        </p:nvGrpSpPr>
        <p:grpSpPr>
          <a:xfrm>
            <a:off x="8218345" y="2812712"/>
            <a:ext cx="2969202" cy="1692723"/>
            <a:chOff x="7608745" y="4834500"/>
            <a:chExt cx="2969202" cy="1692723"/>
          </a:xfrm>
        </p:grpSpPr>
        <p:graphicFrame>
          <p:nvGraphicFramePr>
            <p:cNvPr id="18" name="グラフ 17">
              <a:extLst>
                <a:ext uri="{FF2B5EF4-FFF2-40B4-BE49-F238E27FC236}">
                  <a16:creationId xmlns:a16="http://schemas.microsoft.com/office/drawing/2014/main" id="{F26EAA0C-6821-4D5D-B46A-F72993C011F5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7608745" y="4841082"/>
            <a:ext cx="2969202" cy="168614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7" name="矢印: 下 26">
              <a:extLst>
                <a:ext uri="{FF2B5EF4-FFF2-40B4-BE49-F238E27FC236}">
                  <a16:creationId xmlns:a16="http://schemas.microsoft.com/office/drawing/2014/main" id="{AE9B33F8-30EE-4439-9BA1-3472F646F88A}"/>
                </a:ext>
              </a:extLst>
            </p:cNvPr>
            <p:cNvSpPr/>
            <p:nvPr/>
          </p:nvSpPr>
          <p:spPr>
            <a:xfrm flipH="1">
              <a:off x="9972511" y="4834500"/>
              <a:ext cx="189802" cy="241826"/>
            </a:xfrm>
            <a:prstGeom prst="downArrow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14649E6-F303-4906-A60D-D98C63FAD30E}"/>
              </a:ext>
            </a:extLst>
          </p:cNvPr>
          <p:cNvGrpSpPr/>
          <p:nvPr/>
        </p:nvGrpSpPr>
        <p:grpSpPr>
          <a:xfrm>
            <a:off x="4605684" y="829154"/>
            <a:ext cx="2969201" cy="1700948"/>
            <a:chOff x="7608745" y="844393"/>
            <a:chExt cx="2969201" cy="1700948"/>
          </a:xfrm>
        </p:grpSpPr>
        <p:graphicFrame>
          <p:nvGraphicFramePr>
            <p:cNvPr id="30" name="グラフ 29">
              <a:extLst>
                <a:ext uri="{FF2B5EF4-FFF2-40B4-BE49-F238E27FC236}">
                  <a16:creationId xmlns:a16="http://schemas.microsoft.com/office/drawing/2014/main" id="{D9918A8C-00A3-4F2B-BCD3-F314116CE319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7608745" y="859200"/>
            <a:ext cx="2969201" cy="168614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31" name="矢印: 下 30">
              <a:extLst>
                <a:ext uri="{FF2B5EF4-FFF2-40B4-BE49-F238E27FC236}">
                  <a16:creationId xmlns:a16="http://schemas.microsoft.com/office/drawing/2014/main" id="{705F614F-92EB-477E-A65A-EE43B8200E2F}"/>
                </a:ext>
              </a:extLst>
            </p:cNvPr>
            <p:cNvSpPr/>
            <p:nvPr/>
          </p:nvSpPr>
          <p:spPr>
            <a:xfrm flipH="1">
              <a:off x="9875530" y="844393"/>
              <a:ext cx="189802" cy="241826"/>
            </a:xfrm>
            <a:prstGeom prst="downArrow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0277B761-816A-4311-A70B-3E2D6A8DF4E1}"/>
              </a:ext>
            </a:extLst>
          </p:cNvPr>
          <p:cNvGrpSpPr/>
          <p:nvPr/>
        </p:nvGrpSpPr>
        <p:grpSpPr>
          <a:xfrm>
            <a:off x="4605684" y="2815521"/>
            <a:ext cx="2969201" cy="1689914"/>
            <a:chOff x="4602569" y="2846367"/>
            <a:chExt cx="2969201" cy="1689914"/>
          </a:xfrm>
        </p:grpSpPr>
        <p:graphicFrame>
          <p:nvGraphicFramePr>
            <p:cNvPr id="33" name="グラフ 32">
              <a:extLst>
                <a:ext uri="{FF2B5EF4-FFF2-40B4-BE49-F238E27FC236}">
                  <a16:creationId xmlns:a16="http://schemas.microsoft.com/office/drawing/2014/main" id="{B34DB61A-18F9-4F79-8B67-A4F1FC82C187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602569" y="2850139"/>
            <a:ext cx="2969201" cy="16861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34" name="矢印: 下 33">
              <a:extLst>
                <a:ext uri="{FF2B5EF4-FFF2-40B4-BE49-F238E27FC236}">
                  <a16:creationId xmlns:a16="http://schemas.microsoft.com/office/drawing/2014/main" id="{2F3B6430-86F4-4BE4-8821-94D749448B37}"/>
                </a:ext>
              </a:extLst>
            </p:cNvPr>
            <p:cNvSpPr/>
            <p:nvPr/>
          </p:nvSpPr>
          <p:spPr>
            <a:xfrm flipH="1">
              <a:off x="7035344" y="2846367"/>
              <a:ext cx="189802" cy="241826"/>
            </a:xfrm>
            <a:prstGeom prst="downArrow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F424D808-6546-4735-92FD-C5929B663791}"/>
              </a:ext>
            </a:extLst>
          </p:cNvPr>
          <p:cNvGrpSpPr/>
          <p:nvPr/>
        </p:nvGrpSpPr>
        <p:grpSpPr>
          <a:xfrm>
            <a:off x="4605684" y="4794628"/>
            <a:ext cx="2969201" cy="1686142"/>
            <a:chOff x="1593279" y="4841079"/>
            <a:chExt cx="2969201" cy="1686142"/>
          </a:xfrm>
        </p:grpSpPr>
        <p:graphicFrame>
          <p:nvGraphicFramePr>
            <p:cNvPr id="36" name="グラフ 35">
              <a:extLst>
                <a:ext uri="{FF2B5EF4-FFF2-40B4-BE49-F238E27FC236}">
                  <a16:creationId xmlns:a16="http://schemas.microsoft.com/office/drawing/2014/main" id="{D12F6251-1313-4490-A9D6-1A533A71A1B5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593279" y="4841079"/>
            <a:ext cx="2969201" cy="16861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37" name="矢印: 下 36">
              <a:extLst>
                <a:ext uri="{FF2B5EF4-FFF2-40B4-BE49-F238E27FC236}">
                  <a16:creationId xmlns:a16="http://schemas.microsoft.com/office/drawing/2014/main" id="{8264207D-1E22-466B-A094-C8BC684BCAED}"/>
                </a:ext>
              </a:extLst>
            </p:cNvPr>
            <p:cNvSpPr/>
            <p:nvPr/>
          </p:nvSpPr>
          <p:spPr>
            <a:xfrm flipH="1">
              <a:off x="4084318" y="4841424"/>
              <a:ext cx="189802" cy="241826"/>
            </a:xfrm>
            <a:prstGeom prst="downArrow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6A519582-D7B0-4412-99D7-69622A1A973E}"/>
              </a:ext>
            </a:extLst>
          </p:cNvPr>
          <p:cNvGrpSpPr/>
          <p:nvPr/>
        </p:nvGrpSpPr>
        <p:grpSpPr>
          <a:xfrm>
            <a:off x="983679" y="2819293"/>
            <a:ext cx="2969201" cy="1686142"/>
            <a:chOff x="4602570" y="4841079"/>
            <a:chExt cx="2969201" cy="1686142"/>
          </a:xfrm>
        </p:grpSpPr>
        <p:graphicFrame>
          <p:nvGraphicFramePr>
            <p:cNvPr id="42" name="グラフ 41">
              <a:extLst>
                <a:ext uri="{FF2B5EF4-FFF2-40B4-BE49-F238E27FC236}">
                  <a16:creationId xmlns:a16="http://schemas.microsoft.com/office/drawing/2014/main" id="{142D8773-A2C3-4D17-A538-EA4942800A35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602570" y="4841079"/>
            <a:ext cx="2969201" cy="16861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sp>
          <p:nvSpPr>
            <p:cNvPr id="43" name="矢印: 下 42">
              <a:extLst>
                <a:ext uri="{FF2B5EF4-FFF2-40B4-BE49-F238E27FC236}">
                  <a16:creationId xmlns:a16="http://schemas.microsoft.com/office/drawing/2014/main" id="{41EF26AD-B751-4ABA-BEB4-74258C7F7A54}"/>
                </a:ext>
              </a:extLst>
            </p:cNvPr>
            <p:cNvSpPr/>
            <p:nvPr/>
          </p:nvSpPr>
          <p:spPr>
            <a:xfrm flipH="1">
              <a:off x="7000707" y="4841425"/>
              <a:ext cx="189802" cy="241826"/>
            </a:xfrm>
            <a:prstGeom prst="downArrow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59D928B5-0183-4D8B-A551-B9C32EB3FB4F}"/>
              </a:ext>
            </a:extLst>
          </p:cNvPr>
          <p:cNvSpPr txBox="1"/>
          <p:nvPr/>
        </p:nvSpPr>
        <p:spPr>
          <a:xfrm>
            <a:off x="220980" y="395894"/>
            <a:ext cx="16560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 Control arm</a:t>
            </a:r>
            <a:endParaRPr kumimoji="1" lang="ja-JP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F59C4741-46E6-4918-99FC-B942CBF8DB08}"/>
              </a:ext>
            </a:extLst>
          </p:cNvPr>
          <p:cNvSpPr txBox="1"/>
          <p:nvPr/>
        </p:nvSpPr>
        <p:spPr>
          <a:xfrm>
            <a:off x="2210315" y="2405948"/>
            <a:ext cx="623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D13022D1-3012-46E3-A323-44B7D73198EE}"/>
              </a:ext>
            </a:extLst>
          </p:cNvPr>
          <p:cNvSpPr txBox="1"/>
          <p:nvPr/>
        </p:nvSpPr>
        <p:spPr>
          <a:xfrm rot="16200000">
            <a:off x="369424" y="1457090"/>
            <a:ext cx="10495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NRS score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7558AF14-B820-4513-B6C3-22D7233E1375}"/>
              </a:ext>
            </a:extLst>
          </p:cNvPr>
          <p:cNvSpPr txBox="1"/>
          <p:nvPr/>
        </p:nvSpPr>
        <p:spPr>
          <a:xfrm rot="5400000">
            <a:off x="3475673" y="1580276"/>
            <a:ext cx="11654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Abd. Circ.</a:t>
            </a:r>
            <a:r>
              <a:rPr kumimoji="1"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(cm)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E11D4C0D-E60E-468D-9025-3E4C1D2447CB}"/>
              </a:ext>
            </a:extLst>
          </p:cNvPr>
          <p:cNvSpPr txBox="1"/>
          <p:nvPr/>
        </p:nvSpPr>
        <p:spPr>
          <a:xfrm>
            <a:off x="0" y="37815"/>
            <a:ext cx="12085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2. Changes in outcome measures of individual patients. (continued)</a:t>
            </a:r>
            <a:endParaRPr kumimoji="1" lang="ja-JP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D99D29AD-AA97-4B7F-8ADE-ECBC33159286}"/>
              </a:ext>
            </a:extLst>
          </p:cNvPr>
          <p:cNvGrpSpPr/>
          <p:nvPr/>
        </p:nvGrpSpPr>
        <p:grpSpPr>
          <a:xfrm>
            <a:off x="8217547" y="4794625"/>
            <a:ext cx="2970000" cy="1686145"/>
            <a:chOff x="7621798" y="4841077"/>
            <a:chExt cx="2970000" cy="1686145"/>
          </a:xfrm>
        </p:grpSpPr>
        <p:graphicFrame>
          <p:nvGraphicFramePr>
            <p:cNvPr id="45" name="グラフ 44">
              <a:extLst>
                <a:ext uri="{FF2B5EF4-FFF2-40B4-BE49-F238E27FC236}">
                  <a16:creationId xmlns:a16="http://schemas.microsoft.com/office/drawing/2014/main" id="{377DCF75-71AF-439A-9B01-20AF7EA8129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621798" y="4841077"/>
            <a:ext cx="2970000" cy="16861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  <p:sp>
          <p:nvSpPr>
            <p:cNvPr id="46" name="矢印: 下 45">
              <a:extLst>
                <a:ext uri="{FF2B5EF4-FFF2-40B4-BE49-F238E27FC236}">
                  <a16:creationId xmlns:a16="http://schemas.microsoft.com/office/drawing/2014/main" id="{3D349ADD-4BAA-44DB-A88A-CDA5F5A89666}"/>
                </a:ext>
              </a:extLst>
            </p:cNvPr>
            <p:cNvSpPr/>
            <p:nvPr/>
          </p:nvSpPr>
          <p:spPr>
            <a:xfrm flipH="1">
              <a:off x="10025762" y="5028463"/>
              <a:ext cx="189802" cy="241826"/>
            </a:xfrm>
            <a:prstGeom prst="downArrow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dirty="0"/>
            </a:p>
          </p:txBody>
        </p:sp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0A13813-1BA5-4ED2-A57C-FDB00614338A}"/>
              </a:ext>
            </a:extLst>
          </p:cNvPr>
          <p:cNvSpPr txBox="1"/>
          <p:nvPr/>
        </p:nvSpPr>
        <p:spPr>
          <a:xfrm>
            <a:off x="10400182" y="4692821"/>
            <a:ext cx="6324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Death</a:t>
            </a:r>
            <a:endParaRPr kumimoji="1"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68F26C46-BD1B-48D8-9937-1D68B306A892}"/>
              </a:ext>
            </a:extLst>
          </p:cNvPr>
          <p:cNvGrpSpPr/>
          <p:nvPr/>
        </p:nvGrpSpPr>
        <p:grpSpPr>
          <a:xfrm>
            <a:off x="2023815" y="695176"/>
            <a:ext cx="8124398" cy="276999"/>
            <a:chOff x="2023815" y="695176"/>
            <a:chExt cx="8124398" cy="276999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C437D01C-CF01-4578-8C31-DCBA2710C984}"/>
                </a:ext>
              </a:extLst>
            </p:cNvPr>
            <p:cNvSpPr txBox="1"/>
            <p:nvPr/>
          </p:nvSpPr>
          <p:spPr>
            <a:xfrm>
              <a:off x="2023815" y="695176"/>
              <a:ext cx="6992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Case</a:t>
              </a:r>
              <a:r>
                <a:rPr kumimoji="1" lang="ja-JP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1"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6F61A5E6-B68C-46F3-928E-3E4D26854317}"/>
                </a:ext>
              </a:extLst>
            </p:cNvPr>
            <p:cNvSpPr txBox="1"/>
            <p:nvPr/>
          </p:nvSpPr>
          <p:spPr>
            <a:xfrm>
              <a:off x="5736399" y="695176"/>
              <a:ext cx="6992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Case</a:t>
              </a:r>
              <a:r>
                <a:rPr kumimoji="1" lang="ja-JP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endParaRPr kumimoji="1"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1AD3D538-6373-41B7-99B6-A9B91EC4E5C6}"/>
                </a:ext>
              </a:extLst>
            </p:cNvPr>
            <p:cNvSpPr txBox="1"/>
            <p:nvPr/>
          </p:nvSpPr>
          <p:spPr>
            <a:xfrm>
              <a:off x="9448983" y="695176"/>
              <a:ext cx="6992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Case</a:t>
              </a:r>
              <a:r>
                <a:rPr kumimoji="1" lang="ja-JP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</a:t>
              </a:r>
              <a:endParaRPr kumimoji="1"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A56D3B02-AFA4-42C5-8D36-27923071B500}"/>
              </a:ext>
            </a:extLst>
          </p:cNvPr>
          <p:cNvGrpSpPr/>
          <p:nvPr/>
        </p:nvGrpSpPr>
        <p:grpSpPr>
          <a:xfrm>
            <a:off x="2023815" y="2683309"/>
            <a:ext cx="8124398" cy="276999"/>
            <a:chOff x="2023815" y="695176"/>
            <a:chExt cx="8124398" cy="276999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3832F07E-B25E-4F17-B59B-7B132289795E}"/>
                </a:ext>
              </a:extLst>
            </p:cNvPr>
            <p:cNvSpPr txBox="1"/>
            <p:nvPr/>
          </p:nvSpPr>
          <p:spPr>
            <a:xfrm>
              <a:off x="2023815" y="695176"/>
              <a:ext cx="6992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Case</a:t>
              </a:r>
              <a:r>
                <a:rPr kumimoji="1" lang="ja-JP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13</a:t>
              </a:r>
              <a:endParaRPr kumimoji="1"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8F9BF951-F91A-4602-A8AA-46CD9077B3D9}"/>
                </a:ext>
              </a:extLst>
            </p:cNvPr>
            <p:cNvSpPr txBox="1"/>
            <p:nvPr/>
          </p:nvSpPr>
          <p:spPr>
            <a:xfrm>
              <a:off x="5736399" y="695176"/>
              <a:ext cx="6992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Case</a:t>
              </a:r>
              <a:r>
                <a:rPr kumimoji="1" lang="ja-JP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14</a:t>
              </a:r>
              <a:endParaRPr kumimoji="1"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A911681E-897D-41CA-8158-3FF3BE158822}"/>
                </a:ext>
              </a:extLst>
            </p:cNvPr>
            <p:cNvSpPr txBox="1"/>
            <p:nvPr/>
          </p:nvSpPr>
          <p:spPr>
            <a:xfrm>
              <a:off x="9448983" y="695176"/>
              <a:ext cx="6992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Case</a:t>
              </a:r>
              <a:r>
                <a:rPr kumimoji="1" lang="ja-JP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endParaRPr kumimoji="1"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1AC8F30E-F638-43CE-9B20-F3E3CB884004}"/>
              </a:ext>
            </a:extLst>
          </p:cNvPr>
          <p:cNvGrpSpPr/>
          <p:nvPr/>
        </p:nvGrpSpPr>
        <p:grpSpPr>
          <a:xfrm>
            <a:off x="2023815" y="4671442"/>
            <a:ext cx="8155038" cy="276999"/>
            <a:chOff x="2023815" y="695176"/>
            <a:chExt cx="8155038" cy="276999"/>
          </a:xfrm>
        </p:grpSpPr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8883F5FA-CDBE-49A0-9757-7FE7C65E15B6}"/>
                </a:ext>
              </a:extLst>
            </p:cNvPr>
            <p:cNvSpPr txBox="1"/>
            <p:nvPr/>
          </p:nvSpPr>
          <p:spPr>
            <a:xfrm>
              <a:off x="2023815" y="695176"/>
              <a:ext cx="7156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Case</a:t>
              </a:r>
              <a:r>
                <a:rPr kumimoji="1" lang="ja-JP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16</a:t>
              </a:r>
              <a:endParaRPr kumimoji="1"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F67110E3-C3F6-4B5C-A623-9465C7F9F0DD}"/>
                </a:ext>
              </a:extLst>
            </p:cNvPr>
            <p:cNvSpPr txBox="1"/>
            <p:nvPr/>
          </p:nvSpPr>
          <p:spPr>
            <a:xfrm>
              <a:off x="5736399" y="695176"/>
              <a:ext cx="7156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Case</a:t>
              </a:r>
              <a:r>
                <a:rPr kumimoji="1" lang="ja-JP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17</a:t>
              </a:r>
              <a:endParaRPr kumimoji="1"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EC90E972-E249-4174-879C-674A97161C0C}"/>
                </a:ext>
              </a:extLst>
            </p:cNvPr>
            <p:cNvSpPr txBox="1"/>
            <p:nvPr/>
          </p:nvSpPr>
          <p:spPr>
            <a:xfrm>
              <a:off x="9448983" y="695176"/>
              <a:ext cx="7298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Case</a:t>
              </a:r>
              <a:r>
                <a:rPr kumimoji="1" lang="ja-JP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18</a:t>
              </a:r>
              <a:endParaRPr kumimoji="1"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1051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7DA43B4-FA51-4712-A6E7-4509568A0306}"/>
              </a:ext>
            </a:extLst>
          </p:cNvPr>
          <p:cNvSpPr txBox="1"/>
          <p:nvPr/>
        </p:nvSpPr>
        <p:spPr>
          <a:xfrm>
            <a:off x="775855" y="498764"/>
            <a:ext cx="10390909" cy="2971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Legend</a:t>
            </a:r>
            <a:r>
              <a:rPr kumimoji="1" lang="ja-JP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kumimoji="1" lang="ja-JP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</a:t>
            </a:r>
            <a:r>
              <a:rPr kumimoji="1" lang="ja-JP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kumimoji="1" lang="ja-JP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</a:p>
          <a:p>
            <a:pPr>
              <a:lnSpc>
                <a:spcPct val="200000"/>
              </a:lnSpc>
            </a:pP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Daily changes in abdominal distension NRS (red line), abdominal circumference (blue line), and patient’s</a:t>
            </a:r>
            <a:r>
              <a:rPr kumimoji="1"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request on the questionnaire for paracentesis (green bar: high: “yes”, low: “no”) for each patient in CART (A) and control (B) arms. Yellow arrow indicates the day of the next paracentesis. </a:t>
            </a:r>
          </a:p>
          <a:p>
            <a:pPr>
              <a:lnSpc>
                <a:spcPct val="200000"/>
              </a:lnSpc>
            </a:pP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Abbreviations: NRS, numerical rating scale; Abd. Circ., abdominal circumference.</a:t>
            </a:r>
          </a:p>
          <a:p>
            <a:pPr>
              <a:lnSpc>
                <a:spcPct val="200000"/>
              </a:lnSpc>
            </a:pP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17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06228785-BFBC-4373-8CAA-2173D94B18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5086801"/>
              </p:ext>
            </p:extLst>
          </p:nvPr>
        </p:nvGraphicFramePr>
        <p:xfrm>
          <a:off x="2032000" y="1609899"/>
          <a:ext cx="8128000" cy="2543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700F484-8464-4808-ABE1-6BBCB80E322D}"/>
              </a:ext>
            </a:extLst>
          </p:cNvPr>
          <p:cNvSpPr txBox="1"/>
          <p:nvPr/>
        </p:nvSpPr>
        <p:spPr>
          <a:xfrm>
            <a:off x="1988707" y="491501"/>
            <a:ext cx="8900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3. Agreement between the day of receiving the next paracentesis and the day of the patient’s first request for paracentesis.</a:t>
            </a:r>
            <a:endParaRPr kumimoji="1" lang="ja-JP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5247D06-6A30-4532-BD1B-106D4146ABE7}"/>
              </a:ext>
            </a:extLst>
          </p:cNvPr>
          <p:cNvSpPr txBox="1"/>
          <p:nvPr/>
        </p:nvSpPr>
        <p:spPr>
          <a:xfrm>
            <a:off x="2633072" y="4292963"/>
            <a:ext cx="3372873" cy="1156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Agreement with patient’s request </a:t>
            </a:r>
            <a:r>
              <a:rPr kumimoji="1" lang="en-US" altLang="ja-JP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>
              <a:lnSpc>
                <a:spcPct val="150000"/>
              </a:lnSpc>
            </a:pP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Delayed </a:t>
            </a:r>
            <a:r>
              <a:rPr kumimoji="1" lang="en-US" altLang="ja-JP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>
              <a:lnSpc>
                <a:spcPct val="150000"/>
              </a:lnSpc>
            </a:pP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Early </a:t>
            </a:r>
            <a:r>
              <a:rPr kumimoji="1" lang="en-US" altLang="ja-JP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kumimoji="1" lang="ja-JP" altLang="en-US" sz="16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3BE2E46-4309-4004-829D-F45CE7F32CC7}"/>
              </a:ext>
            </a:extLst>
          </p:cNvPr>
          <p:cNvSpPr/>
          <p:nvPr/>
        </p:nvSpPr>
        <p:spPr>
          <a:xfrm>
            <a:off x="2399143" y="4480750"/>
            <a:ext cx="144000" cy="14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42C06A0-C84C-45AD-B1DC-0C4B655AD2B8}"/>
              </a:ext>
            </a:extLst>
          </p:cNvPr>
          <p:cNvSpPr/>
          <p:nvPr/>
        </p:nvSpPr>
        <p:spPr>
          <a:xfrm>
            <a:off x="2399143" y="4843097"/>
            <a:ext cx="144000" cy="144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12DF600-A648-47B9-A6D2-8143C589AEF7}"/>
              </a:ext>
            </a:extLst>
          </p:cNvPr>
          <p:cNvSpPr/>
          <p:nvPr/>
        </p:nvSpPr>
        <p:spPr>
          <a:xfrm>
            <a:off x="2399143" y="5205444"/>
            <a:ext cx="144000" cy="1440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4413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220BBA4-9CCD-4AEF-8BF7-DDA16119A755}"/>
              </a:ext>
            </a:extLst>
          </p:cNvPr>
          <p:cNvSpPr txBox="1"/>
          <p:nvPr/>
        </p:nvSpPr>
        <p:spPr>
          <a:xfrm>
            <a:off x="775855" y="498764"/>
            <a:ext cx="9899072" cy="1987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Legend</a:t>
            </a:r>
            <a:r>
              <a:rPr kumimoji="1" lang="ja-JP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kumimoji="1" lang="ja-JP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</a:t>
            </a:r>
            <a:r>
              <a:rPr kumimoji="1" lang="ja-JP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kumimoji="1" lang="ja-JP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</a:p>
          <a:p>
            <a:pPr marL="342900" indent="-342900">
              <a:lnSpc>
                <a:spcPct val="200000"/>
              </a:lnSpc>
              <a:buAutoNum type="alphaLcPeriod"/>
            </a:pP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who received the next paracentesis within 2 days after their first request.</a:t>
            </a:r>
          </a:p>
          <a:p>
            <a:pPr marL="342900" indent="-342900">
              <a:lnSpc>
                <a:spcPct val="200000"/>
              </a:lnSpc>
              <a:buAutoNum type="alphaLcPeriod"/>
            </a:pP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who received the next paracentesis more than 2 days after their first request.</a:t>
            </a:r>
          </a:p>
          <a:p>
            <a:pPr marL="342900" indent="-342900">
              <a:lnSpc>
                <a:spcPct val="200000"/>
              </a:lnSpc>
              <a:buAutoNum type="alphaLcPeriod"/>
            </a:pP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who received the next paracentesis before their request.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040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12494</TotalTime>
  <Words>454</Words>
  <Application>Microsoft Office PowerPoint</Application>
  <PresentationFormat>ワイド画面</PresentationFormat>
  <Paragraphs>72</Paragraphs>
  <Slides>7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3" baseType="lpstr"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naosuke yokomichi</dc:creator>
  <cp:lastModifiedBy>yokomichi</cp:lastModifiedBy>
  <cp:revision>499</cp:revision>
  <cp:lastPrinted>2021-03-03T05:36:27Z</cp:lastPrinted>
  <dcterms:created xsi:type="dcterms:W3CDTF">2020-05-19T13:05:31Z</dcterms:created>
  <dcterms:modified xsi:type="dcterms:W3CDTF">2021-04-12T06:57:56Z</dcterms:modified>
</cp:coreProperties>
</file>