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3" r:id="rId2"/>
    <p:sldId id="260" r:id="rId3"/>
    <p:sldId id="257" r:id="rId4"/>
    <p:sldId id="258" r:id="rId5"/>
    <p:sldId id="262" r:id="rId6"/>
  </p:sldIdLst>
  <p:sldSz cx="6858000" cy="9906000" type="A4"/>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17" autoAdjust="0"/>
    <p:restoredTop sz="94660"/>
  </p:normalViewPr>
  <p:slideViewPr>
    <p:cSldViewPr snapToGrid="0">
      <p:cViewPr>
        <p:scale>
          <a:sx n="110" d="100"/>
          <a:sy n="110" d="100"/>
        </p:scale>
        <p:origin x="1752"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2.emf"/><Relationship Id="rId7" Type="http://schemas.openxmlformats.org/officeDocument/2006/relationships/image" Target="../media/image16.emf"/><Relationship Id="rId2" Type="http://schemas.openxmlformats.org/officeDocument/2006/relationships/image" Target="../media/image11.emf"/><Relationship Id="rId1" Type="http://schemas.openxmlformats.org/officeDocument/2006/relationships/image" Target="../media/image10.emf"/><Relationship Id="rId6" Type="http://schemas.openxmlformats.org/officeDocument/2006/relationships/image" Target="../media/image15.emf"/><Relationship Id="rId5" Type="http://schemas.openxmlformats.org/officeDocument/2006/relationships/image" Target="../media/image14.emf"/><Relationship Id="rId10" Type="http://schemas.openxmlformats.org/officeDocument/2006/relationships/image" Target="../media/image19.emf"/><Relationship Id="rId4" Type="http://schemas.openxmlformats.org/officeDocument/2006/relationships/image" Target="../media/image13.emf"/><Relationship Id="rId9"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69AAC81-7EEC-4481-BA0B-E4145CA086E3}" type="datetimeFigureOut">
              <a:rPr lang="es-ES" smtClean="0"/>
              <a:t>28/07/2020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E25FBF-C475-474B-9CFA-0447A2218C94}" type="slidenum">
              <a:rPr lang="es-ES" smtClean="0"/>
              <a:t>‹Nº›</a:t>
            </a:fld>
            <a:endParaRPr lang="es-ES"/>
          </a:p>
        </p:txBody>
      </p:sp>
    </p:spTree>
    <p:extLst>
      <p:ext uri="{BB962C8B-B14F-4D97-AF65-F5344CB8AC3E}">
        <p14:creationId xmlns:p14="http://schemas.microsoft.com/office/powerpoint/2010/main" val="3402162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69AAC81-7EEC-4481-BA0B-E4145CA086E3}" type="datetimeFigureOut">
              <a:rPr lang="es-ES" smtClean="0"/>
              <a:t>28/07/2020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E25FBF-C475-474B-9CFA-0447A2218C94}" type="slidenum">
              <a:rPr lang="es-ES" smtClean="0"/>
              <a:t>‹Nº›</a:t>
            </a:fld>
            <a:endParaRPr lang="es-ES"/>
          </a:p>
        </p:txBody>
      </p:sp>
    </p:spTree>
    <p:extLst>
      <p:ext uri="{BB962C8B-B14F-4D97-AF65-F5344CB8AC3E}">
        <p14:creationId xmlns:p14="http://schemas.microsoft.com/office/powerpoint/2010/main" val="269801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69AAC81-7EEC-4481-BA0B-E4145CA086E3}" type="datetimeFigureOut">
              <a:rPr lang="es-ES" smtClean="0"/>
              <a:t>28/07/2020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E25FBF-C475-474B-9CFA-0447A2218C94}" type="slidenum">
              <a:rPr lang="es-ES" smtClean="0"/>
              <a:t>‹Nº›</a:t>
            </a:fld>
            <a:endParaRPr lang="es-ES"/>
          </a:p>
        </p:txBody>
      </p:sp>
    </p:spTree>
    <p:extLst>
      <p:ext uri="{BB962C8B-B14F-4D97-AF65-F5344CB8AC3E}">
        <p14:creationId xmlns:p14="http://schemas.microsoft.com/office/powerpoint/2010/main" val="628723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69AAC81-7EEC-4481-BA0B-E4145CA086E3}" type="datetimeFigureOut">
              <a:rPr lang="es-ES" smtClean="0"/>
              <a:t>28/07/2020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9E25FBF-C475-474B-9CFA-0447A2218C94}" type="slidenum">
              <a:rPr lang="es-ES" smtClean="0"/>
              <a:t>‹Nº›</a:t>
            </a:fld>
            <a:endParaRPr lang="es-ES"/>
          </a:p>
        </p:txBody>
      </p:sp>
    </p:spTree>
    <p:extLst>
      <p:ext uri="{BB962C8B-B14F-4D97-AF65-F5344CB8AC3E}">
        <p14:creationId xmlns:p14="http://schemas.microsoft.com/office/powerpoint/2010/main" val="1529178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72381" y="3618442"/>
            <a:ext cx="2901255" cy="532218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3471863" y="3618442"/>
            <a:ext cx="2915543" cy="532218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69AAC81-7EEC-4481-BA0B-E4145CA086E3}" type="datetimeFigureOut">
              <a:rPr lang="es-ES" smtClean="0"/>
              <a:t>28/07/2020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9E25FBF-C475-474B-9CFA-0447A2218C94}" type="slidenum">
              <a:rPr lang="es-ES" smtClean="0"/>
              <a:t>‹Nº›</a:t>
            </a:fld>
            <a:endParaRPr lang="es-ES"/>
          </a:p>
        </p:txBody>
      </p:sp>
    </p:spTree>
    <p:extLst>
      <p:ext uri="{BB962C8B-B14F-4D97-AF65-F5344CB8AC3E}">
        <p14:creationId xmlns:p14="http://schemas.microsoft.com/office/powerpoint/2010/main" val="2388388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69AAC81-7EEC-4481-BA0B-E4145CA086E3}" type="datetimeFigureOut">
              <a:rPr lang="es-ES" smtClean="0"/>
              <a:t>28/07/2020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9E25FBF-C475-474B-9CFA-0447A2218C94}" type="slidenum">
              <a:rPr lang="es-ES" smtClean="0"/>
              <a:t>‹Nº›</a:t>
            </a:fld>
            <a:endParaRPr lang="es-ES"/>
          </a:p>
        </p:txBody>
      </p:sp>
    </p:spTree>
    <p:extLst>
      <p:ext uri="{BB962C8B-B14F-4D97-AF65-F5344CB8AC3E}">
        <p14:creationId xmlns:p14="http://schemas.microsoft.com/office/powerpoint/2010/main" val="3012876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9AAC81-7EEC-4481-BA0B-E4145CA086E3}" type="datetimeFigureOut">
              <a:rPr lang="es-ES" smtClean="0"/>
              <a:t>28/07/2020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9E25FBF-C475-474B-9CFA-0447A2218C94}" type="slidenum">
              <a:rPr lang="es-ES" smtClean="0"/>
              <a:t>‹Nº›</a:t>
            </a:fld>
            <a:endParaRPr lang="es-ES"/>
          </a:p>
        </p:txBody>
      </p:sp>
    </p:spTree>
    <p:extLst>
      <p:ext uri="{BB962C8B-B14F-4D97-AF65-F5344CB8AC3E}">
        <p14:creationId xmlns:p14="http://schemas.microsoft.com/office/powerpoint/2010/main" val="708993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69AAC81-7EEC-4481-BA0B-E4145CA086E3}" type="datetimeFigureOut">
              <a:rPr lang="es-ES" smtClean="0"/>
              <a:t>28/07/2020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9E25FBF-C475-474B-9CFA-0447A2218C94}" type="slidenum">
              <a:rPr lang="es-ES" smtClean="0"/>
              <a:t>‹Nº›</a:t>
            </a:fld>
            <a:endParaRPr lang="es-ES"/>
          </a:p>
        </p:txBody>
      </p:sp>
    </p:spTree>
    <p:extLst>
      <p:ext uri="{BB962C8B-B14F-4D97-AF65-F5344CB8AC3E}">
        <p14:creationId xmlns:p14="http://schemas.microsoft.com/office/powerpoint/2010/main" val="51921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69AAC81-7EEC-4481-BA0B-E4145CA086E3}" type="datetimeFigureOut">
              <a:rPr lang="es-ES" smtClean="0"/>
              <a:t>28/07/2020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9E25FBF-C475-474B-9CFA-0447A2218C94}" type="slidenum">
              <a:rPr lang="es-ES" smtClean="0"/>
              <a:t>‹Nº›</a:t>
            </a:fld>
            <a:endParaRPr lang="es-ES"/>
          </a:p>
        </p:txBody>
      </p:sp>
    </p:spTree>
    <p:extLst>
      <p:ext uri="{BB962C8B-B14F-4D97-AF65-F5344CB8AC3E}">
        <p14:creationId xmlns:p14="http://schemas.microsoft.com/office/powerpoint/2010/main" val="288836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69AAC81-7EEC-4481-BA0B-E4145CA086E3}" type="datetimeFigureOut">
              <a:rPr lang="es-ES" smtClean="0"/>
              <a:t>28/07/2020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E25FBF-C475-474B-9CFA-0447A2218C94}" type="slidenum">
              <a:rPr lang="es-ES" smtClean="0"/>
              <a:t>‹Nº›</a:t>
            </a:fld>
            <a:endParaRPr lang="es-ES"/>
          </a:p>
        </p:txBody>
      </p:sp>
    </p:spTree>
    <p:extLst>
      <p:ext uri="{BB962C8B-B14F-4D97-AF65-F5344CB8AC3E}">
        <p14:creationId xmlns:p14="http://schemas.microsoft.com/office/powerpoint/2010/main" val="3201621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69AAC81-7EEC-4481-BA0B-E4145CA086E3}" type="datetimeFigureOut">
              <a:rPr lang="es-ES" smtClean="0"/>
              <a:t>28/07/2020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E25FBF-C475-474B-9CFA-0447A2218C94}" type="slidenum">
              <a:rPr lang="es-ES" smtClean="0"/>
              <a:t>‹Nº›</a:t>
            </a:fld>
            <a:endParaRPr lang="es-ES"/>
          </a:p>
        </p:txBody>
      </p:sp>
    </p:spTree>
    <p:extLst>
      <p:ext uri="{BB962C8B-B14F-4D97-AF65-F5344CB8AC3E}">
        <p14:creationId xmlns:p14="http://schemas.microsoft.com/office/powerpoint/2010/main" val="517190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69AAC81-7EEC-4481-BA0B-E4145CA086E3}" type="datetimeFigureOut">
              <a:rPr lang="es-ES" smtClean="0"/>
              <a:t>28/07/2020</a:t>
            </a:fld>
            <a:endParaRPr lang="es-E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9E25FBF-C475-474B-9CFA-0447A2218C94}" type="slidenum">
              <a:rPr lang="es-ES" smtClean="0"/>
              <a:t>‹Nº›</a:t>
            </a:fld>
            <a:endParaRPr lang="es-ES"/>
          </a:p>
        </p:txBody>
      </p:sp>
    </p:spTree>
    <p:extLst>
      <p:ext uri="{BB962C8B-B14F-4D97-AF65-F5344CB8AC3E}">
        <p14:creationId xmlns:p14="http://schemas.microsoft.com/office/powerpoint/2010/main" val="1875009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18" Type="http://schemas.openxmlformats.org/officeDocument/2006/relationships/image" Target="../media/image8.e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emf"/><Relationship Id="rId17" Type="http://schemas.openxmlformats.org/officeDocument/2006/relationships/oleObject" Target="../embeddings/oleObject8.bin"/><Relationship Id="rId2" Type="http://schemas.openxmlformats.org/officeDocument/2006/relationships/slideLayout" Target="../slideLayouts/slideLayout7.xml"/><Relationship Id="rId16" Type="http://schemas.openxmlformats.org/officeDocument/2006/relationships/image" Target="../media/image7.emf"/><Relationship Id="rId20" Type="http://schemas.openxmlformats.org/officeDocument/2006/relationships/image" Target="../media/image9.emf"/><Relationship Id="rId1" Type="http://schemas.openxmlformats.org/officeDocument/2006/relationships/vmlDrawing" Target="../drawings/vmlDrawing1.vml"/><Relationship Id="rId6" Type="http://schemas.openxmlformats.org/officeDocument/2006/relationships/image" Target="../media/image2.e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4.emf"/><Relationship Id="rId19" Type="http://schemas.openxmlformats.org/officeDocument/2006/relationships/oleObject" Target="../embeddings/oleObject9.bin"/><Relationship Id="rId4" Type="http://schemas.openxmlformats.org/officeDocument/2006/relationships/image" Target="../media/image1.emf"/><Relationship Id="rId9" Type="http://schemas.openxmlformats.org/officeDocument/2006/relationships/oleObject" Target="../embeddings/oleObject4.bin"/><Relationship Id="rId14" Type="http://schemas.openxmlformats.org/officeDocument/2006/relationships/image" Target="../media/image6.emf"/></Relationships>
</file>

<file path=ppt/slides/_rels/slide3.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oleObject" Target="../embeddings/oleObject15.bin"/><Relationship Id="rId18" Type="http://schemas.openxmlformats.org/officeDocument/2006/relationships/image" Target="../media/image17.emf"/><Relationship Id="rId3" Type="http://schemas.openxmlformats.org/officeDocument/2006/relationships/oleObject" Target="../embeddings/oleObject10.bin"/><Relationship Id="rId21" Type="http://schemas.openxmlformats.org/officeDocument/2006/relationships/oleObject" Target="../embeddings/oleObject19.bin"/><Relationship Id="rId7" Type="http://schemas.openxmlformats.org/officeDocument/2006/relationships/oleObject" Target="../embeddings/oleObject12.bin"/><Relationship Id="rId12" Type="http://schemas.openxmlformats.org/officeDocument/2006/relationships/image" Target="../media/image14.emf"/><Relationship Id="rId17" Type="http://schemas.openxmlformats.org/officeDocument/2006/relationships/oleObject" Target="../embeddings/oleObject17.bin"/><Relationship Id="rId2" Type="http://schemas.openxmlformats.org/officeDocument/2006/relationships/slideLayout" Target="../slideLayouts/slideLayout7.xml"/><Relationship Id="rId16" Type="http://schemas.openxmlformats.org/officeDocument/2006/relationships/image" Target="../media/image16.emf"/><Relationship Id="rId20" Type="http://schemas.openxmlformats.org/officeDocument/2006/relationships/image" Target="../media/image18.emf"/><Relationship Id="rId1" Type="http://schemas.openxmlformats.org/officeDocument/2006/relationships/vmlDrawing" Target="../drawings/vmlDrawing2.vml"/><Relationship Id="rId6" Type="http://schemas.openxmlformats.org/officeDocument/2006/relationships/image" Target="../media/image11.emf"/><Relationship Id="rId11" Type="http://schemas.openxmlformats.org/officeDocument/2006/relationships/oleObject" Target="../embeddings/oleObject14.bin"/><Relationship Id="rId5" Type="http://schemas.openxmlformats.org/officeDocument/2006/relationships/oleObject" Target="../embeddings/oleObject11.bin"/><Relationship Id="rId15" Type="http://schemas.openxmlformats.org/officeDocument/2006/relationships/oleObject" Target="../embeddings/oleObject16.bin"/><Relationship Id="rId10" Type="http://schemas.openxmlformats.org/officeDocument/2006/relationships/image" Target="../media/image13.emf"/><Relationship Id="rId19" Type="http://schemas.openxmlformats.org/officeDocument/2006/relationships/oleObject" Target="../embeddings/oleObject18.bin"/><Relationship Id="rId4" Type="http://schemas.openxmlformats.org/officeDocument/2006/relationships/image" Target="../media/image10.emf"/><Relationship Id="rId9" Type="http://schemas.openxmlformats.org/officeDocument/2006/relationships/oleObject" Target="../embeddings/oleObject13.bin"/><Relationship Id="rId14" Type="http://schemas.openxmlformats.org/officeDocument/2006/relationships/image" Target="../media/image15.emf"/><Relationship Id="rId22" Type="http://schemas.openxmlformats.org/officeDocument/2006/relationships/image" Target="../media/image19.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2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08000" y="1431280"/>
            <a:ext cx="5778500" cy="4934684"/>
          </a:xfrm>
          <a:prstGeom prst="rect">
            <a:avLst/>
          </a:prstGeom>
        </p:spPr>
        <p:txBody>
          <a:bodyPr wrap="square">
            <a:spAutoFit/>
          </a:bodyPr>
          <a:lstStyle/>
          <a:p>
            <a:pPr algn="just">
              <a:lnSpc>
                <a:spcPct val="200000"/>
              </a:lnSpc>
              <a:spcAft>
                <a:spcPts val="800"/>
              </a:spcAft>
            </a:pPr>
            <a:r>
              <a:rPr lang="en-U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After centrifugation at 200g for 10 min, plasma fraction was collected and again centrifuged at 1200g for 15 min, aliquoted and stored at -80</a:t>
            </a:r>
            <a:r>
              <a:rPr lang="en-US" sz="1100" baseline="300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o</a:t>
            </a:r>
            <a:r>
              <a:rPr lang="en-U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C. The cellular fraction was diluted with PBS and subjected to </a:t>
            </a:r>
            <a:r>
              <a:rPr lang="en-US" sz="1100" dirty="0" err="1">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Ficoll</a:t>
            </a:r>
            <a:r>
              <a:rPr lang="en-U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 density gradient centrifugation at 500g for 20 min. PBMCs were washed and frozen in 90% fetal bovine serum (FBS) and 10% dimethyl sulfoxide (DMSO, Sigma, USA) in liquid nitrogen. PBMCs were thawed in RPMI-1640 culture medium (</a:t>
            </a:r>
            <a:r>
              <a:rPr lang="en-US" sz="1100" dirty="0" err="1">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Lonza</a:t>
            </a:r>
            <a:r>
              <a:rPr lang="en-U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 Belgium) supplemented with 10% human serum (AB serum, Sigma), 100 IU of penicillin/streptomycin/mL (</a:t>
            </a:r>
            <a:r>
              <a:rPr lang="en-US" sz="1100" dirty="0" err="1">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Lonza</a:t>
            </a:r>
            <a:r>
              <a:rPr lang="en-U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 Belgium), 2 </a:t>
            </a:r>
            <a:r>
              <a:rPr lang="en-US" sz="1100" dirty="0" err="1">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mM</a:t>
            </a:r>
            <a:r>
              <a:rPr lang="en-U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 L-glutamine (complete Medium), and treated with ACK lysis buffer (</a:t>
            </a:r>
            <a:r>
              <a:rPr lang="en-US" sz="1100" dirty="0" err="1">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Thermofisher</a:t>
            </a:r>
            <a:r>
              <a:rPr lang="en-U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 USA). PBMCs were cultured 24 hours before use in stimulation assays.</a:t>
            </a:r>
            <a:endParaRPr lang="es-E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endParaRPr>
          </a:p>
          <a:p>
            <a:pPr algn="just">
              <a:lnSpc>
                <a:spcPct val="200000"/>
              </a:lnSpc>
              <a:spcAft>
                <a:spcPts val="0"/>
              </a:spcAft>
            </a:pPr>
            <a:r>
              <a:rPr lang="en-U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 </a:t>
            </a:r>
            <a:endParaRPr lang="es-E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endParaRPr>
          </a:p>
          <a:p>
            <a:pPr algn="just">
              <a:lnSpc>
                <a:spcPct val="200000"/>
              </a:lnSpc>
              <a:spcAft>
                <a:spcPts val="0"/>
              </a:spcAft>
            </a:pPr>
            <a:r>
              <a:rPr lang="en-U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Multiple cytokines in cell culture supernatants from </a:t>
            </a:r>
            <a:r>
              <a:rPr lang="en-US" sz="1100" i="1"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ex vivo</a:t>
            </a:r>
            <a:r>
              <a:rPr lang="en-US" sz="1100" dirty="0">
                <a:solidFill>
                  <a:srgbClr val="000000"/>
                </a:solidFill>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 stimulations were quantified Briefly, 50 µL of supernatants were mixed with beads coated with capture antibodies specific for 12 different cytokines following the above-mentioned protocol. Cytokines IL9 and IFN-α were not detected at all in any participant and were excluded from the analysis.</a:t>
            </a:r>
            <a:endParaRPr lang="es-ES" sz="1100" dirty="0">
              <a:ln>
                <a:noFill/>
              </a:ln>
              <a:solidFill>
                <a:srgbClr val="000000"/>
              </a:solidFill>
              <a:effectLst/>
              <a:uFill>
                <a:solidFill>
                  <a:srgbClr val="000000"/>
                </a:solidFill>
              </a:uFill>
              <a:latin typeface="Arial" panose="020B0604020202020204" pitchFamily="34" charset="0"/>
              <a:ea typeface="Arial Unicode MS" panose="020B0604020202020204" pitchFamily="34" charset="-128"/>
              <a:cs typeface="Arial" panose="020B0604020202020204" pitchFamily="34" charset="0"/>
            </a:endParaRPr>
          </a:p>
        </p:txBody>
      </p:sp>
      <p:sp>
        <p:nvSpPr>
          <p:cNvPr id="3" name="CuadroTexto 2"/>
          <p:cNvSpPr txBox="1"/>
          <p:nvPr/>
        </p:nvSpPr>
        <p:spPr>
          <a:xfrm>
            <a:off x="508000" y="812800"/>
            <a:ext cx="3068469" cy="600164"/>
          </a:xfrm>
          <a:prstGeom prst="rect">
            <a:avLst/>
          </a:prstGeom>
          <a:noFill/>
        </p:spPr>
        <p:txBody>
          <a:bodyPr wrap="none" rtlCol="0">
            <a:spAutoFit/>
          </a:bodyPr>
          <a:lstStyle/>
          <a:p>
            <a:r>
              <a:rPr lang="es-ES" sz="1100" b="1" dirty="0" err="1" smtClean="0">
                <a:latin typeface="Arial" panose="020B0604020202020204" pitchFamily="34" charset="0"/>
                <a:cs typeface="Arial" panose="020B0604020202020204" pitchFamily="34" charset="0"/>
              </a:rPr>
              <a:t>Supplementary</a:t>
            </a:r>
            <a:r>
              <a:rPr lang="es-ES" sz="1100" b="1" dirty="0" smtClean="0">
                <a:latin typeface="Arial" panose="020B0604020202020204" pitchFamily="34" charset="0"/>
                <a:cs typeface="Arial" panose="020B0604020202020204" pitchFamily="34" charset="0"/>
              </a:rPr>
              <a:t> material</a:t>
            </a:r>
          </a:p>
          <a:p>
            <a:endParaRPr lang="es-ES" sz="1100" dirty="0">
              <a:latin typeface="Arial" panose="020B0604020202020204" pitchFamily="34" charset="0"/>
              <a:cs typeface="Arial" panose="020B0604020202020204" pitchFamily="34" charset="0"/>
            </a:endParaRPr>
          </a:p>
          <a:p>
            <a:r>
              <a:rPr lang="es-ES" sz="1100" dirty="0" err="1" smtClean="0">
                <a:latin typeface="Arial" panose="020B0604020202020204" pitchFamily="34" charset="0"/>
                <a:cs typeface="Arial" panose="020B0604020202020204" pitchFamily="34" charset="0"/>
              </a:rPr>
              <a:t>Separation</a:t>
            </a:r>
            <a:r>
              <a:rPr lang="es-ES" sz="1100" dirty="0" smtClean="0">
                <a:latin typeface="Arial" panose="020B0604020202020204" pitchFamily="34" charset="0"/>
                <a:cs typeface="Arial" panose="020B0604020202020204" pitchFamily="34" charset="0"/>
              </a:rPr>
              <a:t> of </a:t>
            </a:r>
            <a:r>
              <a:rPr lang="es-ES" sz="1100" dirty="0" err="1" smtClean="0">
                <a:latin typeface="Arial" panose="020B0604020202020204" pitchFamily="34" charset="0"/>
                <a:cs typeface="Arial" panose="020B0604020202020204" pitchFamily="34" charset="0"/>
              </a:rPr>
              <a:t>PBMCs</a:t>
            </a:r>
            <a:r>
              <a:rPr lang="es-ES" sz="1100" dirty="0" smtClean="0">
                <a:latin typeface="Arial" panose="020B0604020202020204" pitchFamily="34" charset="0"/>
                <a:cs typeface="Arial" panose="020B0604020202020204" pitchFamily="34" charset="0"/>
              </a:rPr>
              <a:t> and </a:t>
            </a:r>
            <a:r>
              <a:rPr lang="es-ES" sz="1100" dirty="0" err="1" smtClean="0">
                <a:latin typeface="Arial" panose="020B0604020202020204" pitchFamily="34" charset="0"/>
                <a:cs typeface="Arial" panose="020B0604020202020204" pitchFamily="34" charset="0"/>
              </a:rPr>
              <a:t>stimulation</a:t>
            </a:r>
            <a:r>
              <a:rPr lang="es-ES" sz="1100" dirty="0" smtClean="0">
                <a:latin typeface="Arial" panose="020B0604020202020204" pitchFamily="34" charset="0"/>
                <a:cs typeface="Arial" panose="020B0604020202020204" pitchFamily="34" charset="0"/>
              </a:rPr>
              <a:t> </a:t>
            </a:r>
            <a:r>
              <a:rPr lang="es-ES" sz="1100" dirty="0" err="1" smtClean="0">
                <a:latin typeface="Arial" panose="020B0604020202020204" pitchFamily="34" charset="0"/>
                <a:cs typeface="Arial" panose="020B0604020202020204" pitchFamily="34" charset="0"/>
              </a:rPr>
              <a:t>protocol</a:t>
            </a:r>
            <a:endParaRPr lang="es-E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965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p:cNvGraphicFramePr>
            <a:graphicFrameLocks noChangeAspect="1"/>
          </p:cNvGraphicFramePr>
          <p:nvPr>
            <p:extLst>
              <p:ext uri="{D42A27DB-BD31-4B8C-83A1-F6EECF244321}">
                <p14:modId xmlns:p14="http://schemas.microsoft.com/office/powerpoint/2010/main" val="3902812776"/>
              </p:ext>
            </p:extLst>
          </p:nvPr>
        </p:nvGraphicFramePr>
        <p:xfrm>
          <a:off x="1537315" y="2746210"/>
          <a:ext cx="1111250" cy="1827213"/>
        </p:xfrm>
        <a:graphic>
          <a:graphicData uri="http://schemas.openxmlformats.org/presentationml/2006/ole">
            <mc:AlternateContent xmlns:mc="http://schemas.openxmlformats.org/markup-compatibility/2006">
              <mc:Choice xmlns:v="urn:schemas-microsoft-com:vml" Requires="v">
                <p:oleObj spid="_x0000_s2267" name="Prism Project" r:id="rId3" imgW="1620000" imgH="2664000" progId="Prism5.Document">
                  <p:embed/>
                </p:oleObj>
              </mc:Choice>
              <mc:Fallback>
                <p:oleObj name="Prism Project" r:id="rId3" imgW="1620000" imgH="2664000" progId="Prism5.Document">
                  <p:embed/>
                  <p:pic>
                    <p:nvPicPr>
                      <p:cNvPr id="0" name=""/>
                      <p:cNvPicPr/>
                      <p:nvPr/>
                    </p:nvPicPr>
                    <p:blipFill>
                      <a:blip r:embed="rId4"/>
                      <a:stretch>
                        <a:fillRect/>
                      </a:stretch>
                    </p:blipFill>
                    <p:spPr>
                      <a:xfrm>
                        <a:off x="1537315" y="2746210"/>
                        <a:ext cx="1111250" cy="1827213"/>
                      </a:xfrm>
                      <a:prstGeom prst="rect">
                        <a:avLst/>
                      </a:prstGeom>
                    </p:spPr>
                  </p:pic>
                </p:oleObj>
              </mc:Fallback>
            </mc:AlternateContent>
          </a:graphicData>
        </a:graphic>
      </p:graphicFrame>
      <p:graphicFrame>
        <p:nvGraphicFramePr>
          <p:cNvPr id="3" name="Objeto 2"/>
          <p:cNvGraphicFramePr>
            <a:graphicFrameLocks noChangeAspect="1"/>
          </p:cNvGraphicFramePr>
          <p:nvPr>
            <p:extLst>
              <p:ext uri="{D42A27DB-BD31-4B8C-83A1-F6EECF244321}">
                <p14:modId xmlns:p14="http://schemas.microsoft.com/office/powerpoint/2010/main" val="318768104"/>
              </p:ext>
            </p:extLst>
          </p:nvPr>
        </p:nvGraphicFramePr>
        <p:xfrm>
          <a:off x="2861290" y="2736685"/>
          <a:ext cx="1109663" cy="1827213"/>
        </p:xfrm>
        <a:graphic>
          <a:graphicData uri="http://schemas.openxmlformats.org/presentationml/2006/ole">
            <mc:AlternateContent xmlns:mc="http://schemas.openxmlformats.org/markup-compatibility/2006">
              <mc:Choice xmlns:v="urn:schemas-microsoft-com:vml" Requires="v">
                <p:oleObj spid="_x0000_s2268" name="Prism Project" r:id="rId5" imgW="1620000" imgH="2664000" progId="Prism5.Document">
                  <p:embed/>
                </p:oleObj>
              </mc:Choice>
              <mc:Fallback>
                <p:oleObj name="Prism Project" r:id="rId5" imgW="1620000" imgH="2664000" progId="Prism5.Document">
                  <p:embed/>
                  <p:pic>
                    <p:nvPicPr>
                      <p:cNvPr id="0" name=""/>
                      <p:cNvPicPr/>
                      <p:nvPr/>
                    </p:nvPicPr>
                    <p:blipFill>
                      <a:blip r:embed="rId6"/>
                      <a:stretch>
                        <a:fillRect/>
                      </a:stretch>
                    </p:blipFill>
                    <p:spPr>
                      <a:xfrm>
                        <a:off x="2861290" y="2736685"/>
                        <a:ext cx="1109663" cy="1827213"/>
                      </a:xfrm>
                      <a:prstGeom prst="rect">
                        <a:avLst/>
                      </a:prstGeom>
                    </p:spPr>
                  </p:pic>
                </p:oleObj>
              </mc:Fallback>
            </mc:AlternateContent>
          </a:graphicData>
        </a:graphic>
      </p:graphicFrame>
      <p:graphicFrame>
        <p:nvGraphicFramePr>
          <p:cNvPr id="4" name="Objeto 3"/>
          <p:cNvGraphicFramePr>
            <a:graphicFrameLocks noChangeAspect="1"/>
          </p:cNvGraphicFramePr>
          <p:nvPr>
            <p:extLst>
              <p:ext uri="{D42A27DB-BD31-4B8C-83A1-F6EECF244321}">
                <p14:modId xmlns:p14="http://schemas.microsoft.com/office/powerpoint/2010/main" val="1138285686"/>
              </p:ext>
            </p:extLst>
          </p:nvPr>
        </p:nvGraphicFramePr>
        <p:xfrm>
          <a:off x="4147165" y="2746210"/>
          <a:ext cx="1108075" cy="1827213"/>
        </p:xfrm>
        <a:graphic>
          <a:graphicData uri="http://schemas.openxmlformats.org/presentationml/2006/ole">
            <mc:AlternateContent xmlns:mc="http://schemas.openxmlformats.org/markup-compatibility/2006">
              <mc:Choice xmlns:v="urn:schemas-microsoft-com:vml" Requires="v">
                <p:oleObj spid="_x0000_s2269" name="Prism Project" r:id="rId7" imgW="1620000" imgH="2664000" progId="Prism5.Document">
                  <p:embed/>
                </p:oleObj>
              </mc:Choice>
              <mc:Fallback>
                <p:oleObj name="Prism Project" r:id="rId7" imgW="1620000" imgH="2664000" progId="Prism5.Document">
                  <p:embed/>
                  <p:pic>
                    <p:nvPicPr>
                      <p:cNvPr id="0" name=""/>
                      <p:cNvPicPr/>
                      <p:nvPr/>
                    </p:nvPicPr>
                    <p:blipFill>
                      <a:blip r:embed="rId8"/>
                      <a:stretch>
                        <a:fillRect/>
                      </a:stretch>
                    </p:blipFill>
                    <p:spPr>
                      <a:xfrm>
                        <a:off x="4147165" y="2746210"/>
                        <a:ext cx="1108075" cy="1827213"/>
                      </a:xfrm>
                      <a:prstGeom prst="rect">
                        <a:avLst/>
                      </a:prstGeom>
                    </p:spPr>
                  </p:pic>
                </p:oleObj>
              </mc:Fallback>
            </mc:AlternateContent>
          </a:graphicData>
        </a:graphic>
      </p:graphicFrame>
      <p:graphicFrame>
        <p:nvGraphicFramePr>
          <p:cNvPr id="5" name="Objeto 4"/>
          <p:cNvGraphicFramePr>
            <a:graphicFrameLocks noChangeAspect="1"/>
          </p:cNvGraphicFramePr>
          <p:nvPr>
            <p:extLst>
              <p:ext uri="{D42A27DB-BD31-4B8C-83A1-F6EECF244321}">
                <p14:modId xmlns:p14="http://schemas.microsoft.com/office/powerpoint/2010/main" val="904344651"/>
              </p:ext>
            </p:extLst>
          </p:nvPr>
        </p:nvGraphicFramePr>
        <p:xfrm>
          <a:off x="4132878" y="676110"/>
          <a:ext cx="1135062" cy="1828800"/>
        </p:xfrm>
        <a:graphic>
          <a:graphicData uri="http://schemas.openxmlformats.org/presentationml/2006/ole">
            <mc:AlternateContent xmlns:mc="http://schemas.openxmlformats.org/markup-compatibility/2006">
              <mc:Choice xmlns:v="urn:schemas-microsoft-com:vml" Requires="v">
                <p:oleObj spid="_x0000_s2270" name="Prism Project" r:id="rId9" imgW="1656000" imgH="2664000" progId="Prism5.Document">
                  <p:embed/>
                </p:oleObj>
              </mc:Choice>
              <mc:Fallback>
                <p:oleObj name="Prism Project" r:id="rId9" imgW="1656000" imgH="2664000" progId="Prism5.Document">
                  <p:embed/>
                  <p:pic>
                    <p:nvPicPr>
                      <p:cNvPr id="0" name=""/>
                      <p:cNvPicPr/>
                      <p:nvPr/>
                    </p:nvPicPr>
                    <p:blipFill>
                      <a:blip r:embed="rId10"/>
                      <a:stretch>
                        <a:fillRect/>
                      </a:stretch>
                    </p:blipFill>
                    <p:spPr>
                      <a:xfrm>
                        <a:off x="4132878" y="676110"/>
                        <a:ext cx="1135062" cy="1828800"/>
                      </a:xfrm>
                      <a:prstGeom prst="rect">
                        <a:avLst/>
                      </a:prstGeom>
                    </p:spPr>
                  </p:pic>
                </p:oleObj>
              </mc:Fallback>
            </mc:AlternateContent>
          </a:graphicData>
        </a:graphic>
      </p:graphicFrame>
      <p:graphicFrame>
        <p:nvGraphicFramePr>
          <p:cNvPr id="6" name="Objeto 5"/>
          <p:cNvGraphicFramePr>
            <a:graphicFrameLocks noChangeAspect="1"/>
          </p:cNvGraphicFramePr>
          <p:nvPr>
            <p:extLst>
              <p:ext uri="{D42A27DB-BD31-4B8C-83A1-F6EECF244321}">
                <p14:modId xmlns:p14="http://schemas.microsoft.com/office/powerpoint/2010/main" val="334231205"/>
              </p:ext>
            </p:extLst>
          </p:nvPr>
        </p:nvGraphicFramePr>
        <p:xfrm>
          <a:off x="2861290" y="693573"/>
          <a:ext cx="1109663" cy="1828800"/>
        </p:xfrm>
        <a:graphic>
          <a:graphicData uri="http://schemas.openxmlformats.org/presentationml/2006/ole">
            <mc:AlternateContent xmlns:mc="http://schemas.openxmlformats.org/markup-compatibility/2006">
              <mc:Choice xmlns:v="urn:schemas-microsoft-com:vml" Requires="v">
                <p:oleObj spid="_x0000_s2271" name="Prism Project" r:id="rId11" imgW="1620000" imgH="2664000" progId="Prism5.Document">
                  <p:embed/>
                </p:oleObj>
              </mc:Choice>
              <mc:Fallback>
                <p:oleObj name="Prism Project" r:id="rId11" imgW="1620000" imgH="2664000" progId="Prism5.Document">
                  <p:embed/>
                  <p:pic>
                    <p:nvPicPr>
                      <p:cNvPr id="0" name=""/>
                      <p:cNvPicPr/>
                      <p:nvPr/>
                    </p:nvPicPr>
                    <p:blipFill>
                      <a:blip r:embed="rId12"/>
                      <a:stretch>
                        <a:fillRect/>
                      </a:stretch>
                    </p:blipFill>
                    <p:spPr>
                      <a:xfrm>
                        <a:off x="2861290" y="693573"/>
                        <a:ext cx="1109663" cy="1828800"/>
                      </a:xfrm>
                      <a:prstGeom prst="rect">
                        <a:avLst/>
                      </a:prstGeom>
                    </p:spPr>
                  </p:pic>
                </p:oleObj>
              </mc:Fallback>
            </mc:AlternateContent>
          </a:graphicData>
        </a:graphic>
      </p:graphicFrame>
      <p:graphicFrame>
        <p:nvGraphicFramePr>
          <p:cNvPr id="7" name="Objeto 6"/>
          <p:cNvGraphicFramePr>
            <a:graphicFrameLocks noChangeAspect="1"/>
          </p:cNvGraphicFramePr>
          <p:nvPr>
            <p:extLst>
              <p:ext uri="{D42A27DB-BD31-4B8C-83A1-F6EECF244321}">
                <p14:modId xmlns:p14="http://schemas.microsoft.com/office/powerpoint/2010/main" val="3020734498"/>
              </p:ext>
            </p:extLst>
          </p:nvPr>
        </p:nvGraphicFramePr>
        <p:xfrm>
          <a:off x="1561128" y="693573"/>
          <a:ext cx="1133475" cy="1828800"/>
        </p:xfrm>
        <a:graphic>
          <a:graphicData uri="http://schemas.openxmlformats.org/presentationml/2006/ole">
            <mc:AlternateContent xmlns:mc="http://schemas.openxmlformats.org/markup-compatibility/2006">
              <mc:Choice xmlns:v="urn:schemas-microsoft-com:vml" Requires="v">
                <p:oleObj spid="_x0000_s2272" name="Prism Project" r:id="rId13" imgW="1656000" imgH="2664000" progId="Prism5.Document">
                  <p:embed/>
                </p:oleObj>
              </mc:Choice>
              <mc:Fallback>
                <p:oleObj name="Prism Project" r:id="rId13" imgW="1656000" imgH="2664000" progId="Prism5.Document">
                  <p:embed/>
                  <p:pic>
                    <p:nvPicPr>
                      <p:cNvPr id="0" name=""/>
                      <p:cNvPicPr/>
                      <p:nvPr/>
                    </p:nvPicPr>
                    <p:blipFill>
                      <a:blip r:embed="rId14"/>
                      <a:stretch>
                        <a:fillRect/>
                      </a:stretch>
                    </p:blipFill>
                    <p:spPr>
                      <a:xfrm>
                        <a:off x="1561128" y="693573"/>
                        <a:ext cx="1133475" cy="1828800"/>
                      </a:xfrm>
                      <a:prstGeom prst="rect">
                        <a:avLst/>
                      </a:prstGeom>
                    </p:spPr>
                  </p:pic>
                </p:oleObj>
              </mc:Fallback>
            </mc:AlternateContent>
          </a:graphicData>
        </a:graphic>
      </p:graphicFrame>
      <p:graphicFrame>
        <p:nvGraphicFramePr>
          <p:cNvPr id="8" name="Objeto 7"/>
          <p:cNvGraphicFramePr>
            <a:graphicFrameLocks noChangeAspect="1"/>
          </p:cNvGraphicFramePr>
          <p:nvPr>
            <p:extLst>
              <p:ext uri="{D42A27DB-BD31-4B8C-83A1-F6EECF244321}">
                <p14:modId xmlns:p14="http://schemas.microsoft.com/office/powerpoint/2010/main" val="1651168215"/>
              </p:ext>
            </p:extLst>
          </p:nvPr>
        </p:nvGraphicFramePr>
        <p:xfrm>
          <a:off x="4158278" y="4797260"/>
          <a:ext cx="1135062" cy="1828800"/>
        </p:xfrm>
        <a:graphic>
          <a:graphicData uri="http://schemas.openxmlformats.org/presentationml/2006/ole">
            <mc:AlternateContent xmlns:mc="http://schemas.openxmlformats.org/markup-compatibility/2006">
              <mc:Choice xmlns:v="urn:schemas-microsoft-com:vml" Requires="v">
                <p:oleObj spid="_x0000_s2273" name="Prism Project" r:id="rId15" imgW="1656000" imgH="2664000" progId="Prism5.Document">
                  <p:embed/>
                </p:oleObj>
              </mc:Choice>
              <mc:Fallback>
                <p:oleObj name="Prism Project" r:id="rId15" imgW="1656000" imgH="2664000" progId="Prism5.Document">
                  <p:embed/>
                  <p:pic>
                    <p:nvPicPr>
                      <p:cNvPr id="0" name=""/>
                      <p:cNvPicPr/>
                      <p:nvPr/>
                    </p:nvPicPr>
                    <p:blipFill>
                      <a:blip r:embed="rId16"/>
                      <a:stretch>
                        <a:fillRect/>
                      </a:stretch>
                    </p:blipFill>
                    <p:spPr>
                      <a:xfrm>
                        <a:off x="4158278" y="4797260"/>
                        <a:ext cx="1135062" cy="1828800"/>
                      </a:xfrm>
                      <a:prstGeom prst="rect">
                        <a:avLst/>
                      </a:prstGeom>
                    </p:spPr>
                  </p:pic>
                </p:oleObj>
              </mc:Fallback>
            </mc:AlternateContent>
          </a:graphicData>
        </a:graphic>
      </p:graphicFrame>
      <p:graphicFrame>
        <p:nvGraphicFramePr>
          <p:cNvPr id="9" name="Objeto 8"/>
          <p:cNvGraphicFramePr>
            <a:graphicFrameLocks noChangeAspect="1"/>
          </p:cNvGraphicFramePr>
          <p:nvPr>
            <p:extLst>
              <p:ext uri="{D42A27DB-BD31-4B8C-83A1-F6EECF244321}">
                <p14:modId xmlns:p14="http://schemas.microsoft.com/office/powerpoint/2010/main" val="3214528001"/>
              </p:ext>
            </p:extLst>
          </p:nvPr>
        </p:nvGraphicFramePr>
        <p:xfrm>
          <a:off x="1537315" y="4778210"/>
          <a:ext cx="1111250" cy="1828800"/>
        </p:xfrm>
        <a:graphic>
          <a:graphicData uri="http://schemas.openxmlformats.org/presentationml/2006/ole">
            <mc:AlternateContent xmlns:mc="http://schemas.openxmlformats.org/markup-compatibility/2006">
              <mc:Choice xmlns:v="urn:schemas-microsoft-com:vml" Requires="v">
                <p:oleObj spid="_x0000_s2274" name="Prism Project" r:id="rId17" imgW="1620000" imgH="2664000" progId="Prism5.Document">
                  <p:embed/>
                </p:oleObj>
              </mc:Choice>
              <mc:Fallback>
                <p:oleObj name="Prism Project" r:id="rId17" imgW="1620000" imgH="2664000" progId="Prism5.Document">
                  <p:embed/>
                  <p:pic>
                    <p:nvPicPr>
                      <p:cNvPr id="0" name=""/>
                      <p:cNvPicPr/>
                      <p:nvPr/>
                    </p:nvPicPr>
                    <p:blipFill>
                      <a:blip r:embed="rId18"/>
                      <a:stretch>
                        <a:fillRect/>
                      </a:stretch>
                    </p:blipFill>
                    <p:spPr>
                      <a:xfrm>
                        <a:off x="1537315" y="4778210"/>
                        <a:ext cx="1111250" cy="1828800"/>
                      </a:xfrm>
                      <a:prstGeom prst="rect">
                        <a:avLst/>
                      </a:prstGeom>
                    </p:spPr>
                  </p:pic>
                </p:oleObj>
              </mc:Fallback>
            </mc:AlternateContent>
          </a:graphicData>
        </a:graphic>
      </p:graphicFrame>
      <p:graphicFrame>
        <p:nvGraphicFramePr>
          <p:cNvPr id="10" name="Objeto 9"/>
          <p:cNvGraphicFramePr>
            <a:graphicFrameLocks noChangeAspect="1"/>
          </p:cNvGraphicFramePr>
          <p:nvPr>
            <p:extLst>
              <p:ext uri="{D42A27DB-BD31-4B8C-83A1-F6EECF244321}">
                <p14:modId xmlns:p14="http://schemas.microsoft.com/office/powerpoint/2010/main" val="1784498839"/>
              </p:ext>
            </p:extLst>
          </p:nvPr>
        </p:nvGraphicFramePr>
        <p:xfrm>
          <a:off x="2848590" y="4778210"/>
          <a:ext cx="1136650" cy="1828800"/>
        </p:xfrm>
        <a:graphic>
          <a:graphicData uri="http://schemas.openxmlformats.org/presentationml/2006/ole">
            <mc:AlternateContent xmlns:mc="http://schemas.openxmlformats.org/markup-compatibility/2006">
              <mc:Choice xmlns:v="urn:schemas-microsoft-com:vml" Requires="v">
                <p:oleObj spid="_x0000_s2275" name="Prism Project" r:id="rId19" imgW="1656000" imgH="2664000" progId="Prism5.Document">
                  <p:embed/>
                </p:oleObj>
              </mc:Choice>
              <mc:Fallback>
                <p:oleObj name="Prism Project" r:id="rId19" imgW="1656000" imgH="2664000" progId="Prism5.Document">
                  <p:embed/>
                  <p:pic>
                    <p:nvPicPr>
                      <p:cNvPr id="0" name=""/>
                      <p:cNvPicPr/>
                      <p:nvPr/>
                    </p:nvPicPr>
                    <p:blipFill>
                      <a:blip r:embed="rId20"/>
                      <a:stretch>
                        <a:fillRect/>
                      </a:stretch>
                    </p:blipFill>
                    <p:spPr>
                      <a:xfrm>
                        <a:off x="2848590" y="4778210"/>
                        <a:ext cx="1136650" cy="1828800"/>
                      </a:xfrm>
                      <a:prstGeom prst="rect">
                        <a:avLst/>
                      </a:prstGeom>
                    </p:spPr>
                  </p:pic>
                </p:oleObj>
              </mc:Fallback>
            </mc:AlternateContent>
          </a:graphicData>
        </a:graphic>
      </p:graphicFrame>
      <p:sp>
        <p:nvSpPr>
          <p:cNvPr id="12" name="CuadroTexto 11"/>
          <p:cNvSpPr txBox="1"/>
          <p:nvPr/>
        </p:nvSpPr>
        <p:spPr>
          <a:xfrm>
            <a:off x="1862419" y="5101716"/>
            <a:ext cx="561372" cy="215444"/>
          </a:xfrm>
          <a:prstGeom prst="rect">
            <a:avLst/>
          </a:prstGeom>
          <a:noFill/>
        </p:spPr>
        <p:txBody>
          <a:bodyPr wrap="none" rtlCol="0">
            <a:spAutoFit/>
          </a:bodyPr>
          <a:lstStyle/>
          <a:p>
            <a:r>
              <a:rPr lang="es-ES" sz="800" i="1" dirty="0">
                <a:latin typeface="Arial" panose="020B0604020202020204" pitchFamily="34" charset="0"/>
                <a:cs typeface="Arial" panose="020B0604020202020204" pitchFamily="34" charset="0"/>
              </a:rPr>
              <a:t>p</a:t>
            </a:r>
            <a:r>
              <a:rPr lang="es-ES" sz="800" i="1" dirty="0" smtClean="0">
                <a:latin typeface="Arial" panose="020B0604020202020204" pitchFamily="34" charset="0"/>
                <a:cs typeface="Arial" panose="020B0604020202020204" pitchFamily="34" charset="0"/>
              </a:rPr>
              <a:t>=0,063</a:t>
            </a:r>
            <a:endParaRPr lang="es-ES" sz="800" i="1" dirty="0">
              <a:latin typeface="Arial" panose="020B0604020202020204" pitchFamily="34" charset="0"/>
              <a:cs typeface="Arial" panose="020B0604020202020204" pitchFamily="34" charset="0"/>
            </a:endParaRPr>
          </a:p>
        </p:txBody>
      </p:sp>
      <p:cxnSp>
        <p:nvCxnSpPr>
          <p:cNvPr id="14" name="Conector recto 13"/>
          <p:cNvCxnSpPr/>
          <p:nvPr/>
        </p:nvCxnSpPr>
        <p:spPr>
          <a:xfrm>
            <a:off x="1910180" y="5311441"/>
            <a:ext cx="468000" cy="16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uadroTexto 15"/>
          <p:cNvSpPr txBox="1"/>
          <p:nvPr/>
        </p:nvSpPr>
        <p:spPr>
          <a:xfrm>
            <a:off x="1818134" y="2319186"/>
            <a:ext cx="30008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UI</a:t>
            </a:r>
            <a:endParaRPr lang="es-ES" sz="900" b="1" dirty="0">
              <a:latin typeface="Arial" panose="020B0604020202020204" pitchFamily="34" charset="0"/>
              <a:cs typeface="Arial" panose="020B0604020202020204" pitchFamily="34" charset="0"/>
            </a:endParaRPr>
          </a:p>
        </p:txBody>
      </p:sp>
      <p:sp>
        <p:nvSpPr>
          <p:cNvPr id="17" name="CuadroTexto 16"/>
          <p:cNvSpPr txBox="1"/>
          <p:nvPr/>
        </p:nvSpPr>
        <p:spPr>
          <a:xfrm>
            <a:off x="2237234" y="2319186"/>
            <a:ext cx="35779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CO</a:t>
            </a:r>
            <a:endParaRPr lang="es-ES" sz="900" b="1" dirty="0">
              <a:latin typeface="Arial" panose="020B0604020202020204" pitchFamily="34" charset="0"/>
              <a:cs typeface="Arial" panose="020B0604020202020204" pitchFamily="34" charset="0"/>
            </a:endParaRPr>
          </a:p>
        </p:txBody>
      </p:sp>
      <p:sp>
        <p:nvSpPr>
          <p:cNvPr id="18" name="CuadroTexto 17"/>
          <p:cNvSpPr txBox="1"/>
          <p:nvPr/>
        </p:nvSpPr>
        <p:spPr>
          <a:xfrm>
            <a:off x="3104009" y="2319186"/>
            <a:ext cx="30008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UI</a:t>
            </a:r>
            <a:endParaRPr lang="es-ES" sz="900" b="1" dirty="0">
              <a:latin typeface="Arial" panose="020B0604020202020204" pitchFamily="34" charset="0"/>
              <a:cs typeface="Arial" panose="020B0604020202020204" pitchFamily="34" charset="0"/>
            </a:endParaRPr>
          </a:p>
        </p:txBody>
      </p:sp>
      <p:sp>
        <p:nvSpPr>
          <p:cNvPr id="19" name="CuadroTexto 18"/>
          <p:cNvSpPr txBox="1"/>
          <p:nvPr/>
        </p:nvSpPr>
        <p:spPr>
          <a:xfrm>
            <a:off x="3523109" y="2319186"/>
            <a:ext cx="35779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CO</a:t>
            </a:r>
            <a:endParaRPr lang="es-ES" sz="900" b="1" dirty="0">
              <a:latin typeface="Arial" panose="020B0604020202020204" pitchFamily="34" charset="0"/>
              <a:cs typeface="Arial" panose="020B0604020202020204" pitchFamily="34" charset="0"/>
            </a:endParaRPr>
          </a:p>
        </p:txBody>
      </p:sp>
      <p:sp>
        <p:nvSpPr>
          <p:cNvPr id="20" name="CuadroTexto 19"/>
          <p:cNvSpPr txBox="1"/>
          <p:nvPr/>
        </p:nvSpPr>
        <p:spPr>
          <a:xfrm>
            <a:off x="4399409" y="2300136"/>
            <a:ext cx="30008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UI</a:t>
            </a:r>
            <a:endParaRPr lang="es-ES" sz="900" b="1" dirty="0">
              <a:latin typeface="Arial" panose="020B0604020202020204" pitchFamily="34" charset="0"/>
              <a:cs typeface="Arial" panose="020B0604020202020204" pitchFamily="34" charset="0"/>
            </a:endParaRPr>
          </a:p>
        </p:txBody>
      </p:sp>
      <p:sp>
        <p:nvSpPr>
          <p:cNvPr id="21" name="CuadroTexto 20"/>
          <p:cNvSpPr txBox="1"/>
          <p:nvPr/>
        </p:nvSpPr>
        <p:spPr>
          <a:xfrm>
            <a:off x="4818509" y="2300136"/>
            <a:ext cx="35779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CO</a:t>
            </a:r>
            <a:endParaRPr lang="es-ES" sz="900" b="1" dirty="0">
              <a:latin typeface="Arial" panose="020B0604020202020204" pitchFamily="34" charset="0"/>
              <a:cs typeface="Arial" panose="020B0604020202020204" pitchFamily="34" charset="0"/>
            </a:endParaRPr>
          </a:p>
        </p:txBody>
      </p:sp>
      <p:sp>
        <p:nvSpPr>
          <p:cNvPr id="22" name="CuadroTexto 21"/>
          <p:cNvSpPr txBox="1"/>
          <p:nvPr/>
        </p:nvSpPr>
        <p:spPr>
          <a:xfrm>
            <a:off x="1760984" y="4405161"/>
            <a:ext cx="30008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UI</a:t>
            </a:r>
            <a:endParaRPr lang="es-ES" sz="900" b="1" dirty="0">
              <a:latin typeface="Arial" panose="020B0604020202020204" pitchFamily="34" charset="0"/>
              <a:cs typeface="Arial" panose="020B0604020202020204" pitchFamily="34" charset="0"/>
            </a:endParaRPr>
          </a:p>
        </p:txBody>
      </p:sp>
      <p:sp>
        <p:nvSpPr>
          <p:cNvPr id="23" name="CuadroTexto 22"/>
          <p:cNvSpPr txBox="1"/>
          <p:nvPr/>
        </p:nvSpPr>
        <p:spPr>
          <a:xfrm>
            <a:off x="2180084" y="4405161"/>
            <a:ext cx="35779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CO</a:t>
            </a:r>
            <a:endParaRPr lang="es-ES" sz="900" b="1" dirty="0">
              <a:latin typeface="Arial" panose="020B0604020202020204" pitchFamily="34" charset="0"/>
              <a:cs typeface="Arial" panose="020B0604020202020204" pitchFamily="34" charset="0"/>
            </a:endParaRPr>
          </a:p>
        </p:txBody>
      </p:sp>
      <p:sp>
        <p:nvSpPr>
          <p:cNvPr id="24" name="CuadroTexto 23"/>
          <p:cNvSpPr txBox="1"/>
          <p:nvPr/>
        </p:nvSpPr>
        <p:spPr>
          <a:xfrm>
            <a:off x="3094484" y="4405161"/>
            <a:ext cx="30008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UI</a:t>
            </a:r>
            <a:endParaRPr lang="es-ES" sz="900" b="1" dirty="0">
              <a:latin typeface="Arial" panose="020B0604020202020204" pitchFamily="34" charset="0"/>
              <a:cs typeface="Arial" panose="020B0604020202020204" pitchFamily="34" charset="0"/>
            </a:endParaRPr>
          </a:p>
        </p:txBody>
      </p:sp>
      <p:sp>
        <p:nvSpPr>
          <p:cNvPr id="25" name="CuadroTexto 24"/>
          <p:cNvSpPr txBox="1"/>
          <p:nvPr/>
        </p:nvSpPr>
        <p:spPr>
          <a:xfrm>
            <a:off x="3513584" y="4405161"/>
            <a:ext cx="35779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CO</a:t>
            </a:r>
            <a:endParaRPr lang="es-ES" sz="900" b="1" dirty="0">
              <a:latin typeface="Arial" panose="020B0604020202020204" pitchFamily="34" charset="0"/>
              <a:cs typeface="Arial" panose="020B0604020202020204" pitchFamily="34" charset="0"/>
            </a:endParaRPr>
          </a:p>
        </p:txBody>
      </p:sp>
      <p:sp>
        <p:nvSpPr>
          <p:cNvPr id="26" name="CuadroTexto 25"/>
          <p:cNvSpPr txBox="1"/>
          <p:nvPr/>
        </p:nvSpPr>
        <p:spPr>
          <a:xfrm>
            <a:off x="4342259" y="4386111"/>
            <a:ext cx="30008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UI</a:t>
            </a:r>
            <a:endParaRPr lang="es-ES" sz="900" b="1" dirty="0">
              <a:latin typeface="Arial" panose="020B0604020202020204" pitchFamily="34" charset="0"/>
              <a:cs typeface="Arial" panose="020B0604020202020204" pitchFamily="34" charset="0"/>
            </a:endParaRPr>
          </a:p>
        </p:txBody>
      </p:sp>
      <p:sp>
        <p:nvSpPr>
          <p:cNvPr id="27" name="CuadroTexto 26"/>
          <p:cNvSpPr txBox="1"/>
          <p:nvPr/>
        </p:nvSpPr>
        <p:spPr>
          <a:xfrm>
            <a:off x="4761359" y="4386111"/>
            <a:ext cx="35779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CO</a:t>
            </a:r>
            <a:endParaRPr lang="es-ES" sz="900" b="1" dirty="0">
              <a:latin typeface="Arial" panose="020B0604020202020204" pitchFamily="34" charset="0"/>
              <a:cs typeface="Arial" panose="020B0604020202020204" pitchFamily="34" charset="0"/>
            </a:endParaRPr>
          </a:p>
        </p:txBody>
      </p:sp>
      <p:sp>
        <p:nvSpPr>
          <p:cNvPr id="28" name="CuadroTexto 27"/>
          <p:cNvSpPr txBox="1"/>
          <p:nvPr/>
        </p:nvSpPr>
        <p:spPr>
          <a:xfrm>
            <a:off x="1770509" y="6405411"/>
            <a:ext cx="30008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UI</a:t>
            </a:r>
            <a:endParaRPr lang="es-ES" sz="900" b="1" dirty="0">
              <a:latin typeface="Arial" panose="020B0604020202020204" pitchFamily="34" charset="0"/>
              <a:cs typeface="Arial" panose="020B0604020202020204" pitchFamily="34" charset="0"/>
            </a:endParaRPr>
          </a:p>
        </p:txBody>
      </p:sp>
      <p:sp>
        <p:nvSpPr>
          <p:cNvPr id="29" name="CuadroTexto 28"/>
          <p:cNvSpPr txBox="1"/>
          <p:nvPr/>
        </p:nvSpPr>
        <p:spPr>
          <a:xfrm>
            <a:off x="2189609" y="6405411"/>
            <a:ext cx="35779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CO</a:t>
            </a:r>
            <a:endParaRPr lang="es-ES" sz="900" b="1" dirty="0">
              <a:latin typeface="Arial" panose="020B0604020202020204" pitchFamily="34" charset="0"/>
              <a:cs typeface="Arial" panose="020B0604020202020204" pitchFamily="34" charset="0"/>
            </a:endParaRPr>
          </a:p>
        </p:txBody>
      </p:sp>
      <p:sp>
        <p:nvSpPr>
          <p:cNvPr id="30" name="CuadroTexto 29"/>
          <p:cNvSpPr txBox="1"/>
          <p:nvPr/>
        </p:nvSpPr>
        <p:spPr>
          <a:xfrm>
            <a:off x="3104009" y="6433986"/>
            <a:ext cx="30008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UI</a:t>
            </a:r>
            <a:endParaRPr lang="es-ES" sz="900" b="1" dirty="0">
              <a:latin typeface="Arial" panose="020B0604020202020204" pitchFamily="34" charset="0"/>
              <a:cs typeface="Arial" panose="020B0604020202020204" pitchFamily="34" charset="0"/>
            </a:endParaRPr>
          </a:p>
        </p:txBody>
      </p:sp>
      <p:sp>
        <p:nvSpPr>
          <p:cNvPr id="31" name="CuadroTexto 30"/>
          <p:cNvSpPr txBox="1"/>
          <p:nvPr/>
        </p:nvSpPr>
        <p:spPr>
          <a:xfrm>
            <a:off x="3523109" y="6433986"/>
            <a:ext cx="35779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CO</a:t>
            </a:r>
            <a:endParaRPr lang="es-ES" sz="900" b="1" dirty="0">
              <a:latin typeface="Arial" panose="020B0604020202020204" pitchFamily="34" charset="0"/>
              <a:cs typeface="Arial" panose="020B0604020202020204" pitchFamily="34" charset="0"/>
            </a:endParaRPr>
          </a:p>
        </p:txBody>
      </p:sp>
      <p:sp>
        <p:nvSpPr>
          <p:cNvPr id="32" name="CuadroTexto 31"/>
          <p:cNvSpPr txBox="1"/>
          <p:nvPr/>
        </p:nvSpPr>
        <p:spPr>
          <a:xfrm>
            <a:off x="4418459" y="6424461"/>
            <a:ext cx="30008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UI</a:t>
            </a:r>
            <a:endParaRPr lang="es-ES" sz="900" b="1" dirty="0">
              <a:latin typeface="Arial" panose="020B0604020202020204" pitchFamily="34" charset="0"/>
              <a:cs typeface="Arial" panose="020B0604020202020204" pitchFamily="34" charset="0"/>
            </a:endParaRPr>
          </a:p>
        </p:txBody>
      </p:sp>
      <p:sp>
        <p:nvSpPr>
          <p:cNvPr id="33" name="CuadroTexto 32"/>
          <p:cNvSpPr txBox="1"/>
          <p:nvPr/>
        </p:nvSpPr>
        <p:spPr>
          <a:xfrm>
            <a:off x="4837559" y="6424461"/>
            <a:ext cx="35779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CO</a:t>
            </a:r>
            <a:endParaRPr lang="es-ES" sz="900" b="1" dirty="0">
              <a:latin typeface="Arial" panose="020B0604020202020204" pitchFamily="34" charset="0"/>
              <a:cs typeface="Arial" panose="020B0604020202020204" pitchFamily="34" charset="0"/>
            </a:endParaRPr>
          </a:p>
        </p:txBody>
      </p:sp>
      <p:sp>
        <p:nvSpPr>
          <p:cNvPr id="34" name="CuadroTexto 33"/>
          <p:cNvSpPr txBox="1"/>
          <p:nvPr/>
        </p:nvSpPr>
        <p:spPr>
          <a:xfrm rot="16200000">
            <a:off x="1104900" y="1541298"/>
            <a:ext cx="505267" cy="230832"/>
          </a:xfrm>
          <a:prstGeom prst="rect">
            <a:avLst/>
          </a:prstGeom>
          <a:noFill/>
        </p:spPr>
        <p:txBody>
          <a:bodyPr wrap="none" rtlCol="0">
            <a:spAutoFit/>
          </a:bodyPr>
          <a:lstStyle/>
          <a:p>
            <a:r>
              <a:rPr lang="es-ES" sz="900" dirty="0" err="1">
                <a:latin typeface="Arial" panose="020B0604020202020204" pitchFamily="34" charset="0"/>
                <a:cs typeface="Arial" panose="020B0604020202020204" pitchFamily="34" charset="0"/>
              </a:rPr>
              <a:t>p</a:t>
            </a:r>
            <a:r>
              <a:rPr lang="es-ES" sz="900" dirty="0" err="1" smtClean="0">
                <a:latin typeface="Arial" panose="020B0604020202020204" pitchFamily="34" charset="0"/>
                <a:cs typeface="Arial" panose="020B0604020202020204" pitchFamily="34" charset="0"/>
              </a:rPr>
              <a:t>g</a:t>
            </a:r>
            <a:r>
              <a:rPr lang="es-ES" sz="900" dirty="0" smtClean="0">
                <a:latin typeface="Arial" panose="020B0604020202020204" pitchFamily="34" charset="0"/>
                <a:cs typeface="Arial" panose="020B0604020202020204" pitchFamily="34" charset="0"/>
              </a:rPr>
              <a:t>/</a:t>
            </a:r>
            <a:r>
              <a:rPr lang="es-ES" sz="900" dirty="0" err="1" smtClean="0">
                <a:latin typeface="Arial" panose="020B0604020202020204" pitchFamily="34" charset="0"/>
                <a:cs typeface="Arial" panose="020B0604020202020204" pitchFamily="34" charset="0"/>
              </a:rPr>
              <a:t>mL</a:t>
            </a:r>
            <a:endParaRPr lang="es-ES" sz="900" dirty="0">
              <a:latin typeface="Arial" panose="020B0604020202020204" pitchFamily="34" charset="0"/>
              <a:cs typeface="Arial" panose="020B0604020202020204" pitchFamily="34" charset="0"/>
            </a:endParaRPr>
          </a:p>
        </p:txBody>
      </p:sp>
      <p:sp>
        <p:nvSpPr>
          <p:cNvPr id="35" name="CuadroTexto 34"/>
          <p:cNvSpPr txBox="1"/>
          <p:nvPr/>
        </p:nvSpPr>
        <p:spPr>
          <a:xfrm rot="16200000">
            <a:off x="1114425" y="3570123"/>
            <a:ext cx="505267" cy="230832"/>
          </a:xfrm>
          <a:prstGeom prst="rect">
            <a:avLst/>
          </a:prstGeom>
          <a:noFill/>
        </p:spPr>
        <p:txBody>
          <a:bodyPr wrap="none" rtlCol="0">
            <a:spAutoFit/>
          </a:bodyPr>
          <a:lstStyle/>
          <a:p>
            <a:r>
              <a:rPr lang="es-ES" sz="900" dirty="0" err="1">
                <a:latin typeface="Arial" panose="020B0604020202020204" pitchFamily="34" charset="0"/>
                <a:cs typeface="Arial" panose="020B0604020202020204" pitchFamily="34" charset="0"/>
              </a:rPr>
              <a:t>p</a:t>
            </a:r>
            <a:r>
              <a:rPr lang="es-ES" sz="900" dirty="0" err="1" smtClean="0">
                <a:latin typeface="Arial" panose="020B0604020202020204" pitchFamily="34" charset="0"/>
                <a:cs typeface="Arial" panose="020B0604020202020204" pitchFamily="34" charset="0"/>
              </a:rPr>
              <a:t>g</a:t>
            </a:r>
            <a:r>
              <a:rPr lang="es-ES" sz="900" dirty="0" smtClean="0">
                <a:latin typeface="Arial" panose="020B0604020202020204" pitchFamily="34" charset="0"/>
                <a:cs typeface="Arial" panose="020B0604020202020204" pitchFamily="34" charset="0"/>
              </a:rPr>
              <a:t>/</a:t>
            </a:r>
            <a:r>
              <a:rPr lang="es-ES" sz="900" dirty="0" err="1" smtClean="0">
                <a:latin typeface="Arial" panose="020B0604020202020204" pitchFamily="34" charset="0"/>
                <a:cs typeface="Arial" panose="020B0604020202020204" pitchFamily="34" charset="0"/>
              </a:rPr>
              <a:t>mL</a:t>
            </a:r>
            <a:endParaRPr lang="es-ES" sz="900" dirty="0">
              <a:latin typeface="Arial" panose="020B0604020202020204" pitchFamily="34" charset="0"/>
              <a:cs typeface="Arial" panose="020B0604020202020204" pitchFamily="34" charset="0"/>
            </a:endParaRPr>
          </a:p>
        </p:txBody>
      </p:sp>
      <p:sp>
        <p:nvSpPr>
          <p:cNvPr id="36" name="CuadroTexto 35"/>
          <p:cNvSpPr txBox="1"/>
          <p:nvPr/>
        </p:nvSpPr>
        <p:spPr>
          <a:xfrm rot="16200000">
            <a:off x="1104900" y="5589423"/>
            <a:ext cx="505267" cy="230832"/>
          </a:xfrm>
          <a:prstGeom prst="rect">
            <a:avLst/>
          </a:prstGeom>
          <a:noFill/>
        </p:spPr>
        <p:txBody>
          <a:bodyPr wrap="none" rtlCol="0">
            <a:spAutoFit/>
          </a:bodyPr>
          <a:lstStyle/>
          <a:p>
            <a:r>
              <a:rPr lang="es-ES" sz="900" dirty="0" err="1">
                <a:latin typeface="Arial" panose="020B0604020202020204" pitchFamily="34" charset="0"/>
                <a:cs typeface="Arial" panose="020B0604020202020204" pitchFamily="34" charset="0"/>
              </a:rPr>
              <a:t>p</a:t>
            </a:r>
            <a:r>
              <a:rPr lang="es-ES" sz="900" dirty="0" err="1" smtClean="0">
                <a:latin typeface="Arial" panose="020B0604020202020204" pitchFamily="34" charset="0"/>
                <a:cs typeface="Arial" panose="020B0604020202020204" pitchFamily="34" charset="0"/>
              </a:rPr>
              <a:t>g</a:t>
            </a:r>
            <a:r>
              <a:rPr lang="es-ES" sz="900" dirty="0" smtClean="0">
                <a:latin typeface="Arial" panose="020B0604020202020204" pitchFamily="34" charset="0"/>
                <a:cs typeface="Arial" panose="020B0604020202020204" pitchFamily="34" charset="0"/>
              </a:rPr>
              <a:t>/</a:t>
            </a:r>
            <a:r>
              <a:rPr lang="es-ES" sz="900" dirty="0" err="1" smtClean="0">
                <a:latin typeface="Arial" panose="020B0604020202020204" pitchFamily="34" charset="0"/>
                <a:cs typeface="Arial" panose="020B0604020202020204" pitchFamily="34" charset="0"/>
              </a:rPr>
              <a:t>mL</a:t>
            </a:r>
            <a:endParaRPr lang="es-ES" sz="900" dirty="0">
              <a:latin typeface="Arial" panose="020B0604020202020204" pitchFamily="34" charset="0"/>
              <a:cs typeface="Arial" panose="020B0604020202020204" pitchFamily="34" charset="0"/>
            </a:endParaRPr>
          </a:p>
        </p:txBody>
      </p:sp>
      <p:sp>
        <p:nvSpPr>
          <p:cNvPr id="37" name="CuadroTexto 36"/>
          <p:cNvSpPr txBox="1"/>
          <p:nvPr/>
        </p:nvSpPr>
        <p:spPr>
          <a:xfrm>
            <a:off x="914221" y="7045724"/>
            <a:ext cx="5003800" cy="1323439"/>
          </a:xfrm>
          <a:prstGeom prst="rect">
            <a:avLst/>
          </a:prstGeom>
          <a:noFill/>
        </p:spPr>
        <p:txBody>
          <a:bodyPr wrap="square" rtlCol="0">
            <a:spAutoFit/>
          </a:bodyPr>
          <a:lstStyle/>
          <a:p>
            <a:pPr algn="just"/>
            <a:r>
              <a:rPr lang="es-ES" sz="1000" b="1" dirty="0" err="1" smtClean="0">
                <a:latin typeface="Arial" panose="020B0604020202020204" pitchFamily="34" charset="0"/>
                <a:cs typeface="Arial" panose="020B0604020202020204" pitchFamily="34" charset="0"/>
              </a:rPr>
              <a:t>Supplementary</a:t>
            </a:r>
            <a:r>
              <a:rPr lang="es-ES" sz="1000" b="1" dirty="0" smtClean="0">
                <a:latin typeface="Arial" panose="020B0604020202020204" pitchFamily="34" charset="0"/>
                <a:cs typeface="Arial" panose="020B0604020202020204" pitchFamily="34" charset="0"/>
              </a:rPr>
              <a:t> Figure 1</a:t>
            </a:r>
            <a:r>
              <a:rPr lang="es-ES" sz="1000" dirty="0" smtClean="0">
                <a:latin typeface="Arial" panose="020B0604020202020204" pitchFamily="34" charset="0"/>
                <a:cs typeface="Arial" panose="020B0604020202020204" pitchFamily="34" charset="0"/>
              </a:rPr>
              <a:t>: </a:t>
            </a:r>
            <a:r>
              <a:rPr lang="en-US" sz="1000" dirty="0" smtClean="0">
                <a:latin typeface="Arial" panose="020B0604020202020204" pitchFamily="34" charset="0"/>
                <a:cs typeface="Arial" panose="020B0604020202020204" pitchFamily="34" charset="0"/>
              </a:rPr>
              <a:t>Level </a:t>
            </a:r>
            <a:r>
              <a:rPr lang="en-US" sz="1000" dirty="0">
                <a:latin typeface="Arial" panose="020B0604020202020204" pitchFamily="34" charset="0"/>
                <a:cs typeface="Arial" panose="020B0604020202020204" pitchFamily="34" charset="0"/>
              </a:rPr>
              <a:t>of </a:t>
            </a:r>
            <a:r>
              <a:rPr lang="en-US" sz="1000" dirty="0" smtClean="0">
                <a:latin typeface="Arial" panose="020B0604020202020204" pitchFamily="34" charset="0"/>
                <a:cs typeface="Arial" panose="020B0604020202020204" pitchFamily="34" charset="0"/>
              </a:rPr>
              <a:t>soluble plasma cytokine levels in uninfected (UI) and convalescent (CO) health care workers. IL9, IFN-</a:t>
            </a:r>
            <a:r>
              <a:rPr lang="el-GR" sz="1000" dirty="0" smtClean="0">
                <a:latin typeface="Arial" panose="020B0604020202020204" pitchFamily="34" charset="0"/>
                <a:cs typeface="Arial" panose="020B0604020202020204" pitchFamily="34" charset="0"/>
              </a:rPr>
              <a:t>α</a:t>
            </a:r>
            <a:r>
              <a:rPr lang="en-US" sz="1000" dirty="0" smtClean="0">
                <a:latin typeface="Arial" panose="020B0604020202020204" pitchFamily="34" charset="0"/>
                <a:cs typeface="Arial" panose="020B0604020202020204" pitchFamily="34" charset="0"/>
              </a:rPr>
              <a:t> and IL4 could not be quantified. Significant </a:t>
            </a:r>
            <a:r>
              <a:rPr lang="en-US" sz="1000" dirty="0">
                <a:latin typeface="Arial" panose="020B0604020202020204" pitchFamily="34" charset="0"/>
                <a:cs typeface="Arial" panose="020B0604020202020204" pitchFamily="34" charset="0"/>
              </a:rPr>
              <a:t>when p&lt;0.05. Not significant results are not shown</a:t>
            </a:r>
            <a:r>
              <a:rPr lang="en-US" sz="1000" dirty="0" smtClean="0">
                <a:latin typeface="Arial" panose="020B0604020202020204" pitchFamily="34" charset="0"/>
                <a:cs typeface="Arial" panose="020B0604020202020204" pitchFamily="34" charset="0"/>
              </a:rPr>
              <a:t>.</a:t>
            </a:r>
            <a:r>
              <a:rPr lang="en-US" sz="1000" dirty="0">
                <a:latin typeface="Arial" panose="020B0604020202020204" pitchFamily="34" charset="0"/>
                <a:cs typeface="Arial" panose="020B0604020202020204" pitchFamily="34" charset="0"/>
              </a:rPr>
              <a:t> The limits of detection of each cytokine was as follows: IFN-α, 10.4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IFN-γ,6.26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TNF-α, 2.17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IL12, 3.44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GM-CSF, 0.20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IL9, 32.7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IL10, 2.76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IL4, 34.2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IL5, 0.27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IL17A, 0.7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IL2, 1.52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IL12p70, 3.44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and IL6, 0.077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a:t>
            </a:r>
            <a:endParaRPr lang="es-ES" sz="1000" dirty="0">
              <a:latin typeface="Arial" panose="020B0604020202020204" pitchFamily="34" charset="0"/>
              <a:cs typeface="Arial" panose="020B0604020202020204" pitchFamily="34" charset="0"/>
            </a:endParaRPr>
          </a:p>
          <a:p>
            <a:pPr algn="just"/>
            <a:r>
              <a:rPr lang="en-US" sz="1000" dirty="0" smtClean="0">
                <a:latin typeface="Arial" panose="020B0604020202020204" pitchFamily="34" charset="0"/>
                <a:cs typeface="Arial" panose="020B0604020202020204" pitchFamily="34" charset="0"/>
              </a:rPr>
              <a:t>    </a:t>
            </a:r>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7300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ángulo 68"/>
          <p:cNvSpPr/>
          <p:nvPr/>
        </p:nvSpPr>
        <p:spPr>
          <a:xfrm>
            <a:off x="935487" y="2366004"/>
            <a:ext cx="496389" cy="1332412"/>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3" name="Rectángulo 52"/>
          <p:cNvSpPr/>
          <p:nvPr/>
        </p:nvSpPr>
        <p:spPr>
          <a:xfrm>
            <a:off x="3741114" y="2384371"/>
            <a:ext cx="496389" cy="1332412"/>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5" name="Rectángulo 84"/>
          <p:cNvSpPr/>
          <p:nvPr/>
        </p:nvSpPr>
        <p:spPr>
          <a:xfrm>
            <a:off x="3755804" y="4244444"/>
            <a:ext cx="496389" cy="1381932"/>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1" name="Rectángulo 100"/>
          <p:cNvSpPr/>
          <p:nvPr/>
        </p:nvSpPr>
        <p:spPr>
          <a:xfrm>
            <a:off x="933641" y="4266419"/>
            <a:ext cx="496389" cy="1332412"/>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7" name="Rectángulo 116"/>
          <p:cNvSpPr/>
          <p:nvPr/>
        </p:nvSpPr>
        <p:spPr>
          <a:xfrm>
            <a:off x="3753970" y="6105838"/>
            <a:ext cx="496389" cy="1321797"/>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4" name="Rectángulo 133"/>
          <p:cNvSpPr/>
          <p:nvPr/>
        </p:nvSpPr>
        <p:spPr>
          <a:xfrm>
            <a:off x="920790" y="6105839"/>
            <a:ext cx="496389" cy="131995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0" name="Rectángulo 149"/>
          <p:cNvSpPr/>
          <p:nvPr/>
        </p:nvSpPr>
        <p:spPr>
          <a:xfrm>
            <a:off x="3785191" y="8048501"/>
            <a:ext cx="496389" cy="1356663"/>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6" name="Rectángulo 165"/>
          <p:cNvSpPr/>
          <p:nvPr/>
        </p:nvSpPr>
        <p:spPr>
          <a:xfrm>
            <a:off x="937324" y="8074591"/>
            <a:ext cx="496389" cy="1332412"/>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ángulo 44"/>
          <p:cNvSpPr/>
          <p:nvPr/>
        </p:nvSpPr>
        <p:spPr>
          <a:xfrm>
            <a:off x="3720920" y="520678"/>
            <a:ext cx="496389" cy="1332412"/>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931817" y="526186"/>
            <a:ext cx="496389" cy="1332412"/>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2" name="Objeto 1"/>
          <p:cNvGraphicFramePr>
            <a:graphicFrameLocks noChangeAspect="1"/>
          </p:cNvGraphicFramePr>
          <p:nvPr>
            <p:extLst>
              <p:ext uri="{D42A27DB-BD31-4B8C-83A1-F6EECF244321}">
                <p14:modId xmlns:p14="http://schemas.microsoft.com/office/powerpoint/2010/main" val="3083995357"/>
              </p:ext>
            </p:extLst>
          </p:nvPr>
        </p:nvGraphicFramePr>
        <p:xfrm>
          <a:off x="495300" y="152401"/>
          <a:ext cx="2520000" cy="1962965"/>
        </p:xfrm>
        <a:graphic>
          <a:graphicData uri="http://schemas.openxmlformats.org/presentationml/2006/ole">
            <mc:AlternateContent xmlns:mc="http://schemas.openxmlformats.org/markup-compatibility/2006">
              <mc:Choice xmlns:v="urn:schemas-microsoft-com:vml" Requires="v">
                <p:oleObj spid="_x0000_s1490" name="Prism Project" r:id="rId3" imgW="3420000" imgH="2664000" progId="Prism5.Document">
                  <p:embed/>
                </p:oleObj>
              </mc:Choice>
              <mc:Fallback>
                <p:oleObj name="Prism Project" r:id="rId3" imgW="3420000" imgH="2664000" progId="Prism5.Document">
                  <p:embed/>
                  <p:pic>
                    <p:nvPicPr>
                      <p:cNvPr id="0" name=""/>
                      <p:cNvPicPr/>
                      <p:nvPr/>
                    </p:nvPicPr>
                    <p:blipFill>
                      <a:blip r:embed="rId4"/>
                      <a:stretch>
                        <a:fillRect/>
                      </a:stretch>
                    </p:blipFill>
                    <p:spPr>
                      <a:xfrm>
                        <a:off x="495300" y="152401"/>
                        <a:ext cx="2520000" cy="1962965"/>
                      </a:xfrm>
                      <a:prstGeom prst="rect">
                        <a:avLst/>
                      </a:prstGeom>
                    </p:spPr>
                  </p:pic>
                </p:oleObj>
              </mc:Fallback>
            </mc:AlternateContent>
          </a:graphicData>
        </a:graphic>
      </p:graphicFrame>
      <p:graphicFrame>
        <p:nvGraphicFramePr>
          <p:cNvPr id="3" name="Objeto 2"/>
          <p:cNvGraphicFramePr>
            <a:graphicFrameLocks noChangeAspect="1"/>
          </p:cNvGraphicFramePr>
          <p:nvPr>
            <p:extLst>
              <p:ext uri="{D42A27DB-BD31-4B8C-83A1-F6EECF244321}">
                <p14:modId xmlns:p14="http://schemas.microsoft.com/office/powerpoint/2010/main" val="3070381373"/>
              </p:ext>
            </p:extLst>
          </p:nvPr>
        </p:nvGraphicFramePr>
        <p:xfrm>
          <a:off x="3283830" y="152401"/>
          <a:ext cx="2520000" cy="1963115"/>
        </p:xfrm>
        <a:graphic>
          <a:graphicData uri="http://schemas.openxmlformats.org/presentationml/2006/ole">
            <mc:AlternateContent xmlns:mc="http://schemas.openxmlformats.org/markup-compatibility/2006">
              <mc:Choice xmlns:v="urn:schemas-microsoft-com:vml" Requires="v">
                <p:oleObj spid="_x0000_s1491" name="Prism Project" r:id="rId5" imgW="3420000" imgH="2664000" progId="Prism5.Document">
                  <p:embed/>
                </p:oleObj>
              </mc:Choice>
              <mc:Fallback>
                <p:oleObj name="Prism Project" r:id="rId5" imgW="3420000" imgH="2664000" progId="Prism5.Document">
                  <p:embed/>
                  <p:pic>
                    <p:nvPicPr>
                      <p:cNvPr id="0" name=""/>
                      <p:cNvPicPr/>
                      <p:nvPr/>
                    </p:nvPicPr>
                    <p:blipFill>
                      <a:blip r:embed="rId6"/>
                      <a:stretch>
                        <a:fillRect/>
                      </a:stretch>
                    </p:blipFill>
                    <p:spPr>
                      <a:xfrm>
                        <a:off x="3283830" y="152401"/>
                        <a:ext cx="2520000" cy="1963115"/>
                      </a:xfrm>
                      <a:prstGeom prst="rect">
                        <a:avLst/>
                      </a:prstGeom>
                    </p:spPr>
                  </p:pic>
                </p:oleObj>
              </mc:Fallback>
            </mc:AlternateContent>
          </a:graphicData>
        </a:graphic>
      </p:graphicFrame>
      <p:graphicFrame>
        <p:nvGraphicFramePr>
          <p:cNvPr id="4" name="Objeto 3"/>
          <p:cNvGraphicFramePr>
            <a:graphicFrameLocks noChangeAspect="1"/>
          </p:cNvGraphicFramePr>
          <p:nvPr>
            <p:extLst>
              <p:ext uri="{D42A27DB-BD31-4B8C-83A1-F6EECF244321}">
                <p14:modId xmlns:p14="http://schemas.microsoft.com/office/powerpoint/2010/main" val="1280913086"/>
              </p:ext>
            </p:extLst>
          </p:nvPr>
        </p:nvGraphicFramePr>
        <p:xfrm>
          <a:off x="495300" y="1997816"/>
          <a:ext cx="2520000" cy="1961590"/>
        </p:xfrm>
        <a:graphic>
          <a:graphicData uri="http://schemas.openxmlformats.org/presentationml/2006/ole">
            <mc:AlternateContent xmlns:mc="http://schemas.openxmlformats.org/markup-compatibility/2006">
              <mc:Choice xmlns:v="urn:schemas-microsoft-com:vml" Requires="v">
                <p:oleObj spid="_x0000_s1492" name="Prism Project" r:id="rId7" imgW="3420000" imgH="2664000" progId="Prism5.Document">
                  <p:embed/>
                </p:oleObj>
              </mc:Choice>
              <mc:Fallback>
                <p:oleObj name="Prism Project" r:id="rId7" imgW="3420000" imgH="2664000" progId="Prism5.Document">
                  <p:embed/>
                  <p:pic>
                    <p:nvPicPr>
                      <p:cNvPr id="0" name=""/>
                      <p:cNvPicPr/>
                      <p:nvPr/>
                    </p:nvPicPr>
                    <p:blipFill>
                      <a:blip r:embed="rId8"/>
                      <a:stretch>
                        <a:fillRect/>
                      </a:stretch>
                    </p:blipFill>
                    <p:spPr>
                      <a:xfrm>
                        <a:off x="495300" y="1997816"/>
                        <a:ext cx="2520000" cy="1961590"/>
                      </a:xfrm>
                      <a:prstGeom prst="rect">
                        <a:avLst/>
                      </a:prstGeom>
                    </p:spPr>
                  </p:pic>
                </p:oleObj>
              </mc:Fallback>
            </mc:AlternateContent>
          </a:graphicData>
        </a:graphic>
      </p:graphicFrame>
      <p:graphicFrame>
        <p:nvGraphicFramePr>
          <p:cNvPr id="5" name="Objeto 4"/>
          <p:cNvGraphicFramePr>
            <a:graphicFrameLocks noChangeAspect="1"/>
          </p:cNvGraphicFramePr>
          <p:nvPr>
            <p:extLst>
              <p:ext uri="{D42A27DB-BD31-4B8C-83A1-F6EECF244321}">
                <p14:modId xmlns:p14="http://schemas.microsoft.com/office/powerpoint/2010/main" val="4021836767"/>
              </p:ext>
            </p:extLst>
          </p:nvPr>
        </p:nvGraphicFramePr>
        <p:xfrm>
          <a:off x="3283830" y="2028667"/>
          <a:ext cx="2520000" cy="1942387"/>
        </p:xfrm>
        <a:graphic>
          <a:graphicData uri="http://schemas.openxmlformats.org/presentationml/2006/ole">
            <mc:AlternateContent xmlns:mc="http://schemas.openxmlformats.org/markup-compatibility/2006">
              <mc:Choice xmlns:v="urn:schemas-microsoft-com:vml" Requires="v">
                <p:oleObj spid="_x0000_s1493" name="Prism Project" r:id="rId9" imgW="3456000" imgH="2664000" progId="Prism5.Document">
                  <p:embed/>
                </p:oleObj>
              </mc:Choice>
              <mc:Fallback>
                <p:oleObj name="Prism Project" r:id="rId9" imgW="3456000" imgH="2664000" progId="Prism5.Document">
                  <p:embed/>
                  <p:pic>
                    <p:nvPicPr>
                      <p:cNvPr id="0" name=""/>
                      <p:cNvPicPr/>
                      <p:nvPr/>
                    </p:nvPicPr>
                    <p:blipFill>
                      <a:blip r:embed="rId10"/>
                      <a:stretch>
                        <a:fillRect/>
                      </a:stretch>
                    </p:blipFill>
                    <p:spPr>
                      <a:xfrm>
                        <a:off x="3283830" y="2028667"/>
                        <a:ext cx="2520000" cy="1942387"/>
                      </a:xfrm>
                      <a:prstGeom prst="rect">
                        <a:avLst/>
                      </a:prstGeom>
                    </p:spPr>
                  </p:pic>
                </p:oleObj>
              </mc:Fallback>
            </mc:AlternateContent>
          </a:graphicData>
        </a:graphic>
      </p:graphicFrame>
      <p:graphicFrame>
        <p:nvGraphicFramePr>
          <p:cNvPr id="6" name="Objeto 5"/>
          <p:cNvGraphicFramePr>
            <a:graphicFrameLocks noChangeAspect="1"/>
          </p:cNvGraphicFramePr>
          <p:nvPr>
            <p:extLst>
              <p:ext uri="{D42A27DB-BD31-4B8C-83A1-F6EECF244321}">
                <p14:modId xmlns:p14="http://schemas.microsoft.com/office/powerpoint/2010/main" val="2768200456"/>
              </p:ext>
            </p:extLst>
          </p:nvPr>
        </p:nvGraphicFramePr>
        <p:xfrm>
          <a:off x="495947" y="3899256"/>
          <a:ext cx="2520000" cy="1962965"/>
        </p:xfrm>
        <a:graphic>
          <a:graphicData uri="http://schemas.openxmlformats.org/presentationml/2006/ole">
            <mc:AlternateContent xmlns:mc="http://schemas.openxmlformats.org/markup-compatibility/2006">
              <mc:Choice xmlns:v="urn:schemas-microsoft-com:vml" Requires="v">
                <p:oleObj spid="_x0000_s1494" name="Prism Project" r:id="rId11" imgW="3420000" imgH="2664000" progId="Prism5.Document">
                  <p:embed/>
                </p:oleObj>
              </mc:Choice>
              <mc:Fallback>
                <p:oleObj name="Prism Project" r:id="rId11" imgW="3420000" imgH="2664000" progId="Prism5.Document">
                  <p:embed/>
                  <p:pic>
                    <p:nvPicPr>
                      <p:cNvPr id="0" name=""/>
                      <p:cNvPicPr/>
                      <p:nvPr/>
                    </p:nvPicPr>
                    <p:blipFill>
                      <a:blip r:embed="rId12"/>
                      <a:stretch>
                        <a:fillRect/>
                      </a:stretch>
                    </p:blipFill>
                    <p:spPr>
                      <a:xfrm>
                        <a:off x="495947" y="3899256"/>
                        <a:ext cx="2520000" cy="1962965"/>
                      </a:xfrm>
                      <a:prstGeom prst="rect">
                        <a:avLst/>
                      </a:prstGeom>
                    </p:spPr>
                  </p:pic>
                </p:oleObj>
              </mc:Fallback>
            </mc:AlternateContent>
          </a:graphicData>
        </a:graphic>
      </p:graphicFrame>
      <p:graphicFrame>
        <p:nvGraphicFramePr>
          <p:cNvPr id="7" name="Objeto 6"/>
          <p:cNvGraphicFramePr>
            <a:graphicFrameLocks noChangeAspect="1"/>
          </p:cNvGraphicFramePr>
          <p:nvPr>
            <p:extLst>
              <p:ext uri="{D42A27DB-BD31-4B8C-83A1-F6EECF244321}">
                <p14:modId xmlns:p14="http://schemas.microsoft.com/office/powerpoint/2010/main" val="2885779894"/>
              </p:ext>
            </p:extLst>
          </p:nvPr>
        </p:nvGraphicFramePr>
        <p:xfrm>
          <a:off x="3560377" y="3862749"/>
          <a:ext cx="2340000" cy="2035977"/>
        </p:xfrm>
        <a:graphic>
          <a:graphicData uri="http://schemas.openxmlformats.org/presentationml/2006/ole">
            <mc:AlternateContent xmlns:mc="http://schemas.openxmlformats.org/markup-compatibility/2006">
              <mc:Choice xmlns:v="urn:schemas-microsoft-com:vml" Requires="v">
                <p:oleObj spid="_x0000_s1495" name="Prism Project" r:id="rId13" imgW="3060000" imgH="2664000" progId="Prism5.Document">
                  <p:embed/>
                </p:oleObj>
              </mc:Choice>
              <mc:Fallback>
                <p:oleObj name="Prism Project" r:id="rId13" imgW="3060000" imgH="2664000" progId="Prism5.Document">
                  <p:embed/>
                  <p:pic>
                    <p:nvPicPr>
                      <p:cNvPr id="0" name=""/>
                      <p:cNvPicPr/>
                      <p:nvPr/>
                    </p:nvPicPr>
                    <p:blipFill>
                      <a:blip r:embed="rId14"/>
                      <a:stretch>
                        <a:fillRect/>
                      </a:stretch>
                    </p:blipFill>
                    <p:spPr>
                      <a:xfrm>
                        <a:off x="3560377" y="3862749"/>
                        <a:ext cx="2340000" cy="2035977"/>
                      </a:xfrm>
                      <a:prstGeom prst="rect">
                        <a:avLst/>
                      </a:prstGeom>
                    </p:spPr>
                  </p:pic>
                </p:oleObj>
              </mc:Fallback>
            </mc:AlternateContent>
          </a:graphicData>
        </a:graphic>
      </p:graphicFrame>
      <p:graphicFrame>
        <p:nvGraphicFramePr>
          <p:cNvPr id="8" name="Objeto 7"/>
          <p:cNvGraphicFramePr>
            <a:graphicFrameLocks noChangeAspect="1"/>
          </p:cNvGraphicFramePr>
          <p:nvPr>
            <p:extLst>
              <p:ext uri="{D42A27DB-BD31-4B8C-83A1-F6EECF244321}">
                <p14:modId xmlns:p14="http://schemas.microsoft.com/office/powerpoint/2010/main" val="3942339787"/>
              </p:ext>
            </p:extLst>
          </p:nvPr>
        </p:nvGraphicFramePr>
        <p:xfrm>
          <a:off x="464301" y="5743296"/>
          <a:ext cx="2520000" cy="1942386"/>
        </p:xfrm>
        <a:graphic>
          <a:graphicData uri="http://schemas.openxmlformats.org/presentationml/2006/ole">
            <mc:AlternateContent xmlns:mc="http://schemas.openxmlformats.org/markup-compatibility/2006">
              <mc:Choice xmlns:v="urn:schemas-microsoft-com:vml" Requires="v">
                <p:oleObj spid="_x0000_s1496" name="Prism Project" r:id="rId15" imgW="3456000" imgH="2664000" progId="Prism5.Document">
                  <p:embed/>
                </p:oleObj>
              </mc:Choice>
              <mc:Fallback>
                <p:oleObj name="Prism Project" r:id="rId15" imgW="3456000" imgH="2664000" progId="Prism5.Document">
                  <p:embed/>
                  <p:pic>
                    <p:nvPicPr>
                      <p:cNvPr id="0" name=""/>
                      <p:cNvPicPr/>
                      <p:nvPr/>
                    </p:nvPicPr>
                    <p:blipFill>
                      <a:blip r:embed="rId16"/>
                      <a:stretch>
                        <a:fillRect/>
                      </a:stretch>
                    </p:blipFill>
                    <p:spPr>
                      <a:xfrm>
                        <a:off x="464301" y="5743296"/>
                        <a:ext cx="2520000" cy="1942386"/>
                      </a:xfrm>
                      <a:prstGeom prst="rect">
                        <a:avLst/>
                      </a:prstGeom>
                    </p:spPr>
                  </p:pic>
                </p:oleObj>
              </mc:Fallback>
            </mc:AlternateContent>
          </a:graphicData>
        </a:graphic>
      </p:graphicFrame>
      <p:graphicFrame>
        <p:nvGraphicFramePr>
          <p:cNvPr id="9" name="Objeto 8"/>
          <p:cNvGraphicFramePr>
            <a:graphicFrameLocks noChangeAspect="1"/>
          </p:cNvGraphicFramePr>
          <p:nvPr>
            <p:extLst>
              <p:ext uri="{D42A27DB-BD31-4B8C-83A1-F6EECF244321}">
                <p14:modId xmlns:p14="http://schemas.microsoft.com/office/powerpoint/2010/main" val="1519717988"/>
              </p:ext>
            </p:extLst>
          </p:nvPr>
        </p:nvGraphicFramePr>
        <p:xfrm>
          <a:off x="3292494" y="5743296"/>
          <a:ext cx="2520000" cy="1942386"/>
        </p:xfrm>
        <a:graphic>
          <a:graphicData uri="http://schemas.openxmlformats.org/presentationml/2006/ole">
            <mc:AlternateContent xmlns:mc="http://schemas.openxmlformats.org/markup-compatibility/2006">
              <mc:Choice xmlns:v="urn:schemas-microsoft-com:vml" Requires="v">
                <p:oleObj spid="_x0000_s1497" name="Prism Project" r:id="rId17" imgW="3456000" imgH="2664000" progId="Prism5.Document">
                  <p:embed/>
                </p:oleObj>
              </mc:Choice>
              <mc:Fallback>
                <p:oleObj name="Prism Project" r:id="rId17" imgW="3456000" imgH="2664000" progId="Prism5.Document">
                  <p:embed/>
                  <p:pic>
                    <p:nvPicPr>
                      <p:cNvPr id="0" name=""/>
                      <p:cNvPicPr/>
                      <p:nvPr/>
                    </p:nvPicPr>
                    <p:blipFill>
                      <a:blip r:embed="rId18"/>
                      <a:stretch>
                        <a:fillRect/>
                      </a:stretch>
                    </p:blipFill>
                    <p:spPr>
                      <a:xfrm>
                        <a:off x="3292494" y="5743296"/>
                        <a:ext cx="2520000" cy="1942386"/>
                      </a:xfrm>
                      <a:prstGeom prst="rect">
                        <a:avLst/>
                      </a:prstGeom>
                    </p:spPr>
                  </p:pic>
                </p:oleObj>
              </mc:Fallback>
            </mc:AlternateContent>
          </a:graphicData>
        </a:graphic>
      </p:graphicFrame>
      <p:graphicFrame>
        <p:nvGraphicFramePr>
          <p:cNvPr id="10" name="Objeto 9"/>
          <p:cNvGraphicFramePr>
            <a:graphicFrameLocks noChangeAspect="1"/>
          </p:cNvGraphicFramePr>
          <p:nvPr>
            <p:extLst>
              <p:ext uri="{D42A27DB-BD31-4B8C-83A1-F6EECF244321}">
                <p14:modId xmlns:p14="http://schemas.microsoft.com/office/powerpoint/2010/main" val="3633191868"/>
              </p:ext>
            </p:extLst>
          </p:nvPr>
        </p:nvGraphicFramePr>
        <p:xfrm>
          <a:off x="495300" y="7706261"/>
          <a:ext cx="2520000" cy="1963115"/>
        </p:xfrm>
        <a:graphic>
          <a:graphicData uri="http://schemas.openxmlformats.org/presentationml/2006/ole">
            <mc:AlternateContent xmlns:mc="http://schemas.openxmlformats.org/markup-compatibility/2006">
              <mc:Choice xmlns:v="urn:schemas-microsoft-com:vml" Requires="v">
                <p:oleObj spid="_x0000_s1498" name="Prism Project" r:id="rId19" imgW="3420000" imgH="2664000" progId="Prism5.Document">
                  <p:embed/>
                </p:oleObj>
              </mc:Choice>
              <mc:Fallback>
                <p:oleObj name="Prism Project" r:id="rId19" imgW="3420000" imgH="2664000" progId="Prism5.Document">
                  <p:embed/>
                  <p:pic>
                    <p:nvPicPr>
                      <p:cNvPr id="0" name=""/>
                      <p:cNvPicPr/>
                      <p:nvPr/>
                    </p:nvPicPr>
                    <p:blipFill>
                      <a:blip r:embed="rId20"/>
                      <a:stretch>
                        <a:fillRect/>
                      </a:stretch>
                    </p:blipFill>
                    <p:spPr>
                      <a:xfrm>
                        <a:off x="495300" y="7706261"/>
                        <a:ext cx="2520000" cy="1963115"/>
                      </a:xfrm>
                      <a:prstGeom prst="rect">
                        <a:avLst/>
                      </a:prstGeom>
                    </p:spPr>
                  </p:pic>
                </p:oleObj>
              </mc:Fallback>
            </mc:AlternateContent>
          </a:graphicData>
        </a:graphic>
      </p:graphicFrame>
      <p:graphicFrame>
        <p:nvGraphicFramePr>
          <p:cNvPr id="11" name="Objeto 10"/>
          <p:cNvGraphicFramePr>
            <a:graphicFrameLocks noChangeAspect="1"/>
          </p:cNvGraphicFramePr>
          <p:nvPr>
            <p:extLst>
              <p:ext uri="{D42A27DB-BD31-4B8C-83A1-F6EECF244321}">
                <p14:modId xmlns:p14="http://schemas.microsoft.com/office/powerpoint/2010/main" val="1283264820"/>
              </p:ext>
            </p:extLst>
          </p:nvPr>
        </p:nvGraphicFramePr>
        <p:xfrm>
          <a:off x="3560377" y="7655772"/>
          <a:ext cx="2340000" cy="2013604"/>
        </p:xfrm>
        <a:graphic>
          <a:graphicData uri="http://schemas.openxmlformats.org/presentationml/2006/ole">
            <mc:AlternateContent xmlns:mc="http://schemas.openxmlformats.org/markup-compatibility/2006">
              <mc:Choice xmlns:v="urn:schemas-microsoft-com:vml" Requires="v">
                <p:oleObj spid="_x0000_s1499" name="Prism Project" r:id="rId21" imgW="3096000" imgH="2664000" progId="Prism5.Document">
                  <p:embed/>
                </p:oleObj>
              </mc:Choice>
              <mc:Fallback>
                <p:oleObj name="Prism Project" r:id="rId21" imgW="3096000" imgH="2664000" progId="Prism5.Document">
                  <p:embed/>
                  <p:pic>
                    <p:nvPicPr>
                      <p:cNvPr id="0" name=""/>
                      <p:cNvPicPr/>
                      <p:nvPr/>
                    </p:nvPicPr>
                    <p:blipFill>
                      <a:blip r:embed="rId22"/>
                      <a:stretch>
                        <a:fillRect/>
                      </a:stretch>
                    </p:blipFill>
                    <p:spPr>
                      <a:xfrm>
                        <a:off x="3560377" y="7655772"/>
                        <a:ext cx="2340000" cy="2013604"/>
                      </a:xfrm>
                      <a:prstGeom prst="rect">
                        <a:avLst/>
                      </a:prstGeom>
                    </p:spPr>
                  </p:pic>
                </p:oleObj>
              </mc:Fallback>
            </mc:AlternateContent>
          </a:graphicData>
        </a:graphic>
      </p:graphicFrame>
      <p:cxnSp>
        <p:nvCxnSpPr>
          <p:cNvPr id="14" name="Conector recto 13"/>
          <p:cNvCxnSpPr/>
          <p:nvPr/>
        </p:nvCxnSpPr>
        <p:spPr>
          <a:xfrm>
            <a:off x="1933303" y="519766"/>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a:off x="2442301" y="523870"/>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CuadroTexto 16"/>
          <p:cNvSpPr txBox="1"/>
          <p:nvPr/>
        </p:nvSpPr>
        <p:spPr>
          <a:xfrm>
            <a:off x="1403163" y="455435"/>
            <a:ext cx="26161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S</a:t>
            </a:r>
            <a:endParaRPr lang="es-ES" sz="900" b="1" dirty="0">
              <a:latin typeface="Arial" panose="020B0604020202020204" pitchFamily="34" charset="0"/>
              <a:cs typeface="Arial" panose="020B0604020202020204" pitchFamily="34" charset="0"/>
            </a:endParaRPr>
          </a:p>
        </p:txBody>
      </p:sp>
      <p:sp>
        <p:nvSpPr>
          <p:cNvPr id="18" name="CuadroTexto 17"/>
          <p:cNvSpPr txBox="1"/>
          <p:nvPr/>
        </p:nvSpPr>
        <p:spPr>
          <a:xfrm>
            <a:off x="1890978" y="441793"/>
            <a:ext cx="280846" cy="209847"/>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M</a:t>
            </a:r>
            <a:endParaRPr lang="es-ES" sz="900" b="1" dirty="0">
              <a:latin typeface="Arial" panose="020B0604020202020204" pitchFamily="34" charset="0"/>
              <a:cs typeface="Arial" panose="020B0604020202020204" pitchFamily="34" charset="0"/>
            </a:endParaRPr>
          </a:p>
        </p:txBody>
      </p:sp>
      <p:sp>
        <p:nvSpPr>
          <p:cNvPr id="19" name="CuadroTexto 18"/>
          <p:cNvSpPr txBox="1"/>
          <p:nvPr/>
        </p:nvSpPr>
        <p:spPr>
          <a:xfrm>
            <a:off x="2406430" y="452481"/>
            <a:ext cx="26802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N</a:t>
            </a:r>
            <a:endParaRPr lang="es-ES" sz="900" b="1" dirty="0">
              <a:latin typeface="Arial" panose="020B0604020202020204" pitchFamily="34" charset="0"/>
              <a:cs typeface="Arial" panose="020B0604020202020204" pitchFamily="34" charset="0"/>
            </a:endParaRPr>
          </a:p>
        </p:txBody>
      </p:sp>
      <p:sp>
        <p:nvSpPr>
          <p:cNvPr id="20" name="CuadroTexto 19"/>
          <p:cNvSpPr txBox="1"/>
          <p:nvPr/>
        </p:nvSpPr>
        <p:spPr>
          <a:xfrm>
            <a:off x="889058" y="516100"/>
            <a:ext cx="572593" cy="215444"/>
          </a:xfrm>
          <a:prstGeom prst="rect">
            <a:avLst/>
          </a:prstGeom>
          <a:noFill/>
        </p:spPr>
        <p:txBody>
          <a:bodyPr wrap="none" rtlCol="0">
            <a:spAutoFit/>
          </a:bodyPr>
          <a:lstStyle/>
          <a:p>
            <a:r>
              <a:rPr lang="es-ES" sz="800" b="1" dirty="0" smtClean="0">
                <a:latin typeface="Arial" panose="020B0604020202020204" pitchFamily="34" charset="0"/>
                <a:cs typeface="Arial" panose="020B0604020202020204" pitchFamily="34" charset="0"/>
              </a:rPr>
              <a:t>Medium</a:t>
            </a:r>
            <a:endParaRPr lang="es-ES" sz="800" b="1" dirty="0">
              <a:latin typeface="Arial" panose="020B0604020202020204" pitchFamily="34" charset="0"/>
              <a:cs typeface="Arial" panose="020B0604020202020204" pitchFamily="34" charset="0"/>
            </a:endParaRPr>
          </a:p>
        </p:txBody>
      </p:sp>
      <p:sp>
        <p:nvSpPr>
          <p:cNvPr id="21" name="CuadroTexto 20"/>
          <p:cNvSpPr txBox="1"/>
          <p:nvPr/>
        </p:nvSpPr>
        <p:spPr>
          <a:xfrm rot="16200000">
            <a:off x="329138" y="1123506"/>
            <a:ext cx="569387" cy="246221"/>
          </a:xfrm>
          <a:prstGeom prst="rect">
            <a:avLst/>
          </a:prstGeom>
          <a:noFill/>
        </p:spPr>
        <p:txBody>
          <a:bodyPr wrap="none" rtlCol="0">
            <a:spAutoFit/>
          </a:bodyPr>
          <a:lstStyle/>
          <a:p>
            <a:r>
              <a:rPr lang="es-ES" sz="1000" b="1" dirty="0" err="1" smtClean="0">
                <a:latin typeface="Arial" panose="020B0604020202020204" pitchFamily="34" charset="0"/>
                <a:cs typeface="Arial" panose="020B0604020202020204" pitchFamily="34" charset="0"/>
              </a:rPr>
              <a:t>pg</a:t>
            </a:r>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mL</a:t>
            </a:r>
            <a:endParaRPr lang="es-ES" sz="1000" b="1" dirty="0">
              <a:latin typeface="Arial" panose="020B0604020202020204" pitchFamily="34" charset="0"/>
              <a:cs typeface="Arial" panose="020B0604020202020204" pitchFamily="34" charset="0"/>
            </a:endParaRPr>
          </a:p>
        </p:txBody>
      </p:sp>
      <p:sp>
        <p:nvSpPr>
          <p:cNvPr id="22" name="CuadroTexto 21"/>
          <p:cNvSpPr txBox="1"/>
          <p:nvPr/>
        </p:nvSpPr>
        <p:spPr>
          <a:xfrm>
            <a:off x="914405" y="1886723"/>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23" name="CuadroTexto 22"/>
          <p:cNvSpPr txBox="1"/>
          <p:nvPr/>
        </p:nvSpPr>
        <p:spPr>
          <a:xfrm>
            <a:off x="1143494" y="1886723"/>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31" name="CuadroTexto 30"/>
          <p:cNvSpPr txBox="1"/>
          <p:nvPr/>
        </p:nvSpPr>
        <p:spPr>
          <a:xfrm>
            <a:off x="1423011" y="1888565"/>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32" name="CuadroTexto 31"/>
          <p:cNvSpPr txBox="1"/>
          <p:nvPr/>
        </p:nvSpPr>
        <p:spPr>
          <a:xfrm>
            <a:off x="1652100" y="1888565"/>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33" name="CuadroTexto 32"/>
          <p:cNvSpPr txBox="1"/>
          <p:nvPr/>
        </p:nvSpPr>
        <p:spPr>
          <a:xfrm>
            <a:off x="1926116" y="1888560"/>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34" name="CuadroTexto 33"/>
          <p:cNvSpPr txBox="1"/>
          <p:nvPr/>
        </p:nvSpPr>
        <p:spPr>
          <a:xfrm>
            <a:off x="2155205" y="1888560"/>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35" name="CuadroTexto 34"/>
          <p:cNvSpPr txBox="1"/>
          <p:nvPr/>
        </p:nvSpPr>
        <p:spPr>
          <a:xfrm>
            <a:off x="2436566" y="1888561"/>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36" name="CuadroTexto 35"/>
          <p:cNvSpPr txBox="1"/>
          <p:nvPr/>
        </p:nvSpPr>
        <p:spPr>
          <a:xfrm>
            <a:off x="2665655" y="1888561"/>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37" name="CuadroTexto 36"/>
          <p:cNvSpPr txBox="1"/>
          <p:nvPr/>
        </p:nvSpPr>
        <p:spPr>
          <a:xfrm>
            <a:off x="3707189" y="1888562"/>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38" name="CuadroTexto 37"/>
          <p:cNvSpPr txBox="1"/>
          <p:nvPr/>
        </p:nvSpPr>
        <p:spPr>
          <a:xfrm>
            <a:off x="3936278" y="1888562"/>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39" name="CuadroTexto 38"/>
          <p:cNvSpPr txBox="1"/>
          <p:nvPr/>
        </p:nvSpPr>
        <p:spPr>
          <a:xfrm>
            <a:off x="4215795" y="1890404"/>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40" name="CuadroTexto 39"/>
          <p:cNvSpPr txBox="1"/>
          <p:nvPr/>
        </p:nvSpPr>
        <p:spPr>
          <a:xfrm>
            <a:off x="4444884" y="1890404"/>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41" name="CuadroTexto 40"/>
          <p:cNvSpPr txBox="1"/>
          <p:nvPr/>
        </p:nvSpPr>
        <p:spPr>
          <a:xfrm>
            <a:off x="4718900" y="1890399"/>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42" name="CuadroTexto 41"/>
          <p:cNvSpPr txBox="1"/>
          <p:nvPr/>
        </p:nvSpPr>
        <p:spPr>
          <a:xfrm>
            <a:off x="4947989" y="1890399"/>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43" name="CuadroTexto 42"/>
          <p:cNvSpPr txBox="1"/>
          <p:nvPr/>
        </p:nvSpPr>
        <p:spPr>
          <a:xfrm>
            <a:off x="5229350" y="1890400"/>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44" name="CuadroTexto 43"/>
          <p:cNvSpPr txBox="1"/>
          <p:nvPr/>
        </p:nvSpPr>
        <p:spPr>
          <a:xfrm>
            <a:off x="5458439" y="1890400"/>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cxnSp>
        <p:nvCxnSpPr>
          <p:cNvPr id="46" name="Conector recto 45"/>
          <p:cNvCxnSpPr/>
          <p:nvPr/>
        </p:nvCxnSpPr>
        <p:spPr>
          <a:xfrm>
            <a:off x="4722406" y="514258"/>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ector recto 46"/>
          <p:cNvCxnSpPr/>
          <p:nvPr/>
        </p:nvCxnSpPr>
        <p:spPr>
          <a:xfrm>
            <a:off x="5231404" y="518362"/>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CuadroTexto 48"/>
          <p:cNvSpPr txBox="1"/>
          <p:nvPr/>
        </p:nvSpPr>
        <p:spPr>
          <a:xfrm rot="16200000">
            <a:off x="3118241" y="1117998"/>
            <a:ext cx="569387" cy="246221"/>
          </a:xfrm>
          <a:prstGeom prst="rect">
            <a:avLst/>
          </a:prstGeom>
          <a:noFill/>
        </p:spPr>
        <p:txBody>
          <a:bodyPr wrap="none" rtlCol="0">
            <a:spAutoFit/>
          </a:bodyPr>
          <a:lstStyle/>
          <a:p>
            <a:r>
              <a:rPr lang="es-ES" sz="1000" b="1" dirty="0" err="1" smtClean="0">
                <a:latin typeface="Arial" panose="020B0604020202020204" pitchFamily="34" charset="0"/>
                <a:cs typeface="Arial" panose="020B0604020202020204" pitchFamily="34" charset="0"/>
              </a:rPr>
              <a:t>pg</a:t>
            </a:r>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mL</a:t>
            </a:r>
            <a:endParaRPr lang="es-ES" sz="1000" b="1" dirty="0">
              <a:latin typeface="Arial" panose="020B0604020202020204" pitchFamily="34" charset="0"/>
              <a:cs typeface="Arial" panose="020B0604020202020204" pitchFamily="34" charset="0"/>
            </a:endParaRPr>
          </a:p>
        </p:txBody>
      </p:sp>
      <p:sp>
        <p:nvSpPr>
          <p:cNvPr id="50" name="CuadroTexto 49"/>
          <p:cNvSpPr txBox="1"/>
          <p:nvPr/>
        </p:nvSpPr>
        <p:spPr>
          <a:xfrm>
            <a:off x="4177584" y="457283"/>
            <a:ext cx="26161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S</a:t>
            </a:r>
            <a:endParaRPr lang="es-ES" sz="900" b="1" dirty="0">
              <a:latin typeface="Arial" panose="020B0604020202020204" pitchFamily="34" charset="0"/>
              <a:cs typeface="Arial" panose="020B0604020202020204" pitchFamily="34" charset="0"/>
            </a:endParaRPr>
          </a:p>
        </p:txBody>
      </p:sp>
      <p:sp>
        <p:nvSpPr>
          <p:cNvPr id="51" name="CuadroTexto 50"/>
          <p:cNvSpPr txBox="1"/>
          <p:nvPr/>
        </p:nvSpPr>
        <p:spPr>
          <a:xfrm>
            <a:off x="4665399" y="443641"/>
            <a:ext cx="280846" cy="209847"/>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M</a:t>
            </a:r>
            <a:endParaRPr lang="es-ES" sz="900" b="1" dirty="0">
              <a:latin typeface="Arial" panose="020B0604020202020204" pitchFamily="34" charset="0"/>
              <a:cs typeface="Arial" panose="020B0604020202020204" pitchFamily="34" charset="0"/>
            </a:endParaRPr>
          </a:p>
        </p:txBody>
      </p:sp>
      <p:sp>
        <p:nvSpPr>
          <p:cNvPr id="52" name="CuadroTexto 51"/>
          <p:cNvSpPr txBox="1"/>
          <p:nvPr/>
        </p:nvSpPr>
        <p:spPr>
          <a:xfrm>
            <a:off x="5180851" y="454329"/>
            <a:ext cx="26802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N</a:t>
            </a:r>
            <a:endParaRPr lang="es-ES" sz="900" b="1" dirty="0">
              <a:latin typeface="Arial" panose="020B0604020202020204" pitchFamily="34" charset="0"/>
              <a:cs typeface="Arial" panose="020B0604020202020204" pitchFamily="34" charset="0"/>
            </a:endParaRPr>
          </a:p>
        </p:txBody>
      </p:sp>
      <p:sp>
        <p:nvSpPr>
          <p:cNvPr id="54" name="CuadroTexto 53"/>
          <p:cNvSpPr txBox="1"/>
          <p:nvPr/>
        </p:nvSpPr>
        <p:spPr>
          <a:xfrm>
            <a:off x="3727383" y="3752255"/>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55" name="CuadroTexto 54"/>
          <p:cNvSpPr txBox="1"/>
          <p:nvPr/>
        </p:nvSpPr>
        <p:spPr>
          <a:xfrm>
            <a:off x="3956472" y="3752255"/>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56" name="CuadroTexto 55"/>
          <p:cNvSpPr txBox="1"/>
          <p:nvPr/>
        </p:nvSpPr>
        <p:spPr>
          <a:xfrm>
            <a:off x="4235989" y="3754097"/>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57" name="CuadroTexto 56"/>
          <p:cNvSpPr txBox="1"/>
          <p:nvPr/>
        </p:nvSpPr>
        <p:spPr>
          <a:xfrm>
            <a:off x="4465078" y="3754097"/>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58" name="CuadroTexto 57"/>
          <p:cNvSpPr txBox="1"/>
          <p:nvPr/>
        </p:nvSpPr>
        <p:spPr>
          <a:xfrm>
            <a:off x="4739094" y="3754092"/>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59" name="CuadroTexto 58"/>
          <p:cNvSpPr txBox="1"/>
          <p:nvPr/>
        </p:nvSpPr>
        <p:spPr>
          <a:xfrm>
            <a:off x="4968183" y="3754092"/>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60" name="CuadroTexto 59"/>
          <p:cNvSpPr txBox="1"/>
          <p:nvPr/>
        </p:nvSpPr>
        <p:spPr>
          <a:xfrm>
            <a:off x="5249544" y="3754093"/>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61" name="CuadroTexto 60"/>
          <p:cNvSpPr txBox="1"/>
          <p:nvPr/>
        </p:nvSpPr>
        <p:spPr>
          <a:xfrm>
            <a:off x="5478633" y="3754093"/>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cxnSp>
        <p:nvCxnSpPr>
          <p:cNvPr id="62" name="Conector recto 61"/>
          <p:cNvCxnSpPr/>
          <p:nvPr/>
        </p:nvCxnSpPr>
        <p:spPr>
          <a:xfrm>
            <a:off x="4742600" y="2377951"/>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Conector recto 62"/>
          <p:cNvCxnSpPr/>
          <p:nvPr/>
        </p:nvCxnSpPr>
        <p:spPr>
          <a:xfrm>
            <a:off x="5251598" y="2382055"/>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CuadroTexto 64"/>
          <p:cNvSpPr txBox="1"/>
          <p:nvPr/>
        </p:nvSpPr>
        <p:spPr>
          <a:xfrm rot="16200000">
            <a:off x="3138435" y="2981691"/>
            <a:ext cx="569387" cy="246221"/>
          </a:xfrm>
          <a:prstGeom prst="rect">
            <a:avLst/>
          </a:prstGeom>
          <a:noFill/>
        </p:spPr>
        <p:txBody>
          <a:bodyPr wrap="none" rtlCol="0">
            <a:spAutoFit/>
          </a:bodyPr>
          <a:lstStyle/>
          <a:p>
            <a:r>
              <a:rPr lang="es-ES" sz="1000" b="1" dirty="0" err="1" smtClean="0">
                <a:latin typeface="Arial" panose="020B0604020202020204" pitchFamily="34" charset="0"/>
                <a:cs typeface="Arial" panose="020B0604020202020204" pitchFamily="34" charset="0"/>
              </a:rPr>
              <a:t>pg</a:t>
            </a:r>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mL</a:t>
            </a:r>
            <a:endParaRPr lang="es-ES" sz="1000" b="1" dirty="0">
              <a:latin typeface="Arial" panose="020B0604020202020204" pitchFamily="34" charset="0"/>
              <a:cs typeface="Arial" panose="020B0604020202020204" pitchFamily="34" charset="0"/>
            </a:endParaRPr>
          </a:p>
        </p:txBody>
      </p:sp>
      <p:sp>
        <p:nvSpPr>
          <p:cNvPr id="66" name="CuadroTexto 65"/>
          <p:cNvSpPr txBox="1"/>
          <p:nvPr/>
        </p:nvSpPr>
        <p:spPr>
          <a:xfrm>
            <a:off x="4197778" y="2320976"/>
            <a:ext cx="26161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S</a:t>
            </a:r>
            <a:endParaRPr lang="es-ES" sz="900" b="1" dirty="0">
              <a:latin typeface="Arial" panose="020B0604020202020204" pitchFamily="34" charset="0"/>
              <a:cs typeface="Arial" panose="020B0604020202020204" pitchFamily="34" charset="0"/>
            </a:endParaRPr>
          </a:p>
        </p:txBody>
      </p:sp>
      <p:sp>
        <p:nvSpPr>
          <p:cNvPr id="67" name="CuadroTexto 66"/>
          <p:cNvSpPr txBox="1"/>
          <p:nvPr/>
        </p:nvSpPr>
        <p:spPr>
          <a:xfrm>
            <a:off x="4685593" y="2307334"/>
            <a:ext cx="280846" cy="209847"/>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M</a:t>
            </a:r>
            <a:endParaRPr lang="es-ES" sz="900" b="1" dirty="0">
              <a:latin typeface="Arial" panose="020B0604020202020204" pitchFamily="34" charset="0"/>
              <a:cs typeface="Arial" panose="020B0604020202020204" pitchFamily="34" charset="0"/>
            </a:endParaRPr>
          </a:p>
        </p:txBody>
      </p:sp>
      <p:sp>
        <p:nvSpPr>
          <p:cNvPr id="68" name="CuadroTexto 67"/>
          <p:cNvSpPr txBox="1"/>
          <p:nvPr/>
        </p:nvSpPr>
        <p:spPr>
          <a:xfrm>
            <a:off x="5201045" y="2318022"/>
            <a:ext cx="26802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N</a:t>
            </a:r>
            <a:endParaRPr lang="es-ES" sz="900" b="1" dirty="0">
              <a:latin typeface="Arial" panose="020B0604020202020204" pitchFamily="34" charset="0"/>
              <a:cs typeface="Arial" panose="020B0604020202020204" pitchFamily="34" charset="0"/>
            </a:endParaRPr>
          </a:p>
        </p:txBody>
      </p:sp>
      <p:sp>
        <p:nvSpPr>
          <p:cNvPr id="70" name="CuadroTexto 69"/>
          <p:cNvSpPr txBox="1"/>
          <p:nvPr/>
        </p:nvSpPr>
        <p:spPr>
          <a:xfrm>
            <a:off x="921756" y="3733888"/>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71" name="CuadroTexto 70"/>
          <p:cNvSpPr txBox="1"/>
          <p:nvPr/>
        </p:nvSpPr>
        <p:spPr>
          <a:xfrm>
            <a:off x="1150845" y="3733888"/>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72" name="CuadroTexto 71"/>
          <p:cNvSpPr txBox="1"/>
          <p:nvPr/>
        </p:nvSpPr>
        <p:spPr>
          <a:xfrm>
            <a:off x="1430362" y="3735730"/>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73" name="CuadroTexto 72"/>
          <p:cNvSpPr txBox="1"/>
          <p:nvPr/>
        </p:nvSpPr>
        <p:spPr>
          <a:xfrm>
            <a:off x="1659451" y="3735730"/>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74" name="CuadroTexto 73"/>
          <p:cNvSpPr txBox="1"/>
          <p:nvPr/>
        </p:nvSpPr>
        <p:spPr>
          <a:xfrm>
            <a:off x="1933467" y="3735725"/>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75" name="CuadroTexto 74"/>
          <p:cNvSpPr txBox="1"/>
          <p:nvPr/>
        </p:nvSpPr>
        <p:spPr>
          <a:xfrm>
            <a:off x="2162556" y="3735725"/>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76" name="CuadroTexto 75"/>
          <p:cNvSpPr txBox="1"/>
          <p:nvPr/>
        </p:nvSpPr>
        <p:spPr>
          <a:xfrm>
            <a:off x="2443917" y="3735726"/>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77" name="CuadroTexto 76"/>
          <p:cNvSpPr txBox="1"/>
          <p:nvPr/>
        </p:nvSpPr>
        <p:spPr>
          <a:xfrm>
            <a:off x="2673006" y="3735726"/>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cxnSp>
        <p:nvCxnSpPr>
          <p:cNvPr id="78" name="Conector recto 77"/>
          <p:cNvCxnSpPr/>
          <p:nvPr/>
        </p:nvCxnSpPr>
        <p:spPr>
          <a:xfrm>
            <a:off x="1936973" y="2359584"/>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Conector recto 78"/>
          <p:cNvCxnSpPr/>
          <p:nvPr/>
        </p:nvCxnSpPr>
        <p:spPr>
          <a:xfrm>
            <a:off x="2445971" y="2363688"/>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CuadroTexto 80"/>
          <p:cNvSpPr txBox="1"/>
          <p:nvPr/>
        </p:nvSpPr>
        <p:spPr>
          <a:xfrm rot="16200000">
            <a:off x="332808" y="2963324"/>
            <a:ext cx="569387" cy="246221"/>
          </a:xfrm>
          <a:prstGeom prst="rect">
            <a:avLst/>
          </a:prstGeom>
          <a:noFill/>
        </p:spPr>
        <p:txBody>
          <a:bodyPr wrap="none" rtlCol="0">
            <a:spAutoFit/>
          </a:bodyPr>
          <a:lstStyle/>
          <a:p>
            <a:r>
              <a:rPr lang="es-ES" sz="1000" b="1" dirty="0" err="1" smtClean="0">
                <a:latin typeface="Arial" panose="020B0604020202020204" pitchFamily="34" charset="0"/>
                <a:cs typeface="Arial" panose="020B0604020202020204" pitchFamily="34" charset="0"/>
              </a:rPr>
              <a:t>pg</a:t>
            </a:r>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mL</a:t>
            </a:r>
            <a:endParaRPr lang="es-ES" sz="1000" b="1" dirty="0">
              <a:latin typeface="Arial" panose="020B0604020202020204" pitchFamily="34" charset="0"/>
              <a:cs typeface="Arial" panose="020B0604020202020204" pitchFamily="34" charset="0"/>
            </a:endParaRPr>
          </a:p>
        </p:txBody>
      </p:sp>
      <p:sp>
        <p:nvSpPr>
          <p:cNvPr id="82" name="CuadroTexto 81"/>
          <p:cNvSpPr txBox="1"/>
          <p:nvPr/>
        </p:nvSpPr>
        <p:spPr>
          <a:xfrm>
            <a:off x="1392151" y="2302609"/>
            <a:ext cx="26161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S</a:t>
            </a:r>
            <a:endParaRPr lang="es-ES" sz="900" b="1" dirty="0">
              <a:latin typeface="Arial" panose="020B0604020202020204" pitchFamily="34" charset="0"/>
              <a:cs typeface="Arial" panose="020B0604020202020204" pitchFamily="34" charset="0"/>
            </a:endParaRPr>
          </a:p>
        </p:txBody>
      </p:sp>
      <p:sp>
        <p:nvSpPr>
          <p:cNvPr id="83" name="CuadroTexto 82"/>
          <p:cNvSpPr txBox="1"/>
          <p:nvPr/>
        </p:nvSpPr>
        <p:spPr>
          <a:xfrm>
            <a:off x="1879966" y="2288967"/>
            <a:ext cx="280846" cy="209847"/>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M</a:t>
            </a:r>
            <a:endParaRPr lang="es-ES" sz="900" b="1" dirty="0">
              <a:latin typeface="Arial" panose="020B0604020202020204" pitchFamily="34" charset="0"/>
              <a:cs typeface="Arial" panose="020B0604020202020204" pitchFamily="34" charset="0"/>
            </a:endParaRPr>
          </a:p>
        </p:txBody>
      </p:sp>
      <p:sp>
        <p:nvSpPr>
          <p:cNvPr id="84" name="CuadroTexto 83"/>
          <p:cNvSpPr txBox="1"/>
          <p:nvPr/>
        </p:nvSpPr>
        <p:spPr>
          <a:xfrm>
            <a:off x="2395418" y="2299655"/>
            <a:ext cx="26802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N</a:t>
            </a:r>
            <a:endParaRPr lang="es-ES" sz="900" b="1" dirty="0">
              <a:latin typeface="Arial" panose="020B0604020202020204" pitchFamily="34" charset="0"/>
              <a:cs typeface="Arial" panose="020B0604020202020204" pitchFamily="34" charset="0"/>
            </a:endParaRPr>
          </a:p>
        </p:txBody>
      </p:sp>
      <p:sp>
        <p:nvSpPr>
          <p:cNvPr id="86" name="CuadroTexto 85"/>
          <p:cNvSpPr txBox="1"/>
          <p:nvPr/>
        </p:nvSpPr>
        <p:spPr>
          <a:xfrm>
            <a:off x="3742073" y="5661848"/>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87" name="CuadroTexto 86"/>
          <p:cNvSpPr txBox="1"/>
          <p:nvPr/>
        </p:nvSpPr>
        <p:spPr>
          <a:xfrm>
            <a:off x="3971162" y="5661848"/>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88" name="CuadroTexto 87"/>
          <p:cNvSpPr txBox="1"/>
          <p:nvPr/>
        </p:nvSpPr>
        <p:spPr>
          <a:xfrm>
            <a:off x="4250679" y="5663690"/>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89" name="CuadroTexto 88"/>
          <p:cNvSpPr txBox="1"/>
          <p:nvPr/>
        </p:nvSpPr>
        <p:spPr>
          <a:xfrm>
            <a:off x="4479768" y="5663690"/>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90" name="CuadroTexto 89"/>
          <p:cNvSpPr txBox="1"/>
          <p:nvPr/>
        </p:nvSpPr>
        <p:spPr>
          <a:xfrm>
            <a:off x="4753784" y="5663685"/>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91" name="CuadroTexto 90"/>
          <p:cNvSpPr txBox="1"/>
          <p:nvPr/>
        </p:nvSpPr>
        <p:spPr>
          <a:xfrm>
            <a:off x="4982873" y="5663685"/>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92" name="CuadroTexto 91"/>
          <p:cNvSpPr txBox="1"/>
          <p:nvPr/>
        </p:nvSpPr>
        <p:spPr>
          <a:xfrm>
            <a:off x="5264234" y="5663686"/>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93" name="CuadroTexto 92"/>
          <p:cNvSpPr txBox="1"/>
          <p:nvPr/>
        </p:nvSpPr>
        <p:spPr>
          <a:xfrm>
            <a:off x="5493323" y="5663686"/>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cxnSp>
        <p:nvCxnSpPr>
          <p:cNvPr id="94" name="Conector recto 93"/>
          <p:cNvCxnSpPr/>
          <p:nvPr/>
        </p:nvCxnSpPr>
        <p:spPr>
          <a:xfrm>
            <a:off x="4757290" y="4287544"/>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Conector recto 94"/>
          <p:cNvCxnSpPr/>
          <p:nvPr/>
        </p:nvCxnSpPr>
        <p:spPr>
          <a:xfrm>
            <a:off x="5266288" y="4291648"/>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CuadroTexto 96"/>
          <p:cNvSpPr txBox="1"/>
          <p:nvPr/>
        </p:nvSpPr>
        <p:spPr>
          <a:xfrm rot="16200000">
            <a:off x="3153125" y="4891284"/>
            <a:ext cx="569387" cy="246221"/>
          </a:xfrm>
          <a:prstGeom prst="rect">
            <a:avLst/>
          </a:prstGeom>
          <a:noFill/>
        </p:spPr>
        <p:txBody>
          <a:bodyPr wrap="none" rtlCol="0">
            <a:spAutoFit/>
          </a:bodyPr>
          <a:lstStyle/>
          <a:p>
            <a:r>
              <a:rPr lang="es-ES" sz="1000" b="1" dirty="0" err="1" smtClean="0">
                <a:latin typeface="Arial" panose="020B0604020202020204" pitchFamily="34" charset="0"/>
                <a:cs typeface="Arial" panose="020B0604020202020204" pitchFamily="34" charset="0"/>
              </a:rPr>
              <a:t>pg</a:t>
            </a:r>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mL</a:t>
            </a:r>
            <a:endParaRPr lang="es-ES" sz="1000" b="1" dirty="0">
              <a:latin typeface="Arial" panose="020B0604020202020204" pitchFamily="34" charset="0"/>
              <a:cs typeface="Arial" panose="020B0604020202020204" pitchFamily="34" charset="0"/>
            </a:endParaRPr>
          </a:p>
        </p:txBody>
      </p:sp>
      <p:sp>
        <p:nvSpPr>
          <p:cNvPr id="98" name="CuadroTexto 97"/>
          <p:cNvSpPr txBox="1"/>
          <p:nvPr/>
        </p:nvSpPr>
        <p:spPr>
          <a:xfrm>
            <a:off x="4212468" y="4230569"/>
            <a:ext cx="26161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S</a:t>
            </a:r>
            <a:endParaRPr lang="es-ES" sz="900" b="1" dirty="0">
              <a:latin typeface="Arial" panose="020B0604020202020204" pitchFamily="34" charset="0"/>
              <a:cs typeface="Arial" panose="020B0604020202020204" pitchFamily="34" charset="0"/>
            </a:endParaRPr>
          </a:p>
        </p:txBody>
      </p:sp>
      <p:sp>
        <p:nvSpPr>
          <p:cNvPr id="99" name="CuadroTexto 98"/>
          <p:cNvSpPr txBox="1"/>
          <p:nvPr/>
        </p:nvSpPr>
        <p:spPr>
          <a:xfrm>
            <a:off x="4700283" y="4216927"/>
            <a:ext cx="280846" cy="209847"/>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M</a:t>
            </a:r>
            <a:endParaRPr lang="es-ES" sz="900" b="1" dirty="0">
              <a:latin typeface="Arial" panose="020B0604020202020204" pitchFamily="34" charset="0"/>
              <a:cs typeface="Arial" panose="020B0604020202020204" pitchFamily="34" charset="0"/>
            </a:endParaRPr>
          </a:p>
        </p:txBody>
      </p:sp>
      <p:sp>
        <p:nvSpPr>
          <p:cNvPr id="100" name="CuadroTexto 99"/>
          <p:cNvSpPr txBox="1"/>
          <p:nvPr/>
        </p:nvSpPr>
        <p:spPr>
          <a:xfrm>
            <a:off x="5215735" y="4227615"/>
            <a:ext cx="26802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N</a:t>
            </a:r>
            <a:endParaRPr lang="es-ES" sz="900" b="1" dirty="0">
              <a:latin typeface="Arial" panose="020B0604020202020204" pitchFamily="34" charset="0"/>
              <a:cs typeface="Arial" panose="020B0604020202020204" pitchFamily="34" charset="0"/>
            </a:endParaRPr>
          </a:p>
        </p:txBody>
      </p:sp>
      <p:sp>
        <p:nvSpPr>
          <p:cNvPr id="102" name="CuadroTexto 101"/>
          <p:cNvSpPr txBox="1"/>
          <p:nvPr/>
        </p:nvSpPr>
        <p:spPr>
          <a:xfrm>
            <a:off x="919910" y="5634303"/>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03" name="CuadroTexto 102"/>
          <p:cNvSpPr txBox="1"/>
          <p:nvPr/>
        </p:nvSpPr>
        <p:spPr>
          <a:xfrm>
            <a:off x="1148999" y="5634303"/>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04" name="CuadroTexto 103"/>
          <p:cNvSpPr txBox="1"/>
          <p:nvPr/>
        </p:nvSpPr>
        <p:spPr>
          <a:xfrm>
            <a:off x="1428516" y="5636145"/>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05" name="CuadroTexto 104"/>
          <p:cNvSpPr txBox="1"/>
          <p:nvPr/>
        </p:nvSpPr>
        <p:spPr>
          <a:xfrm>
            <a:off x="1657605" y="5636145"/>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06" name="CuadroTexto 105"/>
          <p:cNvSpPr txBox="1"/>
          <p:nvPr/>
        </p:nvSpPr>
        <p:spPr>
          <a:xfrm>
            <a:off x="1931621" y="5636140"/>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07" name="CuadroTexto 106"/>
          <p:cNvSpPr txBox="1"/>
          <p:nvPr/>
        </p:nvSpPr>
        <p:spPr>
          <a:xfrm>
            <a:off x="2160710" y="5636140"/>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08" name="CuadroTexto 107"/>
          <p:cNvSpPr txBox="1"/>
          <p:nvPr/>
        </p:nvSpPr>
        <p:spPr>
          <a:xfrm>
            <a:off x="2442071" y="5636141"/>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09" name="CuadroTexto 108"/>
          <p:cNvSpPr txBox="1"/>
          <p:nvPr/>
        </p:nvSpPr>
        <p:spPr>
          <a:xfrm>
            <a:off x="2671160" y="5636141"/>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cxnSp>
        <p:nvCxnSpPr>
          <p:cNvPr id="110" name="Conector recto 109"/>
          <p:cNvCxnSpPr/>
          <p:nvPr/>
        </p:nvCxnSpPr>
        <p:spPr>
          <a:xfrm>
            <a:off x="1935127" y="4259999"/>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Conector recto 110"/>
          <p:cNvCxnSpPr/>
          <p:nvPr/>
        </p:nvCxnSpPr>
        <p:spPr>
          <a:xfrm>
            <a:off x="2444125" y="4264103"/>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3" name="CuadroTexto 112"/>
          <p:cNvSpPr txBox="1"/>
          <p:nvPr/>
        </p:nvSpPr>
        <p:spPr>
          <a:xfrm rot="16200000">
            <a:off x="330962" y="4863739"/>
            <a:ext cx="569387" cy="246221"/>
          </a:xfrm>
          <a:prstGeom prst="rect">
            <a:avLst/>
          </a:prstGeom>
          <a:noFill/>
        </p:spPr>
        <p:txBody>
          <a:bodyPr wrap="none" rtlCol="0">
            <a:spAutoFit/>
          </a:bodyPr>
          <a:lstStyle/>
          <a:p>
            <a:r>
              <a:rPr lang="es-ES" sz="1000" b="1" dirty="0" err="1" smtClean="0">
                <a:latin typeface="Arial" panose="020B0604020202020204" pitchFamily="34" charset="0"/>
                <a:cs typeface="Arial" panose="020B0604020202020204" pitchFamily="34" charset="0"/>
              </a:rPr>
              <a:t>pg</a:t>
            </a:r>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mL</a:t>
            </a:r>
            <a:endParaRPr lang="es-ES" sz="1000" b="1" dirty="0">
              <a:latin typeface="Arial" panose="020B0604020202020204" pitchFamily="34" charset="0"/>
              <a:cs typeface="Arial" panose="020B0604020202020204" pitchFamily="34" charset="0"/>
            </a:endParaRPr>
          </a:p>
        </p:txBody>
      </p:sp>
      <p:sp>
        <p:nvSpPr>
          <p:cNvPr id="114" name="CuadroTexto 113"/>
          <p:cNvSpPr txBox="1"/>
          <p:nvPr/>
        </p:nvSpPr>
        <p:spPr>
          <a:xfrm>
            <a:off x="1390305" y="4203024"/>
            <a:ext cx="26161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S</a:t>
            </a:r>
            <a:endParaRPr lang="es-ES" sz="900" b="1" dirty="0">
              <a:latin typeface="Arial" panose="020B0604020202020204" pitchFamily="34" charset="0"/>
              <a:cs typeface="Arial" panose="020B0604020202020204" pitchFamily="34" charset="0"/>
            </a:endParaRPr>
          </a:p>
        </p:txBody>
      </p:sp>
      <p:sp>
        <p:nvSpPr>
          <p:cNvPr id="115" name="CuadroTexto 114"/>
          <p:cNvSpPr txBox="1"/>
          <p:nvPr/>
        </p:nvSpPr>
        <p:spPr>
          <a:xfrm>
            <a:off x="1878120" y="4189382"/>
            <a:ext cx="280846" cy="209847"/>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M</a:t>
            </a:r>
            <a:endParaRPr lang="es-ES" sz="900" b="1" dirty="0">
              <a:latin typeface="Arial" panose="020B0604020202020204" pitchFamily="34" charset="0"/>
              <a:cs typeface="Arial" panose="020B0604020202020204" pitchFamily="34" charset="0"/>
            </a:endParaRPr>
          </a:p>
        </p:txBody>
      </p:sp>
      <p:sp>
        <p:nvSpPr>
          <p:cNvPr id="116" name="CuadroTexto 115"/>
          <p:cNvSpPr txBox="1"/>
          <p:nvPr/>
        </p:nvSpPr>
        <p:spPr>
          <a:xfrm>
            <a:off x="2393572" y="4200070"/>
            <a:ext cx="26802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N</a:t>
            </a:r>
            <a:endParaRPr lang="es-ES" sz="900" b="1" dirty="0">
              <a:latin typeface="Arial" panose="020B0604020202020204" pitchFamily="34" charset="0"/>
              <a:cs typeface="Arial" panose="020B0604020202020204" pitchFamily="34" charset="0"/>
            </a:endParaRPr>
          </a:p>
        </p:txBody>
      </p:sp>
      <p:sp>
        <p:nvSpPr>
          <p:cNvPr id="118" name="CuadroTexto 117"/>
          <p:cNvSpPr txBox="1"/>
          <p:nvPr/>
        </p:nvSpPr>
        <p:spPr>
          <a:xfrm>
            <a:off x="3740239" y="7463108"/>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19" name="CuadroTexto 118"/>
          <p:cNvSpPr txBox="1"/>
          <p:nvPr/>
        </p:nvSpPr>
        <p:spPr>
          <a:xfrm>
            <a:off x="3969328" y="7463108"/>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20" name="CuadroTexto 119"/>
          <p:cNvSpPr txBox="1"/>
          <p:nvPr/>
        </p:nvSpPr>
        <p:spPr>
          <a:xfrm>
            <a:off x="4248845" y="7464950"/>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21" name="CuadroTexto 120"/>
          <p:cNvSpPr txBox="1"/>
          <p:nvPr/>
        </p:nvSpPr>
        <p:spPr>
          <a:xfrm>
            <a:off x="4477934" y="7464950"/>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22" name="CuadroTexto 121"/>
          <p:cNvSpPr txBox="1"/>
          <p:nvPr/>
        </p:nvSpPr>
        <p:spPr>
          <a:xfrm>
            <a:off x="4751950" y="7464945"/>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23" name="CuadroTexto 122"/>
          <p:cNvSpPr txBox="1"/>
          <p:nvPr/>
        </p:nvSpPr>
        <p:spPr>
          <a:xfrm>
            <a:off x="4981039" y="7464945"/>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24" name="CuadroTexto 123"/>
          <p:cNvSpPr txBox="1"/>
          <p:nvPr/>
        </p:nvSpPr>
        <p:spPr>
          <a:xfrm>
            <a:off x="5262400" y="7464946"/>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25" name="CuadroTexto 124"/>
          <p:cNvSpPr txBox="1"/>
          <p:nvPr/>
        </p:nvSpPr>
        <p:spPr>
          <a:xfrm>
            <a:off x="5491489" y="7464946"/>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cxnSp>
        <p:nvCxnSpPr>
          <p:cNvPr id="126" name="Conector recto 125"/>
          <p:cNvCxnSpPr/>
          <p:nvPr/>
        </p:nvCxnSpPr>
        <p:spPr>
          <a:xfrm>
            <a:off x="4755456" y="6088804"/>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Conector recto 126"/>
          <p:cNvCxnSpPr/>
          <p:nvPr/>
        </p:nvCxnSpPr>
        <p:spPr>
          <a:xfrm>
            <a:off x="5264454" y="6092908"/>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9" name="CuadroTexto 128"/>
          <p:cNvSpPr txBox="1"/>
          <p:nvPr/>
        </p:nvSpPr>
        <p:spPr>
          <a:xfrm rot="16200000">
            <a:off x="3151291" y="6692544"/>
            <a:ext cx="569387" cy="246221"/>
          </a:xfrm>
          <a:prstGeom prst="rect">
            <a:avLst/>
          </a:prstGeom>
          <a:noFill/>
        </p:spPr>
        <p:txBody>
          <a:bodyPr wrap="none" rtlCol="0">
            <a:spAutoFit/>
          </a:bodyPr>
          <a:lstStyle/>
          <a:p>
            <a:r>
              <a:rPr lang="es-ES" sz="1000" b="1" dirty="0" err="1" smtClean="0">
                <a:latin typeface="Arial" panose="020B0604020202020204" pitchFamily="34" charset="0"/>
                <a:cs typeface="Arial" panose="020B0604020202020204" pitchFamily="34" charset="0"/>
              </a:rPr>
              <a:t>pg</a:t>
            </a:r>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mL</a:t>
            </a:r>
            <a:endParaRPr lang="es-ES" sz="1000" b="1" dirty="0">
              <a:latin typeface="Arial" panose="020B0604020202020204" pitchFamily="34" charset="0"/>
              <a:cs typeface="Arial" panose="020B0604020202020204" pitchFamily="34" charset="0"/>
            </a:endParaRPr>
          </a:p>
        </p:txBody>
      </p:sp>
      <p:sp>
        <p:nvSpPr>
          <p:cNvPr id="130" name="CuadroTexto 129"/>
          <p:cNvSpPr txBox="1"/>
          <p:nvPr/>
        </p:nvSpPr>
        <p:spPr>
          <a:xfrm>
            <a:off x="4210634" y="6031829"/>
            <a:ext cx="26161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S</a:t>
            </a:r>
            <a:endParaRPr lang="es-ES" sz="900" b="1" dirty="0">
              <a:latin typeface="Arial" panose="020B0604020202020204" pitchFamily="34" charset="0"/>
              <a:cs typeface="Arial" panose="020B0604020202020204" pitchFamily="34" charset="0"/>
            </a:endParaRPr>
          </a:p>
        </p:txBody>
      </p:sp>
      <p:sp>
        <p:nvSpPr>
          <p:cNvPr id="131" name="CuadroTexto 130"/>
          <p:cNvSpPr txBox="1"/>
          <p:nvPr/>
        </p:nvSpPr>
        <p:spPr>
          <a:xfrm>
            <a:off x="4698449" y="6018187"/>
            <a:ext cx="280846" cy="209847"/>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M</a:t>
            </a:r>
            <a:endParaRPr lang="es-ES" sz="900" b="1" dirty="0">
              <a:latin typeface="Arial" panose="020B0604020202020204" pitchFamily="34" charset="0"/>
              <a:cs typeface="Arial" panose="020B0604020202020204" pitchFamily="34" charset="0"/>
            </a:endParaRPr>
          </a:p>
        </p:txBody>
      </p:sp>
      <p:sp>
        <p:nvSpPr>
          <p:cNvPr id="132" name="CuadroTexto 131"/>
          <p:cNvSpPr txBox="1"/>
          <p:nvPr/>
        </p:nvSpPr>
        <p:spPr>
          <a:xfrm>
            <a:off x="5213901" y="6028875"/>
            <a:ext cx="26802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N</a:t>
            </a:r>
            <a:endParaRPr lang="es-ES" sz="900" b="1" dirty="0">
              <a:latin typeface="Arial" panose="020B0604020202020204" pitchFamily="34" charset="0"/>
              <a:cs typeface="Arial" panose="020B0604020202020204" pitchFamily="34" charset="0"/>
            </a:endParaRPr>
          </a:p>
        </p:txBody>
      </p:sp>
      <p:sp>
        <p:nvSpPr>
          <p:cNvPr id="135" name="CuadroTexto 134"/>
          <p:cNvSpPr txBox="1"/>
          <p:nvPr/>
        </p:nvSpPr>
        <p:spPr>
          <a:xfrm>
            <a:off x="907059" y="7461269"/>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36" name="CuadroTexto 135"/>
          <p:cNvSpPr txBox="1"/>
          <p:nvPr/>
        </p:nvSpPr>
        <p:spPr>
          <a:xfrm>
            <a:off x="1136148" y="7461269"/>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37" name="CuadroTexto 136"/>
          <p:cNvSpPr txBox="1"/>
          <p:nvPr/>
        </p:nvSpPr>
        <p:spPr>
          <a:xfrm>
            <a:off x="1415665" y="7463111"/>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38" name="CuadroTexto 137"/>
          <p:cNvSpPr txBox="1"/>
          <p:nvPr/>
        </p:nvSpPr>
        <p:spPr>
          <a:xfrm>
            <a:off x="1644754" y="7463111"/>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39" name="CuadroTexto 138"/>
          <p:cNvSpPr txBox="1"/>
          <p:nvPr/>
        </p:nvSpPr>
        <p:spPr>
          <a:xfrm>
            <a:off x="1918770" y="7463106"/>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40" name="CuadroTexto 139"/>
          <p:cNvSpPr txBox="1"/>
          <p:nvPr/>
        </p:nvSpPr>
        <p:spPr>
          <a:xfrm>
            <a:off x="2147859" y="7463106"/>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41" name="CuadroTexto 140"/>
          <p:cNvSpPr txBox="1"/>
          <p:nvPr/>
        </p:nvSpPr>
        <p:spPr>
          <a:xfrm>
            <a:off x="2429220" y="7463107"/>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42" name="CuadroTexto 141"/>
          <p:cNvSpPr txBox="1"/>
          <p:nvPr/>
        </p:nvSpPr>
        <p:spPr>
          <a:xfrm>
            <a:off x="2658309" y="7463107"/>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cxnSp>
        <p:nvCxnSpPr>
          <p:cNvPr id="143" name="Conector recto 142"/>
          <p:cNvCxnSpPr/>
          <p:nvPr/>
        </p:nvCxnSpPr>
        <p:spPr>
          <a:xfrm>
            <a:off x="1922276" y="6086965"/>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Conector recto 143"/>
          <p:cNvCxnSpPr/>
          <p:nvPr/>
        </p:nvCxnSpPr>
        <p:spPr>
          <a:xfrm>
            <a:off x="2431274" y="6091069"/>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CuadroTexto 145"/>
          <p:cNvSpPr txBox="1"/>
          <p:nvPr/>
        </p:nvSpPr>
        <p:spPr>
          <a:xfrm rot="16200000">
            <a:off x="318111" y="6690705"/>
            <a:ext cx="569387" cy="246221"/>
          </a:xfrm>
          <a:prstGeom prst="rect">
            <a:avLst/>
          </a:prstGeom>
          <a:noFill/>
        </p:spPr>
        <p:txBody>
          <a:bodyPr wrap="none" rtlCol="0">
            <a:spAutoFit/>
          </a:bodyPr>
          <a:lstStyle/>
          <a:p>
            <a:r>
              <a:rPr lang="es-ES" sz="1000" b="1" dirty="0" err="1" smtClean="0">
                <a:latin typeface="Arial" panose="020B0604020202020204" pitchFamily="34" charset="0"/>
                <a:cs typeface="Arial" panose="020B0604020202020204" pitchFamily="34" charset="0"/>
              </a:rPr>
              <a:t>pg</a:t>
            </a:r>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mL</a:t>
            </a:r>
            <a:endParaRPr lang="es-ES" sz="1000" b="1" dirty="0">
              <a:latin typeface="Arial" panose="020B0604020202020204" pitchFamily="34" charset="0"/>
              <a:cs typeface="Arial" panose="020B0604020202020204" pitchFamily="34" charset="0"/>
            </a:endParaRPr>
          </a:p>
        </p:txBody>
      </p:sp>
      <p:sp>
        <p:nvSpPr>
          <p:cNvPr id="147" name="CuadroTexto 146"/>
          <p:cNvSpPr txBox="1"/>
          <p:nvPr/>
        </p:nvSpPr>
        <p:spPr>
          <a:xfrm>
            <a:off x="1377454" y="6029990"/>
            <a:ext cx="26161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S</a:t>
            </a:r>
            <a:endParaRPr lang="es-ES" sz="900" b="1" dirty="0">
              <a:latin typeface="Arial" panose="020B0604020202020204" pitchFamily="34" charset="0"/>
              <a:cs typeface="Arial" panose="020B0604020202020204" pitchFamily="34" charset="0"/>
            </a:endParaRPr>
          </a:p>
        </p:txBody>
      </p:sp>
      <p:sp>
        <p:nvSpPr>
          <p:cNvPr id="148" name="CuadroTexto 147"/>
          <p:cNvSpPr txBox="1"/>
          <p:nvPr/>
        </p:nvSpPr>
        <p:spPr>
          <a:xfrm>
            <a:off x="1865269" y="6016348"/>
            <a:ext cx="280846" cy="209847"/>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M</a:t>
            </a:r>
            <a:endParaRPr lang="es-ES" sz="900" b="1" dirty="0">
              <a:latin typeface="Arial" panose="020B0604020202020204" pitchFamily="34" charset="0"/>
              <a:cs typeface="Arial" panose="020B0604020202020204" pitchFamily="34" charset="0"/>
            </a:endParaRPr>
          </a:p>
        </p:txBody>
      </p:sp>
      <p:sp>
        <p:nvSpPr>
          <p:cNvPr id="149" name="CuadroTexto 148"/>
          <p:cNvSpPr txBox="1"/>
          <p:nvPr/>
        </p:nvSpPr>
        <p:spPr>
          <a:xfrm>
            <a:off x="2380721" y="6027036"/>
            <a:ext cx="26802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N</a:t>
            </a:r>
            <a:endParaRPr lang="es-ES" sz="900" b="1" dirty="0">
              <a:latin typeface="Arial" panose="020B0604020202020204" pitchFamily="34" charset="0"/>
              <a:cs typeface="Arial" panose="020B0604020202020204" pitchFamily="34" charset="0"/>
            </a:endParaRPr>
          </a:p>
        </p:txBody>
      </p:sp>
      <p:sp>
        <p:nvSpPr>
          <p:cNvPr id="151" name="CuadroTexto 150"/>
          <p:cNvSpPr txBox="1"/>
          <p:nvPr/>
        </p:nvSpPr>
        <p:spPr>
          <a:xfrm>
            <a:off x="3771460" y="9436964"/>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52" name="CuadroTexto 151"/>
          <p:cNvSpPr txBox="1"/>
          <p:nvPr/>
        </p:nvSpPr>
        <p:spPr>
          <a:xfrm>
            <a:off x="4000549" y="9436964"/>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53" name="CuadroTexto 152"/>
          <p:cNvSpPr txBox="1"/>
          <p:nvPr/>
        </p:nvSpPr>
        <p:spPr>
          <a:xfrm>
            <a:off x="4280066" y="9438806"/>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54" name="CuadroTexto 153"/>
          <p:cNvSpPr txBox="1"/>
          <p:nvPr/>
        </p:nvSpPr>
        <p:spPr>
          <a:xfrm>
            <a:off x="4509155" y="9438806"/>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55" name="CuadroTexto 154"/>
          <p:cNvSpPr txBox="1"/>
          <p:nvPr/>
        </p:nvSpPr>
        <p:spPr>
          <a:xfrm>
            <a:off x="4783171" y="9438801"/>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56" name="CuadroTexto 155"/>
          <p:cNvSpPr txBox="1"/>
          <p:nvPr/>
        </p:nvSpPr>
        <p:spPr>
          <a:xfrm>
            <a:off x="5012260" y="9438801"/>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57" name="CuadroTexto 156"/>
          <p:cNvSpPr txBox="1"/>
          <p:nvPr/>
        </p:nvSpPr>
        <p:spPr>
          <a:xfrm>
            <a:off x="5293621" y="9438802"/>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58" name="CuadroTexto 157"/>
          <p:cNvSpPr txBox="1"/>
          <p:nvPr/>
        </p:nvSpPr>
        <p:spPr>
          <a:xfrm>
            <a:off x="5522710" y="9438802"/>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cxnSp>
        <p:nvCxnSpPr>
          <p:cNvPr id="159" name="Conector recto 158"/>
          <p:cNvCxnSpPr/>
          <p:nvPr/>
        </p:nvCxnSpPr>
        <p:spPr>
          <a:xfrm>
            <a:off x="4786677" y="8062660"/>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Conector recto 159"/>
          <p:cNvCxnSpPr/>
          <p:nvPr/>
        </p:nvCxnSpPr>
        <p:spPr>
          <a:xfrm>
            <a:off x="5295675" y="8066764"/>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2" name="CuadroTexto 161"/>
          <p:cNvSpPr txBox="1"/>
          <p:nvPr/>
        </p:nvSpPr>
        <p:spPr>
          <a:xfrm rot="16200000">
            <a:off x="3182512" y="8666400"/>
            <a:ext cx="569387" cy="246221"/>
          </a:xfrm>
          <a:prstGeom prst="rect">
            <a:avLst/>
          </a:prstGeom>
          <a:noFill/>
        </p:spPr>
        <p:txBody>
          <a:bodyPr wrap="none" rtlCol="0">
            <a:spAutoFit/>
          </a:bodyPr>
          <a:lstStyle/>
          <a:p>
            <a:r>
              <a:rPr lang="es-ES" sz="1000" b="1" dirty="0" err="1" smtClean="0">
                <a:latin typeface="Arial" panose="020B0604020202020204" pitchFamily="34" charset="0"/>
                <a:cs typeface="Arial" panose="020B0604020202020204" pitchFamily="34" charset="0"/>
              </a:rPr>
              <a:t>pg</a:t>
            </a:r>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mL</a:t>
            </a:r>
            <a:endParaRPr lang="es-ES" sz="1000" b="1" dirty="0">
              <a:latin typeface="Arial" panose="020B0604020202020204" pitchFamily="34" charset="0"/>
              <a:cs typeface="Arial" panose="020B0604020202020204" pitchFamily="34" charset="0"/>
            </a:endParaRPr>
          </a:p>
        </p:txBody>
      </p:sp>
      <p:sp>
        <p:nvSpPr>
          <p:cNvPr id="163" name="CuadroTexto 162"/>
          <p:cNvSpPr txBox="1"/>
          <p:nvPr/>
        </p:nvSpPr>
        <p:spPr>
          <a:xfrm>
            <a:off x="4241855" y="8005685"/>
            <a:ext cx="26161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S</a:t>
            </a:r>
            <a:endParaRPr lang="es-ES" sz="900" b="1" dirty="0">
              <a:latin typeface="Arial" panose="020B0604020202020204" pitchFamily="34" charset="0"/>
              <a:cs typeface="Arial" panose="020B0604020202020204" pitchFamily="34" charset="0"/>
            </a:endParaRPr>
          </a:p>
        </p:txBody>
      </p:sp>
      <p:sp>
        <p:nvSpPr>
          <p:cNvPr id="164" name="CuadroTexto 163"/>
          <p:cNvSpPr txBox="1"/>
          <p:nvPr/>
        </p:nvSpPr>
        <p:spPr>
          <a:xfrm>
            <a:off x="4729670" y="7992043"/>
            <a:ext cx="280846" cy="209847"/>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M</a:t>
            </a:r>
            <a:endParaRPr lang="es-ES" sz="900" b="1" dirty="0">
              <a:latin typeface="Arial" panose="020B0604020202020204" pitchFamily="34" charset="0"/>
              <a:cs typeface="Arial" panose="020B0604020202020204" pitchFamily="34" charset="0"/>
            </a:endParaRPr>
          </a:p>
        </p:txBody>
      </p:sp>
      <p:sp>
        <p:nvSpPr>
          <p:cNvPr id="165" name="CuadroTexto 164"/>
          <p:cNvSpPr txBox="1"/>
          <p:nvPr/>
        </p:nvSpPr>
        <p:spPr>
          <a:xfrm>
            <a:off x="5245122" y="8002731"/>
            <a:ext cx="26802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N</a:t>
            </a:r>
            <a:endParaRPr lang="es-ES" sz="900" b="1" dirty="0">
              <a:latin typeface="Arial" panose="020B0604020202020204" pitchFamily="34" charset="0"/>
              <a:cs typeface="Arial" panose="020B0604020202020204" pitchFamily="34" charset="0"/>
            </a:endParaRPr>
          </a:p>
        </p:txBody>
      </p:sp>
      <p:sp>
        <p:nvSpPr>
          <p:cNvPr id="167" name="CuadroTexto 166"/>
          <p:cNvSpPr txBox="1"/>
          <p:nvPr/>
        </p:nvSpPr>
        <p:spPr>
          <a:xfrm>
            <a:off x="923593" y="9442475"/>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68" name="CuadroTexto 167"/>
          <p:cNvSpPr txBox="1"/>
          <p:nvPr/>
        </p:nvSpPr>
        <p:spPr>
          <a:xfrm>
            <a:off x="1152682" y="9442475"/>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69" name="CuadroTexto 168"/>
          <p:cNvSpPr txBox="1"/>
          <p:nvPr/>
        </p:nvSpPr>
        <p:spPr>
          <a:xfrm>
            <a:off x="1432199" y="9444317"/>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70" name="CuadroTexto 169"/>
          <p:cNvSpPr txBox="1"/>
          <p:nvPr/>
        </p:nvSpPr>
        <p:spPr>
          <a:xfrm>
            <a:off x="1661288" y="9444317"/>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71" name="CuadroTexto 170"/>
          <p:cNvSpPr txBox="1"/>
          <p:nvPr/>
        </p:nvSpPr>
        <p:spPr>
          <a:xfrm>
            <a:off x="1935304" y="9444312"/>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72" name="CuadroTexto 171"/>
          <p:cNvSpPr txBox="1"/>
          <p:nvPr/>
        </p:nvSpPr>
        <p:spPr>
          <a:xfrm>
            <a:off x="2164393" y="9444312"/>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sp>
        <p:nvSpPr>
          <p:cNvPr id="173" name="CuadroTexto 172"/>
          <p:cNvSpPr txBox="1"/>
          <p:nvPr/>
        </p:nvSpPr>
        <p:spPr>
          <a:xfrm>
            <a:off x="2445754" y="9444313"/>
            <a:ext cx="274434"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UI</a:t>
            </a:r>
            <a:endParaRPr lang="es-ES" sz="700" b="1" dirty="0">
              <a:latin typeface="Arial" panose="020B0604020202020204" pitchFamily="34" charset="0"/>
              <a:cs typeface="Arial" panose="020B0604020202020204" pitchFamily="34" charset="0"/>
            </a:endParaRPr>
          </a:p>
        </p:txBody>
      </p:sp>
      <p:sp>
        <p:nvSpPr>
          <p:cNvPr id="174" name="CuadroTexto 173"/>
          <p:cNvSpPr txBox="1"/>
          <p:nvPr/>
        </p:nvSpPr>
        <p:spPr>
          <a:xfrm>
            <a:off x="2674843" y="9444313"/>
            <a:ext cx="31931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CO</a:t>
            </a:r>
            <a:endParaRPr lang="es-ES" sz="700" b="1" dirty="0">
              <a:latin typeface="Arial" panose="020B0604020202020204" pitchFamily="34" charset="0"/>
              <a:cs typeface="Arial" panose="020B0604020202020204" pitchFamily="34" charset="0"/>
            </a:endParaRPr>
          </a:p>
        </p:txBody>
      </p:sp>
      <p:cxnSp>
        <p:nvCxnSpPr>
          <p:cNvPr id="175" name="Conector recto 174"/>
          <p:cNvCxnSpPr/>
          <p:nvPr/>
        </p:nvCxnSpPr>
        <p:spPr>
          <a:xfrm>
            <a:off x="1938810" y="8068171"/>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Conector recto 175"/>
          <p:cNvCxnSpPr/>
          <p:nvPr/>
        </p:nvCxnSpPr>
        <p:spPr>
          <a:xfrm>
            <a:off x="2447808" y="8072275"/>
            <a:ext cx="8723" cy="133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8" name="CuadroTexto 177"/>
          <p:cNvSpPr txBox="1"/>
          <p:nvPr/>
        </p:nvSpPr>
        <p:spPr>
          <a:xfrm rot="16200000">
            <a:off x="334645" y="8671911"/>
            <a:ext cx="569387" cy="246221"/>
          </a:xfrm>
          <a:prstGeom prst="rect">
            <a:avLst/>
          </a:prstGeom>
          <a:noFill/>
        </p:spPr>
        <p:txBody>
          <a:bodyPr wrap="none" rtlCol="0">
            <a:spAutoFit/>
          </a:bodyPr>
          <a:lstStyle/>
          <a:p>
            <a:r>
              <a:rPr lang="es-ES" sz="1000" b="1" dirty="0" err="1" smtClean="0">
                <a:latin typeface="Arial" panose="020B0604020202020204" pitchFamily="34" charset="0"/>
                <a:cs typeface="Arial" panose="020B0604020202020204" pitchFamily="34" charset="0"/>
              </a:rPr>
              <a:t>pg</a:t>
            </a:r>
            <a:r>
              <a:rPr lang="es-ES" sz="1000" b="1" dirty="0" smtClean="0">
                <a:latin typeface="Arial" panose="020B0604020202020204" pitchFamily="34" charset="0"/>
                <a:cs typeface="Arial" panose="020B0604020202020204" pitchFamily="34" charset="0"/>
              </a:rPr>
              <a:t>/</a:t>
            </a:r>
            <a:r>
              <a:rPr lang="es-ES" sz="1000" b="1" dirty="0" err="1" smtClean="0">
                <a:latin typeface="Arial" panose="020B0604020202020204" pitchFamily="34" charset="0"/>
                <a:cs typeface="Arial" panose="020B0604020202020204" pitchFamily="34" charset="0"/>
              </a:rPr>
              <a:t>mL</a:t>
            </a:r>
            <a:endParaRPr lang="es-ES" sz="1000" b="1" dirty="0">
              <a:latin typeface="Arial" panose="020B0604020202020204" pitchFamily="34" charset="0"/>
              <a:cs typeface="Arial" panose="020B0604020202020204" pitchFamily="34" charset="0"/>
            </a:endParaRPr>
          </a:p>
        </p:txBody>
      </p:sp>
      <p:sp>
        <p:nvSpPr>
          <p:cNvPr id="179" name="CuadroTexto 178"/>
          <p:cNvSpPr txBox="1"/>
          <p:nvPr/>
        </p:nvSpPr>
        <p:spPr>
          <a:xfrm>
            <a:off x="1393988" y="8011196"/>
            <a:ext cx="261610"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S</a:t>
            </a:r>
            <a:endParaRPr lang="es-ES" sz="900" b="1" dirty="0">
              <a:latin typeface="Arial" panose="020B0604020202020204" pitchFamily="34" charset="0"/>
              <a:cs typeface="Arial" panose="020B0604020202020204" pitchFamily="34" charset="0"/>
            </a:endParaRPr>
          </a:p>
        </p:txBody>
      </p:sp>
      <p:sp>
        <p:nvSpPr>
          <p:cNvPr id="180" name="CuadroTexto 179"/>
          <p:cNvSpPr txBox="1"/>
          <p:nvPr/>
        </p:nvSpPr>
        <p:spPr>
          <a:xfrm>
            <a:off x="1881803" y="7997554"/>
            <a:ext cx="280846" cy="209847"/>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M</a:t>
            </a:r>
            <a:endParaRPr lang="es-ES" sz="900" b="1" dirty="0">
              <a:latin typeface="Arial" panose="020B0604020202020204" pitchFamily="34" charset="0"/>
              <a:cs typeface="Arial" panose="020B0604020202020204" pitchFamily="34" charset="0"/>
            </a:endParaRPr>
          </a:p>
        </p:txBody>
      </p:sp>
      <p:sp>
        <p:nvSpPr>
          <p:cNvPr id="181" name="CuadroTexto 180"/>
          <p:cNvSpPr txBox="1"/>
          <p:nvPr/>
        </p:nvSpPr>
        <p:spPr>
          <a:xfrm>
            <a:off x="2397255" y="8008242"/>
            <a:ext cx="268022" cy="230832"/>
          </a:xfrm>
          <a:prstGeom prst="rect">
            <a:avLst/>
          </a:prstGeom>
          <a:noFill/>
        </p:spPr>
        <p:txBody>
          <a:bodyPr wrap="none" rtlCol="0">
            <a:spAutoFit/>
          </a:bodyPr>
          <a:lstStyle/>
          <a:p>
            <a:r>
              <a:rPr lang="es-ES" sz="900" b="1" dirty="0" smtClean="0">
                <a:latin typeface="Arial" panose="020B0604020202020204" pitchFamily="34" charset="0"/>
                <a:cs typeface="Arial" panose="020B0604020202020204" pitchFamily="34" charset="0"/>
              </a:rPr>
              <a:t>N</a:t>
            </a:r>
            <a:endParaRPr lang="es-ES" sz="900" b="1" dirty="0">
              <a:latin typeface="Arial" panose="020B0604020202020204" pitchFamily="34" charset="0"/>
              <a:cs typeface="Arial" panose="020B0604020202020204" pitchFamily="34" charset="0"/>
            </a:endParaRPr>
          </a:p>
        </p:txBody>
      </p:sp>
      <p:sp>
        <p:nvSpPr>
          <p:cNvPr id="182" name="CuadroTexto 181"/>
          <p:cNvSpPr txBox="1"/>
          <p:nvPr/>
        </p:nvSpPr>
        <p:spPr>
          <a:xfrm>
            <a:off x="3688405" y="524116"/>
            <a:ext cx="572593" cy="215444"/>
          </a:xfrm>
          <a:prstGeom prst="rect">
            <a:avLst/>
          </a:prstGeom>
          <a:noFill/>
        </p:spPr>
        <p:txBody>
          <a:bodyPr wrap="none" rtlCol="0">
            <a:spAutoFit/>
          </a:bodyPr>
          <a:lstStyle/>
          <a:p>
            <a:r>
              <a:rPr lang="es-ES" sz="800" b="1" dirty="0" smtClean="0">
                <a:latin typeface="Arial" panose="020B0604020202020204" pitchFamily="34" charset="0"/>
                <a:cs typeface="Arial" panose="020B0604020202020204" pitchFamily="34" charset="0"/>
              </a:rPr>
              <a:t>Medium</a:t>
            </a:r>
            <a:endParaRPr lang="es-ES" sz="800" b="1" dirty="0">
              <a:latin typeface="Arial" panose="020B0604020202020204" pitchFamily="34" charset="0"/>
              <a:cs typeface="Arial" panose="020B0604020202020204" pitchFamily="34" charset="0"/>
            </a:endParaRPr>
          </a:p>
        </p:txBody>
      </p:sp>
      <p:sp>
        <p:nvSpPr>
          <p:cNvPr id="183" name="CuadroTexto 182"/>
          <p:cNvSpPr txBox="1"/>
          <p:nvPr/>
        </p:nvSpPr>
        <p:spPr>
          <a:xfrm>
            <a:off x="899050" y="2376979"/>
            <a:ext cx="572593" cy="215444"/>
          </a:xfrm>
          <a:prstGeom prst="rect">
            <a:avLst/>
          </a:prstGeom>
          <a:noFill/>
        </p:spPr>
        <p:txBody>
          <a:bodyPr wrap="none" rtlCol="0">
            <a:spAutoFit/>
          </a:bodyPr>
          <a:lstStyle/>
          <a:p>
            <a:r>
              <a:rPr lang="es-ES" sz="800" b="1" dirty="0" smtClean="0">
                <a:latin typeface="Arial" panose="020B0604020202020204" pitchFamily="34" charset="0"/>
                <a:cs typeface="Arial" panose="020B0604020202020204" pitchFamily="34" charset="0"/>
              </a:rPr>
              <a:t>Medium</a:t>
            </a:r>
            <a:endParaRPr lang="es-ES" sz="800" b="1" dirty="0">
              <a:latin typeface="Arial" panose="020B0604020202020204" pitchFamily="34" charset="0"/>
              <a:cs typeface="Arial" panose="020B0604020202020204" pitchFamily="34" charset="0"/>
            </a:endParaRPr>
          </a:p>
        </p:txBody>
      </p:sp>
      <p:sp>
        <p:nvSpPr>
          <p:cNvPr id="184" name="CuadroTexto 183"/>
          <p:cNvSpPr txBox="1"/>
          <p:nvPr/>
        </p:nvSpPr>
        <p:spPr>
          <a:xfrm>
            <a:off x="3732517" y="2384995"/>
            <a:ext cx="572593" cy="215444"/>
          </a:xfrm>
          <a:prstGeom prst="rect">
            <a:avLst/>
          </a:prstGeom>
          <a:noFill/>
        </p:spPr>
        <p:txBody>
          <a:bodyPr wrap="none" rtlCol="0">
            <a:spAutoFit/>
          </a:bodyPr>
          <a:lstStyle/>
          <a:p>
            <a:r>
              <a:rPr lang="es-ES" sz="800" b="1" dirty="0" smtClean="0">
                <a:latin typeface="Arial" panose="020B0604020202020204" pitchFamily="34" charset="0"/>
                <a:cs typeface="Arial" panose="020B0604020202020204" pitchFamily="34" charset="0"/>
              </a:rPr>
              <a:t>Medium</a:t>
            </a:r>
            <a:endParaRPr lang="es-ES" sz="800" b="1" dirty="0">
              <a:latin typeface="Arial" panose="020B0604020202020204" pitchFamily="34" charset="0"/>
              <a:cs typeface="Arial" panose="020B0604020202020204" pitchFamily="34" charset="0"/>
            </a:endParaRPr>
          </a:p>
        </p:txBody>
      </p:sp>
      <p:sp>
        <p:nvSpPr>
          <p:cNvPr id="185" name="CuadroTexto 184"/>
          <p:cNvSpPr txBox="1"/>
          <p:nvPr/>
        </p:nvSpPr>
        <p:spPr>
          <a:xfrm>
            <a:off x="899050" y="6106775"/>
            <a:ext cx="572593" cy="215444"/>
          </a:xfrm>
          <a:prstGeom prst="rect">
            <a:avLst/>
          </a:prstGeom>
          <a:noFill/>
        </p:spPr>
        <p:txBody>
          <a:bodyPr wrap="none" rtlCol="0">
            <a:spAutoFit/>
          </a:bodyPr>
          <a:lstStyle/>
          <a:p>
            <a:r>
              <a:rPr lang="es-ES" sz="800" b="1" dirty="0" smtClean="0">
                <a:latin typeface="Arial" panose="020B0604020202020204" pitchFamily="34" charset="0"/>
                <a:cs typeface="Arial" panose="020B0604020202020204" pitchFamily="34" charset="0"/>
              </a:rPr>
              <a:t>Medium</a:t>
            </a:r>
            <a:endParaRPr lang="es-ES" sz="800" b="1" dirty="0">
              <a:latin typeface="Arial" panose="020B0604020202020204" pitchFamily="34" charset="0"/>
              <a:cs typeface="Arial" panose="020B0604020202020204" pitchFamily="34" charset="0"/>
            </a:endParaRPr>
          </a:p>
        </p:txBody>
      </p:sp>
      <p:sp>
        <p:nvSpPr>
          <p:cNvPr id="186" name="CuadroTexto 185"/>
          <p:cNvSpPr txBox="1"/>
          <p:nvPr/>
        </p:nvSpPr>
        <p:spPr>
          <a:xfrm>
            <a:off x="3732517" y="6114791"/>
            <a:ext cx="572593" cy="215444"/>
          </a:xfrm>
          <a:prstGeom prst="rect">
            <a:avLst/>
          </a:prstGeom>
          <a:noFill/>
        </p:spPr>
        <p:txBody>
          <a:bodyPr wrap="none" rtlCol="0">
            <a:spAutoFit/>
          </a:bodyPr>
          <a:lstStyle/>
          <a:p>
            <a:r>
              <a:rPr lang="es-ES" sz="800" b="1" dirty="0" smtClean="0">
                <a:latin typeface="Arial" panose="020B0604020202020204" pitchFamily="34" charset="0"/>
                <a:cs typeface="Arial" panose="020B0604020202020204" pitchFamily="34" charset="0"/>
              </a:rPr>
              <a:t>Medium</a:t>
            </a:r>
            <a:endParaRPr lang="es-ES" sz="800" b="1" dirty="0">
              <a:latin typeface="Arial" panose="020B0604020202020204" pitchFamily="34" charset="0"/>
              <a:cs typeface="Arial" panose="020B0604020202020204" pitchFamily="34" charset="0"/>
            </a:endParaRPr>
          </a:p>
        </p:txBody>
      </p:sp>
      <p:sp>
        <p:nvSpPr>
          <p:cNvPr id="187" name="CuadroTexto 186"/>
          <p:cNvSpPr txBox="1"/>
          <p:nvPr/>
        </p:nvSpPr>
        <p:spPr>
          <a:xfrm>
            <a:off x="917123" y="4298040"/>
            <a:ext cx="572593" cy="215444"/>
          </a:xfrm>
          <a:prstGeom prst="rect">
            <a:avLst/>
          </a:prstGeom>
          <a:noFill/>
        </p:spPr>
        <p:txBody>
          <a:bodyPr wrap="none" rtlCol="0">
            <a:spAutoFit/>
          </a:bodyPr>
          <a:lstStyle/>
          <a:p>
            <a:r>
              <a:rPr lang="es-ES" sz="800" b="1" dirty="0" smtClean="0">
                <a:latin typeface="Arial" panose="020B0604020202020204" pitchFamily="34" charset="0"/>
                <a:cs typeface="Arial" panose="020B0604020202020204" pitchFamily="34" charset="0"/>
              </a:rPr>
              <a:t>Medium</a:t>
            </a:r>
            <a:endParaRPr lang="es-ES" sz="800" b="1" dirty="0">
              <a:latin typeface="Arial" panose="020B0604020202020204" pitchFamily="34" charset="0"/>
              <a:cs typeface="Arial" panose="020B0604020202020204" pitchFamily="34" charset="0"/>
            </a:endParaRPr>
          </a:p>
        </p:txBody>
      </p:sp>
      <p:sp>
        <p:nvSpPr>
          <p:cNvPr id="188" name="CuadroTexto 187"/>
          <p:cNvSpPr txBox="1"/>
          <p:nvPr/>
        </p:nvSpPr>
        <p:spPr>
          <a:xfrm>
            <a:off x="3716470" y="4306056"/>
            <a:ext cx="572593" cy="215444"/>
          </a:xfrm>
          <a:prstGeom prst="rect">
            <a:avLst/>
          </a:prstGeom>
          <a:noFill/>
        </p:spPr>
        <p:txBody>
          <a:bodyPr wrap="none" rtlCol="0">
            <a:spAutoFit/>
          </a:bodyPr>
          <a:lstStyle/>
          <a:p>
            <a:r>
              <a:rPr lang="es-ES" sz="800" b="1" dirty="0" smtClean="0">
                <a:latin typeface="Arial" panose="020B0604020202020204" pitchFamily="34" charset="0"/>
                <a:cs typeface="Arial" panose="020B0604020202020204" pitchFamily="34" charset="0"/>
              </a:rPr>
              <a:t>Medium</a:t>
            </a:r>
            <a:endParaRPr lang="es-ES" sz="800" b="1" dirty="0">
              <a:latin typeface="Arial" panose="020B0604020202020204" pitchFamily="34" charset="0"/>
              <a:cs typeface="Arial" panose="020B0604020202020204" pitchFamily="34" charset="0"/>
            </a:endParaRPr>
          </a:p>
        </p:txBody>
      </p:sp>
      <p:sp>
        <p:nvSpPr>
          <p:cNvPr id="189" name="CuadroTexto 188"/>
          <p:cNvSpPr txBox="1"/>
          <p:nvPr/>
        </p:nvSpPr>
        <p:spPr>
          <a:xfrm>
            <a:off x="917123" y="8075944"/>
            <a:ext cx="572593" cy="215444"/>
          </a:xfrm>
          <a:prstGeom prst="rect">
            <a:avLst/>
          </a:prstGeom>
          <a:noFill/>
        </p:spPr>
        <p:txBody>
          <a:bodyPr wrap="none" rtlCol="0">
            <a:spAutoFit/>
          </a:bodyPr>
          <a:lstStyle/>
          <a:p>
            <a:r>
              <a:rPr lang="es-ES" sz="800" b="1" dirty="0" smtClean="0">
                <a:latin typeface="Arial" panose="020B0604020202020204" pitchFamily="34" charset="0"/>
                <a:cs typeface="Arial" panose="020B0604020202020204" pitchFamily="34" charset="0"/>
              </a:rPr>
              <a:t>Medium</a:t>
            </a:r>
            <a:endParaRPr lang="es-ES" sz="800" b="1" dirty="0">
              <a:latin typeface="Arial" panose="020B0604020202020204" pitchFamily="34" charset="0"/>
              <a:cs typeface="Arial" panose="020B0604020202020204" pitchFamily="34" charset="0"/>
            </a:endParaRPr>
          </a:p>
        </p:txBody>
      </p:sp>
      <p:sp>
        <p:nvSpPr>
          <p:cNvPr id="190" name="CuadroTexto 189"/>
          <p:cNvSpPr txBox="1"/>
          <p:nvPr/>
        </p:nvSpPr>
        <p:spPr>
          <a:xfrm>
            <a:off x="3764598" y="8083960"/>
            <a:ext cx="572593" cy="215444"/>
          </a:xfrm>
          <a:prstGeom prst="rect">
            <a:avLst/>
          </a:prstGeom>
          <a:noFill/>
        </p:spPr>
        <p:txBody>
          <a:bodyPr wrap="none" rtlCol="0">
            <a:spAutoFit/>
          </a:bodyPr>
          <a:lstStyle/>
          <a:p>
            <a:r>
              <a:rPr lang="es-ES" sz="800" b="1" dirty="0" smtClean="0">
                <a:latin typeface="Arial" panose="020B0604020202020204" pitchFamily="34" charset="0"/>
                <a:cs typeface="Arial" panose="020B0604020202020204" pitchFamily="34" charset="0"/>
              </a:rPr>
              <a:t>Medium</a:t>
            </a:r>
            <a:endParaRPr lang="es-ES" sz="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868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87401" y="1003300"/>
            <a:ext cx="5003800" cy="1938992"/>
          </a:xfrm>
          <a:prstGeom prst="rect">
            <a:avLst/>
          </a:prstGeom>
          <a:noFill/>
        </p:spPr>
        <p:txBody>
          <a:bodyPr wrap="square" rtlCol="0">
            <a:spAutoFit/>
          </a:bodyPr>
          <a:lstStyle/>
          <a:p>
            <a:pPr algn="just"/>
            <a:r>
              <a:rPr lang="es-ES" sz="1000" b="1" dirty="0" err="1" smtClean="0">
                <a:latin typeface="Arial" panose="020B0604020202020204" pitchFamily="34" charset="0"/>
                <a:cs typeface="Arial" panose="020B0604020202020204" pitchFamily="34" charset="0"/>
              </a:rPr>
              <a:t>Supplementary</a:t>
            </a:r>
            <a:r>
              <a:rPr lang="es-ES" sz="1000" b="1" dirty="0" smtClean="0">
                <a:latin typeface="Arial" panose="020B0604020202020204" pitchFamily="34" charset="0"/>
                <a:cs typeface="Arial" panose="020B0604020202020204" pitchFamily="34" charset="0"/>
              </a:rPr>
              <a:t> Figure 2</a:t>
            </a:r>
            <a:r>
              <a:rPr lang="es-ES" sz="1000" dirty="0" smtClean="0">
                <a:latin typeface="Arial" panose="020B0604020202020204" pitchFamily="34" charset="0"/>
                <a:cs typeface="Arial" panose="020B0604020202020204" pitchFamily="34" charset="0"/>
              </a:rPr>
              <a:t>: </a:t>
            </a:r>
            <a:r>
              <a:rPr lang="en-US" sz="1000" dirty="0" smtClean="0">
                <a:latin typeface="Arial" panose="020B0604020202020204" pitchFamily="34" charset="0"/>
                <a:cs typeface="Arial" panose="020B0604020202020204" pitchFamily="34" charset="0"/>
              </a:rPr>
              <a:t>Level </a:t>
            </a:r>
            <a:r>
              <a:rPr lang="en-US" sz="1000" dirty="0">
                <a:latin typeface="Arial" panose="020B0604020202020204" pitchFamily="34" charset="0"/>
                <a:cs typeface="Arial" panose="020B0604020202020204" pitchFamily="34" charset="0"/>
              </a:rPr>
              <a:t>of </a:t>
            </a:r>
            <a:r>
              <a:rPr lang="en-US" sz="1000" dirty="0" smtClean="0">
                <a:latin typeface="Arial" panose="020B0604020202020204" pitchFamily="34" charset="0"/>
                <a:cs typeface="Arial" panose="020B0604020202020204" pitchFamily="34" charset="0"/>
              </a:rPr>
              <a:t>cytokine production in uninfected (UI) and convalescent (CO) health care workers, according </a:t>
            </a:r>
            <a:r>
              <a:rPr lang="en-US" sz="1000" dirty="0">
                <a:latin typeface="Arial" panose="020B0604020202020204" pitchFamily="34" charset="0"/>
                <a:cs typeface="Arial" panose="020B0604020202020204" pitchFamily="34" charset="0"/>
              </a:rPr>
              <a:t>to </a:t>
            </a:r>
            <a:r>
              <a:rPr lang="en-US" sz="1000" dirty="0" smtClean="0">
                <a:latin typeface="Arial" panose="020B0604020202020204" pitchFamily="34" charset="0"/>
                <a:cs typeface="Arial" panose="020B0604020202020204" pitchFamily="34" charset="0"/>
              </a:rPr>
              <a:t>SARS-CoV-2 specific peptides S, M and N used </a:t>
            </a:r>
            <a:r>
              <a:rPr lang="en-US" sz="1000" dirty="0">
                <a:latin typeface="Arial" panose="020B0604020202020204" pitchFamily="34" charset="0"/>
                <a:cs typeface="Arial" panose="020B0604020202020204" pitchFamily="34" charset="0"/>
              </a:rPr>
              <a:t>for PBMC stimulation. </a:t>
            </a:r>
            <a:r>
              <a:rPr lang="en-US" sz="1000" dirty="0" smtClean="0">
                <a:latin typeface="Arial" panose="020B0604020202020204" pitchFamily="34" charset="0"/>
                <a:cs typeface="Arial" panose="020B0604020202020204" pitchFamily="34" charset="0"/>
              </a:rPr>
              <a:t>Negative control by culture medium without any specific peptide is also shown. Positive control were always productive. Values shown represent the final concentration once subtracted the concentration found in the negative control. Production </a:t>
            </a:r>
            <a:r>
              <a:rPr lang="en-US" sz="1000" dirty="0">
                <a:latin typeface="Arial" panose="020B0604020202020204" pitchFamily="34" charset="0"/>
                <a:cs typeface="Arial" panose="020B0604020202020204" pitchFamily="34" charset="0"/>
              </a:rPr>
              <a:t>of IL6 in </a:t>
            </a:r>
            <a:r>
              <a:rPr lang="en-US" sz="1000" dirty="0" smtClean="0">
                <a:latin typeface="Arial" panose="020B0604020202020204" pitchFamily="34" charset="0"/>
                <a:cs typeface="Arial" panose="020B0604020202020204" pitchFamily="34" charset="0"/>
              </a:rPr>
              <a:t>negative controls showed an elevated back-ground production. Significant </a:t>
            </a:r>
            <a:r>
              <a:rPr lang="en-US" sz="1000" dirty="0">
                <a:latin typeface="Arial" panose="020B0604020202020204" pitchFamily="34" charset="0"/>
                <a:cs typeface="Arial" panose="020B0604020202020204" pitchFamily="34" charset="0"/>
              </a:rPr>
              <a:t>when p&lt;0.05. Not significant results are not shown</a:t>
            </a:r>
            <a:r>
              <a:rPr lang="en-US" sz="1000" dirty="0" smtClean="0">
                <a:latin typeface="Arial" panose="020B0604020202020204" pitchFamily="34" charset="0"/>
                <a:cs typeface="Arial" panose="020B0604020202020204" pitchFamily="34" charset="0"/>
              </a:rPr>
              <a:t>.</a:t>
            </a:r>
            <a:r>
              <a:rPr lang="en-US" sz="1000" dirty="0">
                <a:latin typeface="Arial" panose="020B0604020202020204" pitchFamily="34" charset="0"/>
                <a:cs typeface="Arial" panose="020B0604020202020204" pitchFamily="34" charset="0"/>
              </a:rPr>
              <a:t> The limits of detection of each cytokine was as follows: IFN-α, 10.4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IFN-γ,6.26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TNF-α, 2.17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IL12, 3.44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GM-CSF, 0.20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IL9, 32.7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IL10, 2.76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IL4, 34.2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IL5, 0.27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IL17A, 0.7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IL2, 1.52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IL12p70, 3.44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 and IL6, 0.077 </a:t>
            </a:r>
            <a:r>
              <a:rPr lang="en-US" sz="1000" dirty="0" err="1">
                <a:latin typeface="Arial" panose="020B0604020202020204" pitchFamily="34" charset="0"/>
                <a:cs typeface="Arial" panose="020B0604020202020204" pitchFamily="34" charset="0"/>
              </a:rPr>
              <a:t>pg</a:t>
            </a:r>
            <a:r>
              <a:rPr lang="en-US" sz="1000" dirty="0">
                <a:latin typeface="Arial" panose="020B0604020202020204" pitchFamily="34" charset="0"/>
                <a:cs typeface="Arial" panose="020B0604020202020204" pitchFamily="34" charset="0"/>
              </a:rPr>
              <a:t>/mL.</a:t>
            </a:r>
            <a:endParaRPr lang="es-ES" sz="1000" dirty="0">
              <a:latin typeface="Arial" panose="020B0604020202020204" pitchFamily="34" charset="0"/>
              <a:cs typeface="Arial" panose="020B0604020202020204" pitchFamily="34" charset="0"/>
            </a:endParaRPr>
          </a:p>
          <a:p>
            <a:pPr algn="just"/>
            <a:r>
              <a:rPr lang="en-US" sz="1000" dirty="0" smtClean="0">
                <a:latin typeface="Arial" panose="020B0604020202020204" pitchFamily="34" charset="0"/>
                <a:cs typeface="Arial" panose="020B0604020202020204" pitchFamily="34" charset="0"/>
              </a:rPr>
              <a:t>    </a:t>
            </a:r>
            <a:endParaRPr lang="es-E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3638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Conector recto 16"/>
          <p:cNvCxnSpPr/>
          <p:nvPr/>
        </p:nvCxnSpPr>
        <p:spPr>
          <a:xfrm flipV="1">
            <a:off x="2278037" y="3431757"/>
            <a:ext cx="2700000" cy="4"/>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20" name="Objeto 19"/>
          <p:cNvGraphicFramePr>
            <a:graphicFrameLocks noChangeAspect="1"/>
          </p:cNvGraphicFramePr>
          <p:nvPr>
            <p:extLst/>
          </p:nvPr>
        </p:nvGraphicFramePr>
        <p:xfrm>
          <a:off x="1630490" y="2087499"/>
          <a:ext cx="3455987" cy="2411413"/>
        </p:xfrm>
        <a:graphic>
          <a:graphicData uri="http://schemas.openxmlformats.org/presentationml/2006/ole">
            <mc:AlternateContent xmlns:mc="http://schemas.openxmlformats.org/markup-compatibility/2006">
              <mc:Choice xmlns:v="urn:schemas-microsoft-com:vml" Requires="v">
                <p:oleObj spid="_x0000_s3077" name="Prism Project" r:id="rId3" imgW="3456000" imgH="2412000" progId="Prism5.Document">
                  <p:embed/>
                </p:oleObj>
              </mc:Choice>
              <mc:Fallback>
                <p:oleObj name="Prism Project" r:id="rId3" imgW="3456000" imgH="2412000" progId="Prism5.Document">
                  <p:embed/>
                  <p:pic>
                    <p:nvPicPr>
                      <p:cNvPr id="0" name=""/>
                      <p:cNvPicPr/>
                      <p:nvPr/>
                    </p:nvPicPr>
                    <p:blipFill>
                      <a:blip r:embed="rId4"/>
                      <a:stretch>
                        <a:fillRect/>
                      </a:stretch>
                    </p:blipFill>
                    <p:spPr>
                      <a:xfrm>
                        <a:off x="1630490" y="2087499"/>
                        <a:ext cx="3455987" cy="2411413"/>
                      </a:xfrm>
                      <a:prstGeom prst="rect">
                        <a:avLst/>
                      </a:prstGeom>
                    </p:spPr>
                  </p:pic>
                </p:oleObj>
              </mc:Fallback>
            </mc:AlternateContent>
          </a:graphicData>
        </a:graphic>
      </p:graphicFrame>
      <p:sp>
        <p:nvSpPr>
          <p:cNvPr id="21" name="CuadroTexto 20"/>
          <p:cNvSpPr txBox="1"/>
          <p:nvPr/>
        </p:nvSpPr>
        <p:spPr>
          <a:xfrm>
            <a:off x="2478713" y="1718282"/>
            <a:ext cx="920445" cy="276999"/>
          </a:xfrm>
          <a:prstGeom prst="rect">
            <a:avLst/>
          </a:prstGeom>
          <a:noFill/>
        </p:spPr>
        <p:txBody>
          <a:bodyPr wrap="none" rtlCol="0">
            <a:spAutoFit/>
          </a:bodyPr>
          <a:lstStyle/>
          <a:p>
            <a:r>
              <a:rPr lang="es-ES" sz="1200" b="1" dirty="0" smtClean="0">
                <a:latin typeface="Arial" panose="020B0604020202020204" pitchFamily="34" charset="0"/>
                <a:cs typeface="Arial" panose="020B0604020202020204" pitchFamily="34" charset="0"/>
              </a:rPr>
              <a:t>IFN-</a:t>
            </a:r>
            <a:r>
              <a:rPr lang="el-GR" sz="1200" b="1" dirty="0" smtClean="0">
                <a:latin typeface="Arial" panose="020B0604020202020204" pitchFamily="34" charset="0"/>
                <a:cs typeface="Arial" panose="020B0604020202020204" pitchFamily="34" charset="0"/>
              </a:rPr>
              <a:t>γ</a:t>
            </a:r>
            <a:r>
              <a:rPr lang="es-ES" sz="1200" b="1" dirty="0" smtClean="0">
                <a:latin typeface="Arial" panose="020B0604020202020204" pitchFamily="34" charset="0"/>
                <a:cs typeface="Arial" panose="020B0604020202020204" pitchFamily="34" charset="0"/>
              </a:rPr>
              <a:t>/IL10</a:t>
            </a:r>
            <a:endParaRPr lang="es-ES" sz="1200" b="1" dirty="0">
              <a:latin typeface="Arial" panose="020B0604020202020204" pitchFamily="34" charset="0"/>
              <a:cs typeface="Arial" panose="020B0604020202020204" pitchFamily="34" charset="0"/>
            </a:endParaRPr>
          </a:p>
        </p:txBody>
      </p:sp>
      <p:sp>
        <p:nvSpPr>
          <p:cNvPr id="26" name="CuadroTexto 25"/>
          <p:cNvSpPr txBox="1"/>
          <p:nvPr/>
        </p:nvSpPr>
        <p:spPr>
          <a:xfrm>
            <a:off x="3797969" y="1722653"/>
            <a:ext cx="981359" cy="276999"/>
          </a:xfrm>
          <a:prstGeom prst="rect">
            <a:avLst/>
          </a:prstGeom>
          <a:noFill/>
        </p:spPr>
        <p:txBody>
          <a:bodyPr wrap="none" rtlCol="0">
            <a:spAutoFit/>
          </a:bodyPr>
          <a:lstStyle/>
          <a:p>
            <a:r>
              <a:rPr lang="es-ES" sz="1200" b="1" dirty="0" smtClean="0">
                <a:latin typeface="Arial" panose="020B0604020202020204" pitchFamily="34" charset="0"/>
                <a:cs typeface="Arial" panose="020B0604020202020204" pitchFamily="34" charset="0"/>
              </a:rPr>
              <a:t>TNF-</a:t>
            </a:r>
            <a:r>
              <a:rPr lang="el-GR" sz="1200" b="1" dirty="0" smtClean="0">
                <a:latin typeface="Arial" panose="020B0604020202020204" pitchFamily="34" charset="0"/>
                <a:cs typeface="Arial" panose="020B0604020202020204" pitchFamily="34" charset="0"/>
              </a:rPr>
              <a:t>α</a:t>
            </a:r>
            <a:r>
              <a:rPr lang="es-ES" sz="1200" b="1" dirty="0" smtClean="0">
                <a:latin typeface="Arial" panose="020B0604020202020204" pitchFamily="34" charset="0"/>
                <a:cs typeface="Arial" panose="020B0604020202020204" pitchFamily="34" charset="0"/>
              </a:rPr>
              <a:t>/IL10</a:t>
            </a:r>
            <a:endParaRPr lang="es-ES" sz="1200" b="1" dirty="0">
              <a:latin typeface="Arial" panose="020B0604020202020204" pitchFamily="34" charset="0"/>
              <a:cs typeface="Arial" panose="020B0604020202020204" pitchFamily="34" charset="0"/>
            </a:endParaRPr>
          </a:p>
        </p:txBody>
      </p:sp>
      <p:cxnSp>
        <p:nvCxnSpPr>
          <p:cNvPr id="27" name="Conector recto 26"/>
          <p:cNvCxnSpPr/>
          <p:nvPr/>
        </p:nvCxnSpPr>
        <p:spPr>
          <a:xfrm>
            <a:off x="3636953" y="1806198"/>
            <a:ext cx="0" cy="234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CuadroTexto 27"/>
          <p:cNvSpPr txBox="1"/>
          <p:nvPr/>
        </p:nvSpPr>
        <p:spPr>
          <a:xfrm>
            <a:off x="2303363" y="4252806"/>
            <a:ext cx="362600" cy="246221"/>
          </a:xfrm>
          <a:prstGeom prst="rect">
            <a:avLst/>
          </a:prstGeom>
          <a:noFill/>
        </p:spPr>
        <p:txBody>
          <a:bodyPr wrap="none" rtlCol="0">
            <a:spAutoFit/>
          </a:bodyPr>
          <a:lstStyle/>
          <a:p>
            <a:r>
              <a:rPr lang="es-ES" sz="1000" b="1" dirty="0">
                <a:latin typeface="Arial" panose="020B0604020202020204" pitchFamily="34" charset="0"/>
                <a:cs typeface="Arial" panose="020B0604020202020204" pitchFamily="34" charset="0"/>
              </a:rPr>
              <a:t>P</a:t>
            </a:r>
            <a:r>
              <a:rPr lang="es-ES" sz="1000" b="1" dirty="0" smtClean="0">
                <a:latin typeface="Arial" panose="020B0604020202020204" pitchFamily="34" charset="0"/>
                <a:cs typeface="Arial" panose="020B0604020202020204" pitchFamily="34" charset="0"/>
              </a:rPr>
              <a:t>R</a:t>
            </a:r>
            <a:endParaRPr lang="es-ES" sz="1000" b="1" dirty="0">
              <a:latin typeface="Arial" panose="020B0604020202020204" pitchFamily="34" charset="0"/>
              <a:cs typeface="Arial" panose="020B0604020202020204" pitchFamily="34" charset="0"/>
            </a:endParaRPr>
          </a:p>
        </p:txBody>
      </p:sp>
      <p:sp>
        <p:nvSpPr>
          <p:cNvPr id="29" name="CuadroTexto 28"/>
          <p:cNvSpPr txBox="1"/>
          <p:nvPr/>
        </p:nvSpPr>
        <p:spPr>
          <a:xfrm>
            <a:off x="2748371" y="4258902"/>
            <a:ext cx="362600" cy="246221"/>
          </a:xfrm>
          <a:prstGeom prst="rect">
            <a:avLst/>
          </a:prstGeom>
          <a:noFill/>
        </p:spPr>
        <p:txBody>
          <a:bodyPr wrap="none" rtlCol="0">
            <a:spAutoFit/>
          </a:bodyPr>
          <a:lstStyle/>
          <a:p>
            <a:r>
              <a:rPr lang="es-ES" sz="1000" b="1" dirty="0">
                <a:latin typeface="Arial" panose="020B0604020202020204" pitchFamily="34" charset="0"/>
                <a:cs typeface="Arial" panose="020B0604020202020204" pitchFamily="34" charset="0"/>
              </a:rPr>
              <a:t>S</a:t>
            </a:r>
            <a:r>
              <a:rPr lang="es-ES" sz="1000" b="1" dirty="0" smtClean="0">
                <a:latin typeface="Arial" panose="020B0604020202020204" pitchFamily="34" charset="0"/>
                <a:cs typeface="Arial" panose="020B0604020202020204" pitchFamily="34" charset="0"/>
              </a:rPr>
              <a:t>R</a:t>
            </a:r>
            <a:endParaRPr lang="es-ES" sz="1000" b="1" dirty="0">
              <a:latin typeface="Arial" panose="020B0604020202020204" pitchFamily="34" charset="0"/>
              <a:cs typeface="Arial" panose="020B0604020202020204" pitchFamily="34" charset="0"/>
            </a:endParaRPr>
          </a:p>
        </p:txBody>
      </p:sp>
      <p:sp>
        <p:nvSpPr>
          <p:cNvPr id="30" name="CuadroTexto 29"/>
          <p:cNvSpPr txBox="1"/>
          <p:nvPr/>
        </p:nvSpPr>
        <p:spPr>
          <a:xfrm>
            <a:off x="3211667" y="4258902"/>
            <a:ext cx="377026" cy="246221"/>
          </a:xfrm>
          <a:prstGeom prst="rect">
            <a:avLst/>
          </a:prstGeom>
          <a:noFill/>
        </p:spPr>
        <p:txBody>
          <a:bodyPr wrap="none" rtlCol="0">
            <a:spAutoFit/>
          </a:bodyPr>
          <a:lstStyle/>
          <a:p>
            <a:r>
              <a:rPr lang="es-ES" sz="1000" b="1" dirty="0" smtClean="0">
                <a:latin typeface="Arial" panose="020B0604020202020204" pitchFamily="34" charset="0"/>
                <a:cs typeface="Arial" panose="020B0604020202020204" pitchFamily="34" charset="0"/>
              </a:rPr>
              <a:t>CO</a:t>
            </a:r>
            <a:endParaRPr lang="es-ES" sz="1000" b="1" dirty="0">
              <a:latin typeface="Arial" panose="020B0604020202020204" pitchFamily="34" charset="0"/>
              <a:cs typeface="Arial" panose="020B0604020202020204" pitchFamily="34" charset="0"/>
            </a:endParaRPr>
          </a:p>
        </p:txBody>
      </p:sp>
      <p:sp>
        <p:nvSpPr>
          <p:cNvPr id="31" name="CuadroTexto 30"/>
          <p:cNvSpPr txBox="1"/>
          <p:nvPr/>
        </p:nvSpPr>
        <p:spPr>
          <a:xfrm>
            <a:off x="3674963" y="4246710"/>
            <a:ext cx="362600" cy="246221"/>
          </a:xfrm>
          <a:prstGeom prst="rect">
            <a:avLst/>
          </a:prstGeom>
          <a:noFill/>
        </p:spPr>
        <p:txBody>
          <a:bodyPr wrap="none" rtlCol="0">
            <a:spAutoFit/>
          </a:bodyPr>
          <a:lstStyle/>
          <a:p>
            <a:r>
              <a:rPr lang="es-ES" sz="1000" b="1" dirty="0">
                <a:latin typeface="Arial" panose="020B0604020202020204" pitchFamily="34" charset="0"/>
                <a:cs typeface="Arial" panose="020B0604020202020204" pitchFamily="34" charset="0"/>
              </a:rPr>
              <a:t>P</a:t>
            </a:r>
            <a:r>
              <a:rPr lang="es-ES" sz="1000" b="1" dirty="0" smtClean="0">
                <a:latin typeface="Arial" panose="020B0604020202020204" pitchFamily="34" charset="0"/>
                <a:cs typeface="Arial" panose="020B0604020202020204" pitchFamily="34" charset="0"/>
              </a:rPr>
              <a:t>R</a:t>
            </a:r>
            <a:endParaRPr lang="es-ES" sz="1000" b="1" dirty="0">
              <a:latin typeface="Arial" panose="020B0604020202020204" pitchFamily="34" charset="0"/>
              <a:cs typeface="Arial" panose="020B0604020202020204" pitchFamily="34" charset="0"/>
            </a:endParaRPr>
          </a:p>
        </p:txBody>
      </p:sp>
      <p:sp>
        <p:nvSpPr>
          <p:cNvPr id="32" name="CuadroTexto 31"/>
          <p:cNvSpPr txBox="1"/>
          <p:nvPr/>
        </p:nvSpPr>
        <p:spPr>
          <a:xfrm>
            <a:off x="4119971" y="4252806"/>
            <a:ext cx="362600" cy="246221"/>
          </a:xfrm>
          <a:prstGeom prst="rect">
            <a:avLst/>
          </a:prstGeom>
          <a:noFill/>
        </p:spPr>
        <p:txBody>
          <a:bodyPr wrap="none" rtlCol="0">
            <a:spAutoFit/>
          </a:bodyPr>
          <a:lstStyle/>
          <a:p>
            <a:r>
              <a:rPr lang="es-ES" sz="1000" b="1" dirty="0">
                <a:latin typeface="Arial" panose="020B0604020202020204" pitchFamily="34" charset="0"/>
                <a:cs typeface="Arial" panose="020B0604020202020204" pitchFamily="34" charset="0"/>
              </a:rPr>
              <a:t>S</a:t>
            </a:r>
            <a:r>
              <a:rPr lang="es-ES" sz="1000" b="1" dirty="0" smtClean="0">
                <a:latin typeface="Arial" panose="020B0604020202020204" pitchFamily="34" charset="0"/>
                <a:cs typeface="Arial" panose="020B0604020202020204" pitchFamily="34" charset="0"/>
              </a:rPr>
              <a:t>R</a:t>
            </a:r>
            <a:endParaRPr lang="es-ES" sz="1000" b="1" dirty="0">
              <a:latin typeface="Arial" panose="020B0604020202020204" pitchFamily="34" charset="0"/>
              <a:cs typeface="Arial" panose="020B0604020202020204" pitchFamily="34" charset="0"/>
            </a:endParaRPr>
          </a:p>
        </p:txBody>
      </p:sp>
      <p:sp>
        <p:nvSpPr>
          <p:cNvPr id="33" name="CuadroTexto 32"/>
          <p:cNvSpPr txBox="1"/>
          <p:nvPr/>
        </p:nvSpPr>
        <p:spPr>
          <a:xfrm>
            <a:off x="4583267" y="4252806"/>
            <a:ext cx="377026" cy="246221"/>
          </a:xfrm>
          <a:prstGeom prst="rect">
            <a:avLst/>
          </a:prstGeom>
          <a:noFill/>
        </p:spPr>
        <p:txBody>
          <a:bodyPr wrap="none" rtlCol="0">
            <a:spAutoFit/>
          </a:bodyPr>
          <a:lstStyle/>
          <a:p>
            <a:r>
              <a:rPr lang="es-ES" sz="1000" b="1" dirty="0" smtClean="0">
                <a:latin typeface="Arial" panose="020B0604020202020204" pitchFamily="34" charset="0"/>
                <a:cs typeface="Arial" panose="020B0604020202020204" pitchFamily="34" charset="0"/>
              </a:rPr>
              <a:t>CO</a:t>
            </a:r>
            <a:endParaRPr lang="es-ES" sz="1000" b="1" dirty="0">
              <a:latin typeface="Arial" panose="020B0604020202020204" pitchFamily="34" charset="0"/>
              <a:cs typeface="Arial" panose="020B0604020202020204" pitchFamily="34" charset="0"/>
            </a:endParaRPr>
          </a:p>
        </p:txBody>
      </p:sp>
      <p:cxnSp>
        <p:nvCxnSpPr>
          <p:cNvPr id="34" name="Conector recto 33"/>
          <p:cNvCxnSpPr/>
          <p:nvPr/>
        </p:nvCxnSpPr>
        <p:spPr>
          <a:xfrm>
            <a:off x="2482721" y="2419673"/>
            <a:ext cx="57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ector recto 34"/>
          <p:cNvCxnSpPr/>
          <p:nvPr/>
        </p:nvCxnSpPr>
        <p:spPr>
          <a:xfrm>
            <a:off x="2673221" y="2241873"/>
            <a:ext cx="72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ector recto 35"/>
          <p:cNvCxnSpPr/>
          <p:nvPr/>
        </p:nvCxnSpPr>
        <p:spPr>
          <a:xfrm>
            <a:off x="2673218" y="2239577"/>
            <a:ext cx="0" cy="17594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CuadroTexto 36"/>
          <p:cNvSpPr txBox="1"/>
          <p:nvPr/>
        </p:nvSpPr>
        <p:spPr>
          <a:xfrm>
            <a:off x="2807860" y="2053528"/>
            <a:ext cx="51648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p&lt;0,001</a:t>
            </a:r>
            <a:endParaRPr lang="es-ES" sz="700" b="1" dirty="0">
              <a:latin typeface="Arial" panose="020B0604020202020204" pitchFamily="34" charset="0"/>
              <a:cs typeface="Arial" panose="020B0604020202020204" pitchFamily="34" charset="0"/>
            </a:endParaRPr>
          </a:p>
        </p:txBody>
      </p:sp>
      <p:sp>
        <p:nvSpPr>
          <p:cNvPr id="38" name="CuadroTexto 37"/>
          <p:cNvSpPr txBox="1"/>
          <p:nvPr/>
        </p:nvSpPr>
        <p:spPr>
          <a:xfrm>
            <a:off x="4082418" y="2024001"/>
            <a:ext cx="51648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p=0,010</a:t>
            </a:r>
            <a:endParaRPr lang="es-ES" sz="700" b="1" dirty="0">
              <a:latin typeface="Arial" panose="020B0604020202020204" pitchFamily="34" charset="0"/>
              <a:cs typeface="Arial" panose="020B0604020202020204" pitchFamily="34" charset="0"/>
            </a:endParaRPr>
          </a:p>
        </p:txBody>
      </p:sp>
      <p:cxnSp>
        <p:nvCxnSpPr>
          <p:cNvPr id="39" name="Conector recto 38"/>
          <p:cNvCxnSpPr/>
          <p:nvPr/>
        </p:nvCxnSpPr>
        <p:spPr>
          <a:xfrm>
            <a:off x="3874865" y="2223629"/>
            <a:ext cx="9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ector recto 39"/>
          <p:cNvCxnSpPr/>
          <p:nvPr/>
        </p:nvCxnSpPr>
        <p:spPr>
          <a:xfrm>
            <a:off x="4349454" y="2464864"/>
            <a:ext cx="4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CuadroTexto 40"/>
          <p:cNvSpPr txBox="1"/>
          <p:nvPr/>
        </p:nvSpPr>
        <p:spPr>
          <a:xfrm>
            <a:off x="4317153" y="2266881"/>
            <a:ext cx="516488" cy="200055"/>
          </a:xfrm>
          <a:prstGeom prst="rect">
            <a:avLst/>
          </a:prstGeom>
          <a:noFill/>
        </p:spPr>
        <p:txBody>
          <a:bodyPr wrap="none" rtlCol="0">
            <a:spAutoFit/>
          </a:bodyPr>
          <a:lstStyle/>
          <a:p>
            <a:r>
              <a:rPr lang="es-ES" sz="700" b="1" dirty="0" smtClean="0">
                <a:latin typeface="Arial" panose="020B0604020202020204" pitchFamily="34" charset="0"/>
                <a:cs typeface="Arial" panose="020B0604020202020204" pitchFamily="34" charset="0"/>
              </a:rPr>
              <a:t>p=0,013</a:t>
            </a:r>
            <a:endParaRPr lang="es-ES" sz="700" b="1" dirty="0">
              <a:latin typeface="Arial" panose="020B0604020202020204" pitchFamily="34" charset="0"/>
              <a:cs typeface="Arial" panose="020B0604020202020204" pitchFamily="34" charset="0"/>
            </a:endParaRPr>
          </a:p>
        </p:txBody>
      </p:sp>
      <p:sp>
        <p:nvSpPr>
          <p:cNvPr id="43" name="CuadroTexto 42"/>
          <p:cNvSpPr txBox="1"/>
          <p:nvPr/>
        </p:nvSpPr>
        <p:spPr>
          <a:xfrm>
            <a:off x="316992" y="414528"/>
            <a:ext cx="1821332" cy="276999"/>
          </a:xfrm>
          <a:prstGeom prst="rect">
            <a:avLst/>
          </a:prstGeom>
          <a:noFill/>
        </p:spPr>
        <p:txBody>
          <a:bodyPr wrap="none" rtlCol="0">
            <a:spAutoFit/>
          </a:bodyPr>
          <a:lstStyle/>
          <a:p>
            <a:r>
              <a:rPr lang="es-ES" sz="1200" dirty="0" err="1" smtClean="0">
                <a:latin typeface="Arial" panose="020B0604020202020204" pitchFamily="34" charset="0"/>
                <a:cs typeface="Arial" panose="020B0604020202020204" pitchFamily="34" charset="0"/>
              </a:rPr>
              <a:t>Supplementary</a:t>
            </a:r>
            <a:r>
              <a:rPr lang="es-ES" sz="1200" dirty="0" smtClean="0">
                <a:latin typeface="Arial" panose="020B0604020202020204" pitchFamily="34" charset="0"/>
                <a:cs typeface="Arial" panose="020B0604020202020204" pitchFamily="34" charset="0"/>
              </a:rPr>
              <a:t> Figure 3</a:t>
            </a:r>
            <a:endParaRPr lang="es-ES" sz="1200" dirty="0">
              <a:latin typeface="Arial" panose="020B0604020202020204" pitchFamily="34" charset="0"/>
              <a:cs typeface="Arial" panose="020B0604020202020204" pitchFamily="34" charset="0"/>
            </a:endParaRPr>
          </a:p>
        </p:txBody>
      </p:sp>
      <p:sp>
        <p:nvSpPr>
          <p:cNvPr id="2" name="Rectángulo 1"/>
          <p:cNvSpPr/>
          <p:nvPr/>
        </p:nvSpPr>
        <p:spPr>
          <a:xfrm>
            <a:off x="845432" y="4969178"/>
            <a:ext cx="5486521" cy="707886"/>
          </a:xfrm>
          <a:prstGeom prst="rect">
            <a:avLst/>
          </a:prstGeom>
        </p:spPr>
        <p:txBody>
          <a:bodyPr wrap="square">
            <a:spAutoFit/>
          </a:bodyPr>
          <a:lstStyle/>
          <a:p>
            <a:pPr algn="just">
              <a:spcAft>
                <a:spcPts val="800"/>
              </a:spcAft>
            </a:pPr>
            <a:r>
              <a:rPr lang="en-US" sz="1000" b="1" dirty="0" smtClean="0">
                <a:solidFill>
                  <a:srgbClr val="000000"/>
                </a:solidFill>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Supplementary Figure 3.</a:t>
            </a:r>
            <a:r>
              <a:rPr lang="en-US" sz="1000" dirty="0" smtClean="0">
                <a:solidFill>
                  <a:srgbClr val="000000"/>
                </a:solidFill>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 </a:t>
            </a:r>
            <a:r>
              <a:rPr lang="en-US" sz="1000" dirty="0">
                <a:solidFill>
                  <a:srgbClr val="000000"/>
                </a:solidFill>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Th1/Th2 ratio to SARS-CoV-2 protein S of strong (SR) and partial cellular responders (PR) compared to convalescents. IFN-γ/IL10 and TNF-α/IL10 ratio are shown since they are the most representative cytokines to protein S. Significant when p&lt;0.05. Not significant results are not shown.    </a:t>
            </a:r>
            <a:endParaRPr lang="es-ES" sz="1000" dirty="0">
              <a:ln>
                <a:noFill/>
              </a:ln>
              <a:solidFill>
                <a:srgbClr val="000000"/>
              </a:solidFill>
              <a:effectLst/>
              <a:uFill>
                <a:solidFill>
                  <a:srgbClr val="000000"/>
                </a:solidFill>
              </a:uFill>
              <a:latin typeface="Calibri" panose="020F050202020403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292695672"/>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TotalTime>
  <Words>665</Words>
  <Application>Microsoft Office PowerPoint</Application>
  <PresentationFormat>A4 (210 x 297 mm)</PresentationFormat>
  <Paragraphs>175</Paragraphs>
  <Slides>5</Slides>
  <Notes>0</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5</vt:i4>
      </vt:variant>
    </vt:vector>
  </HeadingPairs>
  <TitlesOfParts>
    <vt:vector size="11" baseType="lpstr">
      <vt:lpstr>Arial Unicode MS</vt:lpstr>
      <vt:lpstr>Arial</vt:lpstr>
      <vt:lpstr>Calibri</vt:lpstr>
      <vt:lpstr>Calibri Light</vt:lpstr>
      <vt:lpstr>Tema de Office</vt:lpstr>
      <vt:lpstr>Prism Project</vt:lpstr>
      <vt:lpstr>Presentación de PowerPoint</vt:lpstr>
      <vt:lpstr>Presentación de PowerPoint</vt:lpstr>
      <vt:lpstr>Presentación de PowerPoint</vt:lpstr>
      <vt:lpstr>Presentación de PowerPoint</vt:lpstr>
      <vt:lpstr>Presentación de PowerPoint</vt:lpstr>
    </vt:vector>
  </TitlesOfParts>
  <Company>Comunidad de Madrid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Consejeria de Sanidad</dc:creator>
  <cp:lastModifiedBy>Consejeria de Sanidad</cp:lastModifiedBy>
  <cp:revision>39</cp:revision>
  <cp:lastPrinted>2020-07-03T15:34:50Z</cp:lastPrinted>
  <dcterms:created xsi:type="dcterms:W3CDTF">2020-07-03T15:32:05Z</dcterms:created>
  <dcterms:modified xsi:type="dcterms:W3CDTF">2020-07-28T10:57:21Z</dcterms:modified>
</cp:coreProperties>
</file>