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7"/>
  </p:notesMasterIdLst>
  <p:sldIdLst>
    <p:sldId id="288" r:id="rId2"/>
    <p:sldId id="276" r:id="rId3"/>
    <p:sldId id="279" r:id="rId4"/>
    <p:sldId id="281" r:id="rId5"/>
    <p:sldId id="277" r:id="rId6"/>
    <p:sldId id="278" r:id="rId7"/>
    <p:sldId id="272" r:id="rId8"/>
    <p:sldId id="269" r:id="rId9"/>
    <p:sldId id="274" r:id="rId10"/>
    <p:sldId id="270" r:id="rId11"/>
    <p:sldId id="271" r:id="rId12"/>
    <p:sldId id="280" r:id="rId13"/>
    <p:sldId id="285" r:id="rId14"/>
    <p:sldId id="283" r:id="rId15"/>
    <p:sldId id="28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651"/>
    <a:srgbClr val="FF7E79"/>
    <a:srgbClr val="FF9300"/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/>
    <p:restoredTop sz="94663"/>
  </p:normalViewPr>
  <p:slideViewPr>
    <p:cSldViewPr snapToGrid="0" showGuides="1">
      <p:cViewPr varScale="1">
        <p:scale>
          <a:sx n="86" d="100"/>
          <a:sy n="86" d="100"/>
        </p:scale>
        <p:origin x="151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25945;&#32946;&#30740;&#31350;&#25903;&#25588;&#12475;&#12531;&#12479;&#12540;\Documents\AK\data\&#26519;&#20808;&#29983;&#12398;&#12487;&#12540;&#12479;_&#21407;&#30000;&#20808;&#29983;\20250312siGLUT1%20qPC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25945;&#32946;&#30740;&#31350;&#25903;&#25588;&#12475;&#12531;&#12479;&#12540;\Documents\AK\data\&#26519;&#20808;&#29983;&#12398;&#12487;&#12540;&#12479;_&#21407;&#30000;&#20808;&#29983;\20250307%20cell%20count%20siGLUT1%20Day3&#12414;&#12392;&#12417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25945;&#32946;&#30740;&#31350;&#25903;&#25588;&#12475;&#12531;&#12479;&#12540;\Documents\AK\data\&#26519;&#20808;&#29983;&#12398;&#12487;&#12540;&#12479;_&#21407;&#30000;&#20808;&#29983;\20250307Tumor%20GLUT1%20%20PARP&#12414;&#12392;&#12417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HCT_Caco_Colo!$H$90</c:f>
              <c:strCache>
                <c:ptCount val="1"/>
                <c:pt idx="0">
                  <c:v>siCTL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HCT_Caco_Colo!$I$89:$M$89</c:f>
              <c:strCache>
                <c:ptCount val="5"/>
                <c:pt idx="0">
                  <c:v>HCT116</c:v>
                </c:pt>
                <c:pt idx="1">
                  <c:v>Colo205</c:v>
                </c:pt>
                <c:pt idx="2">
                  <c:v>DLD1</c:v>
                </c:pt>
                <c:pt idx="3">
                  <c:v>LoVo</c:v>
                </c:pt>
                <c:pt idx="4">
                  <c:v>Caco2</c:v>
                </c:pt>
              </c:strCache>
            </c:strRef>
          </c:cat>
          <c:val>
            <c:numRef>
              <c:f>HCT_Caco_Colo!$I$90:$M$90</c:f>
              <c:numCache>
                <c:formatCode>General</c:formatCode>
                <c:ptCount val="5"/>
                <c:pt idx="0">
                  <c:v>1</c:v>
                </c:pt>
                <c:pt idx="1">
                  <c:v>1.0000000000000002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D9-D142-B729-80AD6BE7BF0A}"/>
            </c:ext>
          </c:extLst>
        </c:ser>
        <c:ser>
          <c:idx val="1"/>
          <c:order val="1"/>
          <c:tx>
            <c:strRef>
              <c:f>HCT_Caco_Colo!$H$91</c:f>
              <c:strCache>
                <c:ptCount val="1"/>
                <c:pt idx="0">
                  <c:v>siGLUT1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HCT_Caco_Colo!$I$94:$M$94</c:f>
                <c:numCache>
                  <c:formatCode>General</c:formatCode>
                  <c:ptCount val="5"/>
                  <c:pt idx="0">
                    <c:v>3.3607931994757895E-2</c:v>
                  </c:pt>
                  <c:pt idx="1">
                    <c:v>2.2708397122164086E-2</c:v>
                  </c:pt>
                  <c:pt idx="2">
                    <c:v>4.269845427952948E-2</c:v>
                  </c:pt>
                  <c:pt idx="3">
                    <c:v>4.0832171986313733E-2</c:v>
                  </c:pt>
                  <c:pt idx="4">
                    <c:v>1.0618163373825E-2</c:v>
                  </c:pt>
                </c:numCache>
              </c:numRef>
            </c:plus>
            <c:minus>
              <c:numRef>
                <c:f>HCT_Caco_Colo!$I$94:$M$94</c:f>
                <c:numCache>
                  <c:formatCode>General</c:formatCode>
                  <c:ptCount val="5"/>
                  <c:pt idx="0">
                    <c:v>3.3607931994757895E-2</c:v>
                  </c:pt>
                  <c:pt idx="1">
                    <c:v>2.2708397122164086E-2</c:v>
                  </c:pt>
                  <c:pt idx="2">
                    <c:v>4.269845427952948E-2</c:v>
                  </c:pt>
                  <c:pt idx="3">
                    <c:v>4.0832171986313733E-2</c:v>
                  </c:pt>
                  <c:pt idx="4">
                    <c:v>1.0618163373825E-2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HCT_Caco_Colo!$I$89:$M$89</c:f>
              <c:strCache>
                <c:ptCount val="5"/>
                <c:pt idx="0">
                  <c:v>HCT116</c:v>
                </c:pt>
                <c:pt idx="1">
                  <c:v>Colo205</c:v>
                </c:pt>
                <c:pt idx="2">
                  <c:v>DLD1</c:v>
                </c:pt>
                <c:pt idx="3">
                  <c:v>LoVo</c:v>
                </c:pt>
                <c:pt idx="4">
                  <c:v>Caco2</c:v>
                </c:pt>
              </c:strCache>
            </c:strRef>
          </c:cat>
          <c:val>
            <c:numRef>
              <c:f>HCT_Caco_Colo!$I$91:$M$91</c:f>
              <c:numCache>
                <c:formatCode>General</c:formatCode>
                <c:ptCount val="5"/>
                <c:pt idx="0">
                  <c:v>0.5835395533183606</c:v>
                </c:pt>
                <c:pt idx="1">
                  <c:v>0.40207431271551658</c:v>
                </c:pt>
                <c:pt idx="2">
                  <c:v>0.56883937550013119</c:v>
                </c:pt>
                <c:pt idx="3">
                  <c:v>0.60213196347130904</c:v>
                </c:pt>
                <c:pt idx="4">
                  <c:v>2.703644488839228E-2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D9-D142-B729-80AD6BE7BF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-10"/>
        <c:axId val="75654736"/>
        <c:axId val="11914512"/>
      </c:barChart>
      <c:catAx>
        <c:axId val="756547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914512"/>
        <c:crosses val="autoZero"/>
        <c:auto val="1"/>
        <c:lblAlgn val="ctr"/>
        <c:lblOffset val="100"/>
        <c:noMultiLvlLbl val="0"/>
      </c:catAx>
      <c:valAx>
        <c:axId val="11914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cs"/>
              </a:defRPr>
            </a:pPr>
            <a:endParaRPr lang="ja-JP"/>
          </a:p>
        </c:txPr>
        <c:crossAx val="75654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siCTL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Sheet1!$C$3:$G$3</c:f>
              <c:strCache>
                <c:ptCount val="5"/>
                <c:pt idx="0">
                  <c:v>HCT116</c:v>
                </c:pt>
                <c:pt idx="1">
                  <c:v>Colo205</c:v>
                </c:pt>
                <c:pt idx="2">
                  <c:v>DLD1</c:v>
                </c:pt>
                <c:pt idx="3">
                  <c:v>LoVo</c:v>
                </c:pt>
                <c:pt idx="4">
                  <c:v>Caco2</c:v>
                </c:pt>
              </c:strCache>
            </c:strRef>
          </c:cat>
          <c:val>
            <c:numRef>
              <c:f>Sheet1!$C$4:$G$4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2E-0849-AB66-7522B031DFDA}"/>
            </c:ext>
          </c:extLst>
        </c:ser>
        <c:ser>
          <c:idx val="1"/>
          <c:order val="1"/>
          <c:tx>
            <c:strRef>
              <c:f>Sheet1!$B$5</c:f>
              <c:strCache>
                <c:ptCount val="1"/>
                <c:pt idx="0">
                  <c:v>siGLUT1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Sheet1!$C$8:$G$8</c:f>
                <c:numCache>
                  <c:formatCode>General</c:formatCode>
                  <c:ptCount val="5"/>
                  <c:pt idx="0">
                    <c:v>5.63775295237832E-2</c:v>
                  </c:pt>
                  <c:pt idx="1">
                    <c:v>5.5050830387975765E-2</c:v>
                  </c:pt>
                  <c:pt idx="2">
                    <c:v>1.1593043200751855E-2</c:v>
                  </c:pt>
                  <c:pt idx="3">
                    <c:v>3.652928841804174E-2</c:v>
                  </c:pt>
                  <c:pt idx="4">
                    <c:v>2.9354937000000001E-2</c:v>
                  </c:pt>
                </c:numCache>
              </c:numRef>
            </c:plus>
            <c:minus>
              <c:numRef>
                <c:f>Sheet1!$C$8:$G$8</c:f>
                <c:numCache>
                  <c:formatCode>General</c:formatCode>
                  <c:ptCount val="5"/>
                  <c:pt idx="0">
                    <c:v>5.63775295237832E-2</c:v>
                  </c:pt>
                  <c:pt idx="1">
                    <c:v>5.5050830387975765E-2</c:v>
                  </c:pt>
                  <c:pt idx="2">
                    <c:v>1.1593043200751855E-2</c:v>
                  </c:pt>
                  <c:pt idx="3">
                    <c:v>3.652928841804174E-2</c:v>
                  </c:pt>
                  <c:pt idx="4">
                    <c:v>2.9354937000000001E-2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Sheet1!$C$3:$G$3</c:f>
              <c:strCache>
                <c:ptCount val="5"/>
                <c:pt idx="0">
                  <c:v>HCT116</c:v>
                </c:pt>
                <c:pt idx="1">
                  <c:v>Colo205</c:v>
                </c:pt>
                <c:pt idx="2">
                  <c:v>DLD1</c:v>
                </c:pt>
                <c:pt idx="3">
                  <c:v>LoVo</c:v>
                </c:pt>
                <c:pt idx="4">
                  <c:v>Caco2</c:v>
                </c:pt>
              </c:strCache>
            </c:strRef>
          </c:cat>
          <c:val>
            <c:numRef>
              <c:f>Sheet1!$C$5:$G$5</c:f>
              <c:numCache>
                <c:formatCode>General</c:formatCode>
                <c:ptCount val="5"/>
                <c:pt idx="0">
                  <c:v>0.82828504422914628</c:v>
                </c:pt>
                <c:pt idx="1">
                  <c:v>0.81816844264936472</c:v>
                </c:pt>
                <c:pt idx="2">
                  <c:v>0.78710679817269746</c:v>
                </c:pt>
                <c:pt idx="3">
                  <c:v>0.73426647065987394</c:v>
                </c:pt>
                <c:pt idx="4">
                  <c:v>1.0551276650000001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2E-0849-AB66-7522B031DF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-10"/>
        <c:axId val="920049264"/>
        <c:axId val="855163776"/>
      </c:barChart>
      <c:catAx>
        <c:axId val="9200492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55163776"/>
        <c:crosses val="autoZero"/>
        <c:auto val="1"/>
        <c:lblAlgn val="ctr"/>
        <c:lblOffset val="100"/>
        <c:noMultiLvlLbl val="0"/>
      </c:catAx>
      <c:valAx>
        <c:axId val="855163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cs"/>
              </a:defRPr>
            </a:pPr>
            <a:endParaRPr lang="ja-JP"/>
          </a:p>
        </c:txPr>
        <c:crossAx val="920049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Sheet1!$L$59:$L$61</c:f>
                <c:numCache>
                  <c:formatCode>General</c:formatCode>
                  <c:ptCount val="3"/>
                  <c:pt idx="0">
                    <c:v>0.10453576858640193</c:v>
                  </c:pt>
                  <c:pt idx="1">
                    <c:v>0.45266728109758037</c:v>
                  </c:pt>
                  <c:pt idx="2">
                    <c:v>0.29368124248622868</c:v>
                  </c:pt>
                </c:numCache>
              </c:numRef>
            </c:plus>
            <c:minus>
              <c:numRef>
                <c:f>Sheet1!$L$59:$L$61</c:f>
                <c:numCache>
                  <c:formatCode>General</c:formatCode>
                  <c:ptCount val="3"/>
                  <c:pt idx="0">
                    <c:v>0.10453576858640193</c:v>
                  </c:pt>
                  <c:pt idx="1">
                    <c:v>0.45266728109758037</c:v>
                  </c:pt>
                  <c:pt idx="2">
                    <c:v>0.29368124248622868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Sheet1!$O$59:$O$61</c:f>
              <c:strCache>
                <c:ptCount val="3"/>
                <c:pt idx="0">
                  <c:v>CTL</c:v>
                </c:pt>
                <c:pt idx="1">
                  <c:v>2mg</c:v>
                </c:pt>
                <c:pt idx="2">
                  <c:v>4mg</c:v>
                </c:pt>
              </c:strCache>
            </c:strRef>
          </c:cat>
          <c:val>
            <c:numRef>
              <c:f>Sheet1!$P$59:$P$61</c:f>
              <c:numCache>
                <c:formatCode>General</c:formatCode>
                <c:ptCount val="3"/>
                <c:pt idx="0">
                  <c:v>0.44101697470117623</c:v>
                </c:pt>
                <c:pt idx="1">
                  <c:v>0.75916555424532473</c:v>
                </c:pt>
                <c:pt idx="2">
                  <c:v>0.58594531022842078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75-8044-9C1C-2C2BBF832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9"/>
        <c:axId val="2042350943"/>
        <c:axId val="2039762287"/>
      </c:barChart>
      <c:catAx>
        <c:axId val="20423509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39762287"/>
        <c:crosses val="autoZero"/>
        <c:auto val="1"/>
        <c:lblAlgn val="ctr"/>
        <c:lblOffset val="100"/>
        <c:noMultiLvlLbl val="0"/>
      </c:catAx>
      <c:valAx>
        <c:axId val="2039762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cs"/>
              </a:defRPr>
            </a:pPr>
            <a:endParaRPr lang="ja-JP"/>
          </a:p>
        </c:txPr>
        <c:crossAx val="20423509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Sheet1!$C$3</c:f>
              <c:strCache>
                <c:ptCount val="1"/>
                <c:pt idx="0">
                  <c:v>GLUT1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Sheet1!$B$4:$B$8</c:f>
              <c:strCache>
                <c:ptCount val="5"/>
                <c:pt idx="0">
                  <c:v>HCT116</c:v>
                </c:pt>
                <c:pt idx="1">
                  <c:v>COLO205</c:v>
                </c:pt>
                <c:pt idx="2">
                  <c:v>DLD1</c:v>
                </c:pt>
                <c:pt idx="3">
                  <c:v>LoVo</c:v>
                </c:pt>
                <c:pt idx="4">
                  <c:v>Caco2</c:v>
                </c:pt>
              </c:strCache>
            </c:strRef>
          </c:cat>
          <c:val>
            <c:numRef>
              <c:f>Sheet1!$C$4:$C$8</c:f>
              <c:numCache>
                <c:formatCode>General</c:formatCode>
                <c:ptCount val="5"/>
                <c:pt idx="0">
                  <c:v>1</c:v>
                </c:pt>
                <c:pt idx="1">
                  <c:v>0.32</c:v>
                </c:pt>
                <c:pt idx="2">
                  <c:v>0.47</c:v>
                </c:pt>
                <c:pt idx="3">
                  <c:v>0.23</c:v>
                </c:pt>
                <c:pt idx="4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14-2940-85A5-C08D6F8259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375344447"/>
        <c:axId val="375346175"/>
      </c:barChart>
      <c:catAx>
        <c:axId val="375344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75346175"/>
        <c:crosses val="autoZero"/>
        <c:auto val="1"/>
        <c:lblAlgn val="ctr"/>
        <c:lblOffset val="100"/>
        <c:noMultiLvlLbl val="0"/>
      </c:catAx>
      <c:valAx>
        <c:axId val="3753461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753444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078BB-CB21-7245-8449-E610AB1B3425}" type="datetimeFigureOut">
              <a:rPr kumimoji="1" lang="ja-JP" altLang="en-US" smtClean="0"/>
              <a:t>2025/3/20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937E8-101D-BA49-B327-483D438D29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9009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</a:pPr>
            <a:r>
              <a:rPr lang="en-US" altLang="ja-JP" sz="1800" b="1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Supplementary Figure 2. Increased ROS levels were visually confirmed using a fluorescence microscope.</a:t>
            </a:r>
            <a:endParaRPr lang="ja-JP" altLang="ja-JP" sz="1800" kern="100">
              <a:effectLst/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ROS-positive cells labeled with DCFH-DA were observed using a fluorescence microscope in HCT116 and Caco-2 cells (magnification: 40</a:t>
            </a: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  <a:sym typeface="Symbol" pitchFamily="2" charset="2"/>
              </a:rPr>
              <a:t></a:t>
            </a:r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).</a:t>
            </a:r>
            <a:endParaRPr lang="ja-JP" altLang="ja-JP" sz="1800" kern="100">
              <a:effectLst/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937E8-101D-BA49-B327-483D438D296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7528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937E8-101D-BA49-B327-483D438D296E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4817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937E8-101D-BA49-B327-483D438D296E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66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937E8-101D-BA49-B327-483D438D296E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334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937E8-101D-BA49-B327-483D438D296E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9266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5DD4-DB25-8C4C-A751-E8BB2CBE3BA1}" type="datetimeFigureOut">
              <a:rPr kumimoji="1" lang="ja-JP" altLang="en-US" smtClean="0"/>
              <a:t>2025/3/20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71FC-CC16-9242-869C-2F64A64EE8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6652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5DD4-DB25-8C4C-A751-E8BB2CBE3BA1}" type="datetimeFigureOut">
              <a:rPr kumimoji="1" lang="ja-JP" altLang="en-US" smtClean="0"/>
              <a:t>2025/3/20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71FC-CC16-9242-869C-2F64A64EE8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8430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5DD4-DB25-8C4C-A751-E8BB2CBE3BA1}" type="datetimeFigureOut">
              <a:rPr kumimoji="1" lang="ja-JP" altLang="en-US" smtClean="0"/>
              <a:t>2025/3/20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71FC-CC16-9242-869C-2F64A64EE8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6283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5DD4-DB25-8C4C-A751-E8BB2CBE3BA1}" type="datetimeFigureOut">
              <a:rPr kumimoji="1" lang="ja-JP" altLang="en-US" smtClean="0"/>
              <a:t>2025/3/20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71FC-CC16-9242-869C-2F64A64EE8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8196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5DD4-DB25-8C4C-A751-E8BB2CBE3BA1}" type="datetimeFigureOut">
              <a:rPr kumimoji="1" lang="ja-JP" altLang="en-US" smtClean="0"/>
              <a:t>2025/3/20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71FC-CC16-9242-869C-2F64A64EE8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214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5DD4-DB25-8C4C-A751-E8BB2CBE3BA1}" type="datetimeFigureOut">
              <a:rPr kumimoji="1" lang="ja-JP" altLang="en-US" smtClean="0"/>
              <a:t>2025/3/20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71FC-CC16-9242-869C-2F64A64EE8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2631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5DD4-DB25-8C4C-A751-E8BB2CBE3BA1}" type="datetimeFigureOut">
              <a:rPr kumimoji="1" lang="ja-JP" altLang="en-US" smtClean="0"/>
              <a:t>2025/3/20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71FC-CC16-9242-869C-2F64A64EE8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7373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5DD4-DB25-8C4C-A751-E8BB2CBE3BA1}" type="datetimeFigureOut">
              <a:rPr kumimoji="1" lang="ja-JP" altLang="en-US" smtClean="0"/>
              <a:t>2025/3/20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71FC-CC16-9242-869C-2F64A64EE8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1082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5DD4-DB25-8C4C-A751-E8BB2CBE3BA1}" type="datetimeFigureOut">
              <a:rPr kumimoji="1" lang="ja-JP" altLang="en-US" smtClean="0"/>
              <a:t>2025/3/20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71FC-CC16-9242-869C-2F64A64EE8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012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5DD4-DB25-8C4C-A751-E8BB2CBE3BA1}" type="datetimeFigureOut">
              <a:rPr kumimoji="1" lang="ja-JP" altLang="en-US" smtClean="0"/>
              <a:t>2025/3/20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71FC-CC16-9242-869C-2F64A64EE8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833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5DD4-DB25-8C4C-A751-E8BB2CBE3BA1}" type="datetimeFigureOut">
              <a:rPr kumimoji="1" lang="ja-JP" altLang="en-US" smtClean="0"/>
              <a:t>2025/3/20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71FC-CC16-9242-869C-2F64A64EE8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7172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95DD4-DB25-8C4C-A751-E8BB2CBE3BA1}" type="datetimeFigureOut">
              <a:rPr kumimoji="1" lang="ja-JP" altLang="en-US" smtClean="0"/>
              <a:t>2025/3/20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971FC-CC16-9242-869C-2F64A64EE8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7763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image" Target="../media/image1.tiff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0629474-9A79-FF8A-EFB8-5EFD13AD0613}"/>
              </a:ext>
            </a:extLst>
          </p:cNvPr>
          <p:cNvSpPr txBox="1"/>
          <p:nvPr/>
        </p:nvSpPr>
        <p:spPr>
          <a:xfrm>
            <a:off x="4346607" y="183014"/>
            <a:ext cx="3571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+mn-ea"/>
              </a:rPr>
              <a:t>Supplementary Figure 1</a:t>
            </a:r>
            <a:endParaRPr kumimoji="1" lang="ja-JP" altLang="en-US" sz="2400">
              <a:latin typeface="+mn-ea"/>
            </a:endParaRPr>
          </a:p>
        </p:txBody>
      </p:sp>
      <p:graphicFrame>
        <p:nvGraphicFramePr>
          <p:cNvPr id="9" name="グラフ 8">
            <a:extLst>
              <a:ext uri="{FF2B5EF4-FFF2-40B4-BE49-F238E27FC236}">
                <a16:creationId xmlns:a16="http://schemas.microsoft.com/office/drawing/2014/main" id="{F08C7DA9-DB18-586C-2FF0-A455EC3DE6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9443101"/>
              </p:ext>
            </p:extLst>
          </p:nvPr>
        </p:nvGraphicFramePr>
        <p:xfrm>
          <a:off x="2792115" y="993541"/>
          <a:ext cx="6417199" cy="2026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9D6CF88-90C0-92F4-4938-062E8979B7F2}"/>
              </a:ext>
            </a:extLst>
          </p:cNvPr>
          <p:cNvSpPr txBox="1"/>
          <p:nvPr/>
        </p:nvSpPr>
        <p:spPr>
          <a:xfrm rot="16200000">
            <a:off x="1754368" y="1775885"/>
            <a:ext cx="1611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+mn-ea"/>
              </a:rPr>
              <a:t>Relative expression </a:t>
            </a:r>
          </a:p>
          <a:p>
            <a:r>
              <a:rPr kumimoji="1" lang="en-US" altLang="ja-JP" sz="1200" dirty="0">
                <a:latin typeface="+mn-ea"/>
              </a:rPr>
              <a:t>of GLUT1 mRNA</a:t>
            </a:r>
            <a:endParaRPr kumimoji="1" lang="ja-JP" altLang="en-US" sz="1200" dirty="0">
              <a:latin typeface="+mn-ea"/>
            </a:endParaRPr>
          </a:p>
        </p:txBody>
      </p: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131917D3-157A-4C9E-60AC-E7990F072977}"/>
              </a:ext>
            </a:extLst>
          </p:cNvPr>
          <p:cNvCxnSpPr>
            <a:cxnSpLocks/>
          </p:cNvCxnSpPr>
          <p:nvPr/>
        </p:nvCxnSpPr>
        <p:spPr>
          <a:xfrm>
            <a:off x="3510443" y="1269352"/>
            <a:ext cx="0" cy="1410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FBBB6B5F-7019-DDC8-04CA-12EB6702AEBF}"/>
              </a:ext>
            </a:extLst>
          </p:cNvPr>
          <p:cNvCxnSpPr>
            <a:cxnSpLocks/>
          </p:cNvCxnSpPr>
          <p:nvPr/>
        </p:nvCxnSpPr>
        <p:spPr>
          <a:xfrm>
            <a:off x="3506468" y="1269352"/>
            <a:ext cx="42050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AC677B69-481B-7F6E-8034-8891D1C6B428}"/>
              </a:ext>
            </a:extLst>
          </p:cNvPr>
          <p:cNvCxnSpPr>
            <a:cxnSpLocks/>
          </p:cNvCxnSpPr>
          <p:nvPr/>
        </p:nvCxnSpPr>
        <p:spPr>
          <a:xfrm>
            <a:off x="3926975" y="1269352"/>
            <a:ext cx="0" cy="54114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ACBD5662-8E33-7A01-7732-87707C36B0E6}"/>
              </a:ext>
            </a:extLst>
          </p:cNvPr>
          <p:cNvSpPr txBox="1"/>
          <p:nvPr/>
        </p:nvSpPr>
        <p:spPr>
          <a:xfrm>
            <a:off x="3490223" y="1061540"/>
            <a:ext cx="4667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＊＊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0629F811-F57E-23FB-2429-EF7DB53C613A}"/>
              </a:ext>
            </a:extLst>
          </p:cNvPr>
          <p:cNvSpPr txBox="1"/>
          <p:nvPr/>
        </p:nvSpPr>
        <p:spPr>
          <a:xfrm>
            <a:off x="3292803" y="743488"/>
            <a:ext cx="9765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>
                <a:latin typeface="+mn-ea"/>
              </a:rPr>
              <a:t>HCT116</a:t>
            </a:r>
            <a:endParaRPr lang="ja-JP" altLang="en-US" sz="1600" b="1">
              <a:latin typeface="+mn-ea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DCD4E24B-AAC1-DBAD-1865-AE784B4DCD0D}"/>
              </a:ext>
            </a:extLst>
          </p:cNvPr>
          <p:cNvSpPr txBox="1"/>
          <p:nvPr/>
        </p:nvSpPr>
        <p:spPr>
          <a:xfrm>
            <a:off x="4370673" y="743488"/>
            <a:ext cx="11256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>
                <a:latin typeface="+mn-ea"/>
              </a:rPr>
              <a:t>COLO205</a:t>
            </a:r>
            <a:endParaRPr lang="ja-JP" altLang="en-US" sz="1600" b="1">
              <a:latin typeface="+mn-ea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493774FE-571D-B1B5-68A5-096E87A1D6CC}"/>
              </a:ext>
            </a:extLst>
          </p:cNvPr>
          <p:cNvSpPr txBox="1"/>
          <p:nvPr/>
        </p:nvSpPr>
        <p:spPr>
          <a:xfrm>
            <a:off x="5742486" y="743488"/>
            <a:ext cx="747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>
                <a:latin typeface="+mn-ea"/>
              </a:rPr>
              <a:t>DLD1</a:t>
            </a:r>
            <a:endParaRPr lang="ja-JP" altLang="en-US" sz="1600" b="1">
              <a:latin typeface="+mn-ea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DA227B5F-3E25-CE30-5CC8-AC34E159B966}"/>
              </a:ext>
            </a:extLst>
          </p:cNvPr>
          <p:cNvSpPr txBox="1"/>
          <p:nvPr/>
        </p:nvSpPr>
        <p:spPr>
          <a:xfrm>
            <a:off x="8010457" y="74348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>
                <a:latin typeface="+mn-ea"/>
              </a:rPr>
              <a:t>Caco-2</a:t>
            </a:r>
            <a:endParaRPr lang="ja-JP" altLang="en-US" sz="1600" b="1">
              <a:latin typeface="+mn-ea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89CA3FB9-1322-7795-7D0E-CD812F12C65D}"/>
              </a:ext>
            </a:extLst>
          </p:cNvPr>
          <p:cNvSpPr txBox="1"/>
          <p:nvPr/>
        </p:nvSpPr>
        <p:spPr>
          <a:xfrm>
            <a:off x="6937286" y="743488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err="1">
                <a:latin typeface="+mn-ea"/>
              </a:rPr>
              <a:t>LoVo</a:t>
            </a:r>
            <a:endParaRPr lang="ja-JP" altLang="en-US" sz="1600" b="1">
              <a:latin typeface="+mn-ea"/>
            </a:endParaRPr>
          </a:p>
        </p:txBody>
      </p: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7445EDF0-7A06-8ADB-6533-069CDDA490F1}"/>
              </a:ext>
            </a:extLst>
          </p:cNvPr>
          <p:cNvCxnSpPr>
            <a:cxnSpLocks/>
          </p:cNvCxnSpPr>
          <p:nvPr/>
        </p:nvCxnSpPr>
        <p:spPr>
          <a:xfrm>
            <a:off x="4692492" y="1264214"/>
            <a:ext cx="0" cy="1410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1959127D-33F0-C8CD-D861-3D2780EA4570}"/>
              </a:ext>
            </a:extLst>
          </p:cNvPr>
          <p:cNvCxnSpPr>
            <a:cxnSpLocks/>
          </p:cNvCxnSpPr>
          <p:nvPr/>
        </p:nvCxnSpPr>
        <p:spPr>
          <a:xfrm>
            <a:off x="4688517" y="1264214"/>
            <a:ext cx="42050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84E782FF-4932-6D52-BEB6-E7CC9D5EE190}"/>
              </a:ext>
            </a:extLst>
          </p:cNvPr>
          <p:cNvCxnSpPr>
            <a:cxnSpLocks/>
          </p:cNvCxnSpPr>
          <p:nvPr/>
        </p:nvCxnSpPr>
        <p:spPr>
          <a:xfrm>
            <a:off x="5109024" y="1264214"/>
            <a:ext cx="0" cy="81381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EB6D8FB9-7034-1F58-B9BA-2862C352F0A2}"/>
              </a:ext>
            </a:extLst>
          </p:cNvPr>
          <p:cNvSpPr txBox="1"/>
          <p:nvPr/>
        </p:nvSpPr>
        <p:spPr>
          <a:xfrm>
            <a:off x="4672272" y="1056402"/>
            <a:ext cx="4667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＊＊</a:t>
            </a:r>
          </a:p>
        </p:txBody>
      </p: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848BD848-1E3C-EECE-807E-133702B627F6}"/>
              </a:ext>
            </a:extLst>
          </p:cNvPr>
          <p:cNvCxnSpPr>
            <a:cxnSpLocks/>
          </p:cNvCxnSpPr>
          <p:nvPr/>
        </p:nvCxnSpPr>
        <p:spPr>
          <a:xfrm>
            <a:off x="5884529" y="1264214"/>
            <a:ext cx="0" cy="1410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F90045FE-535A-9091-9D93-56DAFD072D84}"/>
              </a:ext>
            </a:extLst>
          </p:cNvPr>
          <p:cNvCxnSpPr>
            <a:cxnSpLocks/>
          </p:cNvCxnSpPr>
          <p:nvPr/>
        </p:nvCxnSpPr>
        <p:spPr>
          <a:xfrm>
            <a:off x="5880554" y="1264214"/>
            <a:ext cx="42050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0C344C49-CB1A-8754-CA3B-0B9DDBD9C630}"/>
              </a:ext>
            </a:extLst>
          </p:cNvPr>
          <p:cNvCxnSpPr>
            <a:cxnSpLocks/>
          </p:cNvCxnSpPr>
          <p:nvPr/>
        </p:nvCxnSpPr>
        <p:spPr>
          <a:xfrm>
            <a:off x="6301061" y="1264214"/>
            <a:ext cx="0" cy="50236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5B7FC17E-468A-6D6A-88C3-5B0377DE9165}"/>
              </a:ext>
            </a:extLst>
          </p:cNvPr>
          <p:cNvSpPr txBox="1"/>
          <p:nvPr/>
        </p:nvSpPr>
        <p:spPr>
          <a:xfrm>
            <a:off x="5864309" y="1056402"/>
            <a:ext cx="4667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＊＊</a:t>
            </a:r>
          </a:p>
        </p:txBody>
      </p:sp>
      <p:cxnSp>
        <p:nvCxnSpPr>
          <p:cNvPr id="81" name="直線コネクタ 80">
            <a:extLst>
              <a:ext uri="{FF2B5EF4-FFF2-40B4-BE49-F238E27FC236}">
                <a16:creationId xmlns:a16="http://schemas.microsoft.com/office/drawing/2014/main" id="{A704A603-28FD-87F6-F72F-D495A563FCB6}"/>
              </a:ext>
            </a:extLst>
          </p:cNvPr>
          <p:cNvCxnSpPr>
            <a:cxnSpLocks/>
          </p:cNvCxnSpPr>
          <p:nvPr/>
        </p:nvCxnSpPr>
        <p:spPr>
          <a:xfrm>
            <a:off x="7071740" y="1264214"/>
            <a:ext cx="0" cy="1410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>
            <a:extLst>
              <a:ext uri="{FF2B5EF4-FFF2-40B4-BE49-F238E27FC236}">
                <a16:creationId xmlns:a16="http://schemas.microsoft.com/office/drawing/2014/main" id="{9A29AFA9-A723-5FD8-3A56-B0841A40BDFC}"/>
              </a:ext>
            </a:extLst>
          </p:cNvPr>
          <p:cNvCxnSpPr>
            <a:cxnSpLocks/>
          </p:cNvCxnSpPr>
          <p:nvPr/>
        </p:nvCxnSpPr>
        <p:spPr>
          <a:xfrm>
            <a:off x="7067765" y="1264214"/>
            <a:ext cx="42050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4DE72F9B-B8C6-3C02-4805-9C4405649C40}"/>
              </a:ext>
            </a:extLst>
          </p:cNvPr>
          <p:cNvCxnSpPr>
            <a:cxnSpLocks/>
          </p:cNvCxnSpPr>
          <p:nvPr/>
        </p:nvCxnSpPr>
        <p:spPr>
          <a:xfrm>
            <a:off x="7488272" y="1264214"/>
            <a:ext cx="0" cy="50236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9A4AA48C-229C-8D22-9504-5C830B8EA694}"/>
              </a:ext>
            </a:extLst>
          </p:cNvPr>
          <p:cNvSpPr txBox="1"/>
          <p:nvPr/>
        </p:nvSpPr>
        <p:spPr>
          <a:xfrm>
            <a:off x="7051520" y="1056402"/>
            <a:ext cx="4667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＊＊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914E0986-838C-5626-F433-B424B11CCC51}"/>
              </a:ext>
            </a:extLst>
          </p:cNvPr>
          <p:cNvSpPr txBox="1"/>
          <p:nvPr/>
        </p:nvSpPr>
        <p:spPr>
          <a:xfrm>
            <a:off x="1804317" y="6354141"/>
            <a:ext cx="8513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latin typeface="+mn-ea"/>
              </a:rPr>
              <a:t>Supplementary Figure 1. </a:t>
            </a:r>
            <a:r>
              <a:rPr lang="en-US" altLang="ja-JP" sz="1600" b="1" dirty="0">
                <a:effectLst/>
                <a:latin typeface="+mn-ea"/>
              </a:rPr>
              <a:t>Cell proliferation inhibition assay using small interfering RNA transfection in colorectal cancer cell lines.</a:t>
            </a:r>
            <a:r>
              <a:rPr lang="ja-JP" altLang="ja-JP" sz="1600" b="1">
                <a:effectLst/>
                <a:latin typeface="+mn-ea"/>
              </a:rPr>
              <a:t> </a:t>
            </a:r>
            <a:endParaRPr lang="en-US" altLang="ja-JP" sz="1600" b="1" dirty="0">
              <a:latin typeface="+mn-ea"/>
            </a:endParaRP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B13FF143-35E6-DE6B-95CC-307DC8E8ABCE}"/>
              </a:ext>
            </a:extLst>
          </p:cNvPr>
          <p:cNvSpPr txBox="1"/>
          <p:nvPr/>
        </p:nvSpPr>
        <p:spPr>
          <a:xfrm rot="18412304">
            <a:off x="3041882" y="2980984"/>
            <a:ext cx="8674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 err="1">
                <a:latin typeface="+mn-ea"/>
              </a:rPr>
              <a:t>si</a:t>
            </a:r>
            <a:r>
              <a:rPr lang="en-US" altLang="ja-JP" sz="1000" dirty="0">
                <a:latin typeface="+mn-ea"/>
              </a:rPr>
              <a:t>-control</a:t>
            </a:r>
            <a:endParaRPr lang="ja-JP" altLang="en-US" sz="1000">
              <a:latin typeface="+mn-ea"/>
            </a:endParaRP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DD2249B9-2C6F-5C58-BE17-AE0E82E4A882}"/>
              </a:ext>
            </a:extLst>
          </p:cNvPr>
          <p:cNvSpPr txBox="1"/>
          <p:nvPr/>
        </p:nvSpPr>
        <p:spPr>
          <a:xfrm rot="18412304">
            <a:off x="3371654" y="2985121"/>
            <a:ext cx="9424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>
                <a:latin typeface="+mn-ea"/>
              </a:rPr>
              <a:t>si-GLUT1</a:t>
            </a:r>
            <a:endParaRPr lang="ja-JP" altLang="en-US" sz="1000">
              <a:latin typeface="+mn-ea"/>
            </a:endParaRP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3EC8E44B-0A9A-9708-E42B-90A418456B9F}"/>
              </a:ext>
            </a:extLst>
          </p:cNvPr>
          <p:cNvSpPr txBox="1"/>
          <p:nvPr/>
        </p:nvSpPr>
        <p:spPr>
          <a:xfrm rot="18412304">
            <a:off x="4221605" y="2984537"/>
            <a:ext cx="8674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 err="1">
                <a:latin typeface="+mn-ea"/>
              </a:rPr>
              <a:t>si</a:t>
            </a:r>
            <a:r>
              <a:rPr lang="en-US" altLang="ja-JP" sz="1000" dirty="0">
                <a:latin typeface="+mn-ea"/>
              </a:rPr>
              <a:t>-control</a:t>
            </a:r>
            <a:endParaRPr lang="ja-JP" altLang="en-US" sz="1000">
              <a:latin typeface="+mn-ea"/>
            </a:endParaRP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DEEDBC13-6F90-E5FA-8B6C-522A06C6D85D}"/>
              </a:ext>
            </a:extLst>
          </p:cNvPr>
          <p:cNvSpPr txBox="1"/>
          <p:nvPr/>
        </p:nvSpPr>
        <p:spPr>
          <a:xfrm rot="18412304">
            <a:off x="4551377" y="2988674"/>
            <a:ext cx="9424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>
                <a:latin typeface="+mn-ea"/>
              </a:rPr>
              <a:t>si-GLUT1</a:t>
            </a:r>
            <a:endParaRPr lang="ja-JP" altLang="en-US" sz="1000">
              <a:latin typeface="+mn-ea"/>
            </a:endParaRP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396D0D23-F885-ACC3-7886-32492C054A58}"/>
              </a:ext>
            </a:extLst>
          </p:cNvPr>
          <p:cNvSpPr txBox="1"/>
          <p:nvPr/>
        </p:nvSpPr>
        <p:spPr>
          <a:xfrm rot="18412304">
            <a:off x="5432064" y="2982122"/>
            <a:ext cx="8674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 err="1">
                <a:latin typeface="+mn-ea"/>
              </a:rPr>
              <a:t>si</a:t>
            </a:r>
            <a:r>
              <a:rPr lang="en-US" altLang="ja-JP" sz="1000" dirty="0">
                <a:latin typeface="+mn-ea"/>
              </a:rPr>
              <a:t>-control</a:t>
            </a:r>
            <a:endParaRPr lang="ja-JP" altLang="en-US" sz="1000">
              <a:latin typeface="+mn-ea"/>
            </a:endParaRPr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EF29AFB1-DB23-1543-43DA-F8C5E7602CE5}"/>
              </a:ext>
            </a:extLst>
          </p:cNvPr>
          <p:cNvSpPr txBox="1"/>
          <p:nvPr/>
        </p:nvSpPr>
        <p:spPr>
          <a:xfrm rot="18412304">
            <a:off x="5761836" y="2986259"/>
            <a:ext cx="9424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>
                <a:latin typeface="+mn-ea"/>
              </a:rPr>
              <a:t>si-GLUT1</a:t>
            </a:r>
            <a:endParaRPr lang="ja-JP" altLang="en-US" sz="1000">
              <a:latin typeface="+mn-ea"/>
            </a:endParaRP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F3CF5DF0-DDB9-D02E-066B-F8DE529D4DA3}"/>
              </a:ext>
            </a:extLst>
          </p:cNvPr>
          <p:cNvSpPr txBox="1"/>
          <p:nvPr/>
        </p:nvSpPr>
        <p:spPr>
          <a:xfrm rot="18412304">
            <a:off x="6591875" y="2990216"/>
            <a:ext cx="8674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 err="1">
                <a:latin typeface="+mn-ea"/>
              </a:rPr>
              <a:t>si</a:t>
            </a:r>
            <a:r>
              <a:rPr lang="en-US" altLang="ja-JP" sz="1000" dirty="0">
                <a:latin typeface="+mn-ea"/>
              </a:rPr>
              <a:t>-control</a:t>
            </a:r>
            <a:endParaRPr lang="ja-JP" altLang="en-US" sz="1000">
              <a:latin typeface="+mn-ea"/>
            </a:endParaRP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AA286606-50AC-3098-8930-F63D064C80E2}"/>
              </a:ext>
            </a:extLst>
          </p:cNvPr>
          <p:cNvSpPr txBox="1"/>
          <p:nvPr/>
        </p:nvSpPr>
        <p:spPr>
          <a:xfrm rot="18412304">
            <a:off x="6921647" y="2994353"/>
            <a:ext cx="9424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>
                <a:latin typeface="+mn-ea"/>
              </a:rPr>
              <a:t>si-GLUT1</a:t>
            </a:r>
            <a:endParaRPr lang="ja-JP" altLang="en-US" sz="1000">
              <a:latin typeface="+mn-ea"/>
            </a:endParaRP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714A7AA8-E211-89A4-35C1-E2FFC13B4342}"/>
              </a:ext>
            </a:extLst>
          </p:cNvPr>
          <p:cNvSpPr txBox="1"/>
          <p:nvPr/>
        </p:nvSpPr>
        <p:spPr>
          <a:xfrm rot="18412304">
            <a:off x="7808460" y="2990216"/>
            <a:ext cx="8674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 err="1">
                <a:latin typeface="+mn-ea"/>
              </a:rPr>
              <a:t>si</a:t>
            </a:r>
            <a:r>
              <a:rPr lang="en-US" altLang="ja-JP" sz="1000" dirty="0">
                <a:latin typeface="+mn-ea"/>
              </a:rPr>
              <a:t>-control</a:t>
            </a:r>
            <a:endParaRPr lang="ja-JP" altLang="en-US" sz="1000">
              <a:latin typeface="+mn-ea"/>
            </a:endParaRP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2EC199EA-779B-9310-4500-C14806D75891}"/>
              </a:ext>
            </a:extLst>
          </p:cNvPr>
          <p:cNvSpPr txBox="1"/>
          <p:nvPr/>
        </p:nvSpPr>
        <p:spPr>
          <a:xfrm rot="18412304">
            <a:off x="8138232" y="2994353"/>
            <a:ext cx="9424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>
                <a:latin typeface="+mn-ea"/>
              </a:rPr>
              <a:t>si-GLUT1</a:t>
            </a:r>
            <a:endParaRPr lang="ja-JP" altLang="en-US" sz="1000">
              <a:latin typeface="+mn-ea"/>
            </a:endParaRPr>
          </a:p>
        </p:txBody>
      </p:sp>
      <p:cxnSp>
        <p:nvCxnSpPr>
          <p:cNvPr id="105" name="直線コネクタ 104">
            <a:extLst>
              <a:ext uri="{FF2B5EF4-FFF2-40B4-BE49-F238E27FC236}">
                <a16:creationId xmlns:a16="http://schemas.microsoft.com/office/drawing/2014/main" id="{A90BB41E-BEFD-F074-8C58-87607E635A0B}"/>
              </a:ext>
            </a:extLst>
          </p:cNvPr>
          <p:cNvCxnSpPr>
            <a:cxnSpLocks/>
          </p:cNvCxnSpPr>
          <p:nvPr/>
        </p:nvCxnSpPr>
        <p:spPr>
          <a:xfrm>
            <a:off x="8258341" y="1250468"/>
            <a:ext cx="0" cy="1410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>
            <a:extLst>
              <a:ext uri="{FF2B5EF4-FFF2-40B4-BE49-F238E27FC236}">
                <a16:creationId xmlns:a16="http://schemas.microsoft.com/office/drawing/2014/main" id="{20AB6007-51B4-DDD4-DB95-497B35A17833}"/>
              </a:ext>
            </a:extLst>
          </p:cNvPr>
          <p:cNvCxnSpPr>
            <a:cxnSpLocks/>
          </p:cNvCxnSpPr>
          <p:nvPr/>
        </p:nvCxnSpPr>
        <p:spPr>
          <a:xfrm>
            <a:off x="8254366" y="1250468"/>
            <a:ext cx="42050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>
            <a:extLst>
              <a:ext uri="{FF2B5EF4-FFF2-40B4-BE49-F238E27FC236}">
                <a16:creationId xmlns:a16="http://schemas.microsoft.com/office/drawing/2014/main" id="{6B0AA578-2F48-43DE-BDE7-A95A5C68E2DD}"/>
              </a:ext>
            </a:extLst>
          </p:cNvPr>
          <p:cNvCxnSpPr>
            <a:cxnSpLocks/>
          </p:cNvCxnSpPr>
          <p:nvPr/>
        </p:nvCxnSpPr>
        <p:spPr>
          <a:xfrm>
            <a:off x="8674873" y="1250468"/>
            <a:ext cx="0" cy="144200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E3EE5F08-A40E-C46D-A83A-A5F45E0B2B39}"/>
              </a:ext>
            </a:extLst>
          </p:cNvPr>
          <p:cNvSpPr txBox="1"/>
          <p:nvPr/>
        </p:nvSpPr>
        <p:spPr>
          <a:xfrm>
            <a:off x="8238121" y="1042656"/>
            <a:ext cx="4667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＊＊</a:t>
            </a: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1AFBD677-3721-6459-99E5-AD477766658B}"/>
              </a:ext>
            </a:extLst>
          </p:cNvPr>
          <p:cNvSpPr txBox="1"/>
          <p:nvPr/>
        </p:nvSpPr>
        <p:spPr>
          <a:xfrm>
            <a:off x="1753685" y="643292"/>
            <a:ext cx="36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latin typeface="+mn-ea"/>
              </a:rPr>
              <a:t>A</a:t>
            </a:r>
            <a:endParaRPr lang="ja-JP" altLang="en-US" sz="2000" b="1">
              <a:latin typeface="+mn-ea"/>
            </a:endParaRP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26CC3FDA-E2AC-0AFB-A237-3BA5DA871A2D}"/>
              </a:ext>
            </a:extLst>
          </p:cNvPr>
          <p:cNvSpPr txBox="1"/>
          <p:nvPr/>
        </p:nvSpPr>
        <p:spPr>
          <a:xfrm>
            <a:off x="1757801" y="3590094"/>
            <a:ext cx="365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latin typeface="+mn-ea"/>
              </a:rPr>
              <a:t>B</a:t>
            </a:r>
            <a:endParaRPr lang="ja-JP" altLang="en-US" sz="2000" b="1">
              <a:latin typeface="+mn-ea"/>
            </a:endParaRPr>
          </a:p>
        </p:txBody>
      </p:sp>
      <p:graphicFrame>
        <p:nvGraphicFramePr>
          <p:cNvPr id="8" name="グラフ 7">
            <a:extLst>
              <a:ext uri="{FF2B5EF4-FFF2-40B4-BE49-F238E27FC236}">
                <a16:creationId xmlns:a16="http://schemas.microsoft.com/office/drawing/2014/main" id="{3E007DD0-10EF-3AFE-DCA0-E8680DADA0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9376209"/>
              </p:ext>
            </p:extLst>
          </p:nvPr>
        </p:nvGraphicFramePr>
        <p:xfrm>
          <a:off x="2783295" y="3930554"/>
          <a:ext cx="6417199" cy="2026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F7EA0FD-EF32-28F9-5C8A-690C6F9BC741}"/>
              </a:ext>
            </a:extLst>
          </p:cNvPr>
          <p:cNvSpPr txBox="1"/>
          <p:nvPr/>
        </p:nvSpPr>
        <p:spPr>
          <a:xfrm rot="18412304">
            <a:off x="3024885" y="5913342"/>
            <a:ext cx="8674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 err="1">
                <a:latin typeface="+mn-ea"/>
              </a:rPr>
              <a:t>si</a:t>
            </a:r>
            <a:r>
              <a:rPr lang="en-US" altLang="ja-JP" sz="1000" dirty="0">
                <a:latin typeface="+mn-ea"/>
              </a:rPr>
              <a:t>-control</a:t>
            </a:r>
            <a:endParaRPr lang="ja-JP" altLang="en-US" sz="1000">
              <a:latin typeface="+mn-ea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AE98FBA-633B-929E-42B3-7AE974BC1C68}"/>
              </a:ext>
            </a:extLst>
          </p:cNvPr>
          <p:cNvSpPr txBox="1"/>
          <p:nvPr/>
        </p:nvSpPr>
        <p:spPr>
          <a:xfrm rot="18412304">
            <a:off x="3354657" y="5917479"/>
            <a:ext cx="9424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>
                <a:latin typeface="+mn-ea"/>
              </a:rPr>
              <a:t>si-GLUT1</a:t>
            </a:r>
            <a:endParaRPr lang="ja-JP" altLang="en-US" sz="1000">
              <a:latin typeface="+mn-ea"/>
            </a:endParaRP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203AF2D5-37BA-5463-98C8-DF7719015C80}"/>
              </a:ext>
            </a:extLst>
          </p:cNvPr>
          <p:cNvCxnSpPr>
            <a:cxnSpLocks/>
          </p:cNvCxnSpPr>
          <p:nvPr/>
        </p:nvCxnSpPr>
        <p:spPr>
          <a:xfrm>
            <a:off x="3501622" y="4196664"/>
            <a:ext cx="0" cy="1410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AB7CB25F-A64E-1A71-8945-2D017C77575F}"/>
              </a:ext>
            </a:extLst>
          </p:cNvPr>
          <p:cNvCxnSpPr>
            <a:cxnSpLocks/>
          </p:cNvCxnSpPr>
          <p:nvPr/>
        </p:nvCxnSpPr>
        <p:spPr>
          <a:xfrm>
            <a:off x="3497647" y="4196664"/>
            <a:ext cx="42050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CF668358-37B3-84DF-2221-FCCDB115C083}"/>
              </a:ext>
            </a:extLst>
          </p:cNvPr>
          <p:cNvCxnSpPr>
            <a:cxnSpLocks/>
          </p:cNvCxnSpPr>
          <p:nvPr/>
        </p:nvCxnSpPr>
        <p:spPr>
          <a:xfrm>
            <a:off x="3918154" y="4196664"/>
            <a:ext cx="0" cy="21196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7E783EB-7048-D9B6-47E3-64138A760C35}"/>
              </a:ext>
            </a:extLst>
          </p:cNvPr>
          <p:cNvSpPr txBox="1"/>
          <p:nvPr/>
        </p:nvSpPr>
        <p:spPr>
          <a:xfrm>
            <a:off x="3481402" y="3988852"/>
            <a:ext cx="4667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＊＊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12FC02C-F6A1-5FAE-6440-D2CD50A43155}"/>
              </a:ext>
            </a:extLst>
          </p:cNvPr>
          <p:cNvSpPr txBox="1"/>
          <p:nvPr/>
        </p:nvSpPr>
        <p:spPr>
          <a:xfrm>
            <a:off x="3283982" y="3670800"/>
            <a:ext cx="9765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>
                <a:latin typeface="+mn-ea"/>
              </a:rPr>
              <a:t>HCT116</a:t>
            </a:r>
            <a:endParaRPr lang="ja-JP" altLang="en-US" sz="1600" b="1">
              <a:latin typeface="+mn-ea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705F76D-353C-2C77-F80B-AF700058CAA7}"/>
              </a:ext>
            </a:extLst>
          </p:cNvPr>
          <p:cNvSpPr txBox="1"/>
          <p:nvPr/>
        </p:nvSpPr>
        <p:spPr>
          <a:xfrm>
            <a:off x="4361852" y="3670800"/>
            <a:ext cx="11256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>
                <a:latin typeface="+mn-ea"/>
              </a:rPr>
              <a:t>COLO205</a:t>
            </a:r>
            <a:endParaRPr lang="ja-JP" altLang="en-US" sz="1600" b="1">
              <a:latin typeface="+mn-ea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3071482-426C-9833-142B-5AAE1E32AF74}"/>
              </a:ext>
            </a:extLst>
          </p:cNvPr>
          <p:cNvSpPr txBox="1"/>
          <p:nvPr/>
        </p:nvSpPr>
        <p:spPr>
          <a:xfrm>
            <a:off x="5733665" y="3670800"/>
            <a:ext cx="747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>
                <a:latin typeface="+mn-ea"/>
              </a:rPr>
              <a:t>DLD1</a:t>
            </a:r>
            <a:endParaRPr lang="ja-JP" altLang="en-US" sz="1600" b="1">
              <a:latin typeface="+mn-ea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1F41AA2-457F-08CA-E43F-114D714CA0B1}"/>
              </a:ext>
            </a:extLst>
          </p:cNvPr>
          <p:cNvSpPr txBox="1"/>
          <p:nvPr/>
        </p:nvSpPr>
        <p:spPr>
          <a:xfrm>
            <a:off x="8001636" y="3670800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>
                <a:latin typeface="+mn-ea"/>
              </a:rPr>
              <a:t>Caco-2</a:t>
            </a:r>
            <a:endParaRPr lang="ja-JP" altLang="en-US" sz="1600" b="1">
              <a:latin typeface="+mn-ea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745524C-8F1E-1896-F630-439B573CC324}"/>
              </a:ext>
            </a:extLst>
          </p:cNvPr>
          <p:cNvSpPr txBox="1"/>
          <p:nvPr/>
        </p:nvSpPr>
        <p:spPr>
          <a:xfrm>
            <a:off x="6928465" y="3670800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err="1">
                <a:latin typeface="+mn-ea"/>
              </a:rPr>
              <a:t>LoVo</a:t>
            </a:r>
            <a:endParaRPr lang="ja-JP" altLang="en-US" sz="1600" b="1">
              <a:latin typeface="+mn-ea"/>
            </a:endParaRP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B0BC5B2D-BEA4-D824-0B06-78BAC60C0D8E}"/>
              </a:ext>
            </a:extLst>
          </p:cNvPr>
          <p:cNvCxnSpPr>
            <a:cxnSpLocks/>
          </p:cNvCxnSpPr>
          <p:nvPr/>
        </p:nvCxnSpPr>
        <p:spPr>
          <a:xfrm>
            <a:off x="4683671" y="4191526"/>
            <a:ext cx="0" cy="1410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01E14777-FCB1-2163-CD48-04EF8363AA94}"/>
              </a:ext>
            </a:extLst>
          </p:cNvPr>
          <p:cNvCxnSpPr>
            <a:cxnSpLocks/>
          </p:cNvCxnSpPr>
          <p:nvPr/>
        </p:nvCxnSpPr>
        <p:spPr>
          <a:xfrm>
            <a:off x="4679696" y="4191526"/>
            <a:ext cx="42050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80D5F10B-73B5-D2A9-64D1-CB2274EB1633}"/>
              </a:ext>
            </a:extLst>
          </p:cNvPr>
          <p:cNvCxnSpPr>
            <a:cxnSpLocks/>
          </p:cNvCxnSpPr>
          <p:nvPr/>
        </p:nvCxnSpPr>
        <p:spPr>
          <a:xfrm>
            <a:off x="5100203" y="4191526"/>
            <a:ext cx="0" cy="21710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CBC49E6-4CC0-DE01-FAFB-EBFC6FFCF600}"/>
              </a:ext>
            </a:extLst>
          </p:cNvPr>
          <p:cNvSpPr txBox="1"/>
          <p:nvPr/>
        </p:nvSpPr>
        <p:spPr>
          <a:xfrm>
            <a:off x="4663451" y="3983714"/>
            <a:ext cx="4667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＊＊</a:t>
            </a:r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AB19B3A8-27BA-FFD4-0FC5-973A71ACB69C}"/>
              </a:ext>
            </a:extLst>
          </p:cNvPr>
          <p:cNvCxnSpPr>
            <a:cxnSpLocks/>
          </p:cNvCxnSpPr>
          <p:nvPr/>
        </p:nvCxnSpPr>
        <p:spPr>
          <a:xfrm>
            <a:off x="5875708" y="4191526"/>
            <a:ext cx="0" cy="1410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6E1F4C82-BA01-0C20-4E6C-6F848FE4C2B1}"/>
              </a:ext>
            </a:extLst>
          </p:cNvPr>
          <p:cNvCxnSpPr>
            <a:cxnSpLocks/>
          </p:cNvCxnSpPr>
          <p:nvPr/>
        </p:nvCxnSpPr>
        <p:spPr>
          <a:xfrm>
            <a:off x="5871733" y="4191526"/>
            <a:ext cx="42050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926B90C3-CE57-A296-1262-0622D2158D72}"/>
              </a:ext>
            </a:extLst>
          </p:cNvPr>
          <p:cNvCxnSpPr>
            <a:cxnSpLocks/>
          </p:cNvCxnSpPr>
          <p:nvPr/>
        </p:nvCxnSpPr>
        <p:spPr>
          <a:xfrm>
            <a:off x="6292240" y="4191526"/>
            <a:ext cx="0" cy="37607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E7B110D-652D-08C5-B159-92784D6C368A}"/>
              </a:ext>
            </a:extLst>
          </p:cNvPr>
          <p:cNvSpPr txBox="1"/>
          <p:nvPr/>
        </p:nvSpPr>
        <p:spPr>
          <a:xfrm>
            <a:off x="5855488" y="3983714"/>
            <a:ext cx="4667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＊＊</a:t>
            </a: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E36175A1-CE03-4FA0-2915-124F8BE09C43}"/>
              </a:ext>
            </a:extLst>
          </p:cNvPr>
          <p:cNvCxnSpPr>
            <a:cxnSpLocks/>
          </p:cNvCxnSpPr>
          <p:nvPr/>
        </p:nvCxnSpPr>
        <p:spPr>
          <a:xfrm>
            <a:off x="7062919" y="4191526"/>
            <a:ext cx="0" cy="1410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0C2444ED-59AC-B7FB-CB8E-6317343FA6E9}"/>
              </a:ext>
            </a:extLst>
          </p:cNvPr>
          <p:cNvCxnSpPr>
            <a:cxnSpLocks/>
          </p:cNvCxnSpPr>
          <p:nvPr/>
        </p:nvCxnSpPr>
        <p:spPr>
          <a:xfrm>
            <a:off x="7058944" y="4191526"/>
            <a:ext cx="42050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3348C051-BFFE-6297-7107-3330FC1E0C34}"/>
              </a:ext>
            </a:extLst>
          </p:cNvPr>
          <p:cNvCxnSpPr>
            <a:cxnSpLocks/>
          </p:cNvCxnSpPr>
          <p:nvPr/>
        </p:nvCxnSpPr>
        <p:spPr>
          <a:xfrm>
            <a:off x="7479451" y="4191526"/>
            <a:ext cx="0" cy="37607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8E44EA2A-92EF-BDD9-5A79-BD9E40D1558B}"/>
              </a:ext>
            </a:extLst>
          </p:cNvPr>
          <p:cNvSpPr txBox="1"/>
          <p:nvPr/>
        </p:nvSpPr>
        <p:spPr>
          <a:xfrm>
            <a:off x="7042699" y="3983714"/>
            <a:ext cx="4667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＊＊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C599FA9-F9C9-B0D6-E731-E534DC30C96F}"/>
              </a:ext>
            </a:extLst>
          </p:cNvPr>
          <p:cNvSpPr txBox="1"/>
          <p:nvPr/>
        </p:nvSpPr>
        <p:spPr>
          <a:xfrm rot="16200000">
            <a:off x="1784826" y="4708763"/>
            <a:ext cx="1550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+mn-ea"/>
              </a:rPr>
              <a:t>% cell proliferation </a:t>
            </a:r>
          </a:p>
          <a:p>
            <a:r>
              <a:rPr lang="en-US" altLang="ja-JP" sz="1200" dirty="0">
                <a:latin typeface="+mn-ea"/>
              </a:rPr>
              <a:t>to the </a:t>
            </a:r>
            <a:r>
              <a:rPr lang="en-US" altLang="ja-JP" sz="1200" dirty="0" err="1">
                <a:latin typeface="+mn-ea"/>
              </a:rPr>
              <a:t>si</a:t>
            </a:r>
            <a:r>
              <a:rPr lang="en-US" altLang="ja-JP" sz="1200" dirty="0">
                <a:latin typeface="+mn-ea"/>
              </a:rPr>
              <a:t>-control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71FA686C-6A32-7715-6557-A34A1D8356AA}"/>
              </a:ext>
            </a:extLst>
          </p:cNvPr>
          <p:cNvSpPr txBox="1"/>
          <p:nvPr/>
        </p:nvSpPr>
        <p:spPr>
          <a:xfrm rot="18412304">
            <a:off x="4204608" y="5916895"/>
            <a:ext cx="8674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 err="1">
                <a:latin typeface="+mn-ea"/>
              </a:rPr>
              <a:t>si</a:t>
            </a:r>
            <a:r>
              <a:rPr lang="en-US" altLang="ja-JP" sz="1000" dirty="0">
                <a:latin typeface="+mn-ea"/>
              </a:rPr>
              <a:t>-control</a:t>
            </a:r>
            <a:endParaRPr lang="ja-JP" altLang="en-US" sz="1000">
              <a:latin typeface="+mn-ea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D459AE66-2C44-8EFA-1B0F-FAA0B775F47E}"/>
              </a:ext>
            </a:extLst>
          </p:cNvPr>
          <p:cNvSpPr txBox="1"/>
          <p:nvPr/>
        </p:nvSpPr>
        <p:spPr>
          <a:xfrm rot="18412304">
            <a:off x="4534380" y="5921032"/>
            <a:ext cx="9424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>
                <a:latin typeface="+mn-ea"/>
              </a:rPr>
              <a:t>si-GLUT1</a:t>
            </a:r>
            <a:endParaRPr lang="ja-JP" altLang="en-US" sz="1000">
              <a:latin typeface="+mn-ea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4CBC613B-C235-082F-1328-69685AF20C60}"/>
              </a:ext>
            </a:extLst>
          </p:cNvPr>
          <p:cNvSpPr txBox="1"/>
          <p:nvPr/>
        </p:nvSpPr>
        <p:spPr>
          <a:xfrm rot="18412304">
            <a:off x="5415067" y="5914480"/>
            <a:ext cx="8674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 err="1">
                <a:latin typeface="+mn-ea"/>
              </a:rPr>
              <a:t>si</a:t>
            </a:r>
            <a:r>
              <a:rPr lang="en-US" altLang="ja-JP" sz="1000" dirty="0">
                <a:latin typeface="+mn-ea"/>
              </a:rPr>
              <a:t>-control</a:t>
            </a:r>
            <a:endParaRPr lang="ja-JP" altLang="en-US" sz="1000">
              <a:latin typeface="+mn-ea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DD3B2311-6552-4D8E-7D89-FF57C210F9E4}"/>
              </a:ext>
            </a:extLst>
          </p:cNvPr>
          <p:cNvSpPr txBox="1"/>
          <p:nvPr/>
        </p:nvSpPr>
        <p:spPr>
          <a:xfrm rot="18412304">
            <a:off x="5744839" y="5918617"/>
            <a:ext cx="9424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>
                <a:latin typeface="+mn-ea"/>
              </a:rPr>
              <a:t>si-GLUT1</a:t>
            </a:r>
            <a:endParaRPr lang="ja-JP" altLang="en-US" sz="1000">
              <a:latin typeface="+mn-ea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8DBB78A9-8502-9F66-715B-6433C007D0C0}"/>
              </a:ext>
            </a:extLst>
          </p:cNvPr>
          <p:cNvSpPr txBox="1"/>
          <p:nvPr/>
        </p:nvSpPr>
        <p:spPr>
          <a:xfrm rot="18412304">
            <a:off x="6574878" y="5922574"/>
            <a:ext cx="8674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 err="1">
                <a:latin typeface="+mn-ea"/>
              </a:rPr>
              <a:t>si</a:t>
            </a:r>
            <a:r>
              <a:rPr lang="en-US" altLang="ja-JP" sz="1000" dirty="0">
                <a:latin typeface="+mn-ea"/>
              </a:rPr>
              <a:t>-control</a:t>
            </a:r>
            <a:endParaRPr lang="ja-JP" altLang="en-US" sz="1000">
              <a:latin typeface="+mn-ea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FAAB5008-3EE4-2A26-A9E4-FA8150EF1C7E}"/>
              </a:ext>
            </a:extLst>
          </p:cNvPr>
          <p:cNvSpPr txBox="1"/>
          <p:nvPr/>
        </p:nvSpPr>
        <p:spPr>
          <a:xfrm rot="18412304">
            <a:off x="6904650" y="5926711"/>
            <a:ext cx="9424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>
                <a:latin typeface="+mn-ea"/>
              </a:rPr>
              <a:t>si-GLUT1</a:t>
            </a:r>
            <a:endParaRPr lang="ja-JP" altLang="en-US" sz="1000">
              <a:latin typeface="+mn-ea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BAFF1DCD-0EFB-52CD-F94C-8E9AB11FA10E}"/>
              </a:ext>
            </a:extLst>
          </p:cNvPr>
          <p:cNvSpPr txBox="1"/>
          <p:nvPr/>
        </p:nvSpPr>
        <p:spPr>
          <a:xfrm rot="18412304">
            <a:off x="7791463" y="5922574"/>
            <a:ext cx="8674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 err="1">
                <a:latin typeface="+mn-ea"/>
              </a:rPr>
              <a:t>si</a:t>
            </a:r>
            <a:r>
              <a:rPr lang="en-US" altLang="ja-JP" sz="1000" dirty="0">
                <a:latin typeface="+mn-ea"/>
              </a:rPr>
              <a:t>-control</a:t>
            </a:r>
            <a:endParaRPr lang="ja-JP" altLang="en-US" sz="1000">
              <a:latin typeface="+mn-ea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FA09290-0F3E-CED0-9B43-7B3A4877D2B3}"/>
              </a:ext>
            </a:extLst>
          </p:cNvPr>
          <p:cNvSpPr txBox="1"/>
          <p:nvPr/>
        </p:nvSpPr>
        <p:spPr>
          <a:xfrm rot="18412304">
            <a:off x="8121235" y="5926711"/>
            <a:ext cx="9424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>
                <a:latin typeface="+mn-ea"/>
              </a:rPr>
              <a:t>si-GLUT1</a:t>
            </a:r>
            <a:endParaRPr lang="ja-JP" altLang="en-US" sz="10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48447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FE3A7EF-2A68-85AB-58EC-958190580A16}"/>
              </a:ext>
            </a:extLst>
          </p:cNvPr>
          <p:cNvSpPr txBox="1"/>
          <p:nvPr/>
        </p:nvSpPr>
        <p:spPr>
          <a:xfrm>
            <a:off x="948267" y="5903930"/>
            <a:ext cx="10330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+mn-ea"/>
              </a:rPr>
              <a:t>Supplementary Figure 6E. Full-length blots of the Figure 2 Caco-2 samples.</a:t>
            </a:r>
          </a:p>
          <a:p>
            <a:r>
              <a:rPr lang="en-US" altLang="ja-JP" dirty="0">
                <a:latin typeface="+mn-ea"/>
              </a:rPr>
              <a:t>The red lines indicate cropped areas.</a:t>
            </a: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9B1DCD81-8A35-7649-8138-F19BB7C69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19" y="365073"/>
            <a:ext cx="6448275" cy="5254658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1D69A49F-BEF0-77E2-7BEE-866F753473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264"/>
          <a:stretch/>
        </p:blipFill>
        <p:spPr>
          <a:xfrm>
            <a:off x="5878594" y="365074"/>
            <a:ext cx="6173288" cy="5254658"/>
          </a:xfrm>
          <a:prstGeom prst="rect">
            <a:avLst/>
          </a:prstGeom>
        </p:spPr>
      </p:pic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B5640039-0554-541C-5552-417CDE413C28}"/>
              </a:ext>
            </a:extLst>
          </p:cNvPr>
          <p:cNvSpPr/>
          <p:nvPr/>
        </p:nvSpPr>
        <p:spPr>
          <a:xfrm>
            <a:off x="4969937" y="3429000"/>
            <a:ext cx="851291" cy="3135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5593709A-A5D5-B28A-2E93-B7785A26E867}"/>
              </a:ext>
            </a:extLst>
          </p:cNvPr>
          <p:cNvSpPr/>
          <p:nvPr/>
        </p:nvSpPr>
        <p:spPr>
          <a:xfrm>
            <a:off x="4108558" y="3279502"/>
            <a:ext cx="864073" cy="2966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F1690303-78D6-005B-0DAA-F90B73FAE77D}"/>
              </a:ext>
            </a:extLst>
          </p:cNvPr>
          <p:cNvSpPr/>
          <p:nvPr/>
        </p:nvSpPr>
        <p:spPr>
          <a:xfrm>
            <a:off x="9848971" y="2424691"/>
            <a:ext cx="864073" cy="2966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B01DCC33-DAF7-DAC6-C712-4C1144DD6C4D}"/>
              </a:ext>
            </a:extLst>
          </p:cNvPr>
          <p:cNvSpPr/>
          <p:nvPr/>
        </p:nvSpPr>
        <p:spPr>
          <a:xfrm>
            <a:off x="10713045" y="2782750"/>
            <a:ext cx="864074" cy="5846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09138B3F-EDB1-30AD-FF67-56BF4953D0DF}"/>
              </a:ext>
            </a:extLst>
          </p:cNvPr>
          <p:cNvSpPr txBox="1"/>
          <p:nvPr/>
        </p:nvSpPr>
        <p:spPr>
          <a:xfrm>
            <a:off x="2154779" y="5370644"/>
            <a:ext cx="1861348" cy="37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+mn-ea"/>
              </a:rPr>
              <a:t>Short exposure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8379C7DD-E226-75A8-6737-1E735B6D0E88}"/>
              </a:ext>
            </a:extLst>
          </p:cNvPr>
          <p:cNvSpPr txBox="1"/>
          <p:nvPr/>
        </p:nvSpPr>
        <p:spPr>
          <a:xfrm>
            <a:off x="7855676" y="5411595"/>
            <a:ext cx="1814740" cy="37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+mn-ea"/>
              </a:rPr>
              <a:t>Long</a:t>
            </a:r>
            <a:r>
              <a:rPr kumimoji="1" lang="en-US" altLang="ja-JP" dirty="0">
                <a:latin typeface="+mn-ea"/>
              </a:rPr>
              <a:t> exposure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393915E3-2243-4997-4B41-1BD674ABCBC2}"/>
              </a:ext>
            </a:extLst>
          </p:cNvPr>
          <p:cNvSpPr txBox="1"/>
          <p:nvPr/>
        </p:nvSpPr>
        <p:spPr>
          <a:xfrm>
            <a:off x="9840202" y="2043302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+mn-ea"/>
              </a:rPr>
              <a:t>HIF-1α</a:t>
            </a:r>
            <a:endParaRPr lang="ja-JP" altLang="en-US">
              <a:latin typeface="+mn-ea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CC09FAF-FE1B-6FEB-8616-FB9CB200FAB6}"/>
              </a:ext>
            </a:extLst>
          </p:cNvPr>
          <p:cNvSpPr txBox="1"/>
          <p:nvPr/>
        </p:nvSpPr>
        <p:spPr>
          <a:xfrm>
            <a:off x="10713044" y="2424691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+mn-ea"/>
              </a:rPr>
              <a:t>GLUT1</a:t>
            </a:r>
            <a:endParaRPr lang="ja-JP" altLang="en-US">
              <a:latin typeface="+mn-ea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F60D7889-E094-BAD8-F56F-51870B714CE8}"/>
              </a:ext>
            </a:extLst>
          </p:cNvPr>
          <p:cNvSpPr txBox="1"/>
          <p:nvPr/>
        </p:nvSpPr>
        <p:spPr>
          <a:xfrm>
            <a:off x="4937457" y="3019192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+mn-ea"/>
              </a:rPr>
              <a:t>GAPDH</a:t>
            </a:r>
            <a:endParaRPr lang="ja-JP" altLang="en-US">
              <a:latin typeface="+mn-ea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D4B0FC47-585B-8480-D7FC-CA9C20900088}"/>
              </a:ext>
            </a:extLst>
          </p:cNvPr>
          <p:cNvSpPr txBox="1"/>
          <p:nvPr/>
        </p:nvSpPr>
        <p:spPr>
          <a:xfrm>
            <a:off x="4002673" y="2889932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+mn-ea"/>
              </a:rPr>
              <a:t>β-actin</a:t>
            </a:r>
            <a:endParaRPr lang="ja-JP" altLang="en-US">
              <a:latin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408B35D-E45B-6A03-0578-8F2FC6476F85}"/>
              </a:ext>
            </a:extLst>
          </p:cNvPr>
          <p:cNvSpPr txBox="1"/>
          <p:nvPr/>
        </p:nvSpPr>
        <p:spPr>
          <a:xfrm>
            <a:off x="4151737" y="183014"/>
            <a:ext cx="3762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+mn-ea"/>
              </a:rPr>
              <a:t>Supplementary Figure 6E</a:t>
            </a:r>
            <a:endParaRPr kumimoji="1" lang="ja-JP" altLang="en-US" sz="2400">
              <a:latin typeface="+mn-ea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3EE9DC0-29BE-55A8-0E28-27B76FDA7CEE}"/>
              </a:ext>
            </a:extLst>
          </p:cNvPr>
          <p:cNvSpPr txBox="1"/>
          <p:nvPr/>
        </p:nvSpPr>
        <p:spPr>
          <a:xfrm>
            <a:off x="140119" y="276216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latin typeface="+mn-ea"/>
              </a:rPr>
              <a:t>Caco-2</a:t>
            </a:r>
            <a:endParaRPr lang="ja-JP" altLang="en-US" sz="2000" b="1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36103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9AB1159-9282-7824-51C4-D3E84B6F31C3}"/>
              </a:ext>
            </a:extLst>
          </p:cNvPr>
          <p:cNvSpPr txBox="1"/>
          <p:nvPr/>
        </p:nvSpPr>
        <p:spPr>
          <a:xfrm>
            <a:off x="4346607" y="183014"/>
            <a:ext cx="3571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+mn-ea"/>
              </a:rPr>
              <a:t>Supplementary Figure 7</a:t>
            </a:r>
            <a:endParaRPr kumimoji="1" lang="ja-JP" altLang="en-US" sz="2400">
              <a:latin typeface="+mn-ea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BB2D3F1-B879-FC9C-F605-8D75FF66E092}"/>
              </a:ext>
            </a:extLst>
          </p:cNvPr>
          <p:cNvSpPr txBox="1"/>
          <p:nvPr/>
        </p:nvSpPr>
        <p:spPr>
          <a:xfrm>
            <a:off x="967259" y="5898245"/>
            <a:ext cx="10330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+mn-ea"/>
              </a:rPr>
              <a:t>Supplementary Figure 7. Full-length blots of the Figure 6D samples.</a:t>
            </a:r>
          </a:p>
          <a:p>
            <a:r>
              <a:rPr lang="en-US" altLang="ja-JP" dirty="0">
                <a:latin typeface="+mn-ea"/>
              </a:rPr>
              <a:t>The red lines indicate cropped areas.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E84B6A9-9024-DE12-B545-BCFBE4013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0276" y="1357855"/>
            <a:ext cx="5760000" cy="355775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5D3D8EA-34F8-E1FA-2D47-C083FDE47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13" y="1357855"/>
            <a:ext cx="5760000" cy="3557752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560958A-A00E-32ED-A50A-0F46A260E774}"/>
              </a:ext>
            </a:extLst>
          </p:cNvPr>
          <p:cNvSpPr txBox="1"/>
          <p:nvPr/>
        </p:nvSpPr>
        <p:spPr>
          <a:xfrm>
            <a:off x="9170334" y="3367088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+mn-ea"/>
              </a:rPr>
              <a:t>β-actin</a:t>
            </a:r>
            <a:endParaRPr lang="ja-JP" altLang="en-US" dirty="0">
              <a:latin typeface="+mn-ea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1C3D90B-AAD8-9836-E0A4-5E9389F61FC2}"/>
              </a:ext>
            </a:extLst>
          </p:cNvPr>
          <p:cNvSpPr/>
          <p:nvPr/>
        </p:nvSpPr>
        <p:spPr>
          <a:xfrm flipV="1">
            <a:off x="851331" y="2542475"/>
            <a:ext cx="1974419" cy="74999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6B7E655-B594-2AF8-03B0-1E716B111C2C}"/>
              </a:ext>
            </a:extLst>
          </p:cNvPr>
          <p:cNvSpPr/>
          <p:nvPr/>
        </p:nvSpPr>
        <p:spPr>
          <a:xfrm>
            <a:off x="8632031" y="3107531"/>
            <a:ext cx="1983581" cy="25955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1998F98-BFBC-7CC1-225C-D7E61EE19666}"/>
              </a:ext>
            </a:extLst>
          </p:cNvPr>
          <p:cNvSpPr txBox="1"/>
          <p:nvPr/>
        </p:nvSpPr>
        <p:spPr>
          <a:xfrm>
            <a:off x="1371104" y="3292472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+mn-ea"/>
              </a:rPr>
              <a:t>GLUT1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B030FC1-9FFD-E52D-E0E3-6E045ECA2276}"/>
              </a:ext>
            </a:extLst>
          </p:cNvPr>
          <p:cNvSpPr txBox="1"/>
          <p:nvPr/>
        </p:nvSpPr>
        <p:spPr>
          <a:xfrm>
            <a:off x="2181914" y="5055185"/>
            <a:ext cx="1937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+mn-ea"/>
              </a:rPr>
              <a:t>Short exposure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1342DCA-77B3-1942-EA67-A7764E8A6586}"/>
              </a:ext>
            </a:extLst>
          </p:cNvPr>
          <p:cNvSpPr txBox="1"/>
          <p:nvPr/>
        </p:nvSpPr>
        <p:spPr>
          <a:xfrm>
            <a:off x="8324046" y="5158244"/>
            <a:ext cx="1875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+mn-ea"/>
              </a:rPr>
              <a:t>Long</a:t>
            </a:r>
            <a:r>
              <a:rPr kumimoji="1" lang="en-US" altLang="ja-JP" dirty="0">
                <a:latin typeface="+mn-ea"/>
              </a:rPr>
              <a:t> exposure</a:t>
            </a:r>
            <a:endParaRPr kumimoji="1" lang="ja-JP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51883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AB429FF-626E-98D4-41FB-2A0D75A2C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3" y="645466"/>
            <a:ext cx="6030493" cy="486421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9D3EB9A-8345-B218-2340-9A76B04B42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766" y="662514"/>
            <a:ext cx="6030493" cy="4864218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F7E835C-42D4-4511-FDDE-0547A989B6F5}"/>
              </a:ext>
            </a:extLst>
          </p:cNvPr>
          <p:cNvSpPr/>
          <p:nvPr/>
        </p:nvSpPr>
        <p:spPr>
          <a:xfrm>
            <a:off x="609600" y="3094623"/>
            <a:ext cx="3318933" cy="3670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974759E-505F-0DCB-9F05-74786C910799}"/>
              </a:ext>
            </a:extLst>
          </p:cNvPr>
          <p:cNvSpPr/>
          <p:nvPr/>
        </p:nvSpPr>
        <p:spPr>
          <a:xfrm>
            <a:off x="6646381" y="1879600"/>
            <a:ext cx="3306967" cy="7650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46504A7-7DAC-F435-2C0A-D204DAD91019}"/>
              </a:ext>
            </a:extLst>
          </p:cNvPr>
          <p:cNvSpPr txBox="1"/>
          <p:nvPr/>
        </p:nvSpPr>
        <p:spPr>
          <a:xfrm>
            <a:off x="2413797" y="5446401"/>
            <a:ext cx="1937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+mn-ea"/>
              </a:rPr>
              <a:t>Short exposure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0693309-0777-0014-6E83-20E132B55EC6}"/>
              </a:ext>
            </a:extLst>
          </p:cNvPr>
          <p:cNvSpPr txBox="1"/>
          <p:nvPr/>
        </p:nvSpPr>
        <p:spPr>
          <a:xfrm>
            <a:off x="8078156" y="5446401"/>
            <a:ext cx="1875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+mn-ea"/>
              </a:rPr>
              <a:t>Long</a:t>
            </a:r>
            <a:r>
              <a:rPr kumimoji="1" lang="en-US" altLang="ja-JP" dirty="0">
                <a:latin typeface="+mn-ea"/>
              </a:rPr>
              <a:t> exposure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57456E2-FB1C-BE49-25D7-44A804754D5C}"/>
              </a:ext>
            </a:extLst>
          </p:cNvPr>
          <p:cNvSpPr txBox="1"/>
          <p:nvPr/>
        </p:nvSpPr>
        <p:spPr>
          <a:xfrm>
            <a:off x="7937270" y="2708243"/>
            <a:ext cx="2438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+mn-ea"/>
              </a:rPr>
              <a:t>PARP, Cleaved PARP</a:t>
            </a:r>
            <a:endParaRPr lang="ja-JP" altLang="en-US">
              <a:latin typeface="+mn-ea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CE0FE32-799F-AE09-96B8-31EC98FD96CC}"/>
              </a:ext>
            </a:extLst>
          </p:cNvPr>
          <p:cNvSpPr txBox="1"/>
          <p:nvPr/>
        </p:nvSpPr>
        <p:spPr>
          <a:xfrm>
            <a:off x="1718317" y="3461653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+mn-ea"/>
              </a:rPr>
              <a:t>β-actin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C930BC9-5C3E-6F10-4B96-DAD9407AA418}"/>
              </a:ext>
            </a:extLst>
          </p:cNvPr>
          <p:cNvSpPr txBox="1"/>
          <p:nvPr/>
        </p:nvSpPr>
        <p:spPr>
          <a:xfrm>
            <a:off x="795865" y="6007521"/>
            <a:ext cx="92286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dirty="0">
                <a:latin typeface="+mn-ea"/>
              </a:rPr>
              <a:t>Supplementary Figure 8. Full-length blots of the Supplementary Figure 3 samples.</a:t>
            </a:r>
          </a:p>
          <a:p>
            <a:r>
              <a:rPr lang="en-US" altLang="ja-JP" sz="1800" dirty="0">
                <a:latin typeface="+mn-ea"/>
              </a:rPr>
              <a:t>The red lines indicate cropped areas.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2E71F95-7D1D-0DE5-E84C-E68B6B5E1D2E}"/>
              </a:ext>
            </a:extLst>
          </p:cNvPr>
          <p:cNvSpPr txBox="1"/>
          <p:nvPr/>
        </p:nvSpPr>
        <p:spPr>
          <a:xfrm>
            <a:off x="4346607" y="183801"/>
            <a:ext cx="3571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+mn-ea"/>
              </a:rPr>
              <a:t>Supplementary Figure 8</a:t>
            </a:r>
            <a:endParaRPr kumimoji="1" lang="ja-JP" altLang="en-US" sz="24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93957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ED21603-B717-3EFD-E043-8F0F007FA935}"/>
              </a:ext>
            </a:extLst>
          </p:cNvPr>
          <p:cNvSpPr txBox="1"/>
          <p:nvPr/>
        </p:nvSpPr>
        <p:spPr>
          <a:xfrm>
            <a:off x="4346607" y="183014"/>
            <a:ext cx="3571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+mn-ea"/>
              </a:rPr>
              <a:t>Supplementary Figure 9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6FCF7D5-5C3F-ADE3-EB2F-5349AEC85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380" y="831298"/>
            <a:ext cx="7247956" cy="447681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25BBA61-A405-C78C-B00E-4552BE75DC31}"/>
              </a:ext>
            </a:extLst>
          </p:cNvPr>
          <p:cNvSpPr txBox="1"/>
          <p:nvPr/>
        </p:nvSpPr>
        <p:spPr>
          <a:xfrm>
            <a:off x="5158404" y="5402395"/>
            <a:ext cx="1875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+mn-ea"/>
              </a:rPr>
              <a:t>Long</a:t>
            </a:r>
            <a:r>
              <a:rPr kumimoji="1" lang="en-US" altLang="ja-JP" dirty="0">
                <a:latin typeface="+mn-ea"/>
              </a:rPr>
              <a:t> exposure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37997C6-B3E8-A803-41E6-AFF4D75BAE08}"/>
              </a:ext>
            </a:extLst>
          </p:cNvPr>
          <p:cNvSpPr/>
          <p:nvPr/>
        </p:nvSpPr>
        <p:spPr>
          <a:xfrm>
            <a:off x="5364723" y="3096547"/>
            <a:ext cx="2497782" cy="2073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3AC7277-C2A4-4BC1-6F74-066D5C5D9F28}"/>
              </a:ext>
            </a:extLst>
          </p:cNvPr>
          <p:cNvSpPr/>
          <p:nvPr/>
        </p:nvSpPr>
        <p:spPr>
          <a:xfrm>
            <a:off x="5364723" y="1906114"/>
            <a:ext cx="2497782" cy="5033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CC63724-E714-C9A6-E20D-D7038BD4F0EE}"/>
              </a:ext>
            </a:extLst>
          </p:cNvPr>
          <p:cNvSpPr txBox="1"/>
          <p:nvPr/>
        </p:nvSpPr>
        <p:spPr>
          <a:xfrm>
            <a:off x="5479931" y="1489639"/>
            <a:ext cx="2438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+mn-ea"/>
              </a:rPr>
              <a:t>PARP, Cleaved PARP</a:t>
            </a:r>
            <a:endParaRPr lang="ja-JP" altLang="en-US">
              <a:latin typeface="+mn-ea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039E802-C66B-DBDF-E988-E77F2EADC67A}"/>
              </a:ext>
            </a:extLst>
          </p:cNvPr>
          <p:cNvSpPr txBox="1"/>
          <p:nvPr/>
        </p:nvSpPr>
        <p:spPr>
          <a:xfrm>
            <a:off x="6096686" y="3303854"/>
            <a:ext cx="1033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+mn-ea"/>
              </a:rPr>
              <a:t>β-actin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99824C0-B01D-CA9B-792A-52A91E93E52C}"/>
              </a:ext>
            </a:extLst>
          </p:cNvPr>
          <p:cNvSpPr txBox="1"/>
          <p:nvPr/>
        </p:nvSpPr>
        <p:spPr>
          <a:xfrm>
            <a:off x="795865" y="5998267"/>
            <a:ext cx="92286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dirty="0">
                <a:latin typeface="+mn-ea"/>
              </a:rPr>
              <a:t>Supplementary Figure 9. Full-length blots of the Supplementary Figure 4 samples.</a:t>
            </a:r>
          </a:p>
          <a:p>
            <a:r>
              <a:rPr lang="en-US" altLang="ja-JP" sz="1800" dirty="0">
                <a:latin typeface="+mn-ea"/>
              </a:rPr>
              <a:t>The red lines indicate cropped areas.</a:t>
            </a:r>
          </a:p>
        </p:txBody>
      </p:sp>
    </p:spTree>
    <p:extLst>
      <p:ext uri="{BB962C8B-B14F-4D97-AF65-F5344CB8AC3E}">
        <p14:creationId xmlns:p14="http://schemas.microsoft.com/office/powerpoint/2010/main" val="1970348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0F1EAA7-DC71-903F-7D24-77E5083E9D6C}"/>
              </a:ext>
            </a:extLst>
          </p:cNvPr>
          <p:cNvSpPr txBox="1"/>
          <p:nvPr/>
        </p:nvSpPr>
        <p:spPr>
          <a:xfrm>
            <a:off x="4346607" y="183014"/>
            <a:ext cx="3379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+mn-ea"/>
              </a:rPr>
              <a:t>Supplementary Table1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35644C8-F879-DAF1-66D0-F9E1998FB63E}"/>
              </a:ext>
            </a:extLst>
          </p:cNvPr>
          <p:cNvSpPr txBox="1"/>
          <p:nvPr/>
        </p:nvSpPr>
        <p:spPr>
          <a:xfrm>
            <a:off x="2149033" y="6011565"/>
            <a:ext cx="8706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+mn-ea"/>
              </a:rPr>
              <a:t>Mutation status of the colorectal cancer cell lines (WT: wild type, Mut: mutated).</a:t>
            </a:r>
            <a:endParaRPr kumimoji="1" lang="ja-JP" altLang="en-US">
              <a:latin typeface="+mn-ea"/>
            </a:endParaRP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3262F97F-AE1F-3CCF-8A7D-8C05773848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808455"/>
              </p:ext>
            </p:extLst>
          </p:nvPr>
        </p:nvGraphicFramePr>
        <p:xfrm>
          <a:off x="4302730" y="916694"/>
          <a:ext cx="3586539" cy="482285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347546">
                  <a:extLst>
                    <a:ext uri="{9D8B030D-6E8A-4147-A177-3AD203B41FA5}">
                      <a16:colId xmlns:a16="http://schemas.microsoft.com/office/drawing/2014/main" val="2294989058"/>
                    </a:ext>
                  </a:extLst>
                </a:gridCol>
                <a:gridCol w="1105014">
                  <a:extLst>
                    <a:ext uri="{9D8B030D-6E8A-4147-A177-3AD203B41FA5}">
                      <a16:colId xmlns:a16="http://schemas.microsoft.com/office/drawing/2014/main" val="889579143"/>
                    </a:ext>
                  </a:extLst>
                </a:gridCol>
                <a:gridCol w="1133979">
                  <a:extLst>
                    <a:ext uri="{9D8B030D-6E8A-4147-A177-3AD203B41FA5}">
                      <a16:colId xmlns:a16="http://schemas.microsoft.com/office/drawing/2014/main" val="915085203"/>
                    </a:ext>
                  </a:extLst>
                </a:gridCol>
              </a:tblGrid>
              <a:tr h="721896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cell lines</a:t>
                      </a:r>
                      <a:endParaRPr kumimoji="1" lang="ja-JP" altLang="en-US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KRAS</a:t>
                      </a:r>
                      <a:endParaRPr kumimoji="1" lang="ja-JP" altLang="en-US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BRAF</a:t>
                      </a:r>
                      <a:endParaRPr kumimoji="1" lang="ja-JP" altLang="en-US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340399"/>
                  </a:ext>
                </a:extLst>
              </a:tr>
              <a:tr h="967636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HCT116</a:t>
                      </a:r>
                      <a:endParaRPr kumimoji="1" lang="ja-JP" altLang="en-US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Mut</a:t>
                      </a:r>
                    </a:p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(G13D)</a:t>
                      </a:r>
                      <a:endParaRPr kumimoji="1" lang="ja-JP" altLang="en-US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WT</a:t>
                      </a:r>
                      <a:endParaRPr kumimoji="1" lang="ja-JP" altLang="en-US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929238"/>
                  </a:ext>
                </a:extLst>
              </a:tr>
              <a:tr h="721896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COLO205</a:t>
                      </a:r>
                      <a:endParaRPr kumimoji="1" lang="ja-JP" altLang="en-US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WT</a:t>
                      </a:r>
                      <a:endParaRPr kumimoji="1" lang="ja-JP" altLang="en-US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Mut</a:t>
                      </a:r>
                    </a:p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(V600E)</a:t>
                      </a:r>
                      <a:endParaRPr kumimoji="1" lang="ja-JP" altLang="en-US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467138"/>
                  </a:ext>
                </a:extLst>
              </a:tr>
              <a:tr h="967636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DLD1</a:t>
                      </a:r>
                      <a:endParaRPr kumimoji="1" lang="ja-JP" altLang="en-US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Mut</a:t>
                      </a:r>
                    </a:p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(G13D)</a:t>
                      </a:r>
                      <a:endParaRPr kumimoji="1" lang="ja-JP" altLang="en-US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WT</a:t>
                      </a:r>
                      <a:endParaRPr kumimoji="1" lang="ja-JP" altLang="en-US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031582"/>
                  </a:ext>
                </a:extLst>
              </a:tr>
              <a:tr h="721896">
                <a:tc>
                  <a:txBody>
                    <a:bodyPr/>
                    <a:lstStyle/>
                    <a:p>
                      <a:r>
                        <a:rPr kumimoji="1" lang="en-US" altLang="ja-JP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LoVo</a:t>
                      </a:r>
                      <a:endParaRPr kumimoji="1" lang="ja-JP" altLang="en-US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Mut</a:t>
                      </a:r>
                    </a:p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(G13D)</a:t>
                      </a:r>
                      <a:endParaRPr kumimoji="1" lang="ja-JP" altLang="en-US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WT</a:t>
                      </a:r>
                      <a:endParaRPr kumimoji="1" lang="ja-JP" altLang="en-US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085431"/>
                  </a:ext>
                </a:extLst>
              </a:tr>
              <a:tr h="721896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Caco-2</a:t>
                      </a:r>
                      <a:endParaRPr kumimoji="1" lang="ja-JP" altLang="en-US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WT</a:t>
                      </a:r>
                      <a:endParaRPr kumimoji="1" lang="ja-JP" altLang="en-US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WT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412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9476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2EC3EB52-D275-C201-4229-056A231F34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684402"/>
              </p:ext>
            </p:extLst>
          </p:nvPr>
        </p:nvGraphicFramePr>
        <p:xfrm>
          <a:off x="536329" y="1811216"/>
          <a:ext cx="10811609" cy="193901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5676522">
                  <a:extLst>
                    <a:ext uri="{9D8B030D-6E8A-4147-A177-3AD203B41FA5}">
                      <a16:colId xmlns:a16="http://schemas.microsoft.com/office/drawing/2014/main" val="1323951053"/>
                    </a:ext>
                  </a:extLst>
                </a:gridCol>
                <a:gridCol w="871996">
                  <a:extLst>
                    <a:ext uri="{9D8B030D-6E8A-4147-A177-3AD203B41FA5}">
                      <a16:colId xmlns:a16="http://schemas.microsoft.com/office/drawing/2014/main" val="227361346"/>
                    </a:ext>
                  </a:extLst>
                </a:gridCol>
                <a:gridCol w="4263091">
                  <a:extLst>
                    <a:ext uri="{9D8B030D-6E8A-4147-A177-3AD203B41FA5}">
                      <a16:colId xmlns:a16="http://schemas.microsoft.com/office/drawing/2014/main" val="1566731011"/>
                    </a:ext>
                  </a:extLst>
                </a:gridCol>
              </a:tblGrid>
              <a:tr h="4716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 dirty="0">
                          <a:effectLst/>
                          <a:latin typeface="+mn-ea"/>
                          <a:ea typeface="+mn-ea"/>
                        </a:rPr>
                        <a:t>GAPDH </a:t>
                      </a:r>
                      <a:br>
                        <a:rPr lang="en-US" sz="2000" b="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sz="2000" b="0" u="none" strike="noStrike" dirty="0">
                          <a:effectLst/>
                          <a:latin typeface="+mn-ea"/>
                          <a:ea typeface="+mn-ea"/>
                        </a:rPr>
                        <a:t>(Glyceraldehyde-3-phosphate dehydrogenase)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>
                          <a:effectLst/>
                          <a:latin typeface="+mn-ea"/>
                          <a:ea typeface="+mn-ea"/>
                        </a:rPr>
                        <a:t>F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u="none" strike="noStrike" dirty="0">
                          <a:effectLst/>
                          <a:latin typeface="+mn-ea"/>
                          <a:ea typeface="+mn-ea"/>
                        </a:rPr>
                        <a:t>ACAACTTTGGTATCGTGGAAGG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54550110"/>
                  </a:ext>
                </a:extLst>
              </a:tr>
              <a:tr h="49785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>
                          <a:effectLst/>
                          <a:latin typeface="+mn-ea"/>
                          <a:ea typeface="+mn-ea"/>
                        </a:rPr>
                        <a:t>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u="none" strike="noStrike">
                          <a:effectLst/>
                          <a:latin typeface="+mn-ea"/>
                          <a:ea typeface="+mn-ea"/>
                        </a:rPr>
                        <a:t>GCCATCACGCCACAGTTTC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84548447"/>
                  </a:ext>
                </a:extLst>
              </a:tr>
              <a:tr h="4716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 dirty="0">
                          <a:effectLst/>
                          <a:latin typeface="+mn-ea"/>
                          <a:ea typeface="+mn-ea"/>
                        </a:rPr>
                        <a:t>SLC2A1(GLUT1)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>
                          <a:effectLst/>
                          <a:latin typeface="+mn-ea"/>
                          <a:ea typeface="+mn-ea"/>
                        </a:rPr>
                        <a:t>F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u="none" strike="noStrike">
                          <a:effectLst/>
                          <a:latin typeface="+mn-ea"/>
                          <a:ea typeface="+mn-ea"/>
                        </a:rPr>
                        <a:t>GGCCAAGAGTGTGCTAAAGAA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03206874"/>
                  </a:ext>
                </a:extLst>
              </a:tr>
              <a:tr h="49785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>
                          <a:effectLst/>
                          <a:latin typeface="+mn-ea"/>
                          <a:ea typeface="+mn-ea"/>
                        </a:rPr>
                        <a:t>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u="none" strike="noStrike" dirty="0">
                          <a:effectLst/>
                          <a:latin typeface="+mn-ea"/>
                          <a:ea typeface="+mn-ea"/>
                        </a:rPr>
                        <a:t>ACAGCGTTGATGCCAGACAG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908734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F4D7446-5815-331E-7E77-8A0DD3543D2E}"/>
              </a:ext>
            </a:extLst>
          </p:cNvPr>
          <p:cNvSpPr txBox="1"/>
          <p:nvPr/>
        </p:nvSpPr>
        <p:spPr>
          <a:xfrm>
            <a:off x="4346607" y="183014"/>
            <a:ext cx="3379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+mn-ea"/>
              </a:rPr>
              <a:t>Supplementary Table2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27406E9-8CF3-E278-E78E-315BF2294205}"/>
              </a:ext>
            </a:extLst>
          </p:cNvPr>
          <p:cNvSpPr txBox="1"/>
          <p:nvPr/>
        </p:nvSpPr>
        <p:spPr>
          <a:xfrm>
            <a:off x="3050500" y="4366752"/>
            <a:ext cx="6100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latin typeface="+mn-ea"/>
              </a:rPr>
              <a:t>Sequences of the quantitative RT-PCR primers.</a:t>
            </a:r>
          </a:p>
        </p:txBody>
      </p:sp>
    </p:spTree>
    <p:extLst>
      <p:ext uri="{BB962C8B-B14F-4D97-AF65-F5344CB8AC3E}">
        <p14:creationId xmlns:p14="http://schemas.microsoft.com/office/powerpoint/2010/main" val="2865867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382F161-9570-70D8-F817-EA0DA6112E84}"/>
              </a:ext>
            </a:extLst>
          </p:cNvPr>
          <p:cNvSpPr txBox="1"/>
          <p:nvPr/>
        </p:nvSpPr>
        <p:spPr>
          <a:xfrm>
            <a:off x="4346607" y="183014"/>
            <a:ext cx="3571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+mn-ea"/>
              </a:rPr>
              <a:t>Supplementary Figure 2</a:t>
            </a:r>
            <a:endParaRPr kumimoji="1" lang="ja-JP" altLang="en-US" sz="2400">
              <a:latin typeface="+mn-ea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0493254-057E-D7B1-3C62-804998F34C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925" y="1160230"/>
            <a:ext cx="2635444" cy="197658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9064725-C6C3-30D4-54E4-510E2765DFD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521" y="1160230"/>
            <a:ext cx="2635444" cy="1976583"/>
          </a:xfrm>
          <a:prstGeom prst="rect">
            <a:avLst/>
          </a:prstGeom>
        </p:spPr>
      </p:pic>
      <p:pic>
        <p:nvPicPr>
          <p:cNvPr id="8" name="図 7" descr="コンピューターのスクリーンショット&#10;&#10;中程度の精度で自動的に生成された説明">
            <a:extLst>
              <a:ext uri="{FF2B5EF4-FFF2-40B4-BE49-F238E27FC236}">
                <a16:creationId xmlns:a16="http://schemas.microsoft.com/office/drawing/2014/main" id="{A4A8D7C4-54E0-1376-71D8-38508E5B97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924" y="3858692"/>
            <a:ext cx="2635443" cy="1976582"/>
          </a:xfrm>
          <a:prstGeom prst="rect">
            <a:avLst/>
          </a:prstGeom>
        </p:spPr>
      </p:pic>
      <p:pic>
        <p:nvPicPr>
          <p:cNvPr id="9" name="図 8" descr="コンピューターの画面&#10;&#10;中程度の精度で自動的に生成された説明">
            <a:extLst>
              <a:ext uri="{FF2B5EF4-FFF2-40B4-BE49-F238E27FC236}">
                <a16:creationId xmlns:a16="http://schemas.microsoft.com/office/drawing/2014/main" id="{F1CBC36E-7F13-F70D-7500-5A7A902B3F7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523" y="3858690"/>
            <a:ext cx="2635442" cy="1976582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0057560-9D61-1541-3E29-862E48E22C8E}"/>
              </a:ext>
            </a:extLst>
          </p:cNvPr>
          <p:cNvSpPr txBox="1"/>
          <p:nvPr/>
        </p:nvSpPr>
        <p:spPr>
          <a:xfrm>
            <a:off x="493429" y="2121563"/>
            <a:ext cx="1282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latin typeface="+mn-ea"/>
              </a:rPr>
              <a:t>HCT116</a:t>
            </a:r>
            <a:endParaRPr lang="ja-JP" altLang="en-US" sz="2000" b="1">
              <a:latin typeface="+mn-ea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6417BB2-CAED-E2C3-0684-483244A6F347}"/>
              </a:ext>
            </a:extLst>
          </p:cNvPr>
          <p:cNvSpPr txBox="1"/>
          <p:nvPr/>
        </p:nvSpPr>
        <p:spPr>
          <a:xfrm>
            <a:off x="547932" y="4609884"/>
            <a:ext cx="1163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latin typeface="+mn-ea"/>
              </a:rPr>
              <a:t>Caco-2</a:t>
            </a:r>
            <a:endParaRPr lang="ja-JP" altLang="en-US" sz="2000" b="1">
              <a:latin typeface="+mn-ea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36622D9-5BB8-A549-447B-470DA6E20766}"/>
              </a:ext>
            </a:extLst>
          </p:cNvPr>
          <p:cNvSpPr txBox="1"/>
          <p:nvPr/>
        </p:nvSpPr>
        <p:spPr>
          <a:xfrm>
            <a:off x="2748982" y="746072"/>
            <a:ext cx="1046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+mn-ea"/>
              </a:rPr>
              <a:t>Control</a:t>
            </a:r>
            <a:endParaRPr kumimoji="1" lang="ja-JP" altLang="en-US">
              <a:latin typeface="+mn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11A9399-7CCF-CED2-BB74-A5A52C0346D4}"/>
              </a:ext>
            </a:extLst>
          </p:cNvPr>
          <p:cNvSpPr txBox="1"/>
          <p:nvPr/>
        </p:nvSpPr>
        <p:spPr>
          <a:xfrm>
            <a:off x="8208642" y="746072"/>
            <a:ext cx="2231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+mn-ea"/>
              </a:rPr>
              <a:t>BAY-876 1000nM</a:t>
            </a:r>
            <a:endParaRPr kumimoji="1" lang="ja-JP" altLang="en-US">
              <a:latin typeface="+mn-ea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23A9BFD-47AA-7BA4-4D4E-1B57C7F778C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2926" y="1160231"/>
            <a:ext cx="2635443" cy="1976582"/>
          </a:xfrm>
          <a:prstGeom prst="rect">
            <a:avLst/>
          </a:prstGeom>
        </p:spPr>
      </p:pic>
      <p:pic>
        <p:nvPicPr>
          <p:cNvPr id="11" name="図 10" descr="コンピューターの画面&#10;&#10;中程度の精度で自動的に生成された説明">
            <a:extLst>
              <a:ext uri="{FF2B5EF4-FFF2-40B4-BE49-F238E27FC236}">
                <a16:creationId xmlns:a16="http://schemas.microsoft.com/office/drawing/2014/main" id="{ADCB1FDA-772B-9C67-142A-876E9BB706B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2926" y="3858693"/>
            <a:ext cx="2635445" cy="1976584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0EDB7F5-A033-4457-B67F-0282D4C62F9F}"/>
              </a:ext>
            </a:extLst>
          </p:cNvPr>
          <p:cNvSpPr txBox="1"/>
          <p:nvPr/>
        </p:nvSpPr>
        <p:spPr>
          <a:xfrm>
            <a:off x="5312571" y="746072"/>
            <a:ext cx="1952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+mn-ea"/>
              </a:rPr>
              <a:t>BAY-876 50nM</a:t>
            </a:r>
            <a:endParaRPr kumimoji="1" lang="ja-JP" altLang="en-US">
              <a:latin typeface="+mn-ea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8008882-C030-AB42-EE5A-3EDFE81C86D3}"/>
              </a:ext>
            </a:extLst>
          </p:cNvPr>
          <p:cNvSpPr txBox="1"/>
          <p:nvPr/>
        </p:nvSpPr>
        <p:spPr>
          <a:xfrm>
            <a:off x="2748982" y="3489357"/>
            <a:ext cx="1046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+mn-ea"/>
              </a:rPr>
              <a:t>Control</a:t>
            </a:r>
            <a:endParaRPr kumimoji="1" lang="ja-JP" altLang="en-US">
              <a:latin typeface="+mn-ea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8BA5BEF-0B73-76AF-69F3-9ECEF3C2CBCF}"/>
              </a:ext>
            </a:extLst>
          </p:cNvPr>
          <p:cNvSpPr txBox="1"/>
          <p:nvPr/>
        </p:nvSpPr>
        <p:spPr>
          <a:xfrm>
            <a:off x="8208642" y="3489357"/>
            <a:ext cx="2231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+mn-ea"/>
              </a:rPr>
              <a:t>BAY-876 1000nM</a:t>
            </a:r>
            <a:endParaRPr kumimoji="1" lang="ja-JP" altLang="en-US">
              <a:latin typeface="+mn-ea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B528C97-F12E-0FB6-3403-DD562A48055A}"/>
              </a:ext>
            </a:extLst>
          </p:cNvPr>
          <p:cNvSpPr txBox="1"/>
          <p:nvPr/>
        </p:nvSpPr>
        <p:spPr>
          <a:xfrm>
            <a:off x="5312571" y="3489357"/>
            <a:ext cx="2091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+mn-ea"/>
              </a:rPr>
              <a:t>BAY-876 100nM</a:t>
            </a:r>
            <a:endParaRPr kumimoji="1" lang="ja-JP" altLang="en-US">
              <a:latin typeface="+mn-ea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06D187E-2981-B61B-72B0-7CA293B7FF8C}"/>
              </a:ext>
            </a:extLst>
          </p:cNvPr>
          <p:cNvSpPr txBox="1"/>
          <p:nvPr/>
        </p:nvSpPr>
        <p:spPr>
          <a:xfrm>
            <a:off x="354749" y="5934670"/>
            <a:ext cx="117734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>
                <a:latin typeface="+mn-ea"/>
              </a:rPr>
              <a:t>Supplementary Figure 2. Increased ROS levels were visually confirmed using a fluorescence microscope.</a:t>
            </a:r>
          </a:p>
          <a:p>
            <a:r>
              <a:rPr lang="en-US" altLang="ja-JP" dirty="0">
                <a:latin typeface="+mn-ea"/>
              </a:rPr>
              <a:t>ROS-positive cells labeled with DCFH-DA were observed using a fluorescence microscope in HCT116 and Caco-2 cells (magnification: 40×).</a:t>
            </a:r>
          </a:p>
        </p:txBody>
      </p:sp>
    </p:spTree>
    <p:extLst>
      <p:ext uri="{BB962C8B-B14F-4D97-AF65-F5344CB8AC3E}">
        <p14:creationId xmlns:p14="http://schemas.microsoft.com/office/powerpoint/2010/main" val="3829160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8B0D5F8-25A0-C261-9E42-F6F13BD2F86E}"/>
              </a:ext>
            </a:extLst>
          </p:cNvPr>
          <p:cNvSpPr txBox="1"/>
          <p:nvPr/>
        </p:nvSpPr>
        <p:spPr>
          <a:xfrm>
            <a:off x="4374648" y="189537"/>
            <a:ext cx="3571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+mn-ea"/>
              </a:rPr>
              <a:t>Supplementary Figure 3</a:t>
            </a:r>
            <a:endParaRPr kumimoji="1" lang="ja-JP" altLang="en-US" sz="2400">
              <a:latin typeface="+mn-ea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FFB74E3-CD2C-0D34-E948-3F6E103EB3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02" t="57407" r="7982" b="24644"/>
          <a:stretch/>
        </p:blipFill>
        <p:spPr>
          <a:xfrm>
            <a:off x="3344030" y="3292941"/>
            <a:ext cx="6080965" cy="54034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97B84B8-00B8-BC3D-36F0-3D71FEBABA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0" t="42825" r="8098" b="19094"/>
          <a:stretch/>
        </p:blipFill>
        <p:spPr>
          <a:xfrm>
            <a:off x="2901950" y="1680632"/>
            <a:ext cx="6480000" cy="1530942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FBFDFF1-7968-7E4B-91B9-7FA048664472}"/>
              </a:ext>
            </a:extLst>
          </p:cNvPr>
          <p:cNvSpPr txBox="1"/>
          <p:nvPr/>
        </p:nvSpPr>
        <p:spPr>
          <a:xfrm>
            <a:off x="3525726" y="1019696"/>
            <a:ext cx="9765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>
                <a:latin typeface="+mn-ea"/>
              </a:rPr>
              <a:t>HCT116</a:t>
            </a:r>
            <a:endParaRPr lang="ja-JP" altLang="en-US" sz="1600" b="1" dirty="0">
              <a:latin typeface="+mn-ea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52507F4-5D87-1AA9-BE25-5ECE92DC1EF2}"/>
              </a:ext>
            </a:extLst>
          </p:cNvPr>
          <p:cNvSpPr txBox="1"/>
          <p:nvPr/>
        </p:nvSpPr>
        <p:spPr>
          <a:xfrm>
            <a:off x="4645150" y="1019696"/>
            <a:ext cx="11256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>
                <a:latin typeface="+mn-ea"/>
              </a:rPr>
              <a:t>COLO205</a:t>
            </a:r>
            <a:endParaRPr lang="ja-JP" altLang="en-US" sz="1600" b="1" dirty="0">
              <a:latin typeface="+mn-ea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FDF054C-1B43-0DF6-7733-607D3C821EC8}"/>
              </a:ext>
            </a:extLst>
          </p:cNvPr>
          <p:cNvSpPr txBox="1"/>
          <p:nvPr/>
        </p:nvSpPr>
        <p:spPr>
          <a:xfrm>
            <a:off x="5980329" y="1019696"/>
            <a:ext cx="747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>
                <a:latin typeface="+mn-ea"/>
              </a:rPr>
              <a:t>DLD1</a:t>
            </a:r>
            <a:endParaRPr lang="ja-JP" altLang="en-US" sz="1600" b="1" dirty="0">
              <a:latin typeface="+mn-ea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D255B13-F5E1-2C89-6A61-DF56B1D126E7}"/>
              </a:ext>
            </a:extLst>
          </p:cNvPr>
          <p:cNvSpPr txBox="1"/>
          <p:nvPr/>
        </p:nvSpPr>
        <p:spPr>
          <a:xfrm>
            <a:off x="8260367" y="101969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>
                <a:latin typeface="+mn-ea"/>
              </a:rPr>
              <a:t>Caco-2</a:t>
            </a:r>
            <a:endParaRPr lang="ja-JP" altLang="en-US" sz="1600" b="1" dirty="0">
              <a:latin typeface="+mn-ea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E2C3EF8-69CD-BC82-7BFB-E06405EBCDAB}"/>
              </a:ext>
            </a:extLst>
          </p:cNvPr>
          <p:cNvSpPr txBox="1"/>
          <p:nvPr/>
        </p:nvSpPr>
        <p:spPr>
          <a:xfrm>
            <a:off x="7248833" y="1019696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err="1">
                <a:latin typeface="+mn-ea"/>
              </a:rPr>
              <a:t>LoVo</a:t>
            </a:r>
            <a:endParaRPr lang="ja-JP" altLang="en-US" sz="1600" b="1" dirty="0">
              <a:latin typeface="+mn-ea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68CC882-86A2-52F3-A0B3-A0AF251E4385}"/>
              </a:ext>
            </a:extLst>
          </p:cNvPr>
          <p:cNvSpPr txBox="1"/>
          <p:nvPr/>
        </p:nvSpPr>
        <p:spPr>
          <a:xfrm>
            <a:off x="1928728" y="1391945"/>
            <a:ext cx="12458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n-ea"/>
              </a:rPr>
              <a:t>BAY876(</a:t>
            </a:r>
            <a:r>
              <a:rPr kumimoji="1" lang="en-US" altLang="ja-JP" sz="1400" dirty="0" err="1">
                <a:latin typeface="+mn-ea"/>
              </a:rPr>
              <a:t>nM</a:t>
            </a:r>
            <a:r>
              <a:rPr kumimoji="1" lang="en-US" altLang="ja-JP" sz="1400" dirty="0">
                <a:latin typeface="+mn-ea"/>
              </a:rPr>
              <a:t>)</a:t>
            </a:r>
            <a:endParaRPr kumimoji="1" lang="ja-JP" altLang="en-US" sz="1400" dirty="0">
              <a:latin typeface="+mn-ea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E0F126B-4E33-0AEA-CD4A-49EADE7C7D10}"/>
              </a:ext>
            </a:extLst>
          </p:cNvPr>
          <p:cNvSpPr txBox="1"/>
          <p:nvPr/>
        </p:nvSpPr>
        <p:spPr>
          <a:xfrm>
            <a:off x="2026045" y="2169596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+mn-ea"/>
              </a:rPr>
              <a:t>PARP</a:t>
            </a:r>
            <a:endParaRPr lang="ja-JP" altLang="en-US" dirty="0">
              <a:latin typeface="+mn-ea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AA44C8B-C279-7AF2-2325-828A5BC636A4}"/>
              </a:ext>
            </a:extLst>
          </p:cNvPr>
          <p:cNvSpPr txBox="1"/>
          <p:nvPr/>
        </p:nvSpPr>
        <p:spPr>
          <a:xfrm>
            <a:off x="1901812" y="3355633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+mn-ea"/>
              </a:rPr>
              <a:t>β-actin</a:t>
            </a: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C9FED9BD-0B87-4A02-EC3E-C10A112FEF76}"/>
              </a:ext>
            </a:extLst>
          </p:cNvPr>
          <p:cNvCxnSpPr/>
          <p:nvPr/>
        </p:nvCxnSpPr>
        <p:spPr>
          <a:xfrm>
            <a:off x="3073400" y="2804583"/>
            <a:ext cx="27063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7B5395F-21F7-1475-305D-F82966F1D4D9}"/>
              </a:ext>
            </a:extLst>
          </p:cNvPr>
          <p:cNvSpPr txBox="1"/>
          <p:nvPr/>
        </p:nvSpPr>
        <p:spPr>
          <a:xfrm>
            <a:off x="1459734" y="2620295"/>
            <a:ext cx="170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+mn-ea"/>
              </a:rPr>
              <a:t>Cleaved PARP</a:t>
            </a:r>
            <a:endParaRPr lang="ja-JP" altLang="en-US" dirty="0">
              <a:latin typeface="+mn-ea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AA32BE-10A0-A314-4908-AA075E724697}"/>
              </a:ext>
            </a:extLst>
          </p:cNvPr>
          <p:cNvSpPr txBox="1"/>
          <p:nvPr/>
        </p:nvSpPr>
        <p:spPr>
          <a:xfrm>
            <a:off x="1517889" y="3765506"/>
            <a:ext cx="1890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+mn-ea"/>
              </a:rPr>
              <a:t>Relative expression of </a:t>
            </a:r>
          </a:p>
          <a:p>
            <a:r>
              <a:rPr kumimoji="1" lang="en-US" altLang="ja-JP" sz="1200" dirty="0">
                <a:latin typeface="+mn-ea"/>
              </a:rPr>
              <a:t>Cleaved PARP/ β-actin</a:t>
            </a:r>
            <a:endParaRPr kumimoji="1" lang="ja-JP" altLang="en-US" sz="1200" dirty="0">
              <a:latin typeface="+mn-ea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19D5957-D60B-508F-EF29-0A9D51B8309F}"/>
              </a:ext>
            </a:extLst>
          </p:cNvPr>
          <p:cNvSpPr txBox="1"/>
          <p:nvPr/>
        </p:nvSpPr>
        <p:spPr>
          <a:xfrm>
            <a:off x="3372905" y="3844749"/>
            <a:ext cx="60580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>
                <a:latin typeface="+mn-ea"/>
              </a:rPr>
              <a:t>0.36    0.42    0.76     0.39    0.33    0.46     n.d.      n.d.    0.14    0.29    0.45     0.74     n.d.    0.01    0.01</a:t>
            </a:r>
            <a:endParaRPr kumimoji="1" lang="ja-JP" altLang="en-US" sz="1000" dirty="0">
              <a:latin typeface="+mn-ea"/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034AB99-1647-7093-3D57-7F2224D82D14}"/>
              </a:ext>
            </a:extLst>
          </p:cNvPr>
          <p:cNvCxnSpPr/>
          <p:nvPr/>
        </p:nvCxnSpPr>
        <p:spPr>
          <a:xfrm>
            <a:off x="3497151" y="1358250"/>
            <a:ext cx="105202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4F717527-B1D1-20E6-2FED-6EFD969AC438}"/>
              </a:ext>
            </a:extLst>
          </p:cNvPr>
          <p:cNvCxnSpPr/>
          <p:nvPr/>
        </p:nvCxnSpPr>
        <p:spPr>
          <a:xfrm>
            <a:off x="4690180" y="1358250"/>
            <a:ext cx="105202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355D04AA-61BE-7517-C5CF-9019F71C95F1}"/>
              </a:ext>
            </a:extLst>
          </p:cNvPr>
          <p:cNvCxnSpPr/>
          <p:nvPr/>
        </p:nvCxnSpPr>
        <p:spPr>
          <a:xfrm>
            <a:off x="5885079" y="1358250"/>
            <a:ext cx="105202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76E94A76-5FE5-77C0-9DB0-E15983536280}"/>
              </a:ext>
            </a:extLst>
          </p:cNvPr>
          <p:cNvCxnSpPr/>
          <p:nvPr/>
        </p:nvCxnSpPr>
        <p:spPr>
          <a:xfrm>
            <a:off x="7084936" y="1358250"/>
            <a:ext cx="105202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BFE50000-EE38-BE2A-833D-F7934C286813}"/>
              </a:ext>
            </a:extLst>
          </p:cNvPr>
          <p:cNvCxnSpPr/>
          <p:nvPr/>
        </p:nvCxnSpPr>
        <p:spPr>
          <a:xfrm>
            <a:off x="8203217" y="1360217"/>
            <a:ext cx="105202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D5D9FB1-DF23-7B53-76DF-173AA9C40279}"/>
              </a:ext>
            </a:extLst>
          </p:cNvPr>
          <p:cNvSpPr txBox="1"/>
          <p:nvPr/>
        </p:nvSpPr>
        <p:spPr>
          <a:xfrm>
            <a:off x="359389" y="5328514"/>
            <a:ext cx="117734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>
                <a:latin typeface="+mn-ea"/>
              </a:rPr>
              <a:t>Supplementary Figure 3. Western blot analysis of cleaved-PARP expression showed a pattern similar to that observed in the Annexin-V assay.</a:t>
            </a:r>
          </a:p>
          <a:p>
            <a:r>
              <a:rPr lang="en-US" altLang="ja-JP" sz="1800" kern="100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The full-length blots are presented in Supplementary Figure 8.</a:t>
            </a:r>
            <a:endParaRPr lang="ja-JP" altLang="ja-JP" sz="1800" kern="10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7040197-928A-033E-3BE4-E3540DCCE985}"/>
              </a:ext>
            </a:extLst>
          </p:cNvPr>
          <p:cNvSpPr txBox="1"/>
          <p:nvPr/>
        </p:nvSpPr>
        <p:spPr>
          <a:xfrm>
            <a:off x="3488480" y="1395902"/>
            <a:ext cx="6064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n-ea"/>
              </a:rPr>
              <a:t>0    50  1000    0    50  1000   0    100  1000   0   100 1000   0    100  1000</a:t>
            </a:r>
            <a:endParaRPr kumimoji="1" lang="ja-JP" altLang="en-US" sz="1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35648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ED21603-B717-3EFD-E043-8F0F007FA935}"/>
              </a:ext>
            </a:extLst>
          </p:cNvPr>
          <p:cNvSpPr txBox="1"/>
          <p:nvPr/>
        </p:nvSpPr>
        <p:spPr>
          <a:xfrm>
            <a:off x="4346607" y="183014"/>
            <a:ext cx="3571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+mn-ea"/>
              </a:rPr>
              <a:t>Supplementary Figure 4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6FCF7D5-5C3F-ADE3-EB2F-5349AEC85C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58" t="24342" r="23191" b="63587"/>
          <a:stretch/>
        </p:blipFill>
        <p:spPr>
          <a:xfrm>
            <a:off x="2114455" y="2285655"/>
            <a:ext cx="5273783" cy="1151303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48636EE0-F5C8-AD50-1EB4-7C01C7E433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8951717"/>
              </p:ext>
            </p:extLst>
          </p:nvPr>
        </p:nvGraphicFramePr>
        <p:xfrm>
          <a:off x="8503850" y="1877137"/>
          <a:ext cx="2195418" cy="222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C24F2FE-41DF-A560-5C2C-6E51D46B7ACB}"/>
              </a:ext>
            </a:extLst>
          </p:cNvPr>
          <p:cNvSpPr txBox="1"/>
          <p:nvPr/>
        </p:nvSpPr>
        <p:spPr>
          <a:xfrm>
            <a:off x="706011" y="2479344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+mn-ea"/>
              </a:rPr>
              <a:t>PARP</a:t>
            </a:r>
            <a:endParaRPr lang="ja-JP" altLang="en-US" dirty="0">
              <a:latin typeface="+mn-ea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791FB72-C48F-EAE3-CAF4-BF645794DEF5}"/>
              </a:ext>
            </a:extLst>
          </p:cNvPr>
          <p:cNvSpPr txBox="1"/>
          <p:nvPr/>
        </p:nvSpPr>
        <p:spPr>
          <a:xfrm>
            <a:off x="581778" y="3595471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+mn-ea"/>
              </a:rPr>
              <a:t>β-actin</a:t>
            </a:r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FE09A359-E903-8D47-A3D5-9F84502B173D}"/>
              </a:ext>
            </a:extLst>
          </p:cNvPr>
          <p:cNvCxnSpPr/>
          <p:nvPr/>
        </p:nvCxnSpPr>
        <p:spPr>
          <a:xfrm>
            <a:off x="1753366" y="3114331"/>
            <a:ext cx="27063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E63C64E-62FC-2044-C961-0AC83A09A245}"/>
              </a:ext>
            </a:extLst>
          </p:cNvPr>
          <p:cNvSpPr txBox="1"/>
          <p:nvPr/>
        </p:nvSpPr>
        <p:spPr>
          <a:xfrm>
            <a:off x="139700" y="2930043"/>
            <a:ext cx="170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+mn-ea"/>
              </a:rPr>
              <a:t>Cleaved PARP</a:t>
            </a:r>
            <a:endParaRPr lang="ja-JP" altLang="en-US" dirty="0">
              <a:latin typeface="+mn-ea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45D61F8-E5E7-C8CC-B444-F09512724201}"/>
              </a:ext>
            </a:extLst>
          </p:cNvPr>
          <p:cNvSpPr txBox="1"/>
          <p:nvPr/>
        </p:nvSpPr>
        <p:spPr>
          <a:xfrm rot="16200000">
            <a:off x="7309319" y="2755235"/>
            <a:ext cx="1890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+mn-ea"/>
              </a:rPr>
              <a:t>Relative expression of </a:t>
            </a:r>
          </a:p>
          <a:p>
            <a:r>
              <a:rPr kumimoji="1" lang="en-US" altLang="ja-JP" sz="1200" dirty="0">
                <a:latin typeface="+mn-ea"/>
              </a:rPr>
              <a:t>Cleaved PARP/ β-actin</a:t>
            </a:r>
            <a:endParaRPr kumimoji="1" lang="ja-JP" altLang="en-US" sz="1200" dirty="0">
              <a:latin typeface="+mn-ea"/>
            </a:endParaRP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08801529-8CD3-CB9A-B3D5-FDA6419E7D5C}"/>
              </a:ext>
            </a:extLst>
          </p:cNvPr>
          <p:cNvCxnSpPr>
            <a:cxnSpLocks/>
          </p:cNvCxnSpPr>
          <p:nvPr/>
        </p:nvCxnSpPr>
        <p:spPr>
          <a:xfrm>
            <a:off x="2211646" y="1714616"/>
            <a:ext cx="149752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77180EBB-EAD9-63AC-819D-A5E1A76E739C}"/>
              </a:ext>
            </a:extLst>
          </p:cNvPr>
          <p:cNvCxnSpPr>
            <a:cxnSpLocks/>
          </p:cNvCxnSpPr>
          <p:nvPr/>
        </p:nvCxnSpPr>
        <p:spPr>
          <a:xfrm>
            <a:off x="3957844" y="1707807"/>
            <a:ext cx="156528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534A404D-F42D-5E82-A3A4-63B26DE8ADAE}"/>
              </a:ext>
            </a:extLst>
          </p:cNvPr>
          <p:cNvCxnSpPr>
            <a:cxnSpLocks/>
          </p:cNvCxnSpPr>
          <p:nvPr/>
        </p:nvCxnSpPr>
        <p:spPr>
          <a:xfrm>
            <a:off x="5713586" y="1705601"/>
            <a:ext cx="15070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5502C27-B7A0-AA36-1A1C-F2A0B03F34C7}"/>
              </a:ext>
            </a:extLst>
          </p:cNvPr>
          <p:cNvSpPr txBox="1"/>
          <p:nvPr/>
        </p:nvSpPr>
        <p:spPr>
          <a:xfrm>
            <a:off x="2479347" y="1277833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+mn-ea"/>
              </a:rPr>
              <a:t>Control</a:t>
            </a:r>
            <a:endParaRPr lang="ja-JP" altLang="en-US">
              <a:latin typeface="+mn-ea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ACAF38F-317D-DE0D-21AE-A52C8DCDA42E}"/>
              </a:ext>
            </a:extLst>
          </p:cNvPr>
          <p:cNvSpPr txBox="1"/>
          <p:nvPr/>
        </p:nvSpPr>
        <p:spPr>
          <a:xfrm>
            <a:off x="3907095" y="1280501"/>
            <a:ext cx="1727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latin typeface="+mn-ea"/>
              </a:rPr>
              <a:t>BAY-876 2mg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19B2C64-E1B5-52A8-2FA9-6B3289F1418C}"/>
              </a:ext>
            </a:extLst>
          </p:cNvPr>
          <p:cNvSpPr txBox="1"/>
          <p:nvPr/>
        </p:nvSpPr>
        <p:spPr>
          <a:xfrm>
            <a:off x="5523129" y="1288176"/>
            <a:ext cx="1887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latin typeface="+mn-ea"/>
              </a:rPr>
              <a:t>BAY-876 4mg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BCD44107-925F-A863-3239-9FF04E60B0CA}"/>
              </a:ext>
            </a:extLst>
          </p:cNvPr>
          <p:cNvSpPr txBox="1"/>
          <p:nvPr/>
        </p:nvSpPr>
        <p:spPr>
          <a:xfrm>
            <a:off x="2211646" y="1877137"/>
            <a:ext cx="1497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+mn-ea"/>
              </a:rPr>
              <a:t>1       2     3</a:t>
            </a:r>
            <a:endParaRPr kumimoji="1" lang="ja-JP" altLang="en-US" sz="2000">
              <a:latin typeface="+mn-ea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48C144F-C42D-B4DB-AC99-9D3AEF6523E0}"/>
              </a:ext>
            </a:extLst>
          </p:cNvPr>
          <p:cNvSpPr txBox="1"/>
          <p:nvPr/>
        </p:nvSpPr>
        <p:spPr>
          <a:xfrm>
            <a:off x="3967388" y="1855069"/>
            <a:ext cx="1497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+mn-ea"/>
              </a:rPr>
              <a:t>1      2      3</a:t>
            </a:r>
            <a:endParaRPr kumimoji="1" lang="ja-JP" altLang="en-US" sz="2000">
              <a:latin typeface="+mn-ea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714F2255-9619-B071-B346-92179E1AD708}"/>
              </a:ext>
            </a:extLst>
          </p:cNvPr>
          <p:cNvSpPr txBox="1"/>
          <p:nvPr/>
        </p:nvSpPr>
        <p:spPr>
          <a:xfrm>
            <a:off x="5723130" y="1828712"/>
            <a:ext cx="1497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+mn-ea"/>
              </a:rPr>
              <a:t>1      2      3</a:t>
            </a:r>
            <a:endParaRPr kumimoji="1" lang="ja-JP" altLang="en-US" sz="2000">
              <a:latin typeface="+mn-ea"/>
            </a:endParaRP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AF58FD23-A664-F9C1-6DB4-5147735BE2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58" t="50408" r="23191" b="44518"/>
          <a:stretch/>
        </p:blipFill>
        <p:spPr>
          <a:xfrm>
            <a:off x="2114455" y="3608171"/>
            <a:ext cx="5273783" cy="4839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699DB09-7E9F-F008-B3AD-D30A05C1A313}"/>
              </a:ext>
            </a:extLst>
          </p:cNvPr>
          <p:cNvSpPr txBox="1"/>
          <p:nvPr/>
        </p:nvSpPr>
        <p:spPr>
          <a:xfrm>
            <a:off x="359389" y="5303114"/>
            <a:ext cx="117734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>
                <a:latin typeface="+mn-ea"/>
              </a:rPr>
              <a:t>Supplementary Figure 4. Western blot analysis of cleaved-PARP expression showed a large expression difference between the samples, with no clear trend observed.</a:t>
            </a:r>
          </a:p>
          <a:p>
            <a:r>
              <a:rPr lang="en-US" altLang="ja-JP" dirty="0">
                <a:latin typeface="+mn-ea"/>
              </a:rPr>
              <a:t>The full-length blots are presented in Supplementary Figure 9.</a:t>
            </a:r>
          </a:p>
        </p:txBody>
      </p:sp>
    </p:spTree>
    <p:extLst>
      <p:ext uri="{BB962C8B-B14F-4D97-AF65-F5344CB8AC3E}">
        <p14:creationId xmlns:p14="http://schemas.microsoft.com/office/powerpoint/2010/main" val="80438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007FC89-E808-39AE-869F-8BD72103C104}"/>
              </a:ext>
            </a:extLst>
          </p:cNvPr>
          <p:cNvSpPr txBox="1"/>
          <p:nvPr/>
        </p:nvSpPr>
        <p:spPr>
          <a:xfrm>
            <a:off x="4346607" y="183014"/>
            <a:ext cx="3571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+mn-ea"/>
              </a:rPr>
              <a:t>Supplementary Figure 5</a:t>
            </a:r>
            <a:endParaRPr kumimoji="1" lang="ja-JP" altLang="en-US" sz="2400">
              <a:latin typeface="+mn-ea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0F14453C-9907-1923-2138-D74F92FC4CE2}"/>
              </a:ext>
            </a:extLst>
          </p:cNvPr>
          <p:cNvGrpSpPr/>
          <p:nvPr/>
        </p:nvGrpSpPr>
        <p:grpSpPr>
          <a:xfrm>
            <a:off x="1820583" y="383462"/>
            <a:ext cx="2649214" cy="3117193"/>
            <a:chOff x="3883820" y="3101459"/>
            <a:chExt cx="2649214" cy="3117193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0B20CE79-A9BE-A566-7CF6-C5924C4E3D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361" t="50443" r="6050" b="25884"/>
            <a:stretch/>
          </p:blipFill>
          <p:spPr>
            <a:xfrm>
              <a:off x="3924300" y="5506572"/>
              <a:ext cx="2608734" cy="712080"/>
            </a:xfrm>
            <a:prstGeom prst="rect">
              <a:avLst/>
            </a:prstGeom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7F3C8FBC-1148-CB02-5D95-17FAF4E7A2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737" t="16542" r="7674" b="20686"/>
            <a:stretch/>
          </p:blipFill>
          <p:spPr>
            <a:xfrm>
              <a:off x="3883820" y="3101459"/>
              <a:ext cx="2608734" cy="2372816"/>
            </a:xfrm>
            <a:prstGeom prst="rect">
              <a:avLst/>
            </a:prstGeom>
          </p:spPr>
        </p:pic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54BBED2-EF66-993F-82E0-CA886574DFA8}"/>
              </a:ext>
            </a:extLst>
          </p:cNvPr>
          <p:cNvSpPr txBox="1"/>
          <p:nvPr/>
        </p:nvSpPr>
        <p:spPr>
          <a:xfrm>
            <a:off x="837481" y="1883810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+mn-ea"/>
              </a:rPr>
              <a:t>GLUT1</a:t>
            </a:r>
            <a:endParaRPr lang="ja-JP" altLang="en-US" dirty="0">
              <a:latin typeface="+mn-ea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1FEF600-64C9-2034-5AF9-C0BA9288D4C1}"/>
              </a:ext>
            </a:extLst>
          </p:cNvPr>
          <p:cNvSpPr txBox="1"/>
          <p:nvPr/>
        </p:nvSpPr>
        <p:spPr>
          <a:xfrm>
            <a:off x="837481" y="2959949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+mn-ea"/>
              </a:rPr>
              <a:t>GAPDH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FE6E64E-0EB4-B0C6-F146-15FF2A7E38F1}"/>
              </a:ext>
            </a:extLst>
          </p:cNvPr>
          <p:cNvSpPr txBox="1"/>
          <p:nvPr/>
        </p:nvSpPr>
        <p:spPr>
          <a:xfrm>
            <a:off x="659555" y="5994741"/>
            <a:ext cx="117734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>
                <a:latin typeface="+mn-ea"/>
              </a:rPr>
              <a:t>Supplementary Figure 5. Comparison of glucose transporter 1 (GLUT1) protein expression levels between each cell line.</a:t>
            </a:r>
          </a:p>
          <a:p>
            <a:r>
              <a:rPr lang="en-US" altLang="ja-JP" dirty="0">
                <a:latin typeface="+mn-ea"/>
              </a:rPr>
              <a:t>The expression pattern in HCT116 cells was used as a reference value.</a:t>
            </a: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8E674F39-531F-C812-9792-FF3FF1E82DA1}"/>
              </a:ext>
            </a:extLst>
          </p:cNvPr>
          <p:cNvGrpSpPr/>
          <p:nvPr/>
        </p:nvGrpSpPr>
        <p:grpSpPr>
          <a:xfrm>
            <a:off x="6546282" y="644679"/>
            <a:ext cx="1937433" cy="5275527"/>
            <a:chOff x="-95250" y="0"/>
            <a:chExt cx="2476500" cy="6572250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15902568-46C9-07F0-95A9-BEA1C259FEF5}"/>
                </a:ext>
              </a:extLst>
            </p:cNvPr>
            <p:cNvGrpSpPr/>
            <p:nvPr/>
          </p:nvGrpSpPr>
          <p:grpSpPr>
            <a:xfrm>
              <a:off x="-95250" y="0"/>
              <a:ext cx="2476500" cy="6572250"/>
              <a:chOff x="-95250" y="0"/>
              <a:chExt cx="2476500" cy="6572250"/>
            </a:xfrm>
          </p:grpSpPr>
          <p:pic>
            <p:nvPicPr>
              <p:cNvPr id="18" name="図 17">
                <a:extLst>
                  <a:ext uri="{FF2B5EF4-FFF2-40B4-BE49-F238E27FC236}">
                    <a16:creationId xmlns:a16="http://schemas.microsoft.com/office/drawing/2014/main" id="{057CC00A-0F21-79B1-A09F-739A3493D4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95250" y="0"/>
                <a:ext cx="2476500" cy="6572250"/>
              </a:xfrm>
              <a:prstGeom prst="rect">
                <a:avLst/>
              </a:prstGeom>
            </p:spPr>
          </p:pic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AE5E62B7-5F11-AFE4-5069-4D842ED4CF7C}"/>
                  </a:ext>
                </a:extLst>
              </p:cNvPr>
              <p:cNvSpPr txBox="1"/>
              <p:nvPr/>
            </p:nvSpPr>
            <p:spPr>
              <a:xfrm>
                <a:off x="390525" y="6202918"/>
                <a:ext cx="16800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Short exposure</a:t>
                </a:r>
                <a:endParaRPr kumimoji="1" lang="ja-JP" altLang="en-US" dirty="0"/>
              </a:p>
            </p:txBody>
          </p:sp>
        </p:grp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1F0CCB63-3D1B-C629-3911-9DB4206BB65F}"/>
                </a:ext>
              </a:extLst>
            </p:cNvPr>
            <p:cNvSpPr/>
            <p:nvPr/>
          </p:nvSpPr>
          <p:spPr>
            <a:xfrm>
              <a:off x="685800" y="3429000"/>
              <a:ext cx="1497819" cy="6477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23FEA152-244C-2BE4-B9F9-98F630C3E3F3}"/>
              </a:ext>
            </a:extLst>
          </p:cNvPr>
          <p:cNvGrpSpPr/>
          <p:nvPr/>
        </p:nvGrpSpPr>
        <p:grpSpPr>
          <a:xfrm>
            <a:off x="9218915" y="644679"/>
            <a:ext cx="1937432" cy="5275527"/>
            <a:chOff x="3044734" y="0"/>
            <a:chExt cx="2476500" cy="6572250"/>
          </a:xfrm>
        </p:grpSpPr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1E9DD973-D00F-5888-54A5-B9388C02AF73}"/>
                </a:ext>
              </a:extLst>
            </p:cNvPr>
            <p:cNvGrpSpPr/>
            <p:nvPr/>
          </p:nvGrpSpPr>
          <p:grpSpPr>
            <a:xfrm>
              <a:off x="3044734" y="0"/>
              <a:ext cx="2476500" cy="6572250"/>
              <a:chOff x="7029450" y="142875"/>
              <a:chExt cx="2476500" cy="6572250"/>
            </a:xfrm>
          </p:grpSpPr>
          <p:pic>
            <p:nvPicPr>
              <p:cNvPr id="24" name="図 23">
                <a:extLst>
                  <a:ext uri="{FF2B5EF4-FFF2-40B4-BE49-F238E27FC236}">
                    <a16:creationId xmlns:a16="http://schemas.microsoft.com/office/drawing/2014/main" id="{757BDFC7-A06D-7428-476A-6B58062D84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29450" y="142875"/>
                <a:ext cx="2476500" cy="6572250"/>
              </a:xfrm>
              <a:prstGeom prst="rect">
                <a:avLst/>
              </a:prstGeom>
            </p:spPr>
          </p:pic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8C23111F-16AD-A3FC-0F31-0631ABA24C12}"/>
                  </a:ext>
                </a:extLst>
              </p:cNvPr>
              <p:cNvSpPr txBox="1"/>
              <p:nvPr/>
            </p:nvSpPr>
            <p:spPr>
              <a:xfrm>
                <a:off x="7610475" y="6345793"/>
                <a:ext cx="16261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Long exposure</a:t>
                </a:r>
                <a:endParaRPr kumimoji="1" lang="ja-JP" altLang="en-US" dirty="0"/>
              </a:p>
            </p:txBody>
          </p:sp>
        </p:grp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80DD2559-6EF4-DEEB-53B1-8AB8C72AAE54}"/>
                </a:ext>
              </a:extLst>
            </p:cNvPr>
            <p:cNvSpPr/>
            <p:nvPr/>
          </p:nvSpPr>
          <p:spPr>
            <a:xfrm>
              <a:off x="3817643" y="2583269"/>
              <a:ext cx="1511161" cy="102670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65D08C6-4A67-8759-8F36-F9C7FCD233C1}"/>
              </a:ext>
            </a:extLst>
          </p:cNvPr>
          <p:cNvSpPr txBox="1"/>
          <p:nvPr/>
        </p:nvSpPr>
        <p:spPr>
          <a:xfrm>
            <a:off x="7244516" y="3010635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+mn-ea"/>
              </a:rPr>
              <a:t>GAPDH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5CF70D3-46E0-5DAC-4D11-8EEA45C0B935}"/>
              </a:ext>
            </a:extLst>
          </p:cNvPr>
          <p:cNvSpPr txBox="1"/>
          <p:nvPr/>
        </p:nvSpPr>
        <p:spPr>
          <a:xfrm>
            <a:off x="9947257" y="2348930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+mn-ea"/>
              </a:rPr>
              <a:t>GLUT1</a:t>
            </a:r>
            <a:endParaRPr lang="ja-JP" altLang="en-US" dirty="0">
              <a:latin typeface="+mn-ea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560E089E-6B62-DE80-FD62-002290E89400}"/>
              </a:ext>
            </a:extLst>
          </p:cNvPr>
          <p:cNvSpPr txBox="1"/>
          <p:nvPr/>
        </p:nvSpPr>
        <p:spPr>
          <a:xfrm rot="16200000">
            <a:off x="606033" y="4400401"/>
            <a:ext cx="18841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>
                <a:latin typeface="+mn-ea"/>
              </a:rPr>
              <a:t>GLUT1/GAPDH</a:t>
            </a:r>
          </a:p>
          <a:p>
            <a:r>
              <a:rPr lang="en-US" altLang="ja-JP" sz="1400" dirty="0">
                <a:latin typeface="+mn-ea"/>
              </a:rPr>
              <a:t>Relative expression</a:t>
            </a:r>
          </a:p>
        </p:txBody>
      </p:sp>
      <p:graphicFrame>
        <p:nvGraphicFramePr>
          <p:cNvPr id="34" name="グラフ 33">
            <a:extLst>
              <a:ext uri="{FF2B5EF4-FFF2-40B4-BE49-F238E27FC236}">
                <a16:creationId xmlns:a16="http://schemas.microsoft.com/office/drawing/2014/main" id="{0DD5E78B-ACC5-1E4D-6C16-7AE17D773A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3419453"/>
              </p:ext>
            </p:extLst>
          </p:nvPr>
        </p:nvGraphicFramePr>
        <p:xfrm>
          <a:off x="1959905" y="3667736"/>
          <a:ext cx="2608734" cy="2233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33586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EC411C1-9DF5-54AE-48F5-3F0B9D609EB9}"/>
              </a:ext>
            </a:extLst>
          </p:cNvPr>
          <p:cNvSpPr txBox="1"/>
          <p:nvPr/>
        </p:nvSpPr>
        <p:spPr>
          <a:xfrm>
            <a:off x="4357758" y="214661"/>
            <a:ext cx="3772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+mn-ea"/>
              </a:rPr>
              <a:t>Supplementary Figure 6A</a:t>
            </a:r>
            <a:endParaRPr kumimoji="1" lang="ja-JP" altLang="en-US" sz="2400">
              <a:latin typeface="+mn-ea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FC3CAAB-5527-66BE-F320-DDCBA35DC895}"/>
              </a:ext>
            </a:extLst>
          </p:cNvPr>
          <p:cNvSpPr txBox="1"/>
          <p:nvPr/>
        </p:nvSpPr>
        <p:spPr>
          <a:xfrm>
            <a:off x="140119" y="276216"/>
            <a:ext cx="1178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latin typeface="+mn-ea"/>
              </a:rPr>
              <a:t>HCT116</a:t>
            </a:r>
            <a:endParaRPr lang="ja-JP" altLang="en-US" sz="2000" b="1">
              <a:latin typeface="+mn-ea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A5CEB90-471D-88C1-DAD0-3635EC6369EF}"/>
              </a:ext>
            </a:extLst>
          </p:cNvPr>
          <p:cNvSpPr txBox="1"/>
          <p:nvPr/>
        </p:nvSpPr>
        <p:spPr>
          <a:xfrm>
            <a:off x="1318646" y="5938218"/>
            <a:ext cx="8282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+mn-ea"/>
              </a:rPr>
              <a:t>Supplementary Figure 6A. Full-length blots of the Figure 2 HCT116 samples.</a:t>
            </a:r>
          </a:p>
          <a:p>
            <a:r>
              <a:rPr lang="en-US" altLang="ja-JP" dirty="0">
                <a:latin typeface="+mn-ea"/>
              </a:rPr>
              <a:t>The red lines indicate cropped areas.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6A2839C-47DB-AC07-033C-6CEA28BF4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40" y="596276"/>
            <a:ext cx="6120000" cy="496905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6E36253-46B1-DB38-036A-C46EF2DC6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340" y="596276"/>
            <a:ext cx="6120000" cy="4969054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5E516E3-1CF8-BE94-4405-5E007B7E4B22}"/>
              </a:ext>
            </a:extLst>
          </p:cNvPr>
          <p:cNvSpPr txBox="1"/>
          <p:nvPr/>
        </p:nvSpPr>
        <p:spPr>
          <a:xfrm>
            <a:off x="2474536" y="5304647"/>
            <a:ext cx="179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+mn-ea"/>
              </a:rPr>
              <a:t>Short exposure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D0B5A0F-DC3D-F489-3AC3-2330419D784F}"/>
              </a:ext>
            </a:extLst>
          </p:cNvPr>
          <p:cNvSpPr txBox="1"/>
          <p:nvPr/>
        </p:nvSpPr>
        <p:spPr>
          <a:xfrm>
            <a:off x="8260102" y="5304647"/>
            <a:ext cx="1747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+mn-ea"/>
              </a:rPr>
              <a:t>Long</a:t>
            </a:r>
            <a:r>
              <a:rPr kumimoji="1" lang="en-US" altLang="ja-JP" dirty="0">
                <a:latin typeface="+mn-ea"/>
              </a:rPr>
              <a:t> exposure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D0B2BBF-5DB6-09AF-10C4-348CC36B0244}"/>
              </a:ext>
            </a:extLst>
          </p:cNvPr>
          <p:cNvSpPr/>
          <p:nvPr/>
        </p:nvSpPr>
        <p:spPr>
          <a:xfrm>
            <a:off x="790734" y="3179232"/>
            <a:ext cx="868069" cy="3090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F1566B1-1C90-D80C-56F5-EB8D0CB6654C}"/>
              </a:ext>
            </a:extLst>
          </p:cNvPr>
          <p:cNvSpPr/>
          <p:nvPr/>
        </p:nvSpPr>
        <p:spPr>
          <a:xfrm>
            <a:off x="1658802" y="3361266"/>
            <a:ext cx="868069" cy="3090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442D4EC-4DD6-01CD-869E-76E21EF50880}"/>
              </a:ext>
            </a:extLst>
          </p:cNvPr>
          <p:cNvSpPr/>
          <p:nvPr/>
        </p:nvSpPr>
        <p:spPr>
          <a:xfrm>
            <a:off x="6566300" y="2342623"/>
            <a:ext cx="868069" cy="3090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D539C5F-37F6-649D-0178-23F3325D6E9D}"/>
              </a:ext>
            </a:extLst>
          </p:cNvPr>
          <p:cNvSpPr/>
          <p:nvPr/>
        </p:nvSpPr>
        <p:spPr>
          <a:xfrm>
            <a:off x="7434368" y="2820994"/>
            <a:ext cx="868069" cy="5402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86DF05D-3C00-3193-BF7F-997D5C38AEEA}"/>
              </a:ext>
            </a:extLst>
          </p:cNvPr>
          <p:cNvSpPr txBox="1"/>
          <p:nvPr/>
        </p:nvSpPr>
        <p:spPr>
          <a:xfrm>
            <a:off x="6523965" y="1987906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+mn-ea"/>
              </a:rPr>
              <a:t>HIF-1α</a:t>
            </a:r>
            <a:endParaRPr lang="ja-JP" altLang="en-US">
              <a:latin typeface="+mn-ea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E19F02E-27DB-412C-368A-6AECC7A00E45}"/>
              </a:ext>
            </a:extLst>
          </p:cNvPr>
          <p:cNvSpPr txBox="1"/>
          <p:nvPr/>
        </p:nvSpPr>
        <p:spPr>
          <a:xfrm>
            <a:off x="7434368" y="2485362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+mn-ea"/>
              </a:rPr>
              <a:t>GLUT1</a:t>
            </a:r>
            <a:endParaRPr lang="ja-JP" altLang="en-US">
              <a:latin typeface="+mn-ea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81FC1F2-B351-C123-32BF-A4A2E7034F29}"/>
              </a:ext>
            </a:extLst>
          </p:cNvPr>
          <p:cNvSpPr txBox="1"/>
          <p:nvPr/>
        </p:nvSpPr>
        <p:spPr>
          <a:xfrm>
            <a:off x="1646565" y="2997198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+mn-ea"/>
              </a:rPr>
              <a:t>GAPDH</a:t>
            </a:r>
            <a:endParaRPr lang="ja-JP" altLang="en-US">
              <a:latin typeface="+mn-ea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368C00E-31F0-8032-C734-DA99753CC33A}"/>
              </a:ext>
            </a:extLst>
          </p:cNvPr>
          <p:cNvSpPr txBox="1"/>
          <p:nvPr/>
        </p:nvSpPr>
        <p:spPr>
          <a:xfrm>
            <a:off x="704433" y="2780746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+mn-ea"/>
              </a:rPr>
              <a:t>β-actin</a:t>
            </a:r>
            <a:endParaRPr lang="ja-JP" altLang="en-US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36367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E5FDE35-D446-FEC2-7F8E-33C6121A928C}"/>
              </a:ext>
            </a:extLst>
          </p:cNvPr>
          <p:cNvSpPr txBox="1"/>
          <p:nvPr/>
        </p:nvSpPr>
        <p:spPr>
          <a:xfrm>
            <a:off x="1103515" y="6002518"/>
            <a:ext cx="10330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+mn-ea"/>
              </a:rPr>
              <a:t>Supplementary Figure 6B. Full-length blots of the Figure 2 COLO205 samples.</a:t>
            </a:r>
          </a:p>
          <a:p>
            <a:r>
              <a:rPr lang="en-US" altLang="ja-JP" dirty="0">
                <a:latin typeface="+mn-ea"/>
              </a:rPr>
              <a:t>The red lines indicate cropped areas.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2133DD4-6852-35AD-48EB-DF52F72BE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19" y="365073"/>
            <a:ext cx="6448275" cy="525465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1A06904-16C6-A47C-7D3A-F9DE812389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264"/>
          <a:stretch/>
        </p:blipFill>
        <p:spPr>
          <a:xfrm>
            <a:off x="5878594" y="365074"/>
            <a:ext cx="6173288" cy="5254658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5CFC045-313E-CBD2-A9DD-8D83881386CC}"/>
              </a:ext>
            </a:extLst>
          </p:cNvPr>
          <p:cNvSpPr/>
          <p:nvPr/>
        </p:nvSpPr>
        <p:spPr>
          <a:xfrm>
            <a:off x="1566333" y="3429000"/>
            <a:ext cx="851291" cy="3135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9C9FFC59-DA11-D77B-CE28-E81D8397216B}"/>
              </a:ext>
            </a:extLst>
          </p:cNvPr>
          <p:cNvSpPr/>
          <p:nvPr/>
        </p:nvSpPr>
        <p:spPr>
          <a:xfrm>
            <a:off x="6445366" y="3279502"/>
            <a:ext cx="864073" cy="2966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0CE90C0D-B89D-BFBD-8DC9-1B31D4CF0546}"/>
              </a:ext>
            </a:extLst>
          </p:cNvPr>
          <p:cNvSpPr/>
          <p:nvPr/>
        </p:nvSpPr>
        <p:spPr>
          <a:xfrm>
            <a:off x="6445366" y="2424691"/>
            <a:ext cx="864073" cy="2966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C5810B90-F7FE-96EA-2668-972466D5595E}"/>
              </a:ext>
            </a:extLst>
          </p:cNvPr>
          <p:cNvSpPr/>
          <p:nvPr/>
        </p:nvSpPr>
        <p:spPr>
          <a:xfrm>
            <a:off x="7309440" y="2782750"/>
            <a:ext cx="864074" cy="5846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14525E8-CB37-C1D4-580D-C220C309A3AD}"/>
              </a:ext>
            </a:extLst>
          </p:cNvPr>
          <p:cNvSpPr txBox="1"/>
          <p:nvPr/>
        </p:nvSpPr>
        <p:spPr>
          <a:xfrm>
            <a:off x="2154779" y="5370644"/>
            <a:ext cx="1861348" cy="37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+mn-ea"/>
              </a:rPr>
              <a:t>Short exposure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D7BFFF73-8B7E-69A7-7BF9-A0FDFC1A0F3D}"/>
              </a:ext>
            </a:extLst>
          </p:cNvPr>
          <p:cNvSpPr txBox="1"/>
          <p:nvPr/>
        </p:nvSpPr>
        <p:spPr>
          <a:xfrm>
            <a:off x="7855676" y="5411595"/>
            <a:ext cx="1814740" cy="37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+mn-ea"/>
              </a:rPr>
              <a:t>Long</a:t>
            </a:r>
            <a:r>
              <a:rPr kumimoji="1" lang="en-US" altLang="ja-JP" dirty="0">
                <a:latin typeface="+mn-ea"/>
              </a:rPr>
              <a:t> exposure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EC411C1-9DF5-54AE-48F5-3F0B9D609EB9}"/>
              </a:ext>
            </a:extLst>
          </p:cNvPr>
          <p:cNvSpPr txBox="1"/>
          <p:nvPr/>
        </p:nvSpPr>
        <p:spPr>
          <a:xfrm>
            <a:off x="3787328" y="149683"/>
            <a:ext cx="3780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+mn-ea"/>
              </a:rPr>
              <a:t>Supplementary Figure 6B</a:t>
            </a:r>
            <a:endParaRPr kumimoji="1" lang="ja-JP" altLang="en-US" sz="2400">
              <a:latin typeface="+mn-ea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D8A345C-A1E3-14E5-94A2-302FA49E7A82}"/>
              </a:ext>
            </a:extLst>
          </p:cNvPr>
          <p:cNvSpPr txBox="1"/>
          <p:nvPr/>
        </p:nvSpPr>
        <p:spPr>
          <a:xfrm>
            <a:off x="140119" y="276216"/>
            <a:ext cx="1362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latin typeface="+mn-ea"/>
              </a:rPr>
              <a:t>COLO205</a:t>
            </a:r>
            <a:endParaRPr lang="ja-JP" altLang="en-US" sz="2000" b="1">
              <a:latin typeface="+mn-ea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3A69485D-A392-BD76-DFB1-90656A41C735}"/>
              </a:ext>
            </a:extLst>
          </p:cNvPr>
          <p:cNvSpPr txBox="1"/>
          <p:nvPr/>
        </p:nvSpPr>
        <p:spPr>
          <a:xfrm>
            <a:off x="6436597" y="2043302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+mn-ea"/>
              </a:rPr>
              <a:t>HIF-1α</a:t>
            </a:r>
            <a:endParaRPr lang="ja-JP" altLang="en-US">
              <a:latin typeface="+mn-ea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BB413022-FA3F-50A1-46AA-51DD62477519}"/>
              </a:ext>
            </a:extLst>
          </p:cNvPr>
          <p:cNvSpPr txBox="1"/>
          <p:nvPr/>
        </p:nvSpPr>
        <p:spPr>
          <a:xfrm>
            <a:off x="7309439" y="2424691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+mn-ea"/>
              </a:rPr>
              <a:t>GLUT1</a:t>
            </a:r>
            <a:endParaRPr lang="ja-JP" altLang="en-US">
              <a:latin typeface="+mn-ea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A96880B7-F611-9BF8-37C2-040CF3569183}"/>
              </a:ext>
            </a:extLst>
          </p:cNvPr>
          <p:cNvSpPr txBox="1"/>
          <p:nvPr/>
        </p:nvSpPr>
        <p:spPr>
          <a:xfrm>
            <a:off x="1533853" y="3019192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+mn-ea"/>
              </a:rPr>
              <a:t>GAPDH</a:t>
            </a:r>
            <a:endParaRPr lang="ja-JP" altLang="en-US">
              <a:latin typeface="+mn-ea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EB732DCF-9D2F-4CF3-1C29-6295210FAD23}"/>
              </a:ext>
            </a:extLst>
          </p:cNvPr>
          <p:cNvSpPr txBox="1"/>
          <p:nvPr/>
        </p:nvSpPr>
        <p:spPr>
          <a:xfrm>
            <a:off x="6268769" y="2915807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+mn-ea"/>
              </a:rPr>
              <a:t>β-actin</a:t>
            </a:r>
            <a:endParaRPr lang="ja-JP" altLang="en-US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95320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2BFB8A3-07F8-A97E-2D82-233B12059B76}"/>
              </a:ext>
            </a:extLst>
          </p:cNvPr>
          <p:cNvSpPr txBox="1"/>
          <p:nvPr/>
        </p:nvSpPr>
        <p:spPr>
          <a:xfrm>
            <a:off x="3600234" y="143976"/>
            <a:ext cx="3781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+mn-ea"/>
              </a:rPr>
              <a:t>Supplementary Figure 6C</a:t>
            </a:r>
            <a:endParaRPr kumimoji="1" lang="ja-JP" altLang="en-US" sz="2400">
              <a:latin typeface="+mn-ea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03FF7EB-550E-F8F2-6F87-07F1E22C6651}"/>
              </a:ext>
            </a:extLst>
          </p:cNvPr>
          <p:cNvSpPr txBox="1"/>
          <p:nvPr/>
        </p:nvSpPr>
        <p:spPr>
          <a:xfrm>
            <a:off x="140119" y="276216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latin typeface="+mn-ea"/>
              </a:rPr>
              <a:t>DLD1</a:t>
            </a:r>
            <a:endParaRPr lang="ja-JP" altLang="en-US" sz="2000" b="1">
              <a:latin typeface="+mn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42075D6-3623-353B-505A-FC95E0B47195}"/>
              </a:ext>
            </a:extLst>
          </p:cNvPr>
          <p:cNvSpPr txBox="1"/>
          <p:nvPr/>
        </p:nvSpPr>
        <p:spPr>
          <a:xfrm>
            <a:off x="1030106" y="5920047"/>
            <a:ext cx="11742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+mn-ea"/>
              </a:rPr>
              <a:t>Supplementary Figure 6C. Full-length blots of the Figure 2 DLD1 samples.</a:t>
            </a:r>
          </a:p>
          <a:p>
            <a:r>
              <a:rPr lang="en-US" altLang="ja-JP" dirty="0">
                <a:latin typeface="+mn-ea"/>
              </a:rPr>
              <a:t>The red lines indicate cropped areas.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7D9FFDA-44E6-8820-7E05-28BE79369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40" y="596276"/>
            <a:ext cx="6120000" cy="496905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CA5CA61-DC69-A10D-F543-17841CB7F7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9340" y="596276"/>
            <a:ext cx="6120000" cy="4969054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A095D75-B214-F840-8185-29C0A2C5BD7C}"/>
              </a:ext>
            </a:extLst>
          </p:cNvPr>
          <p:cNvSpPr txBox="1"/>
          <p:nvPr/>
        </p:nvSpPr>
        <p:spPr>
          <a:xfrm>
            <a:off x="2474536" y="5304647"/>
            <a:ext cx="179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+mn-ea"/>
              </a:rPr>
              <a:t>Short exposure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BD2B6C5-C41D-41C9-664C-E8424C4BDF9E}"/>
              </a:ext>
            </a:extLst>
          </p:cNvPr>
          <p:cNvSpPr txBox="1"/>
          <p:nvPr/>
        </p:nvSpPr>
        <p:spPr>
          <a:xfrm>
            <a:off x="8260102" y="5304647"/>
            <a:ext cx="1747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+mn-ea"/>
              </a:rPr>
              <a:t>Long</a:t>
            </a:r>
            <a:r>
              <a:rPr kumimoji="1" lang="en-US" altLang="ja-JP" dirty="0">
                <a:latin typeface="+mn-ea"/>
              </a:rPr>
              <a:t> exposure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E8E32E47-672F-5136-7802-18AF998FF643}"/>
              </a:ext>
            </a:extLst>
          </p:cNvPr>
          <p:cNvSpPr/>
          <p:nvPr/>
        </p:nvSpPr>
        <p:spPr>
          <a:xfrm>
            <a:off x="4202812" y="3179232"/>
            <a:ext cx="868069" cy="3090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EE748A6E-1902-271E-B326-853D2F4D073A}"/>
              </a:ext>
            </a:extLst>
          </p:cNvPr>
          <p:cNvSpPr/>
          <p:nvPr/>
        </p:nvSpPr>
        <p:spPr>
          <a:xfrm>
            <a:off x="5070880" y="3361266"/>
            <a:ext cx="868069" cy="3090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BCB872F2-204F-E7AB-DF64-968AC0168C52}"/>
              </a:ext>
            </a:extLst>
          </p:cNvPr>
          <p:cNvSpPr/>
          <p:nvPr/>
        </p:nvSpPr>
        <p:spPr>
          <a:xfrm>
            <a:off x="9978374" y="2342623"/>
            <a:ext cx="868069" cy="3090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9ED666DC-C4C2-F652-405C-2C828DF341CD}"/>
              </a:ext>
            </a:extLst>
          </p:cNvPr>
          <p:cNvSpPr/>
          <p:nvPr/>
        </p:nvSpPr>
        <p:spPr>
          <a:xfrm>
            <a:off x="10846442" y="2820994"/>
            <a:ext cx="868069" cy="5402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3A2067D-9AFF-B338-A2E2-A0651C775FE4}"/>
              </a:ext>
            </a:extLst>
          </p:cNvPr>
          <p:cNvSpPr txBox="1"/>
          <p:nvPr/>
        </p:nvSpPr>
        <p:spPr>
          <a:xfrm>
            <a:off x="9936039" y="1987906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+mn-ea"/>
              </a:rPr>
              <a:t>HIF-1α</a:t>
            </a:r>
            <a:endParaRPr lang="ja-JP" altLang="en-US">
              <a:latin typeface="+mn-ea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E6EE5A0-2B57-D15C-B222-58D3A54DB871}"/>
              </a:ext>
            </a:extLst>
          </p:cNvPr>
          <p:cNvSpPr txBox="1"/>
          <p:nvPr/>
        </p:nvSpPr>
        <p:spPr>
          <a:xfrm>
            <a:off x="10845170" y="2440206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+mn-ea"/>
              </a:rPr>
              <a:t>GLUT1</a:t>
            </a:r>
            <a:endParaRPr lang="ja-JP" altLang="en-US">
              <a:latin typeface="+mn-ea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8559B83-D319-36C4-E0DD-FFA377373FCA}"/>
              </a:ext>
            </a:extLst>
          </p:cNvPr>
          <p:cNvSpPr txBox="1"/>
          <p:nvPr/>
        </p:nvSpPr>
        <p:spPr>
          <a:xfrm>
            <a:off x="5031416" y="2994566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+mn-ea"/>
              </a:rPr>
              <a:t>GAPDH</a:t>
            </a:r>
            <a:endParaRPr lang="ja-JP" altLang="en-US">
              <a:latin typeface="+mn-ea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235F1AC-DB6E-2FFE-2F38-E4406504159F}"/>
              </a:ext>
            </a:extLst>
          </p:cNvPr>
          <p:cNvSpPr txBox="1"/>
          <p:nvPr/>
        </p:nvSpPr>
        <p:spPr>
          <a:xfrm>
            <a:off x="4116511" y="2780746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+mn-ea"/>
              </a:rPr>
              <a:t>β-actin</a:t>
            </a:r>
            <a:endParaRPr lang="ja-JP" altLang="en-US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2219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243CE72-14B2-14C0-646D-0F637A016ACF}"/>
              </a:ext>
            </a:extLst>
          </p:cNvPr>
          <p:cNvSpPr txBox="1"/>
          <p:nvPr/>
        </p:nvSpPr>
        <p:spPr>
          <a:xfrm>
            <a:off x="930746" y="5886756"/>
            <a:ext cx="10330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+mn-ea"/>
              </a:rPr>
              <a:t>Supplementary Figure 6D. Full-length blots of the Figure 2 </a:t>
            </a:r>
            <a:r>
              <a:rPr lang="en-US" altLang="ja-JP" b="1" dirty="0" err="1">
                <a:latin typeface="+mn-ea"/>
              </a:rPr>
              <a:t>LoVo</a:t>
            </a:r>
            <a:r>
              <a:rPr lang="en-US" altLang="ja-JP" b="1" dirty="0">
                <a:latin typeface="+mn-ea"/>
              </a:rPr>
              <a:t> samples.</a:t>
            </a:r>
          </a:p>
          <a:p>
            <a:r>
              <a:rPr lang="en-US" altLang="ja-JP" dirty="0">
                <a:latin typeface="+mn-ea"/>
              </a:rPr>
              <a:t>The red lines indicate cropped areas.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29ADFB2-9D09-FE49-BC03-51968CD8B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19" y="365073"/>
            <a:ext cx="6448275" cy="525465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E152967-418C-D3AD-5AD2-1CCF37ED55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264"/>
          <a:stretch/>
        </p:blipFill>
        <p:spPr>
          <a:xfrm>
            <a:off x="5878594" y="365074"/>
            <a:ext cx="6173288" cy="5254658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FDCE1C6-4733-DB7C-4861-6C34316DE63D}"/>
              </a:ext>
            </a:extLst>
          </p:cNvPr>
          <p:cNvSpPr/>
          <p:nvPr/>
        </p:nvSpPr>
        <p:spPr>
          <a:xfrm>
            <a:off x="3268133" y="3429000"/>
            <a:ext cx="851291" cy="3135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BB36B9B-C752-B240-8482-5E769B94C3E8}"/>
              </a:ext>
            </a:extLst>
          </p:cNvPr>
          <p:cNvSpPr/>
          <p:nvPr/>
        </p:nvSpPr>
        <p:spPr>
          <a:xfrm>
            <a:off x="2406754" y="3279502"/>
            <a:ext cx="864073" cy="2966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61F4B4A-15C4-6B8B-C797-CCF23A486183}"/>
              </a:ext>
            </a:extLst>
          </p:cNvPr>
          <p:cNvSpPr/>
          <p:nvPr/>
        </p:nvSpPr>
        <p:spPr>
          <a:xfrm>
            <a:off x="8138703" y="2424691"/>
            <a:ext cx="864073" cy="2966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65504A8-B232-520C-5951-1D11823504E3}"/>
              </a:ext>
            </a:extLst>
          </p:cNvPr>
          <p:cNvSpPr/>
          <p:nvPr/>
        </p:nvSpPr>
        <p:spPr>
          <a:xfrm>
            <a:off x="9002777" y="2782750"/>
            <a:ext cx="864074" cy="5846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EB0865B-FA32-E351-5857-F3795BEE7443}"/>
              </a:ext>
            </a:extLst>
          </p:cNvPr>
          <p:cNvSpPr txBox="1"/>
          <p:nvPr/>
        </p:nvSpPr>
        <p:spPr>
          <a:xfrm>
            <a:off x="2154779" y="5370644"/>
            <a:ext cx="1861348" cy="37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+mn-ea"/>
              </a:rPr>
              <a:t>Short exposure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C0B6E4E-F3F1-0CA2-7868-E75DB727BE28}"/>
              </a:ext>
            </a:extLst>
          </p:cNvPr>
          <p:cNvSpPr txBox="1"/>
          <p:nvPr/>
        </p:nvSpPr>
        <p:spPr>
          <a:xfrm>
            <a:off x="7855676" y="5411595"/>
            <a:ext cx="1814740" cy="37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+mn-ea"/>
              </a:rPr>
              <a:t>Long</a:t>
            </a:r>
            <a:r>
              <a:rPr kumimoji="1" lang="en-US" altLang="ja-JP" dirty="0">
                <a:latin typeface="+mn-ea"/>
              </a:rPr>
              <a:t> exposure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93E0F4F-2702-DCE9-0994-99AF1CCB4FC0}"/>
              </a:ext>
            </a:extLst>
          </p:cNvPr>
          <p:cNvSpPr txBox="1"/>
          <p:nvPr/>
        </p:nvSpPr>
        <p:spPr>
          <a:xfrm>
            <a:off x="8129934" y="2043302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+mn-ea"/>
              </a:rPr>
              <a:t>HIF-1α</a:t>
            </a:r>
            <a:endParaRPr lang="ja-JP" altLang="en-US">
              <a:latin typeface="+mn-ea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2609F11-701E-DD5D-F133-288A5869413C}"/>
              </a:ext>
            </a:extLst>
          </p:cNvPr>
          <p:cNvSpPr txBox="1"/>
          <p:nvPr/>
        </p:nvSpPr>
        <p:spPr>
          <a:xfrm>
            <a:off x="9002776" y="2424691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+mn-ea"/>
              </a:rPr>
              <a:t>GLUT1</a:t>
            </a:r>
            <a:endParaRPr lang="ja-JP" altLang="en-US">
              <a:latin typeface="+mn-ea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6DABB05-D828-2CD0-C1CB-4EBB2AF4E989}"/>
              </a:ext>
            </a:extLst>
          </p:cNvPr>
          <p:cNvSpPr txBox="1"/>
          <p:nvPr/>
        </p:nvSpPr>
        <p:spPr>
          <a:xfrm>
            <a:off x="3235653" y="3019192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+mn-ea"/>
              </a:rPr>
              <a:t>GAPDH</a:t>
            </a:r>
            <a:endParaRPr lang="ja-JP" altLang="en-US">
              <a:latin typeface="+mn-ea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067CF6A-83D7-E59D-EBF3-1A0FE8C2E241}"/>
              </a:ext>
            </a:extLst>
          </p:cNvPr>
          <p:cNvSpPr txBox="1"/>
          <p:nvPr/>
        </p:nvSpPr>
        <p:spPr>
          <a:xfrm>
            <a:off x="2300869" y="2889932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+mn-ea"/>
              </a:rPr>
              <a:t>β-actin</a:t>
            </a:r>
            <a:endParaRPr lang="ja-JP" altLang="en-US">
              <a:latin typeface="+mn-ea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2BFB8A3-07F8-A97E-2D82-233B12059B76}"/>
              </a:ext>
            </a:extLst>
          </p:cNvPr>
          <p:cNvSpPr txBox="1"/>
          <p:nvPr/>
        </p:nvSpPr>
        <p:spPr>
          <a:xfrm>
            <a:off x="3776983" y="183014"/>
            <a:ext cx="3801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+mn-ea"/>
              </a:rPr>
              <a:t>Supplementary Figure 6D</a:t>
            </a:r>
            <a:endParaRPr kumimoji="1" lang="ja-JP" altLang="en-US" sz="2400">
              <a:latin typeface="+mn-ea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CF1A9C6-CD11-DFD2-26C2-968A4B3B26A1}"/>
              </a:ext>
            </a:extLst>
          </p:cNvPr>
          <p:cNvSpPr txBox="1"/>
          <p:nvPr/>
        </p:nvSpPr>
        <p:spPr>
          <a:xfrm>
            <a:off x="140119" y="276216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err="1">
                <a:latin typeface="+mn-ea"/>
              </a:rPr>
              <a:t>LoVo</a:t>
            </a:r>
            <a:endParaRPr lang="ja-JP" altLang="en-US" sz="2000" b="1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16278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2081</TotalTime>
  <Words>710</Words>
  <Application>Microsoft Macintosh PowerPoint</Application>
  <PresentationFormat>ワイド画面</PresentationFormat>
  <Paragraphs>212</Paragraphs>
  <Slides>15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1" baseType="lpstr">
      <vt:lpstr>游ゴシック</vt:lpstr>
      <vt:lpstr>Arial</vt:lpstr>
      <vt:lpstr>Calibri</vt:lpstr>
      <vt:lpstr>Calibri Light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林 雅人</dc:creator>
  <cp:lastModifiedBy>林 雅人</cp:lastModifiedBy>
  <cp:revision>73</cp:revision>
  <dcterms:created xsi:type="dcterms:W3CDTF">2023-12-21T04:47:44Z</dcterms:created>
  <dcterms:modified xsi:type="dcterms:W3CDTF">2025-03-20T04:49:28Z</dcterms:modified>
</cp:coreProperties>
</file>